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31" r:id="rId4"/>
  </p:sldMasterIdLst>
  <p:notesMasterIdLst>
    <p:notesMasterId r:id="rId35"/>
  </p:notesMasterIdLst>
  <p:sldIdLst>
    <p:sldId id="256" r:id="rId5"/>
    <p:sldId id="308" r:id="rId6"/>
    <p:sldId id="388" r:id="rId7"/>
    <p:sldId id="389" r:id="rId8"/>
    <p:sldId id="391" r:id="rId9"/>
    <p:sldId id="394" r:id="rId10"/>
    <p:sldId id="393" r:id="rId11"/>
    <p:sldId id="395" r:id="rId12"/>
    <p:sldId id="392" r:id="rId13"/>
    <p:sldId id="397" r:id="rId14"/>
    <p:sldId id="398" r:id="rId15"/>
    <p:sldId id="417" r:id="rId16"/>
    <p:sldId id="400" r:id="rId17"/>
    <p:sldId id="407" r:id="rId18"/>
    <p:sldId id="406" r:id="rId19"/>
    <p:sldId id="408" r:id="rId20"/>
    <p:sldId id="401" r:id="rId21"/>
    <p:sldId id="409" r:id="rId22"/>
    <p:sldId id="402" r:id="rId23"/>
    <p:sldId id="410" r:id="rId24"/>
    <p:sldId id="411" r:id="rId25"/>
    <p:sldId id="403" r:id="rId26"/>
    <p:sldId id="412" r:id="rId27"/>
    <p:sldId id="418" r:id="rId28"/>
    <p:sldId id="404" r:id="rId29"/>
    <p:sldId id="413" r:id="rId30"/>
    <p:sldId id="405" r:id="rId31"/>
    <p:sldId id="414" r:id="rId32"/>
    <p:sldId id="416" r:id="rId33"/>
    <p:sldId id="351" r:id="rId34"/>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54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83579" autoAdjust="0"/>
  </p:normalViewPr>
  <p:slideViewPr>
    <p:cSldViewPr>
      <p:cViewPr varScale="1">
        <p:scale>
          <a:sx n="92" d="100"/>
          <a:sy n="92" d="100"/>
        </p:scale>
        <p:origin x="1070" y="72"/>
      </p:cViewPr>
      <p:guideLst>
        <p:guide orient="horz" pos="1620"/>
        <p:guide pos="2880"/>
      </p:guideLst>
    </p:cSldViewPr>
  </p:slideViewPr>
  <p:notesTextViewPr>
    <p:cViewPr>
      <p:scale>
        <a:sx n="100" d="100"/>
        <a:sy n="100" d="100"/>
      </p:scale>
      <p:origin x="0" y="0"/>
    </p:cViewPr>
  </p:notesTextViewPr>
  <p:notesViewPr>
    <p:cSldViewPr>
      <p:cViewPr varScale="1">
        <p:scale>
          <a:sx n="55" d="100"/>
          <a:sy n="55" d="100"/>
        </p:scale>
        <p:origin x="288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B5234E-42BD-47FC-9314-393E795D70D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F8FDC47-B590-45C2-9A5A-C288624FD8D1}">
      <dgm:prSet phldrT="[Text]" custT="1"/>
      <dgm:spPr/>
      <dgm:t>
        <a:bodyPr/>
        <a:lstStyle/>
        <a:p>
          <a:r>
            <a:rPr lang="en-US" sz="2400" dirty="0"/>
            <a:t>Layer-1 Devices</a:t>
          </a:r>
        </a:p>
      </dgm:t>
    </dgm:pt>
    <dgm:pt modelId="{DCFDB88A-3660-44A7-9BAF-36C4F6334F40}" type="parTrans" cxnId="{61856321-B808-4F1D-80B9-72E429300D16}">
      <dgm:prSet/>
      <dgm:spPr/>
      <dgm:t>
        <a:bodyPr/>
        <a:lstStyle/>
        <a:p>
          <a:endParaRPr lang="en-US" sz="2400"/>
        </a:p>
      </dgm:t>
    </dgm:pt>
    <dgm:pt modelId="{DEF60858-8682-4B34-888E-3C844D46D5BA}" type="sibTrans" cxnId="{61856321-B808-4F1D-80B9-72E429300D16}">
      <dgm:prSet/>
      <dgm:spPr/>
      <dgm:t>
        <a:bodyPr/>
        <a:lstStyle/>
        <a:p>
          <a:endParaRPr lang="en-US" sz="2400"/>
        </a:p>
      </dgm:t>
    </dgm:pt>
    <dgm:pt modelId="{9A336D80-0DA6-4160-9413-42499E43726D}">
      <dgm:prSet phldrT="[Text]" custT="1"/>
      <dgm:spPr/>
      <dgm:t>
        <a:bodyPr/>
        <a:lstStyle/>
        <a:p>
          <a:r>
            <a:rPr lang="en-US" sz="1800" dirty="0"/>
            <a:t>Repeaters</a:t>
          </a:r>
        </a:p>
      </dgm:t>
    </dgm:pt>
    <dgm:pt modelId="{6F7CB935-1EC1-4176-845D-6E104626D059}" type="parTrans" cxnId="{000E686E-3944-4970-AB85-16A31DDB08A9}">
      <dgm:prSet/>
      <dgm:spPr/>
      <dgm:t>
        <a:bodyPr/>
        <a:lstStyle/>
        <a:p>
          <a:endParaRPr lang="en-US" sz="2400"/>
        </a:p>
      </dgm:t>
    </dgm:pt>
    <dgm:pt modelId="{CF316281-9C6E-4339-804C-39A2B56B921B}" type="sibTrans" cxnId="{000E686E-3944-4970-AB85-16A31DDB08A9}">
      <dgm:prSet/>
      <dgm:spPr/>
      <dgm:t>
        <a:bodyPr/>
        <a:lstStyle/>
        <a:p>
          <a:endParaRPr lang="en-US" sz="2400"/>
        </a:p>
      </dgm:t>
    </dgm:pt>
    <dgm:pt modelId="{AD428684-58A9-43EB-92E2-7B42D9DE7CB3}">
      <dgm:prSet phldrT="[Text]" custT="1"/>
      <dgm:spPr/>
      <dgm:t>
        <a:bodyPr/>
        <a:lstStyle/>
        <a:p>
          <a:r>
            <a:rPr lang="en-US" sz="2400" dirty="0"/>
            <a:t>Layer-2 Devices</a:t>
          </a:r>
        </a:p>
      </dgm:t>
    </dgm:pt>
    <dgm:pt modelId="{DFEA0B9E-C1F4-44B9-82C0-BC8F1EA3C318}" type="parTrans" cxnId="{6240362A-2CEF-4A79-8EA4-BEA3C90716AC}">
      <dgm:prSet/>
      <dgm:spPr/>
      <dgm:t>
        <a:bodyPr/>
        <a:lstStyle/>
        <a:p>
          <a:endParaRPr lang="en-US" sz="2400"/>
        </a:p>
      </dgm:t>
    </dgm:pt>
    <dgm:pt modelId="{7E16E7A0-AA12-4CD0-9E8E-A978CBCBBFB1}" type="sibTrans" cxnId="{6240362A-2CEF-4A79-8EA4-BEA3C90716AC}">
      <dgm:prSet/>
      <dgm:spPr/>
      <dgm:t>
        <a:bodyPr/>
        <a:lstStyle/>
        <a:p>
          <a:endParaRPr lang="en-US" sz="2400"/>
        </a:p>
      </dgm:t>
    </dgm:pt>
    <dgm:pt modelId="{3E659B7E-FF90-4607-8DAB-D7DBAAAA6538}">
      <dgm:prSet phldrT="[Text]" custT="1"/>
      <dgm:spPr/>
      <dgm:t>
        <a:bodyPr/>
        <a:lstStyle/>
        <a:p>
          <a:r>
            <a:rPr lang="en-US" sz="1800" dirty="0"/>
            <a:t>Bridges</a:t>
          </a:r>
        </a:p>
      </dgm:t>
    </dgm:pt>
    <dgm:pt modelId="{EB4D0625-BDC8-457E-8EDA-5F667CF4339B}" type="parTrans" cxnId="{30260EFD-2DC2-4518-801B-CA49718231F2}">
      <dgm:prSet/>
      <dgm:spPr/>
      <dgm:t>
        <a:bodyPr/>
        <a:lstStyle/>
        <a:p>
          <a:endParaRPr lang="en-US" sz="2400"/>
        </a:p>
      </dgm:t>
    </dgm:pt>
    <dgm:pt modelId="{617AA69B-6645-4960-BCC9-72A99334173A}" type="sibTrans" cxnId="{30260EFD-2DC2-4518-801B-CA49718231F2}">
      <dgm:prSet/>
      <dgm:spPr/>
      <dgm:t>
        <a:bodyPr/>
        <a:lstStyle/>
        <a:p>
          <a:endParaRPr lang="en-US" sz="2400"/>
        </a:p>
      </dgm:t>
    </dgm:pt>
    <dgm:pt modelId="{A36E209E-A0FA-48AF-B3A7-6CBD4B4108A0}">
      <dgm:prSet phldrT="[Text]" custT="1"/>
      <dgm:spPr/>
      <dgm:t>
        <a:bodyPr/>
        <a:lstStyle/>
        <a:p>
          <a:r>
            <a:rPr lang="en-US" sz="1800" dirty="0"/>
            <a:t>Hubs</a:t>
          </a:r>
        </a:p>
      </dgm:t>
    </dgm:pt>
    <dgm:pt modelId="{D54643B8-4829-419D-9BDC-75B317FF06D5}" type="parTrans" cxnId="{93F7A705-11C7-4598-8C1C-2BA8D5F9D47D}">
      <dgm:prSet/>
      <dgm:spPr/>
      <dgm:t>
        <a:bodyPr/>
        <a:lstStyle/>
        <a:p>
          <a:endParaRPr lang="en-US" sz="2400"/>
        </a:p>
      </dgm:t>
    </dgm:pt>
    <dgm:pt modelId="{5B60CB3D-7BC9-479C-B804-79A6AD341D4F}" type="sibTrans" cxnId="{93F7A705-11C7-4598-8C1C-2BA8D5F9D47D}">
      <dgm:prSet/>
      <dgm:spPr/>
      <dgm:t>
        <a:bodyPr/>
        <a:lstStyle/>
        <a:p>
          <a:endParaRPr lang="en-US" sz="2400"/>
        </a:p>
      </dgm:t>
    </dgm:pt>
    <dgm:pt modelId="{D753A010-480D-48CB-8F1B-E0FF7624B35D}">
      <dgm:prSet phldrT="[Text]" custT="1"/>
      <dgm:spPr/>
      <dgm:t>
        <a:bodyPr/>
        <a:lstStyle/>
        <a:p>
          <a:r>
            <a:rPr lang="en-US" sz="2400" dirty="0"/>
            <a:t>Layer-3 Devices</a:t>
          </a:r>
        </a:p>
      </dgm:t>
    </dgm:pt>
    <dgm:pt modelId="{A760E4C5-7829-4512-9AE9-B30C857F238F}" type="parTrans" cxnId="{210C949A-266A-4100-A509-88CAB61D541C}">
      <dgm:prSet/>
      <dgm:spPr/>
      <dgm:t>
        <a:bodyPr/>
        <a:lstStyle/>
        <a:p>
          <a:endParaRPr lang="en-US" sz="2400"/>
        </a:p>
      </dgm:t>
    </dgm:pt>
    <dgm:pt modelId="{794A4FFA-907D-4324-95DB-2352F70B706C}" type="sibTrans" cxnId="{210C949A-266A-4100-A509-88CAB61D541C}">
      <dgm:prSet/>
      <dgm:spPr/>
      <dgm:t>
        <a:bodyPr/>
        <a:lstStyle/>
        <a:p>
          <a:endParaRPr lang="en-US" sz="2400"/>
        </a:p>
      </dgm:t>
    </dgm:pt>
    <dgm:pt modelId="{6EA797A9-5B93-4810-A8B7-3D9EC244EFB9}">
      <dgm:prSet phldrT="[Text]" custT="1"/>
      <dgm:spPr/>
      <dgm:t>
        <a:bodyPr/>
        <a:lstStyle/>
        <a:p>
          <a:r>
            <a:rPr lang="en-US" sz="1800" dirty="0"/>
            <a:t>Routers</a:t>
          </a:r>
        </a:p>
      </dgm:t>
    </dgm:pt>
    <dgm:pt modelId="{F0E27A73-106A-48CD-9F30-226666467A41}" type="parTrans" cxnId="{5E8935C8-6497-4718-9CAB-7165CD7D9058}">
      <dgm:prSet/>
      <dgm:spPr/>
      <dgm:t>
        <a:bodyPr/>
        <a:lstStyle/>
        <a:p>
          <a:endParaRPr lang="en-US" sz="2400"/>
        </a:p>
      </dgm:t>
    </dgm:pt>
    <dgm:pt modelId="{A3BD9CBD-610D-4C9A-A2B2-8980B4EED91B}" type="sibTrans" cxnId="{5E8935C8-6497-4718-9CAB-7165CD7D9058}">
      <dgm:prSet/>
      <dgm:spPr/>
      <dgm:t>
        <a:bodyPr/>
        <a:lstStyle/>
        <a:p>
          <a:endParaRPr lang="en-US" sz="2400"/>
        </a:p>
      </dgm:t>
    </dgm:pt>
    <dgm:pt modelId="{4B1C268C-02AE-4CC2-8EF2-9A2A1A675043}">
      <dgm:prSet phldrT="[Text]" custT="1"/>
      <dgm:spPr/>
      <dgm:t>
        <a:bodyPr/>
        <a:lstStyle/>
        <a:p>
          <a:r>
            <a:rPr lang="en-US" sz="1800" dirty="0"/>
            <a:t>Switches</a:t>
          </a:r>
        </a:p>
      </dgm:t>
    </dgm:pt>
    <dgm:pt modelId="{BC673ADC-CF17-43D6-A83E-9A9011586CB5}" type="parTrans" cxnId="{64A7331C-918D-42DF-8496-18827A0029E2}">
      <dgm:prSet/>
      <dgm:spPr/>
      <dgm:t>
        <a:bodyPr/>
        <a:lstStyle/>
        <a:p>
          <a:endParaRPr lang="en-US"/>
        </a:p>
      </dgm:t>
    </dgm:pt>
    <dgm:pt modelId="{5CE73491-F737-4220-BA37-A5E15521AB58}" type="sibTrans" cxnId="{64A7331C-918D-42DF-8496-18827A0029E2}">
      <dgm:prSet/>
      <dgm:spPr/>
      <dgm:t>
        <a:bodyPr/>
        <a:lstStyle/>
        <a:p>
          <a:endParaRPr lang="en-US"/>
        </a:p>
      </dgm:t>
    </dgm:pt>
    <dgm:pt modelId="{25CEA401-F216-44FC-9108-93CE428328F8}" type="pres">
      <dgm:prSet presAssocID="{9FB5234E-42BD-47FC-9314-393E795D70D0}" presName="linear" presStyleCnt="0">
        <dgm:presLayoutVars>
          <dgm:animLvl val="lvl"/>
          <dgm:resizeHandles val="exact"/>
        </dgm:presLayoutVars>
      </dgm:prSet>
      <dgm:spPr/>
    </dgm:pt>
    <dgm:pt modelId="{3533C1C8-755E-49DD-B7DF-1714AE88F9A2}" type="pres">
      <dgm:prSet presAssocID="{5F8FDC47-B590-45C2-9A5A-C288624FD8D1}" presName="parentText" presStyleLbl="node1" presStyleIdx="0" presStyleCnt="3" custScaleY="55824">
        <dgm:presLayoutVars>
          <dgm:chMax val="0"/>
          <dgm:bulletEnabled val="1"/>
        </dgm:presLayoutVars>
      </dgm:prSet>
      <dgm:spPr/>
    </dgm:pt>
    <dgm:pt modelId="{A544B853-1A03-47C5-AF1B-3373E12584C1}" type="pres">
      <dgm:prSet presAssocID="{5F8FDC47-B590-45C2-9A5A-C288624FD8D1}" presName="childText" presStyleLbl="revTx" presStyleIdx="0" presStyleCnt="3">
        <dgm:presLayoutVars>
          <dgm:bulletEnabled val="1"/>
        </dgm:presLayoutVars>
      </dgm:prSet>
      <dgm:spPr/>
    </dgm:pt>
    <dgm:pt modelId="{9DF23C35-BFE6-4246-9774-AA5F8255E12A}" type="pres">
      <dgm:prSet presAssocID="{AD428684-58A9-43EB-92E2-7B42D9DE7CB3}" presName="parentText" presStyleLbl="node1" presStyleIdx="1" presStyleCnt="3" custScaleY="55824" custLinFactNeighborY="-18036">
        <dgm:presLayoutVars>
          <dgm:chMax val="0"/>
          <dgm:bulletEnabled val="1"/>
        </dgm:presLayoutVars>
      </dgm:prSet>
      <dgm:spPr/>
    </dgm:pt>
    <dgm:pt modelId="{8BA0C0E7-5542-4F66-BDA3-000D1B689BD9}" type="pres">
      <dgm:prSet presAssocID="{AD428684-58A9-43EB-92E2-7B42D9DE7CB3}" presName="childText" presStyleLbl="revTx" presStyleIdx="1" presStyleCnt="3" custLinFactNeighborY="-15956">
        <dgm:presLayoutVars>
          <dgm:bulletEnabled val="1"/>
        </dgm:presLayoutVars>
      </dgm:prSet>
      <dgm:spPr/>
    </dgm:pt>
    <dgm:pt modelId="{B3B735A6-0CBB-40AC-A8D2-ADF50D920A19}" type="pres">
      <dgm:prSet presAssocID="{D753A010-480D-48CB-8F1B-E0FF7624B35D}" presName="parentText" presStyleLbl="node1" presStyleIdx="2" presStyleCnt="3" custScaleY="55824" custLinFactNeighborY="-18037">
        <dgm:presLayoutVars>
          <dgm:chMax val="0"/>
          <dgm:bulletEnabled val="1"/>
        </dgm:presLayoutVars>
      </dgm:prSet>
      <dgm:spPr/>
    </dgm:pt>
    <dgm:pt modelId="{F45B0834-9449-4876-BE98-EB4767C4D124}" type="pres">
      <dgm:prSet presAssocID="{D753A010-480D-48CB-8F1B-E0FF7624B35D}" presName="childText" presStyleLbl="revTx" presStyleIdx="2" presStyleCnt="3" custScaleY="42973" custLinFactNeighborY="-18355">
        <dgm:presLayoutVars>
          <dgm:bulletEnabled val="1"/>
        </dgm:presLayoutVars>
      </dgm:prSet>
      <dgm:spPr/>
    </dgm:pt>
  </dgm:ptLst>
  <dgm:cxnLst>
    <dgm:cxn modelId="{93F7A705-11C7-4598-8C1C-2BA8D5F9D47D}" srcId="{5F8FDC47-B590-45C2-9A5A-C288624FD8D1}" destId="{A36E209E-A0FA-48AF-B3A7-6CBD4B4108A0}" srcOrd="1" destOrd="0" parTransId="{D54643B8-4829-419D-9BDC-75B317FF06D5}" sibTransId="{5B60CB3D-7BC9-479C-B804-79A6AD341D4F}"/>
    <dgm:cxn modelId="{64A7331C-918D-42DF-8496-18827A0029E2}" srcId="{AD428684-58A9-43EB-92E2-7B42D9DE7CB3}" destId="{4B1C268C-02AE-4CC2-8EF2-9A2A1A675043}" srcOrd="1" destOrd="0" parTransId="{BC673ADC-CF17-43D6-A83E-9A9011586CB5}" sibTransId="{5CE73491-F737-4220-BA37-A5E15521AB58}"/>
    <dgm:cxn modelId="{61856321-B808-4F1D-80B9-72E429300D16}" srcId="{9FB5234E-42BD-47FC-9314-393E795D70D0}" destId="{5F8FDC47-B590-45C2-9A5A-C288624FD8D1}" srcOrd="0" destOrd="0" parTransId="{DCFDB88A-3660-44A7-9BAF-36C4F6334F40}" sibTransId="{DEF60858-8682-4B34-888E-3C844D46D5BA}"/>
    <dgm:cxn modelId="{6240362A-2CEF-4A79-8EA4-BEA3C90716AC}" srcId="{9FB5234E-42BD-47FC-9314-393E795D70D0}" destId="{AD428684-58A9-43EB-92E2-7B42D9DE7CB3}" srcOrd="1" destOrd="0" parTransId="{DFEA0B9E-C1F4-44B9-82C0-BC8F1EA3C318}" sibTransId="{7E16E7A0-AA12-4CD0-9E8E-A978CBCBBFB1}"/>
    <dgm:cxn modelId="{EA04E92A-8F21-426E-B018-E9969A9E0EB8}" type="presOf" srcId="{AD428684-58A9-43EB-92E2-7B42D9DE7CB3}" destId="{9DF23C35-BFE6-4246-9774-AA5F8255E12A}" srcOrd="0" destOrd="0" presId="urn:microsoft.com/office/officeart/2005/8/layout/vList2"/>
    <dgm:cxn modelId="{10616861-5FC2-4EA0-A041-1590FD94EFB7}" type="presOf" srcId="{5F8FDC47-B590-45C2-9A5A-C288624FD8D1}" destId="{3533C1C8-755E-49DD-B7DF-1714AE88F9A2}" srcOrd="0" destOrd="0" presId="urn:microsoft.com/office/officeart/2005/8/layout/vList2"/>
    <dgm:cxn modelId="{D5248F6C-87FB-458E-9187-53A8F50E888B}" type="presOf" srcId="{3E659B7E-FF90-4607-8DAB-D7DBAAAA6538}" destId="{8BA0C0E7-5542-4F66-BDA3-000D1B689BD9}" srcOrd="0" destOrd="0" presId="urn:microsoft.com/office/officeart/2005/8/layout/vList2"/>
    <dgm:cxn modelId="{000E686E-3944-4970-AB85-16A31DDB08A9}" srcId="{5F8FDC47-B590-45C2-9A5A-C288624FD8D1}" destId="{9A336D80-0DA6-4160-9413-42499E43726D}" srcOrd="0" destOrd="0" parTransId="{6F7CB935-1EC1-4176-845D-6E104626D059}" sibTransId="{CF316281-9C6E-4339-804C-39A2B56B921B}"/>
    <dgm:cxn modelId="{3825596F-85AF-4067-A18B-997420B1A3FF}" type="presOf" srcId="{4B1C268C-02AE-4CC2-8EF2-9A2A1A675043}" destId="{8BA0C0E7-5542-4F66-BDA3-000D1B689BD9}" srcOrd="0" destOrd="1" presId="urn:microsoft.com/office/officeart/2005/8/layout/vList2"/>
    <dgm:cxn modelId="{9E13317C-6AC8-4A09-81EF-DFCF2698B42B}" type="presOf" srcId="{D753A010-480D-48CB-8F1B-E0FF7624B35D}" destId="{B3B735A6-0CBB-40AC-A8D2-ADF50D920A19}" srcOrd="0" destOrd="0" presId="urn:microsoft.com/office/officeart/2005/8/layout/vList2"/>
    <dgm:cxn modelId="{78184C88-8E78-4B22-8B10-7AF34670D286}" type="presOf" srcId="{9FB5234E-42BD-47FC-9314-393E795D70D0}" destId="{25CEA401-F216-44FC-9108-93CE428328F8}" srcOrd="0" destOrd="0" presId="urn:microsoft.com/office/officeart/2005/8/layout/vList2"/>
    <dgm:cxn modelId="{03BEA68B-26E5-41F6-9132-87B5328590B7}" type="presOf" srcId="{9A336D80-0DA6-4160-9413-42499E43726D}" destId="{A544B853-1A03-47C5-AF1B-3373E12584C1}" srcOrd="0" destOrd="0" presId="urn:microsoft.com/office/officeart/2005/8/layout/vList2"/>
    <dgm:cxn modelId="{2A4E3E94-F647-4CA9-B006-F8EC02A824FB}" type="presOf" srcId="{A36E209E-A0FA-48AF-B3A7-6CBD4B4108A0}" destId="{A544B853-1A03-47C5-AF1B-3373E12584C1}" srcOrd="0" destOrd="1" presId="urn:microsoft.com/office/officeart/2005/8/layout/vList2"/>
    <dgm:cxn modelId="{210C949A-266A-4100-A509-88CAB61D541C}" srcId="{9FB5234E-42BD-47FC-9314-393E795D70D0}" destId="{D753A010-480D-48CB-8F1B-E0FF7624B35D}" srcOrd="2" destOrd="0" parTransId="{A760E4C5-7829-4512-9AE9-B30C857F238F}" sibTransId="{794A4FFA-907D-4324-95DB-2352F70B706C}"/>
    <dgm:cxn modelId="{5E8935C8-6497-4718-9CAB-7165CD7D9058}" srcId="{D753A010-480D-48CB-8F1B-E0FF7624B35D}" destId="{6EA797A9-5B93-4810-A8B7-3D9EC244EFB9}" srcOrd="0" destOrd="0" parTransId="{F0E27A73-106A-48CD-9F30-226666467A41}" sibTransId="{A3BD9CBD-610D-4C9A-A2B2-8980B4EED91B}"/>
    <dgm:cxn modelId="{9B68B9DD-DB60-4C95-A701-8763AD2F241C}" type="presOf" srcId="{6EA797A9-5B93-4810-A8B7-3D9EC244EFB9}" destId="{F45B0834-9449-4876-BE98-EB4767C4D124}" srcOrd="0" destOrd="0" presId="urn:microsoft.com/office/officeart/2005/8/layout/vList2"/>
    <dgm:cxn modelId="{30260EFD-2DC2-4518-801B-CA49718231F2}" srcId="{AD428684-58A9-43EB-92E2-7B42D9DE7CB3}" destId="{3E659B7E-FF90-4607-8DAB-D7DBAAAA6538}" srcOrd="0" destOrd="0" parTransId="{EB4D0625-BDC8-457E-8EDA-5F667CF4339B}" sibTransId="{617AA69B-6645-4960-BCC9-72A99334173A}"/>
    <dgm:cxn modelId="{D47AC431-9E83-4F6D-9695-30954F53B2C5}" type="presParOf" srcId="{25CEA401-F216-44FC-9108-93CE428328F8}" destId="{3533C1C8-755E-49DD-B7DF-1714AE88F9A2}" srcOrd="0" destOrd="0" presId="urn:microsoft.com/office/officeart/2005/8/layout/vList2"/>
    <dgm:cxn modelId="{A009F9BB-0A98-492C-A20B-2981B819E67F}" type="presParOf" srcId="{25CEA401-F216-44FC-9108-93CE428328F8}" destId="{A544B853-1A03-47C5-AF1B-3373E12584C1}" srcOrd="1" destOrd="0" presId="urn:microsoft.com/office/officeart/2005/8/layout/vList2"/>
    <dgm:cxn modelId="{37255F99-7BBB-4E7A-A752-48B68D0379BA}" type="presParOf" srcId="{25CEA401-F216-44FC-9108-93CE428328F8}" destId="{9DF23C35-BFE6-4246-9774-AA5F8255E12A}" srcOrd="2" destOrd="0" presId="urn:microsoft.com/office/officeart/2005/8/layout/vList2"/>
    <dgm:cxn modelId="{D4C32A5D-E86B-4507-BA61-D8CDF450D77E}" type="presParOf" srcId="{25CEA401-F216-44FC-9108-93CE428328F8}" destId="{8BA0C0E7-5542-4F66-BDA3-000D1B689BD9}" srcOrd="3" destOrd="0" presId="urn:microsoft.com/office/officeart/2005/8/layout/vList2"/>
    <dgm:cxn modelId="{2CDEE423-D783-4F13-B84D-2061E5F29A69}" type="presParOf" srcId="{25CEA401-F216-44FC-9108-93CE428328F8}" destId="{B3B735A6-0CBB-40AC-A8D2-ADF50D920A19}" srcOrd="4" destOrd="0" presId="urn:microsoft.com/office/officeart/2005/8/layout/vList2"/>
    <dgm:cxn modelId="{85BA81A8-FB19-4851-A32C-27094CC5959F}" type="presParOf" srcId="{25CEA401-F216-44FC-9108-93CE428328F8}" destId="{F45B0834-9449-4876-BE98-EB4767C4D124}"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3C1C8-755E-49DD-B7DF-1714AE88F9A2}">
      <dsp:nvSpPr>
        <dsp:cNvPr id="0" name=""/>
        <dsp:cNvSpPr/>
      </dsp:nvSpPr>
      <dsp:spPr>
        <a:xfrm>
          <a:off x="0" y="20671"/>
          <a:ext cx="2895600" cy="43891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Layer-1 Devices</a:t>
          </a:r>
        </a:p>
      </dsp:txBody>
      <dsp:txXfrm>
        <a:off x="21426" y="42097"/>
        <a:ext cx="2852748" cy="396058"/>
      </dsp:txXfrm>
    </dsp:sp>
    <dsp:sp modelId="{A544B853-1A03-47C5-AF1B-3373E12584C1}">
      <dsp:nvSpPr>
        <dsp:cNvPr id="0" name=""/>
        <dsp:cNvSpPr/>
      </dsp:nvSpPr>
      <dsp:spPr>
        <a:xfrm>
          <a:off x="0" y="459581"/>
          <a:ext cx="2895600" cy="69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935"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Repeaters</a:t>
          </a:r>
        </a:p>
        <a:p>
          <a:pPr marL="171450" lvl="1" indent="-171450" algn="l" defTabSz="800100">
            <a:lnSpc>
              <a:spcPct val="90000"/>
            </a:lnSpc>
            <a:spcBef>
              <a:spcPct val="0"/>
            </a:spcBef>
            <a:spcAft>
              <a:spcPct val="20000"/>
            </a:spcAft>
            <a:buChar char="•"/>
          </a:pPr>
          <a:r>
            <a:rPr lang="en-US" sz="1800" kern="1200" dirty="0"/>
            <a:t>Hubs</a:t>
          </a:r>
        </a:p>
      </dsp:txBody>
      <dsp:txXfrm>
        <a:off x="0" y="459581"/>
        <a:ext cx="2895600" cy="695520"/>
      </dsp:txXfrm>
    </dsp:sp>
    <dsp:sp modelId="{9DF23C35-BFE6-4246-9774-AA5F8255E12A}">
      <dsp:nvSpPr>
        <dsp:cNvPr id="0" name=""/>
        <dsp:cNvSpPr/>
      </dsp:nvSpPr>
      <dsp:spPr>
        <a:xfrm>
          <a:off x="0" y="1029657"/>
          <a:ext cx="2895600" cy="43891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Layer-2 Devices</a:t>
          </a:r>
        </a:p>
      </dsp:txBody>
      <dsp:txXfrm>
        <a:off x="21426" y="1051083"/>
        <a:ext cx="2852748" cy="396058"/>
      </dsp:txXfrm>
    </dsp:sp>
    <dsp:sp modelId="{8BA0C0E7-5542-4F66-BDA3-000D1B689BD9}">
      <dsp:nvSpPr>
        <dsp:cNvPr id="0" name=""/>
        <dsp:cNvSpPr/>
      </dsp:nvSpPr>
      <dsp:spPr>
        <a:xfrm>
          <a:off x="0" y="1468559"/>
          <a:ext cx="2895600" cy="69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935"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Bridges</a:t>
          </a:r>
        </a:p>
        <a:p>
          <a:pPr marL="171450" lvl="1" indent="-171450" algn="l" defTabSz="800100">
            <a:lnSpc>
              <a:spcPct val="90000"/>
            </a:lnSpc>
            <a:spcBef>
              <a:spcPct val="0"/>
            </a:spcBef>
            <a:spcAft>
              <a:spcPct val="20000"/>
            </a:spcAft>
            <a:buChar char="•"/>
          </a:pPr>
          <a:r>
            <a:rPr lang="en-US" sz="1800" kern="1200" dirty="0"/>
            <a:t>Switches</a:t>
          </a:r>
        </a:p>
      </dsp:txBody>
      <dsp:txXfrm>
        <a:off x="0" y="1468559"/>
        <a:ext cx="2895600" cy="695520"/>
      </dsp:txXfrm>
    </dsp:sp>
    <dsp:sp modelId="{B3B735A6-0CBB-40AC-A8D2-ADF50D920A19}">
      <dsp:nvSpPr>
        <dsp:cNvPr id="0" name=""/>
        <dsp:cNvSpPr/>
      </dsp:nvSpPr>
      <dsp:spPr>
        <a:xfrm>
          <a:off x="0" y="2164081"/>
          <a:ext cx="2895600" cy="43891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Layer-3 Devices</a:t>
          </a:r>
        </a:p>
      </dsp:txBody>
      <dsp:txXfrm>
        <a:off x="21426" y="2185507"/>
        <a:ext cx="2852748" cy="396058"/>
      </dsp:txXfrm>
    </dsp:sp>
    <dsp:sp modelId="{F45B0834-9449-4876-BE98-EB4767C4D124}">
      <dsp:nvSpPr>
        <dsp:cNvPr id="0" name=""/>
        <dsp:cNvSpPr/>
      </dsp:nvSpPr>
      <dsp:spPr>
        <a:xfrm>
          <a:off x="0" y="2584128"/>
          <a:ext cx="2895600" cy="298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935"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Routers</a:t>
          </a:r>
        </a:p>
      </dsp:txBody>
      <dsp:txXfrm>
        <a:off x="0" y="2584128"/>
        <a:ext cx="2895600" cy="29888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10/27/2024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1810225182"/>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a:t>
            </a:fld>
            <a:endParaRPr lang="en-US"/>
          </a:p>
        </p:txBody>
      </p:sp>
    </p:spTree>
    <p:extLst>
      <p:ext uri="{BB962C8B-B14F-4D97-AF65-F5344CB8AC3E}">
        <p14:creationId xmlns:p14="http://schemas.microsoft.com/office/powerpoint/2010/main" val="3750873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11</a:t>
            </a:fld>
            <a:endParaRPr lang="en-US"/>
          </a:p>
        </p:txBody>
      </p:sp>
    </p:spTree>
    <p:extLst>
      <p:ext uri="{BB962C8B-B14F-4D97-AF65-F5344CB8AC3E}">
        <p14:creationId xmlns:p14="http://schemas.microsoft.com/office/powerpoint/2010/main" val="3038552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12</a:t>
            </a:fld>
            <a:endParaRPr lang="en-US"/>
          </a:p>
        </p:txBody>
      </p:sp>
    </p:spTree>
    <p:extLst>
      <p:ext uri="{BB962C8B-B14F-4D97-AF65-F5344CB8AC3E}">
        <p14:creationId xmlns:p14="http://schemas.microsoft.com/office/powerpoint/2010/main" val="16725308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13</a:t>
            </a:fld>
            <a:endParaRPr lang="en-US"/>
          </a:p>
        </p:txBody>
      </p:sp>
    </p:spTree>
    <p:extLst>
      <p:ext uri="{BB962C8B-B14F-4D97-AF65-F5344CB8AC3E}">
        <p14:creationId xmlns:p14="http://schemas.microsoft.com/office/powerpoint/2010/main" val="1378260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14</a:t>
            </a:fld>
            <a:endParaRPr lang="en-US"/>
          </a:p>
        </p:txBody>
      </p:sp>
    </p:spTree>
    <p:extLst>
      <p:ext uri="{BB962C8B-B14F-4D97-AF65-F5344CB8AC3E}">
        <p14:creationId xmlns:p14="http://schemas.microsoft.com/office/powerpoint/2010/main" val="10213645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15</a:t>
            </a:fld>
            <a:endParaRPr lang="en-US"/>
          </a:p>
        </p:txBody>
      </p:sp>
    </p:spTree>
    <p:extLst>
      <p:ext uri="{BB962C8B-B14F-4D97-AF65-F5344CB8AC3E}">
        <p14:creationId xmlns:p14="http://schemas.microsoft.com/office/powerpoint/2010/main" val="7807404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16</a:t>
            </a:fld>
            <a:endParaRPr lang="en-US"/>
          </a:p>
        </p:txBody>
      </p:sp>
    </p:spTree>
    <p:extLst>
      <p:ext uri="{BB962C8B-B14F-4D97-AF65-F5344CB8AC3E}">
        <p14:creationId xmlns:p14="http://schemas.microsoft.com/office/powerpoint/2010/main" val="21685411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17</a:t>
            </a:fld>
            <a:endParaRPr lang="en-US"/>
          </a:p>
        </p:txBody>
      </p:sp>
    </p:spTree>
    <p:extLst>
      <p:ext uri="{BB962C8B-B14F-4D97-AF65-F5344CB8AC3E}">
        <p14:creationId xmlns:p14="http://schemas.microsoft.com/office/powerpoint/2010/main" val="2732343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18</a:t>
            </a:fld>
            <a:endParaRPr lang="en-US"/>
          </a:p>
        </p:txBody>
      </p:sp>
    </p:spTree>
    <p:extLst>
      <p:ext uri="{BB962C8B-B14F-4D97-AF65-F5344CB8AC3E}">
        <p14:creationId xmlns:p14="http://schemas.microsoft.com/office/powerpoint/2010/main" val="2068650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19</a:t>
            </a:fld>
            <a:endParaRPr lang="en-US"/>
          </a:p>
        </p:txBody>
      </p:sp>
    </p:spTree>
    <p:extLst>
      <p:ext uri="{BB962C8B-B14F-4D97-AF65-F5344CB8AC3E}">
        <p14:creationId xmlns:p14="http://schemas.microsoft.com/office/powerpoint/2010/main" val="2945398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20</a:t>
            </a:fld>
            <a:endParaRPr lang="en-US"/>
          </a:p>
        </p:txBody>
      </p:sp>
    </p:spTree>
    <p:extLst>
      <p:ext uri="{BB962C8B-B14F-4D97-AF65-F5344CB8AC3E}">
        <p14:creationId xmlns:p14="http://schemas.microsoft.com/office/powerpoint/2010/main" val="1973109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3</a:t>
            </a:fld>
            <a:endParaRPr lang="en-US"/>
          </a:p>
        </p:txBody>
      </p:sp>
    </p:spTree>
    <p:extLst>
      <p:ext uri="{BB962C8B-B14F-4D97-AF65-F5344CB8AC3E}">
        <p14:creationId xmlns:p14="http://schemas.microsoft.com/office/powerpoint/2010/main" val="2422824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21</a:t>
            </a:fld>
            <a:endParaRPr lang="en-US"/>
          </a:p>
        </p:txBody>
      </p:sp>
    </p:spTree>
    <p:extLst>
      <p:ext uri="{BB962C8B-B14F-4D97-AF65-F5344CB8AC3E}">
        <p14:creationId xmlns:p14="http://schemas.microsoft.com/office/powerpoint/2010/main" val="17263415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22</a:t>
            </a:fld>
            <a:endParaRPr lang="en-US"/>
          </a:p>
        </p:txBody>
      </p:sp>
    </p:spTree>
    <p:extLst>
      <p:ext uri="{BB962C8B-B14F-4D97-AF65-F5344CB8AC3E}">
        <p14:creationId xmlns:p14="http://schemas.microsoft.com/office/powerpoint/2010/main" val="13480563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23</a:t>
            </a:fld>
            <a:endParaRPr lang="en-US"/>
          </a:p>
        </p:txBody>
      </p:sp>
    </p:spTree>
    <p:extLst>
      <p:ext uri="{BB962C8B-B14F-4D97-AF65-F5344CB8AC3E}">
        <p14:creationId xmlns:p14="http://schemas.microsoft.com/office/powerpoint/2010/main" val="30464138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24</a:t>
            </a:fld>
            <a:endParaRPr lang="en-US"/>
          </a:p>
        </p:txBody>
      </p:sp>
    </p:spTree>
    <p:extLst>
      <p:ext uri="{BB962C8B-B14F-4D97-AF65-F5344CB8AC3E}">
        <p14:creationId xmlns:p14="http://schemas.microsoft.com/office/powerpoint/2010/main" val="17484863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25</a:t>
            </a:fld>
            <a:endParaRPr lang="en-US"/>
          </a:p>
        </p:txBody>
      </p:sp>
    </p:spTree>
    <p:extLst>
      <p:ext uri="{BB962C8B-B14F-4D97-AF65-F5344CB8AC3E}">
        <p14:creationId xmlns:p14="http://schemas.microsoft.com/office/powerpoint/2010/main" val="29513252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26</a:t>
            </a:fld>
            <a:endParaRPr lang="en-US"/>
          </a:p>
        </p:txBody>
      </p:sp>
    </p:spTree>
    <p:extLst>
      <p:ext uri="{BB962C8B-B14F-4D97-AF65-F5344CB8AC3E}">
        <p14:creationId xmlns:p14="http://schemas.microsoft.com/office/powerpoint/2010/main" val="42679797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27</a:t>
            </a:fld>
            <a:endParaRPr lang="en-US"/>
          </a:p>
        </p:txBody>
      </p:sp>
    </p:spTree>
    <p:extLst>
      <p:ext uri="{BB962C8B-B14F-4D97-AF65-F5344CB8AC3E}">
        <p14:creationId xmlns:p14="http://schemas.microsoft.com/office/powerpoint/2010/main" val="4280506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28</a:t>
            </a:fld>
            <a:endParaRPr lang="en-US"/>
          </a:p>
        </p:txBody>
      </p:sp>
    </p:spTree>
    <p:extLst>
      <p:ext uri="{BB962C8B-B14F-4D97-AF65-F5344CB8AC3E}">
        <p14:creationId xmlns:p14="http://schemas.microsoft.com/office/powerpoint/2010/main" val="1286309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4</a:t>
            </a:fld>
            <a:endParaRPr lang="en-US"/>
          </a:p>
        </p:txBody>
      </p:sp>
    </p:spTree>
    <p:extLst>
      <p:ext uri="{BB962C8B-B14F-4D97-AF65-F5344CB8AC3E}">
        <p14:creationId xmlns:p14="http://schemas.microsoft.com/office/powerpoint/2010/main" val="3982082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5</a:t>
            </a:fld>
            <a:endParaRPr lang="en-US"/>
          </a:p>
        </p:txBody>
      </p:sp>
    </p:spTree>
    <p:extLst>
      <p:ext uri="{BB962C8B-B14F-4D97-AF65-F5344CB8AC3E}">
        <p14:creationId xmlns:p14="http://schemas.microsoft.com/office/powerpoint/2010/main" val="764433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6</a:t>
            </a:fld>
            <a:endParaRPr lang="en-US"/>
          </a:p>
        </p:txBody>
      </p:sp>
    </p:spTree>
    <p:extLst>
      <p:ext uri="{BB962C8B-B14F-4D97-AF65-F5344CB8AC3E}">
        <p14:creationId xmlns:p14="http://schemas.microsoft.com/office/powerpoint/2010/main" val="4048322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7</a:t>
            </a:fld>
            <a:endParaRPr lang="en-US"/>
          </a:p>
        </p:txBody>
      </p:sp>
    </p:spTree>
    <p:extLst>
      <p:ext uri="{BB962C8B-B14F-4D97-AF65-F5344CB8AC3E}">
        <p14:creationId xmlns:p14="http://schemas.microsoft.com/office/powerpoint/2010/main" val="2198686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8</a:t>
            </a:fld>
            <a:endParaRPr lang="en-US"/>
          </a:p>
        </p:txBody>
      </p:sp>
    </p:spTree>
    <p:extLst>
      <p:ext uri="{BB962C8B-B14F-4D97-AF65-F5344CB8AC3E}">
        <p14:creationId xmlns:p14="http://schemas.microsoft.com/office/powerpoint/2010/main" val="1343870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9</a:t>
            </a:fld>
            <a:endParaRPr lang="en-US"/>
          </a:p>
        </p:txBody>
      </p:sp>
    </p:spTree>
    <p:extLst>
      <p:ext uri="{BB962C8B-B14F-4D97-AF65-F5344CB8AC3E}">
        <p14:creationId xmlns:p14="http://schemas.microsoft.com/office/powerpoint/2010/main" val="1279507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10</a:t>
            </a:fld>
            <a:endParaRPr lang="en-US"/>
          </a:p>
        </p:txBody>
      </p:sp>
    </p:spTree>
    <p:extLst>
      <p:ext uri="{BB962C8B-B14F-4D97-AF65-F5344CB8AC3E}">
        <p14:creationId xmlns:p14="http://schemas.microsoft.com/office/powerpoint/2010/main" val="25723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3572"/>
            <a:ext cx="3761184" cy="5147072"/>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035052"/>
            <a:ext cx="6430967" cy="1962149"/>
          </a:xfrm>
        </p:spPr>
        <p:txBody>
          <a:bodyPr anchor="b">
            <a:normAutofit/>
          </a:bodyPr>
          <a:lstStyle>
            <a:lvl1pPr algn="r">
              <a:defRPr sz="4500">
                <a:effectLst/>
              </a:defRPr>
            </a:lvl1pPr>
          </a:lstStyle>
          <a:p>
            <a:r>
              <a:rPr lang="en-US"/>
              <a:t>Click to edit Master title style</a:t>
            </a:r>
            <a:endParaRPr lang="en-US" dirty="0"/>
          </a:p>
        </p:txBody>
      </p:sp>
      <p:sp>
        <p:nvSpPr>
          <p:cNvPr id="3" name="Subtitle 2"/>
          <p:cNvSpPr>
            <a:spLocks noGrp="1"/>
          </p:cNvSpPr>
          <p:nvPr>
            <p:ph type="subTitle" idx="1"/>
          </p:nvPr>
        </p:nvSpPr>
        <p:spPr>
          <a:xfrm>
            <a:off x="3386533" y="2997200"/>
            <a:ext cx="5240734" cy="1041401"/>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ctr"/>
            <a:fld id="{047E157E-8DCB-4F70-A0AF-5EB586A91DD4}" type="datetime1">
              <a:rPr lang="en-US" smtClean="0">
                <a:solidFill>
                  <a:srgbClr val="FFFFFF"/>
                </a:solidFill>
              </a:rPr>
              <a:pPr algn="ctr"/>
              <a:t>10/27/2024</a:t>
            </a:fld>
            <a:endParaRPr lang="en-US" sz="2000" dirty="0">
              <a:solidFill>
                <a:srgbClr val="FFFFFF"/>
              </a:solidFill>
            </a:endParaRPr>
          </a:p>
        </p:txBody>
      </p:sp>
      <p:sp>
        <p:nvSpPr>
          <p:cNvPr id="5" name="Footer Placeholder 4"/>
          <p:cNvSpPr>
            <a:spLocks noGrp="1"/>
          </p:cNvSpPr>
          <p:nvPr>
            <p:ph type="ftr" sz="quarter" idx="11"/>
          </p:nvPr>
        </p:nvSpPr>
        <p:spPr>
          <a:xfrm>
            <a:off x="3999309" y="4412457"/>
            <a:ext cx="3243033" cy="273844"/>
          </a:xfrm>
        </p:spPr>
        <p:txBody>
          <a:bodyPr/>
          <a:lstStyle/>
          <a:p>
            <a:pPr algn="r"/>
            <a:endParaRPr lang="en-US" dirty="0">
              <a:solidFill>
                <a:schemeClr val="tx2"/>
              </a:solidFill>
            </a:endParaRPr>
          </a:p>
        </p:txBody>
      </p:sp>
      <p:sp>
        <p:nvSpPr>
          <p:cNvPr id="6" name="Slide Number Placeholder 5"/>
          <p:cNvSpPr>
            <a:spLocks noGrp="1"/>
          </p:cNvSpPr>
          <p:nvPr>
            <p:ph type="sldNum" sz="quarter" idx="12"/>
          </p:nvPr>
        </p:nvSpPr>
        <p:spPr/>
        <p:txBody>
          <a:bodyPr/>
          <a:lstStyle/>
          <a:p>
            <a:fld id="{8F82E0A0-C266-4798-8C8F-B9F91E9DA37E}" type="slidenum">
              <a:rPr lang="en-US" smtClean="0">
                <a:solidFill>
                  <a:schemeClr val="tx2"/>
                </a:solidFill>
              </a:rPr>
              <a:pPr/>
              <a:t>‹#›</a:t>
            </a:fld>
            <a:endParaRPr lang="en-US" dirty="0">
              <a:solidFill>
                <a:schemeClr val="tx2"/>
              </a:solidFill>
            </a:endParaRPr>
          </a:p>
        </p:txBody>
      </p:sp>
    </p:spTree>
    <p:extLst>
      <p:ext uri="{BB962C8B-B14F-4D97-AF65-F5344CB8AC3E}">
        <p14:creationId xmlns:p14="http://schemas.microsoft.com/office/powerpoint/2010/main" val="542111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3549649"/>
            <a:ext cx="7514033"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5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3234" y="3974702"/>
            <a:ext cx="7514033"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E4606EA6-EFEA-4C30-9264-4F9291A5780D}" type="datetime1">
              <a:rPr lang="en-US" smtClean="0"/>
              <a:pPr/>
              <a:t>10/27/2024</a:t>
            </a:fld>
            <a:endParaRPr lang="en-US" sz="1400" dirty="0">
              <a:solidFill>
                <a:schemeClr val="tx2"/>
              </a:solidFill>
            </a:endParaRPr>
          </a:p>
        </p:txBody>
      </p:sp>
      <p:sp>
        <p:nvSpPr>
          <p:cNvPr id="6" name="Footer Placeholder 5"/>
          <p:cNvSpPr>
            <a:spLocks noGrp="1"/>
          </p:cNvSpPr>
          <p:nvPr>
            <p:ph type="ftr" sz="quarter" idx="11"/>
          </p:nvPr>
        </p:nvSpPr>
        <p:spPr/>
        <p:txBody>
          <a:bodyPr/>
          <a:lstStyle/>
          <a:p>
            <a:pPr algn="r"/>
            <a:endParaRPr lang="en-US" sz="1400" dirty="0">
              <a:solidFill>
                <a:schemeClr val="tx2"/>
              </a:solidFill>
            </a:endParaRPr>
          </a:p>
        </p:txBody>
      </p:sp>
      <p:sp>
        <p:nvSpPr>
          <p:cNvPr id="7" name="Slide Number Placeholder 6"/>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2815043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3" cy="2286000"/>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257550"/>
            <a:ext cx="7514035"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606EA6-EFEA-4C30-9264-4F9291A5780D}" type="datetime1">
              <a:rPr lang="en-US" smtClean="0"/>
              <a:pPr/>
              <a:t>10/27/2024</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893231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827609" y="2571749"/>
            <a:ext cx="6399611" cy="28575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234" y="3257550"/>
            <a:ext cx="7514033"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606EA6-EFEA-4C30-9264-4F9291A5780D}" type="datetime1">
              <a:rPr lang="en-US" smtClean="0"/>
              <a:pPr/>
              <a:t>10/27/2024</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3584559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481436"/>
            <a:ext cx="7514032" cy="1101600"/>
          </a:xfrm>
        </p:spPr>
        <p:txBody>
          <a:bodyPr anchor="b">
            <a:normAutofit/>
          </a:bodyPr>
          <a:lstStyle>
            <a:lvl1pPr algn="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583036"/>
            <a:ext cx="7514033"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606EA6-EFEA-4C30-9264-4F9291A5780D}" type="datetime1">
              <a:rPr lang="en-US" smtClean="0"/>
              <a:pPr/>
              <a:t>10/27/2024</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2650866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235" y="2914650"/>
            <a:ext cx="7514033" cy="66675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581400"/>
            <a:ext cx="7514033" cy="762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606EA6-EFEA-4C30-9264-4F9291A5780D}" type="datetime1">
              <a:rPr lang="en-US" smtClean="0"/>
              <a:pPr/>
              <a:t>10/27/2024</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3664091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4" cy="2045494"/>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234" y="2628900"/>
            <a:ext cx="7514035"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257550"/>
            <a:ext cx="7514035"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606EA6-EFEA-4C30-9264-4F9291A5780D}" type="datetime1">
              <a:rPr lang="en-US" smtClean="0"/>
              <a:pPr/>
              <a:t>10/27/2024</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1693774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06EA6-EFEA-4C30-9264-4F9291A5780D}" type="datetime1">
              <a:rPr lang="en-US" smtClean="0"/>
              <a:pPr/>
              <a:t>10/27/2024</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3782743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514350"/>
            <a:ext cx="1327777" cy="38290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234" y="514350"/>
            <a:ext cx="6014807" cy="38290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06EA6-EFEA-4C30-9264-4F9291A5780D}" type="datetime1">
              <a:rPr lang="en-US" smtClean="0"/>
              <a:pPr/>
              <a:t>10/27/2024</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34235915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919818"/>
            <a:ext cx="3886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a:t>Click to edit Master text styles</a:t>
            </a:r>
          </a:p>
        </p:txBody>
      </p:sp>
      <p:sp>
        <p:nvSpPr>
          <p:cNvPr id="3" name="Date Placeholder 2"/>
          <p:cNvSpPr>
            <a:spLocks noGrp="1"/>
          </p:cNvSpPr>
          <p:nvPr>
            <p:ph type="dt" sz="half" idx="20"/>
          </p:nvPr>
        </p:nvSpPr>
        <p:spPr/>
        <p:txBody>
          <a:bodyPr/>
          <a:lstStyle/>
          <a:p>
            <a:fld id="{E4606EA6-EFEA-4C30-9264-4F9291A5780D}" type="datetime1">
              <a:rPr lang="en-US" smtClean="0"/>
              <a:pPr/>
              <a:t>10/27/2024</a:t>
            </a:fld>
            <a:endParaRPr lang="en-US" sz="1400" dirty="0">
              <a:solidFill>
                <a:schemeClr val="tx2"/>
              </a:solidFill>
            </a:endParaRPr>
          </a:p>
        </p:txBody>
      </p:sp>
      <p:sp>
        <p:nvSpPr>
          <p:cNvPr id="4" name="Footer Placeholder 3"/>
          <p:cNvSpPr>
            <a:spLocks noGrp="1"/>
          </p:cNvSpPr>
          <p:nvPr>
            <p:ph type="ftr" sz="quarter" idx="21"/>
          </p:nvPr>
        </p:nvSpPr>
        <p:spPr/>
        <p:txBody>
          <a:bodyPr/>
          <a:lstStyle/>
          <a:p>
            <a:pPr algn="r"/>
            <a:endParaRPr lang="en-US" sz="1400" dirty="0">
              <a:solidFill>
                <a:schemeClr val="tx2"/>
              </a:solidFill>
            </a:endParaRPr>
          </a:p>
        </p:txBody>
      </p:sp>
      <p:sp>
        <p:nvSpPr>
          <p:cNvPr id="5" name="Slide Number Placeholder 4"/>
          <p:cNvSpPr>
            <a:spLocks noGrp="1"/>
          </p:cNvSpPr>
          <p:nvPr>
            <p:ph type="sldNum" sz="quarter" idx="2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6" name="Title 5"/>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06EA6-EFEA-4C30-9264-4F9291A5780D}" type="datetime1">
              <a:rPr lang="en-US" smtClean="0"/>
              <a:pPr/>
              <a:t>10/27/2024</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a:xfrm>
            <a:off x="8213893" y="4400349"/>
            <a:ext cx="413375" cy="273844"/>
          </a:xfrm>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654892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000249"/>
            <a:ext cx="6698060" cy="1582787"/>
          </a:xfrm>
        </p:spPr>
        <p:txBody>
          <a:bodyPr anchor="b"/>
          <a:lstStyle>
            <a:lvl1pPr algn="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29209" y="3583036"/>
            <a:ext cx="6698061"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CF9F07-3BC7-4570-B054-79111B0A380C}" type="datetime1">
              <a:rPr lang="en-US" smtClean="0"/>
              <a:pPr/>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Tree>
    <p:extLst>
      <p:ext uri="{BB962C8B-B14F-4D97-AF65-F5344CB8AC3E}">
        <p14:creationId xmlns:p14="http://schemas.microsoft.com/office/powerpoint/2010/main" val="882539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514351"/>
            <a:ext cx="7514035" cy="13144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13235" y="2000250"/>
            <a:ext cx="3671291"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55975" y="2000250"/>
            <a:ext cx="3671292"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606EA6-EFEA-4C30-9264-4F9291A5780D}" type="datetime1">
              <a:rPr lang="en-US" smtClean="0"/>
              <a:pPr/>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Tree>
    <p:extLst>
      <p:ext uri="{BB962C8B-B14F-4D97-AF65-F5344CB8AC3E}">
        <p14:creationId xmlns:p14="http://schemas.microsoft.com/office/powerpoint/2010/main" val="250309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134" y="1993900"/>
            <a:ext cx="3455391"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13233"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0366" y="2000250"/>
            <a:ext cx="3466903"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55975"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606EA6-EFEA-4C30-9264-4F9291A5780D}" type="datetime1">
              <a:rPr lang="en-US" smtClean="0"/>
              <a:pPr/>
              <a:t>10/27/2024</a:t>
            </a:fld>
            <a:endParaRPr lang="en-US" sz="1400" dirty="0">
              <a:solidFill>
                <a:schemeClr val="tx2"/>
              </a:solidFill>
            </a:endParaRPr>
          </a:p>
        </p:txBody>
      </p:sp>
      <p:sp>
        <p:nvSpPr>
          <p:cNvPr id="8" name="Footer Placeholder 7"/>
          <p:cNvSpPr>
            <a:spLocks noGrp="1"/>
          </p:cNvSpPr>
          <p:nvPr>
            <p:ph type="ftr" sz="quarter" idx="11"/>
          </p:nvPr>
        </p:nvSpPr>
        <p:spPr/>
        <p:txBody>
          <a:bodyPr/>
          <a:lstStyle/>
          <a:p>
            <a:pPr algn="r"/>
            <a:endParaRPr lang="en-US" sz="1400" dirty="0">
              <a:solidFill>
                <a:schemeClr val="tx2"/>
              </a:solidFill>
            </a:endParaRPr>
          </a:p>
        </p:txBody>
      </p:sp>
      <p:sp>
        <p:nvSpPr>
          <p:cNvPr id="9" name="Slide Number Placeholder 8"/>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1781570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FADB5D-B7A0-47E3-AD2D-B1A6F8614213}" type="datetime1">
              <a:rPr lang="en-US" smtClean="0"/>
              <a:pPr/>
              <a:t>10/27/2024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F7CB7D-F184-43C7-B6FD-03D728E1BBFF}"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2156102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lang="en-US" smtClean="0"/>
              <a:pPr/>
              <a:t>10/27/2024</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3F7CB7D-F184-43C7-B6FD-03D728E1BBFF}" type="slidenum">
              <a:rPr lang="en-US" smtClean="0">
                <a:solidFill>
                  <a:schemeClr val="tx2"/>
                </a:solidFill>
              </a:rPr>
              <a:pPr/>
              <a:t>‹#›</a:t>
            </a:fld>
            <a:endParaRPr lang="en-US" dirty="0">
              <a:solidFill>
                <a:schemeClr val="tx2"/>
              </a:solidFill>
            </a:endParaRPr>
          </a:p>
        </p:txBody>
      </p:sp>
    </p:spTree>
    <p:extLst>
      <p:ext uri="{BB962C8B-B14F-4D97-AF65-F5344CB8AC3E}">
        <p14:creationId xmlns:p14="http://schemas.microsoft.com/office/powerpoint/2010/main" val="4132973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200150"/>
            <a:ext cx="2661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946525" y="514350"/>
            <a:ext cx="4680743" cy="382905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234" y="2228850"/>
            <a:ext cx="2661841" cy="13716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F49A8198-4617-485E-9585-4840B69DBBA6}" type="datetime1">
              <a:rPr lang="en-US" smtClean="0"/>
              <a:pPr/>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7CB7D-F184-43C7-B6FD-03D728E1BBFF}"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3139009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314449"/>
            <a:ext cx="4069619" cy="1028700"/>
          </a:xfrm>
        </p:spPr>
        <p:txBody>
          <a:bodyPr anchor="b">
            <a:normAutofit/>
          </a:bodyPr>
          <a:lstStyle>
            <a:lvl1pPr algn="ctr">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6011" y="685800"/>
            <a:ext cx="2460731" cy="3429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2043" y="2343149"/>
            <a:ext cx="4069619" cy="13716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E4606EA6-EFEA-4C30-9264-4F9291A5780D}" type="datetime1">
              <a:rPr lang="en-US" smtClean="0"/>
              <a:pPr/>
              <a:t>10/27/2024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ctr"/>
            <a:fld id="{8F82E0A0-C266-4798-8C8F-B9F91E9DA37E}" type="slidenum">
              <a:rPr lang="en-US" sz="2800" b="1" smtClean="0">
                <a:solidFill>
                  <a:srgbClr val="FFFFFF"/>
                </a:solidFill>
              </a:rPr>
              <a:pPr algn="ctr"/>
              <a:t>‹#›</a:t>
            </a:fld>
            <a:endParaRPr lang="en-US" sz="2800" dirty="0"/>
          </a:p>
        </p:txBody>
      </p:sp>
    </p:spTree>
    <p:extLst>
      <p:ext uri="{BB962C8B-B14F-4D97-AF65-F5344CB8AC3E}">
        <p14:creationId xmlns:p14="http://schemas.microsoft.com/office/powerpoint/2010/main" val="353257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0"/>
            <a:ext cx="1827610" cy="51435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514351"/>
            <a:ext cx="7514035" cy="131444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13233" y="2000250"/>
            <a:ext cx="7514035" cy="234315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9492" y="4412457"/>
            <a:ext cx="857250"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E4606EA6-EFEA-4C30-9264-4F9291A5780D}" type="datetime1">
              <a:rPr lang="en-US" smtClean="0"/>
              <a:pPr/>
              <a:t>10/27/2024</a:t>
            </a:fld>
            <a:endParaRPr lang="en-US" sz="1400" dirty="0">
              <a:solidFill>
                <a:schemeClr val="tx2"/>
              </a:solidFill>
            </a:endParaRPr>
          </a:p>
        </p:txBody>
      </p:sp>
      <p:sp>
        <p:nvSpPr>
          <p:cNvPr id="5" name="Footer Placeholder 4"/>
          <p:cNvSpPr>
            <a:spLocks noGrp="1"/>
          </p:cNvSpPr>
          <p:nvPr>
            <p:ph type="ftr" sz="quarter" idx="3"/>
          </p:nvPr>
        </p:nvSpPr>
        <p:spPr>
          <a:xfrm>
            <a:off x="1929210" y="4412457"/>
            <a:ext cx="5313133" cy="273844"/>
          </a:xfrm>
          <a:prstGeom prst="rect">
            <a:avLst/>
          </a:prstGeom>
        </p:spPr>
        <p:txBody>
          <a:bodyPr vert="horz" lIns="91440" tIns="45720" rIns="91440" bIns="45720" rtlCol="0" anchor="ctr"/>
          <a:lstStyle>
            <a:lvl1pPr algn="l">
              <a:defRPr sz="750" b="0" i="0">
                <a:solidFill>
                  <a:schemeClr val="tx1"/>
                </a:solidFill>
                <a:effectLst/>
                <a:latin typeface="+mn-lt"/>
              </a:defRPr>
            </a:lvl1pPr>
          </a:lstStyle>
          <a:p>
            <a:pPr algn="r"/>
            <a:endParaRPr lang="en-US" sz="1400" dirty="0">
              <a:solidFill>
                <a:schemeClr val="tx2"/>
              </a:solidFill>
            </a:endParaRPr>
          </a:p>
        </p:txBody>
      </p:sp>
      <p:sp>
        <p:nvSpPr>
          <p:cNvPr id="6" name="Slide Number Placeholder 5"/>
          <p:cNvSpPr>
            <a:spLocks noGrp="1"/>
          </p:cNvSpPr>
          <p:nvPr>
            <p:ph type="sldNum" sz="quarter" idx="4"/>
          </p:nvPr>
        </p:nvSpPr>
        <p:spPr>
          <a:xfrm>
            <a:off x="8213893" y="4412457"/>
            <a:ext cx="413375"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extLst>
      <p:ext uri="{BB962C8B-B14F-4D97-AF65-F5344CB8AC3E}">
        <p14:creationId xmlns:p14="http://schemas.microsoft.com/office/powerpoint/2010/main" val="2889987043"/>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 id="2147483653" r:id="rId18"/>
  </p:sldLayoutIdLst>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aliallam.net/"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hyperlink" Target="ftp://193.43.36.131/Radio/MP3/"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ctrTitle"/>
          </p:nvPr>
        </p:nvSpPr>
        <p:spPr>
          <a:xfrm>
            <a:off x="1191190" y="971550"/>
            <a:ext cx="7772400" cy="1276350"/>
          </a:xfrm>
        </p:spPr>
        <p:txBody>
          <a:bodyPr>
            <a:normAutofit fontScale="90000"/>
          </a:bodyPr>
          <a:lstStyle/>
          <a:p>
            <a:pPr algn="ctr"/>
            <a:r>
              <a:rPr lang="en-US" sz="3000" b="1" cap="none" dirty="0">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Chapter 3</a:t>
            </a:r>
            <a:br>
              <a:rPr lang="en-US" sz="3000" b="1" cap="none" dirty="0">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br>
            <a:r>
              <a:rPr lang="en-US" sz="3000" b="1" cap="none" dirty="0">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Computer Networks: The OSI Networking Model</a:t>
            </a:r>
          </a:p>
        </p:txBody>
      </p:sp>
      <p:sp>
        <p:nvSpPr>
          <p:cNvPr id="5" name="TextBox 4"/>
          <p:cNvSpPr txBox="1"/>
          <p:nvPr/>
        </p:nvSpPr>
        <p:spPr>
          <a:xfrm>
            <a:off x="4882895" y="4400550"/>
            <a:ext cx="2394695"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Dr. </a:t>
            </a:r>
            <a:r>
              <a:rPr lang="en-US" sz="2000" b="1" dirty="0" err="1">
                <a:latin typeface="Times New Roman" panose="02020603050405020304" pitchFamily="18" charset="0"/>
                <a:cs typeface="Times New Roman" panose="02020603050405020304" pitchFamily="18" charset="0"/>
              </a:rPr>
              <a:t>Omayma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Younis</a:t>
            </a:r>
            <a:endParaRPr lang="en-US" sz="20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229590" y="3867150"/>
            <a:ext cx="609600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BIS 416E – Networks &amp; Security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65100" y="285750"/>
            <a:ext cx="792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How data travels within OSI layers</a:t>
            </a:r>
          </a:p>
        </p:txBody>
      </p:sp>
      <p:sp>
        <p:nvSpPr>
          <p:cNvPr id="21" name="Rectangle: Rounded Corners 20">
            <a:extLst>
              <a:ext uri="{FF2B5EF4-FFF2-40B4-BE49-F238E27FC236}">
                <a16:creationId xmlns:a16="http://schemas.microsoft.com/office/drawing/2014/main" id="{67380BD0-5D2A-4D8B-915A-5F5E9BB0513F}"/>
              </a:ext>
            </a:extLst>
          </p:cNvPr>
          <p:cNvSpPr/>
          <p:nvPr/>
        </p:nvSpPr>
        <p:spPr>
          <a:xfrm>
            <a:off x="4724400" y="1352550"/>
            <a:ext cx="2286000" cy="365760"/>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en-US" b="1" dirty="0"/>
              <a:t>7 : Application Layer</a:t>
            </a:r>
          </a:p>
        </p:txBody>
      </p:sp>
      <p:sp>
        <p:nvSpPr>
          <p:cNvPr id="22" name="Rectangle: Rounded Corners 21">
            <a:extLst>
              <a:ext uri="{FF2B5EF4-FFF2-40B4-BE49-F238E27FC236}">
                <a16:creationId xmlns:a16="http://schemas.microsoft.com/office/drawing/2014/main" id="{69BC234B-6314-4157-8467-74D355477A89}"/>
              </a:ext>
            </a:extLst>
          </p:cNvPr>
          <p:cNvSpPr/>
          <p:nvPr/>
        </p:nvSpPr>
        <p:spPr>
          <a:xfrm>
            <a:off x="4724400" y="1809750"/>
            <a:ext cx="2286000" cy="36576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b="1" dirty="0"/>
              <a:t>6 : Presentation Layer</a:t>
            </a:r>
          </a:p>
        </p:txBody>
      </p:sp>
      <p:sp>
        <p:nvSpPr>
          <p:cNvPr id="23" name="Rectangle: Rounded Corners 22">
            <a:extLst>
              <a:ext uri="{FF2B5EF4-FFF2-40B4-BE49-F238E27FC236}">
                <a16:creationId xmlns:a16="http://schemas.microsoft.com/office/drawing/2014/main" id="{C454AFD8-ECDA-4583-8EB9-564FA22603AF}"/>
              </a:ext>
            </a:extLst>
          </p:cNvPr>
          <p:cNvSpPr/>
          <p:nvPr/>
        </p:nvSpPr>
        <p:spPr>
          <a:xfrm>
            <a:off x="4724400" y="2266950"/>
            <a:ext cx="2286000" cy="36576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r>
              <a:rPr lang="en-US" b="1" dirty="0"/>
              <a:t>5 : Session Layer</a:t>
            </a:r>
          </a:p>
        </p:txBody>
      </p:sp>
      <p:sp>
        <p:nvSpPr>
          <p:cNvPr id="24" name="Rectangle: Rounded Corners 23">
            <a:extLst>
              <a:ext uri="{FF2B5EF4-FFF2-40B4-BE49-F238E27FC236}">
                <a16:creationId xmlns:a16="http://schemas.microsoft.com/office/drawing/2014/main" id="{18981B44-9624-4A02-B89E-0FE064A7AF4B}"/>
              </a:ext>
            </a:extLst>
          </p:cNvPr>
          <p:cNvSpPr/>
          <p:nvPr/>
        </p:nvSpPr>
        <p:spPr>
          <a:xfrm>
            <a:off x="4724400" y="2815590"/>
            <a:ext cx="2286000" cy="36576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r>
              <a:rPr lang="en-US" b="1" dirty="0"/>
              <a:t>4 : Transport Layer</a:t>
            </a:r>
          </a:p>
        </p:txBody>
      </p:sp>
      <p:sp>
        <p:nvSpPr>
          <p:cNvPr id="25" name="Rectangle: Rounded Corners 24">
            <a:extLst>
              <a:ext uri="{FF2B5EF4-FFF2-40B4-BE49-F238E27FC236}">
                <a16:creationId xmlns:a16="http://schemas.microsoft.com/office/drawing/2014/main" id="{2A09569A-6CDF-4582-B3EB-C17197B2D0FA}"/>
              </a:ext>
            </a:extLst>
          </p:cNvPr>
          <p:cNvSpPr/>
          <p:nvPr/>
        </p:nvSpPr>
        <p:spPr>
          <a:xfrm>
            <a:off x="4724400" y="3409950"/>
            <a:ext cx="2286000" cy="365760"/>
          </a:xfrm>
          <a:prstGeom prst="roundRect">
            <a:avLst/>
          </a:prstGeom>
          <a:solidFill>
            <a:srgbClr val="00B050"/>
          </a:solidFill>
        </p:spPr>
        <p:style>
          <a:lnRef idx="0">
            <a:schemeClr val="accent4"/>
          </a:lnRef>
          <a:fillRef idx="3">
            <a:schemeClr val="accent4"/>
          </a:fillRef>
          <a:effectRef idx="3">
            <a:schemeClr val="accent4"/>
          </a:effectRef>
          <a:fontRef idx="minor">
            <a:schemeClr val="lt1"/>
          </a:fontRef>
        </p:style>
        <p:txBody>
          <a:bodyPr rtlCol="0" anchor="ctr"/>
          <a:lstStyle/>
          <a:p>
            <a:r>
              <a:rPr lang="en-US" b="1" dirty="0"/>
              <a:t>3 : Network Layer</a:t>
            </a:r>
          </a:p>
        </p:txBody>
      </p:sp>
      <p:sp>
        <p:nvSpPr>
          <p:cNvPr id="26" name="Rectangle: Rounded Corners 25">
            <a:extLst>
              <a:ext uri="{FF2B5EF4-FFF2-40B4-BE49-F238E27FC236}">
                <a16:creationId xmlns:a16="http://schemas.microsoft.com/office/drawing/2014/main" id="{0DCFB3D4-3B3C-4ADD-9B63-CE659D414CFD}"/>
              </a:ext>
            </a:extLst>
          </p:cNvPr>
          <p:cNvSpPr/>
          <p:nvPr/>
        </p:nvSpPr>
        <p:spPr>
          <a:xfrm>
            <a:off x="4724400" y="4019550"/>
            <a:ext cx="2286000" cy="36576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r>
              <a:rPr lang="en-US" b="1" dirty="0"/>
              <a:t>2 : Data Link Layer</a:t>
            </a:r>
          </a:p>
        </p:txBody>
      </p:sp>
      <p:sp>
        <p:nvSpPr>
          <p:cNvPr id="27" name="Rectangle: Rounded Corners 26">
            <a:extLst>
              <a:ext uri="{FF2B5EF4-FFF2-40B4-BE49-F238E27FC236}">
                <a16:creationId xmlns:a16="http://schemas.microsoft.com/office/drawing/2014/main" id="{6E7B432C-292A-48E6-9BB8-1C9C5B90D1A9}"/>
              </a:ext>
            </a:extLst>
          </p:cNvPr>
          <p:cNvSpPr/>
          <p:nvPr/>
        </p:nvSpPr>
        <p:spPr>
          <a:xfrm>
            <a:off x="4724400" y="4644390"/>
            <a:ext cx="2286000" cy="36576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r>
              <a:rPr lang="en-US" b="1" dirty="0"/>
              <a:t>1 : Physical Layer</a:t>
            </a:r>
          </a:p>
        </p:txBody>
      </p:sp>
      <p:pic>
        <p:nvPicPr>
          <p:cNvPr id="6" name="Graphic 5" descr="Computer">
            <a:extLst>
              <a:ext uri="{FF2B5EF4-FFF2-40B4-BE49-F238E27FC236}">
                <a16:creationId xmlns:a16="http://schemas.microsoft.com/office/drawing/2014/main" id="{31901C2B-45DF-464F-896D-BFB1C4B493A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1168136"/>
            <a:ext cx="914400" cy="914400"/>
          </a:xfrm>
          <a:prstGeom prst="rect">
            <a:avLst/>
          </a:prstGeom>
        </p:spPr>
      </p:pic>
      <p:pic>
        <p:nvPicPr>
          <p:cNvPr id="29" name="Graphic 28" descr="Computer">
            <a:extLst>
              <a:ext uri="{FF2B5EF4-FFF2-40B4-BE49-F238E27FC236}">
                <a16:creationId xmlns:a16="http://schemas.microsoft.com/office/drawing/2014/main" id="{2388921F-4B2E-4D04-9562-F40577D95AD0}"/>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8229600" y="1152137"/>
            <a:ext cx="914400" cy="914400"/>
          </a:xfrm>
          <a:prstGeom prst="rect">
            <a:avLst/>
          </a:prstGeom>
        </p:spPr>
      </p:pic>
      <p:sp>
        <p:nvSpPr>
          <p:cNvPr id="81" name="Content Placeholder 2">
            <a:extLst>
              <a:ext uri="{FF2B5EF4-FFF2-40B4-BE49-F238E27FC236}">
                <a16:creationId xmlns:a16="http://schemas.microsoft.com/office/drawing/2014/main" id="{5EC64027-5754-4E76-A348-98D0606AFAF3}"/>
              </a:ext>
            </a:extLst>
          </p:cNvPr>
          <p:cNvSpPr txBox="1">
            <a:spLocks/>
          </p:cNvSpPr>
          <p:nvPr/>
        </p:nvSpPr>
        <p:spPr>
          <a:xfrm>
            <a:off x="7352693" y="1428750"/>
            <a:ext cx="876907" cy="311504"/>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lnSpc>
                <a:spcPct val="80000"/>
              </a:lnSpc>
              <a:buNone/>
            </a:pPr>
            <a:r>
              <a:rPr lang="en-AU" sz="1400" dirty="0"/>
              <a:t>Receiver</a:t>
            </a:r>
          </a:p>
        </p:txBody>
      </p:sp>
      <p:sp>
        <p:nvSpPr>
          <p:cNvPr id="45" name="Content Placeholder 2">
            <a:extLst>
              <a:ext uri="{FF2B5EF4-FFF2-40B4-BE49-F238E27FC236}">
                <a16:creationId xmlns:a16="http://schemas.microsoft.com/office/drawing/2014/main" id="{8A5256CA-2E3D-427D-B9B9-27732238D413}"/>
              </a:ext>
            </a:extLst>
          </p:cNvPr>
          <p:cNvSpPr txBox="1">
            <a:spLocks/>
          </p:cNvSpPr>
          <p:nvPr/>
        </p:nvSpPr>
        <p:spPr>
          <a:xfrm>
            <a:off x="1079500" y="1689196"/>
            <a:ext cx="3622288" cy="850709"/>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lnSpc>
                <a:spcPct val="80000"/>
              </a:lnSpc>
              <a:buNone/>
            </a:pPr>
            <a:r>
              <a:rPr lang="en-AU" sz="1800" dirty="0">
                <a:solidFill>
                  <a:schemeClr val="accent2"/>
                </a:solidFill>
              </a:rPr>
              <a:t>1.</a:t>
            </a:r>
            <a:r>
              <a:rPr lang="en-AU" sz="1800" dirty="0"/>
              <a:t> The application, presentation, and session layers, takes user input and converts it into ready-data</a:t>
            </a:r>
          </a:p>
        </p:txBody>
      </p:sp>
      <p:cxnSp>
        <p:nvCxnSpPr>
          <p:cNvPr id="48" name="Straight Connector 47">
            <a:extLst>
              <a:ext uri="{FF2B5EF4-FFF2-40B4-BE49-F238E27FC236}">
                <a16:creationId xmlns:a16="http://schemas.microsoft.com/office/drawing/2014/main" id="{8BA0BEA7-1B82-4E57-894F-AB409EA7FF34}"/>
              </a:ext>
            </a:extLst>
          </p:cNvPr>
          <p:cNvCxnSpPr>
            <a:cxnSpLocks/>
          </p:cNvCxnSpPr>
          <p:nvPr/>
        </p:nvCxnSpPr>
        <p:spPr>
          <a:xfrm>
            <a:off x="381000" y="2724150"/>
            <a:ext cx="8229600" cy="0"/>
          </a:xfrm>
          <a:prstGeom prst="line">
            <a:avLst/>
          </a:prstGeom>
          <a:ln w="1905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9" name="Content Placeholder 2">
            <a:extLst>
              <a:ext uri="{FF2B5EF4-FFF2-40B4-BE49-F238E27FC236}">
                <a16:creationId xmlns:a16="http://schemas.microsoft.com/office/drawing/2014/main" id="{6EBE290D-031C-4E58-9C4C-1F196B460E66}"/>
              </a:ext>
            </a:extLst>
          </p:cNvPr>
          <p:cNvSpPr txBox="1">
            <a:spLocks/>
          </p:cNvSpPr>
          <p:nvPr/>
        </p:nvSpPr>
        <p:spPr>
          <a:xfrm>
            <a:off x="1079500" y="2724150"/>
            <a:ext cx="3599676" cy="566173"/>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lnSpc>
                <a:spcPct val="80000"/>
              </a:lnSpc>
              <a:buNone/>
            </a:pPr>
            <a:r>
              <a:rPr lang="en-AU" sz="1800" dirty="0">
                <a:solidFill>
                  <a:schemeClr val="accent2"/>
                </a:solidFill>
              </a:rPr>
              <a:t>2.</a:t>
            </a:r>
            <a:r>
              <a:rPr lang="en-AU" sz="1800" dirty="0"/>
              <a:t> This layer adds a transport header and breaks the </a:t>
            </a:r>
            <a:r>
              <a:rPr lang="en-AU" sz="1800" dirty="0">
                <a:solidFill>
                  <a:srgbClr val="FF0000"/>
                </a:solidFill>
              </a:rPr>
              <a:t>data</a:t>
            </a:r>
            <a:r>
              <a:rPr lang="en-AU" sz="1800" dirty="0"/>
              <a:t> into </a:t>
            </a:r>
            <a:r>
              <a:rPr lang="en-AU" sz="1800" dirty="0">
                <a:solidFill>
                  <a:srgbClr val="FF0000"/>
                </a:solidFill>
              </a:rPr>
              <a:t>segments</a:t>
            </a:r>
          </a:p>
        </p:txBody>
      </p:sp>
      <p:sp>
        <p:nvSpPr>
          <p:cNvPr id="50" name="Content Placeholder 2">
            <a:extLst>
              <a:ext uri="{FF2B5EF4-FFF2-40B4-BE49-F238E27FC236}">
                <a16:creationId xmlns:a16="http://schemas.microsoft.com/office/drawing/2014/main" id="{138A1FDB-78D4-44D6-A55C-692B0E61B18F}"/>
              </a:ext>
            </a:extLst>
          </p:cNvPr>
          <p:cNvSpPr txBox="1">
            <a:spLocks/>
          </p:cNvSpPr>
          <p:nvPr/>
        </p:nvSpPr>
        <p:spPr>
          <a:xfrm>
            <a:off x="914400" y="1428750"/>
            <a:ext cx="876907" cy="311504"/>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lnSpc>
                <a:spcPct val="80000"/>
              </a:lnSpc>
              <a:buNone/>
            </a:pPr>
            <a:r>
              <a:rPr lang="en-AU" sz="1600" dirty="0"/>
              <a:t>Sender</a:t>
            </a:r>
          </a:p>
        </p:txBody>
      </p:sp>
      <p:cxnSp>
        <p:nvCxnSpPr>
          <p:cNvPr id="51" name="Straight Connector 50">
            <a:extLst>
              <a:ext uri="{FF2B5EF4-FFF2-40B4-BE49-F238E27FC236}">
                <a16:creationId xmlns:a16="http://schemas.microsoft.com/office/drawing/2014/main" id="{54D8D2D1-45E3-414E-8875-35C27DB56304}"/>
              </a:ext>
            </a:extLst>
          </p:cNvPr>
          <p:cNvCxnSpPr>
            <a:cxnSpLocks/>
          </p:cNvCxnSpPr>
          <p:nvPr/>
        </p:nvCxnSpPr>
        <p:spPr>
          <a:xfrm>
            <a:off x="381000" y="3333750"/>
            <a:ext cx="8229600" cy="0"/>
          </a:xfrm>
          <a:prstGeom prst="line">
            <a:avLst/>
          </a:prstGeom>
          <a:ln w="1905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9" name="Content Placeholder 2">
            <a:extLst>
              <a:ext uri="{FF2B5EF4-FFF2-40B4-BE49-F238E27FC236}">
                <a16:creationId xmlns:a16="http://schemas.microsoft.com/office/drawing/2014/main" id="{7F9D720D-B849-48D4-B2C5-2A47E096EAFC}"/>
              </a:ext>
            </a:extLst>
          </p:cNvPr>
          <p:cNvSpPr txBox="1">
            <a:spLocks/>
          </p:cNvSpPr>
          <p:nvPr/>
        </p:nvSpPr>
        <p:spPr>
          <a:xfrm>
            <a:off x="1079500" y="3377177"/>
            <a:ext cx="3599676" cy="566173"/>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lnSpc>
                <a:spcPct val="80000"/>
              </a:lnSpc>
              <a:buNone/>
            </a:pPr>
            <a:r>
              <a:rPr lang="en-AU" sz="1800" dirty="0">
                <a:solidFill>
                  <a:schemeClr val="accent2"/>
                </a:solidFill>
              </a:rPr>
              <a:t>3.</a:t>
            </a:r>
            <a:r>
              <a:rPr lang="en-AU" sz="1800" dirty="0"/>
              <a:t> This layer adds a network header, and converts the </a:t>
            </a:r>
            <a:r>
              <a:rPr lang="en-AU" sz="1800" dirty="0">
                <a:solidFill>
                  <a:srgbClr val="FF0000"/>
                </a:solidFill>
              </a:rPr>
              <a:t>segments</a:t>
            </a:r>
            <a:r>
              <a:rPr lang="en-AU" sz="1800" dirty="0"/>
              <a:t> into </a:t>
            </a:r>
            <a:r>
              <a:rPr lang="en-AU" sz="1800" dirty="0">
                <a:solidFill>
                  <a:srgbClr val="FF0000"/>
                </a:solidFill>
              </a:rPr>
              <a:t>packets</a:t>
            </a:r>
          </a:p>
        </p:txBody>
      </p:sp>
      <p:cxnSp>
        <p:nvCxnSpPr>
          <p:cNvPr id="82" name="Straight Connector 81">
            <a:extLst>
              <a:ext uri="{FF2B5EF4-FFF2-40B4-BE49-F238E27FC236}">
                <a16:creationId xmlns:a16="http://schemas.microsoft.com/office/drawing/2014/main" id="{57EE76D0-D33A-400F-9966-29A0B87B322F}"/>
              </a:ext>
            </a:extLst>
          </p:cNvPr>
          <p:cNvCxnSpPr>
            <a:cxnSpLocks/>
          </p:cNvCxnSpPr>
          <p:nvPr/>
        </p:nvCxnSpPr>
        <p:spPr>
          <a:xfrm>
            <a:off x="381000" y="4019550"/>
            <a:ext cx="8229600" cy="0"/>
          </a:xfrm>
          <a:prstGeom prst="line">
            <a:avLst/>
          </a:prstGeom>
          <a:ln w="1905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5327B63D-E196-4170-B8BF-A5BF6DDBC3A8}"/>
              </a:ext>
            </a:extLst>
          </p:cNvPr>
          <p:cNvCxnSpPr>
            <a:cxnSpLocks/>
          </p:cNvCxnSpPr>
          <p:nvPr/>
        </p:nvCxnSpPr>
        <p:spPr>
          <a:xfrm>
            <a:off x="381000" y="4629150"/>
            <a:ext cx="8229600" cy="0"/>
          </a:xfrm>
          <a:prstGeom prst="line">
            <a:avLst/>
          </a:prstGeom>
          <a:ln w="1905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4" name="Content Placeholder 2">
            <a:extLst>
              <a:ext uri="{FF2B5EF4-FFF2-40B4-BE49-F238E27FC236}">
                <a16:creationId xmlns:a16="http://schemas.microsoft.com/office/drawing/2014/main" id="{78CF0AC0-8CCD-492A-AFE5-7A74994303AE}"/>
              </a:ext>
            </a:extLst>
          </p:cNvPr>
          <p:cNvSpPr txBox="1">
            <a:spLocks/>
          </p:cNvSpPr>
          <p:nvPr/>
        </p:nvSpPr>
        <p:spPr>
          <a:xfrm>
            <a:off x="876328" y="4062977"/>
            <a:ext cx="3802848" cy="566173"/>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lnSpc>
                <a:spcPct val="80000"/>
              </a:lnSpc>
              <a:buNone/>
            </a:pPr>
            <a:r>
              <a:rPr lang="en-AU" sz="1800" dirty="0">
                <a:solidFill>
                  <a:schemeClr val="accent2"/>
                </a:solidFill>
              </a:rPr>
              <a:t>4.</a:t>
            </a:r>
            <a:r>
              <a:rPr lang="en-AU" sz="1800" dirty="0"/>
              <a:t> This layer adds a datalink header &amp; trailer, converting </a:t>
            </a:r>
            <a:r>
              <a:rPr lang="en-AU" sz="1800" dirty="0">
                <a:solidFill>
                  <a:srgbClr val="FF0000"/>
                </a:solidFill>
              </a:rPr>
              <a:t>packets</a:t>
            </a:r>
            <a:r>
              <a:rPr lang="en-AU" sz="1800" dirty="0"/>
              <a:t> into </a:t>
            </a:r>
            <a:r>
              <a:rPr lang="en-AU" sz="1800" dirty="0">
                <a:solidFill>
                  <a:srgbClr val="FF0000"/>
                </a:solidFill>
              </a:rPr>
              <a:t>frames</a:t>
            </a:r>
          </a:p>
        </p:txBody>
      </p:sp>
      <p:sp>
        <p:nvSpPr>
          <p:cNvPr id="85" name="Content Placeholder 2">
            <a:extLst>
              <a:ext uri="{FF2B5EF4-FFF2-40B4-BE49-F238E27FC236}">
                <a16:creationId xmlns:a16="http://schemas.microsoft.com/office/drawing/2014/main" id="{1DC9F545-3FE5-4920-9A67-914317E52E6A}"/>
              </a:ext>
            </a:extLst>
          </p:cNvPr>
          <p:cNvSpPr txBox="1">
            <a:spLocks/>
          </p:cNvSpPr>
          <p:nvPr/>
        </p:nvSpPr>
        <p:spPr>
          <a:xfrm>
            <a:off x="876328" y="4596377"/>
            <a:ext cx="3980676" cy="566173"/>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lnSpc>
                <a:spcPct val="80000"/>
              </a:lnSpc>
              <a:buNone/>
            </a:pPr>
            <a:r>
              <a:rPr lang="en-AU" sz="1800" dirty="0">
                <a:solidFill>
                  <a:schemeClr val="accent2"/>
                </a:solidFill>
              </a:rPr>
              <a:t>5.</a:t>
            </a:r>
            <a:r>
              <a:rPr lang="en-AU" sz="1800" dirty="0"/>
              <a:t> </a:t>
            </a:r>
            <a:r>
              <a:rPr lang="en-AU" sz="1800" dirty="0">
                <a:solidFill>
                  <a:srgbClr val="FF0000"/>
                </a:solidFill>
              </a:rPr>
              <a:t>Frames</a:t>
            </a:r>
            <a:r>
              <a:rPr lang="en-AU" sz="1800" dirty="0"/>
              <a:t> are converted into </a:t>
            </a:r>
            <a:r>
              <a:rPr lang="en-AU" sz="1800" dirty="0">
                <a:solidFill>
                  <a:srgbClr val="FF0000"/>
                </a:solidFill>
              </a:rPr>
              <a:t>bits</a:t>
            </a:r>
            <a:r>
              <a:rPr lang="en-AU" sz="1800" dirty="0"/>
              <a:t>, which are placed on the transmission medium</a:t>
            </a:r>
          </a:p>
        </p:txBody>
      </p:sp>
      <p:sp>
        <p:nvSpPr>
          <p:cNvPr id="86" name="Content Placeholder 2">
            <a:extLst>
              <a:ext uri="{FF2B5EF4-FFF2-40B4-BE49-F238E27FC236}">
                <a16:creationId xmlns:a16="http://schemas.microsoft.com/office/drawing/2014/main" id="{8928654D-3354-46A0-AE50-BF0F1F74057B}"/>
              </a:ext>
            </a:extLst>
          </p:cNvPr>
          <p:cNvSpPr txBox="1">
            <a:spLocks/>
          </p:cNvSpPr>
          <p:nvPr/>
        </p:nvSpPr>
        <p:spPr>
          <a:xfrm>
            <a:off x="7010400" y="4705350"/>
            <a:ext cx="1879572" cy="321309"/>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lnSpc>
                <a:spcPct val="80000"/>
              </a:lnSpc>
              <a:buNone/>
            </a:pPr>
            <a:r>
              <a:rPr lang="en-AU" sz="2000" dirty="0"/>
              <a:t>Reverse process</a:t>
            </a:r>
          </a:p>
        </p:txBody>
      </p:sp>
      <p:sp>
        <p:nvSpPr>
          <p:cNvPr id="87" name="Content Placeholder 2">
            <a:extLst>
              <a:ext uri="{FF2B5EF4-FFF2-40B4-BE49-F238E27FC236}">
                <a16:creationId xmlns:a16="http://schemas.microsoft.com/office/drawing/2014/main" id="{D93B19F9-D57C-446A-8854-D884EB3DD988}"/>
              </a:ext>
            </a:extLst>
          </p:cNvPr>
          <p:cNvSpPr txBox="1">
            <a:spLocks/>
          </p:cNvSpPr>
          <p:nvPr/>
        </p:nvSpPr>
        <p:spPr>
          <a:xfrm>
            <a:off x="7010400" y="4095750"/>
            <a:ext cx="1879572" cy="321309"/>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lnSpc>
                <a:spcPct val="80000"/>
              </a:lnSpc>
              <a:buNone/>
            </a:pPr>
            <a:r>
              <a:rPr lang="en-AU" sz="2000" dirty="0"/>
              <a:t>Reverse process</a:t>
            </a:r>
          </a:p>
        </p:txBody>
      </p:sp>
      <p:sp>
        <p:nvSpPr>
          <p:cNvPr id="88" name="Content Placeholder 2">
            <a:extLst>
              <a:ext uri="{FF2B5EF4-FFF2-40B4-BE49-F238E27FC236}">
                <a16:creationId xmlns:a16="http://schemas.microsoft.com/office/drawing/2014/main" id="{7E6F9230-F789-4DD1-9422-80EA576FB2B3}"/>
              </a:ext>
            </a:extLst>
          </p:cNvPr>
          <p:cNvSpPr txBox="1">
            <a:spLocks/>
          </p:cNvSpPr>
          <p:nvPr/>
        </p:nvSpPr>
        <p:spPr>
          <a:xfrm>
            <a:off x="7010400" y="3486150"/>
            <a:ext cx="1879572" cy="321309"/>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lnSpc>
                <a:spcPct val="80000"/>
              </a:lnSpc>
              <a:buNone/>
            </a:pPr>
            <a:r>
              <a:rPr lang="en-AU" sz="2000" dirty="0"/>
              <a:t>Reverse process</a:t>
            </a:r>
          </a:p>
        </p:txBody>
      </p:sp>
      <p:sp>
        <p:nvSpPr>
          <p:cNvPr id="89" name="Content Placeholder 2">
            <a:extLst>
              <a:ext uri="{FF2B5EF4-FFF2-40B4-BE49-F238E27FC236}">
                <a16:creationId xmlns:a16="http://schemas.microsoft.com/office/drawing/2014/main" id="{665171BF-5703-4C46-826F-8D9CCE0B85A3}"/>
              </a:ext>
            </a:extLst>
          </p:cNvPr>
          <p:cNvSpPr txBox="1">
            <a:spLocks/>
          </p:cNvSpPr>
          <p:nvPr/>
        </p:nvSpPr>
        <p:spPr>
          <a:xfrm>
            <a:off x="7035828" y="2876550"/>
            <a:ext cx="1879572" cy="321309"/>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lnSpc>
                <a:spcPct val="80000"/>
              </a:lnSpc>
              <a:buNone/>
            </a:pPr>
            <a:r>
              <a:rPr lang="en-AU" sz="2000" dirty="0"/>
              <a:t>Reverse process</a:t>
            </a:r>
          </a:p>
        </p:txBody>
      </p:sp>
      <p:sp>
        <p:nvSpPr>
          <p:cNvPr id="90" name="Content Placeholder 2">
            <a:extLst>
              <a:ext uri="{FF2B5EF4-FFF2-40B4-BE49-F238E27FC236}">
                <a16:creationId xmlns:a16="http://schemas.microsoft.com/office/drawing/2014/main" id="{B16CF2D1-4FC9-499A-AEBB-E3A4EBEA5DD1}"/>
              </a:ext>
            </a:extLst>
          </p:cNvPr>
          <p:cNvSpPr txBox="1">
            <a:spLocks/>
          </p:cNvSpPr>
          <p:nvPr/>
        </p:nvSpPr>
        <p:spPr>
          <a:xfrm>
            <a:off x="7010400" y="2266950"/>
            <a:ext cx="1879572" cy="321309"/>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lnSpc>
                <a:spcPct val="80000"/>
              </a:lnSpc>
              <a:buNone/>
            </a:pPr>
            <a:r>
              <a:rPr lang="en-AU" sz="2000" dirty="0"/>
              <a:t>Reverse process</a:t>
            </a:r>
          </a:p>
        </p:txBody>
      </p:sp>
      <p:sp>
        <p:nvSpPr>
          <p:cNvPr id="3" name="Arrow: Down 2">
            <a:extLst>
              <a:ext uri="{FF2B5EF4-FFF2-40B4-BE49-F238E27FC236}">
                <a16:creationId xmlns:a16="http://schemas.microsoft.com/office/drawing/2014/main" id="{697796AA-698A-4133-A602-7D1AF971E96E}"/>
              </a:ext>
            </a:extLst>
          </p:cNvPr>
          <p:cNvSpPr/>
          <p:nvPr/>
        </p:nvSpPr>
        <p:spPr>
          <a:xfrm>
            <a:off x="165100" y="1933188"/>
            <a:ext cx="235696" cy="30175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Arrow: Down 90">
            <a:extLst>
              <a:ext uri="{FF2B5EF4-FFF2-40B4-BE49-F238E27FC236}">
                <a16:creationId xmlns:a16="http://schemas.microsoft.com/office/drawing/2014/main" id="{F19FD23C-3E98-43EB-A0FC-3CE711CB0FE8}"/>
              </a:ext>
            </a:extLst>
          </p:cNvPr>
          <p:cNvSpPr/>
          <p:nvPr/>
        </p:nvSpPr>
        <p:spPr>
          <a:xfrm flipV="1">
            <a:off x="8705132" y="1947668"/>
            <a:ext cx="235696" cy="30175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395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animEffect transition="in" filter="fade">
                                      <p:cBhvr>
                                        <p:cTn id="7" dur="500"/>
                                        <p:tgtEl>
                                          <p:spTgt spid="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9">
                                            <p:txEl>
                                              <p:pRg st="0" end="0"/>
                                            </p:txEl>
                                          </p:spTgt>
                                        </p:tgtEl>
                                        <p:attrNameLst>
                                          <p:attrName>style.visibility</p:attrName>
                                        </p:attrNameLst>
                                      </p:cBhvr>
                                      <p:to>
                                        <p:strVal val="visible"/>
                                      </p:to>
                                    </p:set>
                                    <p:animEffect transition="in" filter="fade">
                                      <p:cBhvr>
                                        <p:cTn id="12" dur="500"/>
                                        <p:tgtEl>
                                          <p:spTgt spid="4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9">
                                            <p:txEl>
                                              <p:pRg st="0" end="0"/>
                                            </p:txEl>
                                          </p:spTgt>
                                        </p:tgtEl>
                                        <p:attrNameLst>
                                          <p:attrName>style.visibility</p:attrName>
                                        </p:attrNameLst>
                                      </p:cBhvr>
                                      <p:to>
                                        <p:strVal val="visible"/>
                                      </p:to>
                                    </p:set>
                                    <p:animEffect transition="in" filter="fade">
                                      <p:cBhvr>
                                        <p:cTn id="17" dur="500"/>
                                        <p:tgtEl>
                                          <p:spTgt spid="6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4">
                                            <p:txEl>
                                              <p:pRg st="0" end="0"/>
                                            </p:txEl>
                                          </p:spTgt>
                                        </p:tgtEl>
                                        <p:attrNameLst>
                                          <p:attrName>style.visibility</p:attrName>
                                        </p:attrNameLst>
                                      </p:cBhvr>
                                      <p:to>
                                        <p:strVal val="visible"/>
                                      </p:to>
                                    </p:set>
                                    <p:animEffect transition="in" filter="fade">
                                      <p:cBhvr>
                                        <p:cTn id="22" dur="500"/>
                                        <p:tgtEl>
                                          <p:spTgt spid="8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5">
                                            <p:txEl>
                                              <p:pRg st="0" end="0"/>
                                            </p:txEl>
                                          </p:spTgt>
                                        </p:tgtEl>
                                        <p:attrNameLst>
                                          <p:attrName>style.visibility</p:attrName>
                                        </p:attrNameLst>
                                      </p:cBhvr>
                                      <p:to>
                                        <p:strVal val="visible"/>
                                      </p:to>
                                    </p:set>
                                    <p:animEffect transition="in" filter="fade">
                                      <p:cBhvr>
                                        <p:cTn id="27" dur="500"/>
                                        <p:tgtEl>
                                          <p:spTgt spid="8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6">
                                            <p:txEl>
                                              <p:pRg st="0" end="0"/>
                                            </p:txEl>
                                          </p:spTgt>
                                        </p:tgtEl>
                                        <p:attrNameLst>
                                          <p:attrName>style.visibility</p:attrName>
                                        </p:attrNameLst>
                                      </p:cBhvr>
                                      <p:to>
                                        <p:strVal val="visible"/>
                                      </p:to>
                                    </p:set>
                                    <p:animEffect transition="in" filter="fade">
                                      <p:cBhvr>
                                        <p:cTn id="32" dur="500"/>
                                        <p:tgtEl>
                                          <p:spTgt spid="8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7">
                                            <p:txEl>
                                              <p:pRg st="0" end="0"/>
                                            </p:txEl>
                                          </p:spTgt>
                                        </p:tgtEl>
                                        <p:attrNameLst>
                                          <p:attrName>style.visibility</p:attrName>
                                        </p:attrNameLst>
                                      </p:cBhvr>
                                      <p:to>
                                        <p:strVal val="visible"/>
                                      </p:to>
                                    </p:set>
                                    <p:animEffect transition="in" filter="fade">
                                      <p:cBhvr>
                                        <p:cTn id="37" dur="500"/>
                                        <p:tgtEl>
                                          <p:spTgt spid="87">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8">
                                            <p:txEl>
                                              <p:pRg st="0" end="0"/>
                                            </p:txEl>
                                          </p:spTgt>
                                        </p:tgtEl>
                                        <p:attrNameLst>
                                          <p:attrName>style.visibility</p:attrName>
                                        </p:attrNameLst>
                                      </p:cBhvr>
                                      <p:to>
                                        <p:strVal val="visible"/>
                                      </p:to>
                                    </p:set>
                                    <p:animEffect transition="in" filter="fade">
                                      <p:cBhvr>
                                        <p:cTn id="42" dur="500"/>
                                        <p:tgtEl>
                                          <p:spTgt spid="88">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9">
                                            <p:txEl>
                                              <p:pRg st="0" end="0"/>
                                            </p:txEl>
                                          </p:spTgt>
                                        </p:tgtEl>
                                        <p:attrNameLst>
                                          <p:attrName>style.visibility</p:attrName>
                                        </p:attrNameLst>
                                      </p:cBhvr>
                                      <p:to>
                                        <p:strVal val="visible"/>
                                      </p:to>
                                    </p:set>
                                    <p:animEffect transition="in" filter="fade">
                                      <p:cBhvr>
                                        <p:cTn id="47" dur="500"/>
                                        <p:tgtEl>
                                          <p:spTgt spid="89">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90">
                                            <p:txEl>
                                              <p:pRg st="0" end="0"/>
                                            </p:txEl>
                                          </p:spTgt>
                                        </p:tgtEl>
                                        <p:attrNameLst>
                                          <p:attrName>style.visibility</p:attrName>
                                        </p:attrNameLst>
                                      </p:cBhvr>
                                      <p:to>
                                        <p:strVal val="visible"/>
                                      </p:to>
                                    </p:set>
                                    <p:animEffect transition="in" filter="fade">
                                      <p:cBhvr>
                                        <p:cTn id="52" dur="500"/>
                                        <p:tgtEl>
                                          <p:spTgt spid="9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uiExpand="1" build="p"/>
      <p:bldP spid="49" grpId="0" uiExpand="1" build="p"/>
      <p:bldP spid="69" grpId="0" uiExpand="1" build="p"/>
      <p:bldP spid="84" grpId="0" uiExpand="1" build="p"/>
      <p:bldP spid="85" grpId="0" uiExpand="1" build="p"/>
      <p:bldP spid="86" grpId="0" uiExpand="1" build="p"/>
      <p:bldP spid="87" grpId="0" uiExpand="1" build="p"/>
      <p:bldP spid="88" grpId="0" uiExpand="1" build="p"/>
      <p:bldP spid="89" grpId="0" uiExpand="1" build="p"/>
      <p:bldP spid="90"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371600" y="285750"/>
            <a:ext cx="67056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How data travels within OSI layers</a:t>
            </a:r>
          </a:p>
        </p:txBody>
      </p:sp>
      <p:sp>
        <p:nvSpPr>
          <p:cNvPr id="3" name="Content Placeholder 2"/>
          <p:cNvSpPr txBox="1">
            <a:spLocks/>
          </p:cNvSpPr>
          <p:nvPr/>
        </p:nvSpPr>
        <p:spPr>
          <a:xfrm>
            <a:off x="1066800" y="1200150"/>
            <a:ext cx="78486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a:lnSpc>
                <a:spcPct val="80000"/>
              </a:lnSpc>
            </a:pPr>
            <a:r>
              <a:rPr lang="en-AU" sz="2000" dirty="0"/>
              <a:t>These steps, originating from the sender (source), are known as data </a:t>
            </a:r>
            <a:r>
              <a:rPr lang="en-AU" sz="2000" dirty="0">
                <a:solidFill>
                  <a:schemeClr val="accent2"/>
                </a:solidFill>
              </a:rPr>
              <a:t>encapsulation</a:t>
            </a:r>
            <a:r>
              <a:rPr lang="en-AU" sz="2000" dirty="0"/>
              <a:t>.</a:t>
            </a:r>
          </a:p>
          <a:p>
            <a:pPr>
              <a:lnSpc>
                <a:spcPct val="80000"/>
              </a:lnSpc>
            </a:pPr>
            <a:r>
              <a:rPr lang="en-AU" sz="2000" dirty="0"/>
              <a:t>Each OSI layer appends a header (containing layer-specific additional data) and encapsulates them all together.</a:t>
            </a:r>
          </a:p>
          <a:p>
            <a:pPr>
              <a:lnSpc>
                <a:spcPct val="80000"/>
              </a:lnSpc>
            </a:pPr>
            <a:r>
              <a:rPr lang="en-AU" sz="2000" dirty="0"/>
              <a:t>When the bits stream arrives at the receiver (destination), the whole process is reversed.</a:t>
            </a:r>
          </a:p>
          <a:p>
            <a:pPr>
              <a:lnSpc>
                <a:spcPct val="80000"/>
              </a:lnSpc>
            </a:pPr>
            <a:r>
              <a:rPr lang="en-AU" sz="2000" dirty="0"/>
              <a:t>First, the physical layer converts the received bits into frames.</a:t>
            </a:r>
          </a:p>
          <a:p>
            <a:pPr>
              <a:lnSpc>
                <a:spcPct val="80000"/>
              </a:lnSpc>
            </a:pPr>
            <a:r>
              <a:rPr lang="en-AU" sz="2000" dirty="0"/>
              <a:t>Each OSI layer removes its corresponding header, while the data flows up the OSI model until it is converted back into the original data and presented to the receiver. This process is also known as </a:t>
            </a:r>
            <a:r>
              <a:rPr lang="en-AU" sz="2000" dirty="0">
                <a:solidFill>
                  <a:schemeClr val="accent2"/>
                </a:solidFill>
              </a:rPr>
              <a:t>de-encapsulation</a:t>
            </a:r>
            <a:r>
              <a:rPr lang="en-AU" sz="2000" dirty="0"/>
              <a:t>.</a:t>
            </a:r>
          </a:p>
        </p:txBody>
      </p:sp>
    </p:spTree>
    <p:extLst>
      <p:ext uri="{BB962C8B-B14F-4D97-AF65-F5344CB8AC3E}">
        <p14:creationId xmlns:p14="http://schemas.microsoft.com/office/powerpoint/2010/main" val="1395315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371600" y="285750"/>
            <a:ext cx="67056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The Seven Layers of the OSI Model</a:t>
            </a:r>
          </a:p>
        </p:txBody>
      </p:sp>
      <p:sp>
        <p:nvSpPr>
          <p:cNvPr id="3" name="Content Placeholder 2"/>
          <p:cNvSpPr txBox="1">
            <a:spLocks/>
          </p:cNvSpPr>
          <p:nvPr/>
        </p:nvSpPr>
        <p:spPr>
          <a:xfrm>
            <a:off x="838200" y="2114550"/>
            <a:ext cx="7924800" cy="3810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lgn="ctr">
              <a:lnSpc>
                <a:spcPct val="80000"/>
              </a:lnSpc>
              <a:buNone/>
            </a:pPr>
            <a:r>
              <a:rPr lang="en-AU" sz="2400" dirty="0"/>
              <a:t>Let’s have a deeper look at each of the seven layers</a:t>
            </a:r>
          </a:p>
        </p:txBody>
      </p:sp>
    </p:spTree>
    <p:extLst>
      <p:ext uri="{BB962C8B-B14F-4D97-AF65-F5344CB8AC3E}">
        <p14:creationId xmlns:p14="http://schemas.microsoft.com/office/powerpoint/2010/main" val="4236750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295400" y="285750"/>
            <a:ext cx="6781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Application Layer (layer-7)</a:t>
            </a:r>
          </a:p>
        </p:txBody>
      </p:sp>
      <p:sp>
        <p:nvSpPr>
          <p:cNvPr id="3" name="Content Placeholder 2"/>
          <p:cNvSpPr txBox="1">
            <a:spLocks/>
          </p:cNvSpPr>
          <p:nvPr/>
        </p:nvSpPr>
        <p:spPr>
          <a:xfrm>
            <a:off x="1143000" y="1123950"/>
            <a:ext cx="77724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r>
              <a:rPr lang="en-US" altLang="en-US" sz="2000" dirty="0"/>
              <a:t>It is the top most i.e. seventh layer of OSI Model. Thereby, it </a:t>
            </a:r>
            <a:r>
              <a:rPr lang="en-US" altLang="he-IL" sz="2000" dirty="0"/>
              <a:t>does n</a:t>
            </a:r>
            <a:r>
              <a:rPr lang="en-US" altLang="he-IL" sz="2000" dirty="0">
                <a:latin typeface="Times New Roman" panose="02020603050405020304" pitchFamily="18" charset="0"/>
              </a:rPr>
              <a:t>o</a:t>
            </a:r>
            <a:r>
              <a:rPr lang="en-US" altLang="he-IL" sz="2000" dirty="0"/>
              <a:t>t provide services to any other overlying layer.</a:t>
            </a:r>
            <a:endParaRPr lang="en-US" altLang="en-US" sz="2000" dirty="0"/>
          </a:p>
          <a:p>
            <a:r>
              <a:rPr lang="en-US" altLang="en-US" sz="2000" dirty="0"/>
              <a:t>It provides the </a:t>
            </a:r>
            <a:r>
              <a:rPr lang="en-US" altLang="en-US" sz="2000" dirty="0">
                <a:solidFill>
                  <a:srgbClr val="C00000"/>
                </a:solidFill>
              </a:rPr>
              <a:t>user interface</a:t>
            </a:r>
            <a:r>
              <a:rPr lang="en-US" altLang="en-US" sz="2000" dirty="0"/>
              <a:t> and enables the user to </a:t>
            </a:r>
            <a:r>
              <a:rPr lang="en-US" altLang="en-US" sz="2000" dirty="0">
                <a:solidFill>
                  <a:srgbClr val="C00000"/>
                </a:solidFill>
              </a:rPr>
              <a:t>access the network</a:t>
            </a:r>
            <a:r>
              <a:rPr lang="en-US" altLang="en-US" sz="2000" dirty="0"/>
              <a:t> through a set of software applications (web browser, e-mail client, file transfer application, etc.)</a:t>
            </a:r>
          </a:p>
          <a:p>
            <a:r>
              <a:rPr lang="en-US" altLang="en-US" sz="2000" dirty="0">
                <a:solidFill>
                  <a:srgbClr val="C00000"/>
                </a:solidFill>
              </a:rPr>
              <a:t>Q:</a:t>
            </a:r>
            <a:r>
              <a:rPr lang="en-US" altLang="en-US" sz="2000" dirty="0"/>
              <a:t> Do applications such as “</a:t>
            </a:r>
            <a:r>
              <a:rPr lang="en-US" altLang="en-US" sz="2000" dirty="0">
                <a:solidFill>
                  <a:srgbClr val="00B050"/>
                </a:solidFill>
              </a:rPr>
              <a:t>photoshop”</a:t>
            </a:r>
            <a:r>
              <a:rPr lang="en-US" altLang="en-US" sz="2000" dirty="0"/>
              <a:t> and “</a:t>
            </a:r>
            <a:r>
              <a:rPr lang="en-US" altLang="en-US" sz="2000" dirty="0">
                <a:solidFill>
                  <a:srgbClr val="00B050"/>
                </a:solidFill>
              </a:rPr>
              <a:t>notepad</a:t>
            </a:r>
            <a:r>
              <a:rPr lang="en-US" altLang="en-US" sz="2000" dirty="0"/>
              <a:t>” reside at this layer?</a:t>
            </a:r>
          </a:p>
          <a:p>
            <a:r>
              <a:rPr lang="en-US" altLang="en-US" sz="2000" dirty="0">
                <a:solidFill>
                  <a:srgbClr val="C00000"/>
                </a:solidFill>
              </a:rPr>
              <a:t>A:</a:t>
            </a:r>
            <a:r>
              <a:rPr lang="en-US" altLang="en-US" sz="2000" dirty="0"/>
              <a:t> No, </a:t>
            </a:r>
            <a:r>
              <a:rPr lang="en-US" altLang="en-US" sz="2000" dirty="0">
                <a:solidFill>
                  <a:srgbClr val="00B050"/>
                </a:solidFill>
              </a:rPr>
              <a:t>because they do not enable users to access the network</a:t>
            </a:r>
            <a:r>
              <a:rPr lang="en-US" altLang="en-US" sz="2000" dirty="0"/>
              <a:t>. In other words, </a:t>
            </a:r>
            <a:r>
              <a:rPr lang="en-US" altLang="en-US" sz="2000" dirty="0">
                <a:solidFill>
                  <a:srgbClr val="00B050"/>
                </a:solidFill>
              </a:rPr>
              <a:t>they are non-communicating applications</a:t>
            </a:r>
            <a:r>
              <a:rPr lang="en-US" altLang="en-US" sz="2000" dirty="0"/>
              <a:t>.</a:t>
            </a:r>
          </a:p>
        </p:txBody>
      </p:sp>
    </p:spTree>
    <p:extLst>
      <p:ext uri="{BB962C8B-B14F-4D97-AF65-F5344CB8AC3E}">
        <p14:creationId xmlns:p14="http://schemas.microsoft.com/office/powerpoint/2010/main" val="155037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371600" y="285750"/>
            <a:ext cx="67056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Application Layer (layer-7)</a:t>
            </a:r>
          </a:p>
        </p:txBody>
      </p:sp>
      <p:sp>
        <p:nvSpPr>
          <p:cNvPr id="3" name="Content Placeholder 2"/>
          <p:cNvSpPr txBox="1">
            <a:spLocks/>
          </p:cNvSpPr>
          <p:nvPr/>
        </p:nvSpPr>
        <p:spPr>
          <a:xfrm>
            <a:off x="1295400" y="1123950"/>
            <a:ext cx="75438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None/>
            </a:pPr>
            <a:r>
              <a:rPr lang="en-US" altLang="en-US" sz="1800" b="1" dirty="0"/>
              <a:t>Functions provided by the Application Layer:</a:t>
            </a:r>
          </a:p>
          <a:p>
            <a:pPr>
              <a:defRPr/>
            </a:pPr>
            <a:r>
              <a:rPr lang="en-US" sz="1800" b="1" dirty="0">
                <a:solidFill>
                  <a:schemeClr val="accent1"/>
                </a:solidFill>
              </a:rPr>
              <a:t>E-mail Services: </a:t>
            </a:r>
            <a:r>
              <a:rPr lang="en-US" sz="1800" dirty="0"/>
              <a:t>This application provides various e-mail services.</a:t>
            </a:r>
            <a:br>
              <a:rPr lang="en-US" sz="1800" dirty="0"/>
            </a:br>
            <a:r>
              <a:rPr lang="en-US" sz="1800" dirty="0"/>
              <a:t>Protocol: SMTP (Simple Mail Transfer Protocol)</a:t>
            </a:r>
          </a:p>
          <a:p>
            <a:pPr>
              <a:defRPr/>
            </a:pPr>
            <a:r>
              <a:rPr lang="en-US" sz="1800" b="1" dirty="0">
                <a:solidFill>
                  <a:schemeClr val="accent1"/>
                </a:solidFill>
              </a:rPr>
              <a:t>Accessing the World Wide Web: </a:t>
            </a:r>
            <a:r>
              <a:rPr lang="en-US" sz="1800" dirty="0"/>
              <a:t>Most common application today is the access of the World Wide Web through web browsers.</a:t>
            </a:r>
            <a:br>
              <a:rPr lang="en-US" sz="1800" dirty="0"/>
            </a:br>
            <a:r>
              <a:rPr lang="en-US" sz="1800" dirty="0"/>
              <a:t>Protocol: </a:t>
            </a:r>
            <a:r>
              <a:rPr lang="en-US" sz="1800" dirty="0">
                <a:solidFill>
                  <a:srgbClr val="00B050"/>
                </a:solidFill>
              </a:rPr>
              <a:t>HTTP (Hypertext Transfer Protocol) </a:t>
            </a:r>
            <a:r>
              <a:rPr lang="en-US" sz="1800" dirty="0"/>
              <a:t>e.g. </a:t>
            </a:r>
            <a:r>
              <a:rPr lang="en-US" sz="1800" dirty="0">
                <a:hlinkClick r:id="rId3"/>
              </a:rPr>
              <a:t>http://aliallam.net/</a:t>
            </a:r>
            <a:endParaRPr lang="en-US" sz="1800" dirty="0"/>
          </a:p>
          <a:p>
            <a:pPr>
              <a:defRPr/>
            </a:pPr>
            <a:r>
              <a:rPr lang="en-US" sz="1800" b="1" dirty="0">
                <a:solidFill>
                  <a:schemeClr val="accent1"/>
                </a:solidFill>
              </a:rPr>
              <a:t>File transfer &amp; Access:</a:t>
            </a:r>
            <a:r>
              <a:rPr lang="en-US" sz="1800" dirty="0">
                <a:solidFill>
                  <a:schemeClr val="accent1"/>
                </a:solidFill>
              </a:rPr>
              <a:t> </a:t>
            </a:r>
            <a:r>
              <a:rPr lang="en-US" sz="1800" dirty="0"/>
              <a:t>It allows users to transfer files from/to a remote host.</a:t>
            </a:r>
            <a:br>
              <a:rPr lang="en-US" sz="1800" dirty="0"/>
            </a:br>
            <a:r>
              <a:rPr lang="en-US" sz="1800" dirty="0"/>
              <a:t>Protocol: FTP (File Transfer Protocol) e.g. </a:t>
            </a:r>
            <a:r>
              <a:rPr lang="en-US" sz="1800" dirty="0">
                <a:hlinkClick r:id="rId4" tooltip="ftp://193.43.36.131/Radio/MP3/"/>
              </a:rPr>
              <a:t>ftp://193.43.36.131/Radio/MP3/</a:t>
            </a:r>
            <a:endParaRPr lang="en-US" sz="1800" dirty="0"/>
          </a:p>
          <a:p>
            <a:pPr>
              <a:defRPr/>
            </a:pPr>
            <a:r>
              <a:rPr lang="en-US" sz="1800" b="1" dirty="0">
                <a:solidFill>
                  <a:schemeClr val="accent1"/>
                </a:solidFill>
              </a:rPr>
              <a:t>Remote log-in:</a:t>
            </a:r>
            <a:r>
              <a:rPr lang="en-US" sz="1800" dirty="0">
                <a:solidFill>
                  <a:schemeClr val="accent1"/>
                </a:solidFill>
              </a:rPr>
              <a:t> </a:t>
            </a:r>
            <a:r>
              <a:rPr lang="en-US" sz="1800" dirty="0"/>
              <a:t>A user can log into a remote computer and access the resources of that computer.</a:t>
            </a:r>
            <a:br>
              <a:rPr lang="en-US" sz="1800" dirty="0"/>
            </a:br>
            <a:r>
              <a:rPr lang="en-US" sz="1800" dirty="0"/>
              <a:t>Protocol: TELNET</a:t>
            </a:r>
          </a:p>
        </p:txBody>
      </p:sp>
    </p:spTree>
    <p:extLst>
      <p:ext uri="{BB962C8B-B14F-4D97-AF65-F5344CB8AC3E}">
        <p14:creationId xmlns:p14="http://schemas.microsoft.com/office/powerpoint/2010/main" val="4248476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447800" y="285750"/>
            <a:ext cx="66294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Presentation Layer (layer-6)</a:t>
            </a:r>
          </a:p>
        </p:txBody>
      </p:sp>
      <p:sp>
        <p:nvSpPr>
          <p:cNvPr id="3" name="Content Placeholder 2"/>
          <p:cNvSpPr txBox="1">
            <a:spLocks/>
          </p:cNvSpPr>
          <p:nvPr/>
        </p:nvSpPr>
        <p:spPr>
          <a:xfrm>
            <a:off x="1143000" y="1200150"/>
            <a:ext cx="76962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r>
              <a:rPr lang="en-US" altLang="en-US" sz="2400" dirty="0"/>
              <a:t>Presentation layer is the sixth layer of OSI Model.</a:t>
            </a:r>
          </a:p>
          <a:p>
            <a:r>
              <a:rPr lang="en-US" altLang="en-US" sz="2400" dirty="0"/>
              <a:t>It is concerned with the presentation of the data exchanged between two devices.</a:t>
            </a:r>
          </a:p>
          <a:p>
            <a:r>
              <a:rPr lang="en-US" altLang="en-US" sz="2400" dirty="0"/>
              <a:t>On the source-side, it is concerned with data </a:t>
            </a:r>
            <a:r>
              <a:rPr lang="en-US" altLang="en-US" sz="2400" dirty="0">
                <a:solidFill>
                  <a:srgbClr val="00B050"/>
                </a:solidFill>
              </a:rPr>
              <a:t>encoding</a:t>
            </a:r>
            <a:r>
              <a:rPr lang="en-US" altLang="en-US" sz="2400" dirty="0"/>
              <a:t>, </a:t>
            </a:r>
            <a:r>
              <a:rPr lang="en-US" altLang="en-US" sz="2400" dirty="0">
                <a:solidFill>
                  <a:srgbClr val="00B050"/>
                </a:solidFill>
              </a:rPr>
              <a:t>encryption</a:t>
            </a:r>
            <a:r>
              <a:rPr lang="en-US" altLang="en-US" sz="2400" dirty="0"/>
              <a:t>, and </a:t>
            </a:r>
            <a:r>
              <a:rPr lang="en-US" altLang="en-US" sz="2400" dirty="0">
                <a:solidFill>
                  <a:srgbClr val="00B050"/>
                </a:solidFill>
              </a:rPr>
              <a:t>compression</a:t>
            </a:r>
            <a:r>
              <a:rPr lang="en-US" altLang="en-US" sz="2400" dirty="0"/>
              <a:t>.</a:t>
            </a:r>
          </a:p>
          <a:p>
            <a:r>
              <a:rPr lang="en-US" altLang="en-US" sz="2400" dirty="0"/>
              <a:t>On the destination-side, it performs data </a:t>
            </a:r>
            <a:r>
              <a:rPr lang="en-US" altLang="en-US" sz="2400" dirty="0">
                <a:solidFill>
                  <a:srgbClr val="00B050"/>
                </a:solidFill>
              </a:rPr>
              <a:t>decoding</a:t>
            </a:r>
            <a:r>
              <a:rPr lang="en-US" altLang="en-US" sz="2400" dirty="0"/>
              <a:t>, </a:t>
            </a:r>
            <a:r>
              <a:rPr lang="en-US" altLang="en-US" sz="2400" dirty="0">
                <a:solidFill>
                  <a:srgbClr val="00B050"/>
                </a:solidFill>
              </a:rPr>
              <a:t>decryption</a:t>
            </a:r>
            <a:r>
              <a:rPr lang="en-US" altLang="en-US" sz="2400" dirty="0"/>
              <a:t>, and </a:t>
            </a:r>
            <a:r>
              <a:rPr lang="en-US" altLang="en-US" sz="2400" dirty="0">
                <a:solidFill>
                  <a:srgbClr val="00B050"/>
                </a:solidFill>
              </a:rPr>
              <a:t>decompression</a:t>
            </a:r>
            <a:r>
              <a:rPr lang="en-US" altLang="en-US" sz="2400" dirty="0"/>
              <a:t>.</a:t>
            </a:r>
          </a:p>
          <a:p>
            <a:endParaRPr lang="en-US" altLang="en-US" sz="2400" dirty="0"/>
          </a:p>
        </p:txBody>
      </p:sp>
    </p:spTree>
    <p:extLst>
      <p:ext uri="{BB962C8B-B14F-4D97-AF65-F5344CB8AC3E}">
        <p14:creationId xmlns:p14="http://schemas.microsoft.com/office/powerpoint/2010/main" val="244456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295400" y="285750"/>
            <a:ext cx="6781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Presentation Layer (layer-6)</a:t>
            </a:r>
          </a:p>
        </p:txBody>
      </p:sp>
      <p:sp>
        <p:nvSpPr>
          <p:cNvPr id="3" name="Content Placeholder 2"/>
          <p:cNvSpPr txBox="1">
            <a:spLocks/>
          </p:cNvSpPr>
          <p:nvPr/>
        </p:nvSpPr>
        <p:spPr>
          <a:xfrm>
            <a:off x="1295400" y="1047750"/>
            <a:ext cx="74676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None/>
              <a:defRPr/>
            </a:pPr>
            <a:r>
              <a:rPr lang="en-US" altLang="en-US" sz="1800" b="1" dirty="0"/>
              <a:t>Functions provided by the </a:t>
            </a:r>
            <a:r>
              <a:rPr lang="en-US" sz="1800" b="1" dirty="0"/>
              <a:t>Presentation Layer:</a:t>
            </a:r>
          </a:p>
          <a:p>
            <a:pPr>
              <a:defRPr/>
            </a:pPr>
            <a:r>
              <a:rPr lang="en-US" sz="1800" b="1" dirty="0">
                <a:solidFill>
                  <a:schemeClr val="accent1"/>
                </a:solidFill>
              </a:rPr>
              <a:t>Data Encoding/Decoding (translation): </a:t>
            </a:r>
            <a:r>
              <a:rPr lang="en-US" sz="1800" dirty="0"/>
              <a:t>As different computers use different encoding systems, it may convert an EBCDIC-coded text file to an ASCII-coded file.</a:t>
            </a:r>
            <a:br>
              <a:rPr lang="en-US" sz="1800" dirty="0"/>
            </a:br>
            <a:r>
              <a:rPr lang="en-US" sz="1800" dirty="0"/>
              <a:t>Standards: e.g. </a:t>
            </a:r>
            <a:r>
              <a:rPr lang="en-US" altLang="he-IL" sz="1800" i="1" dirty="0"/>
              <a:t>ASCII, Unicode, EBCDIC.</a:t>
            </a:r>
            <a:r>
              <a:rPr lang="en-US" sz="1800" dirty="0"/>
              <a:t> </a:t>
            </a:r>
          </a:p>
          <a:p>
            <a:pPr>
              <a:defRPr/>
            </a:pPr>
            <a:r>
              <a:rPr lang="en-US" sz="1800" b="1" dirty="0">
                <a:solidFill>
                  <a:schemeClr val="accent1"/>
                </a:solidFill>
              </a:rPr>
              <a:t>Data Encryption/Decryption: </a:t>
            </a:r>
            <a:r>
              <a:rPr lang="en-US" sz="1800" dirty="0"/>
              <a:t>it hides the original data by ciphering it. When the encrypted data reaches the destination, it decrypts the message.</a:t>
            </a:r>
            <a:br>
              <a:rPr lang="en-US" sz="1800" dirty="0"/>
            </a:br>
            <a:r>
              <a:rPr lang="en-US" sz="1800" dirty="0"/>
              <a:t>Protocols: Secure Socket Layer (SSL)  </a:t>
            </a:r>
          </a:p>
          <a:p>
            <a:pPr>
              <a:defRPr/>
            </a:pPr>
            <a:r>
              <a:rPr lang="en-US" sz="1800" b="1" dirty="0">
                <a:solidFill>
                  <a:schemeClr val="accent1"/>
                </a:solidFill>
              </a:rPr>
              <a:t>Data Compression/Decompression: </a:t>
            </a:r>
            <a:r>
              <a:rPr lang="en-US" sz="1800" dirty="0"/>
              <a:t>it shrinks large amount of data into smaller pieces (i.e. it reduces the size of multimedia data).</a:t>
            </a:r>
            <a:br>
              <a:rPr lang="en-US" sz="1800" dirty="0"/>
            </a:br>
            <a:r>
              <a:rPr lang="en-US" sz="1800" dirty="0"/>
              <a:t>Standards: e.g. </a:t>
            </a:r>
            <a:r>
              <a:rPr lang="en-US" sz="1800" dirty="0">
                <a:solidFill>
                  <a:srgbClr val="00B050"/>
                </a:solidFill>
              </a:rPr>
              <a:t>JPEG (for images), MPEG (for videos), MIDI (for sound), etc.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8703" y="285750"/>
            <a:ext cx="1864297" cy="1115093"/>
          </a:xfrm>
          <a:prstGeom prst="rect">
            <a:avLst/>
          </a:prstGeom>
        </p:spPr>
      </p:pic>
    </p:spTree>
    <p:extLst>
      <p:ext uri="{BB962C8B-B14F-4D97-AF65-F5344CB8AC3E}">
        <p14:creationId xmlns:p14="http://schemas.microsoft.com/office/powerpoint/2010/main" val="202479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295400" y="285750"/>
            <a:ext cx="6781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Session Layer (layer-5)</a:t>
            </a:r>
          </a:p>
        </p:txBody>
      </p:sp>
      <p:sp>
        <p:nvSpPr>
          <p:cNvPr id="3" name="Content Placeholder 2"/>
          <p:cNvSpPr txBox="1">
            <a:spLocks/>
          </p:cNvSpPr>
          <p:nvPr/>
        </p:nvSpPr>
        <p:spPr>
          <a:xfrm>
            <a:off x="1066800" y="1200150"/>
            <a:ext cx="77724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r>
              <a:rPr lang="en-US" altLang="en-US" sz="2400" dirty="0"/>
              <a:t>Session layer is the fifth layer of OSI Model.</a:t>
            </a:r>
          </a:p>
          <a:p>
            <a:r>
              <a:rPr lang="en-US" altLang="en-US" sz="2400" dirty="0"/>
              <a:t>It has the responsibility of </a:t>
            </a:r>
            <a:r>
              <a:rPr lang="en-US" altLang="en-US" sz="2400" dirty="0">
                <a:solidFill>
                  <a:srgbClr val="00B050"/>
                </a:solidFill>
              </a:rPr>
              <a:t>beginning, maintaining and ending the connection between two devices, called session.</a:t>
            </a:r>
          </a:p>
          <a:p>
            <a:r>
              <a:rPr lang="en-US" altLang="en-US" sz="2400" dirty="0"/>
              <a:t>It also provides for orderly communication between devices by regulating the flow of data (e.g. what is the amount of data).</a:t>
            </a:r>
          </a:p>
        </p:txBody>
      </p:sp>
    </p:spTree>
    <p:extLst>
      <p:ext uri="{BB962C8B-B14F-4D97-AF65-F5344CB8AC3E}">
        <p14:creationId xmlns:p14="http://schemas.microsoft.com/office/powerpoint/2010/main" val="91295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371600" y="285750"/>
            <a:ext cx="67056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Session Layer (layer-5)</a:t>
            </a:r>
          </a:p>
        </p:txBody>
      </p:sp>
      <p:sp>
        <p:nvSpPr>
          <p:cNvPr id="3" name="Content Placeholder 2"/>
          <p:cNvSpPr txBox="1">
            <a:spLocks/>
          </p:cNvSpPr>
          <p:nvPr/>
        </p:nvSpPr>
        <p:spPr>
          <a:xfrm>
            <a:off x="1143000" y="1123950"/>
            <a:ext cx="76962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None/>
              <a:defRPr/>
            </a:pPr>
            <a:r>
              <a:rPr lang="en-US" altLang="en-US" sz="2400" b="1" dirty="0"/>
              <a:t>Functions provided by the </a:t>
            </a:r>
            <a:r>
              <a:rPr lang="en-US" sz="2400" b="1" dirty="0"/>
              <a:t>Session Layer:</a:t>
            </a:r>
          </a:p>
          <a:p>
            <a:pPr>
              <a:defRPr/>
            </a:pPr>
            <a:r>
              <a:rPr lang="en-US" sz="2000" b="1" dirty="0">
                <a:solidFill>
                  <a:schemeClr val="accent1"/>
                </a:solidFill>
              </a:rPr>
              <a:t>Establishing, Maintaining and Ending a session</a:t>
            </a:r>
            <a:r>
              <a:rPr lang="en-US" sz="2000" dirty="0">
                <a:solidFill>
                  <a:schemeClr val="accent1"/>
                </a:solidFill>
              </a:rPr>
              <a:t>: </a:t>
            </a:r>
            <a:r>
              <a:rPr lang="en-US" sz="2000" dirty="0"/>
              <a:t>When the sender first contacts with the receiver, it sends </a:t>
            </a:r>
            <a:r>
              <a:rPr lang="en-US" sz="2000" b="1" dirty="0">
                <a:solidFill>
                  <a:srgbClr val="FF0000"/>
                </a:solidFill>
              </a:rPr>
              <a:t>SYN</a:t>
            </a:r>
            <a:r>
              <a:rPr lang="en-US" sz="2000" dirty="0"/>
              <a:t> (synchronization) message to establish a connection and determines the order in which information will be sent. Receiver sends </a:t>
            </a:r>
            <a:r>
              <a:rPr lang="en-US" sz="2000" b="1" dirty="0">
                <a:solidFill>
                  <a:srgbClr val="FF0000"/>
                </a:solidFill>
              </a:rPr>
              <a:t>ACK</a:t>
            </a:r>
            <a:r>
              <a:rPr lang="en-US" sz="2000" dirty="0"/>
              <a:t> (acknowledgement). So, the session can be established &amp; closed.</a:t>
            </a:r>
          </a:p>
          <a:p>
            <a:pPr>
              <a:defRPr/>
            </a:pPr>
            <a:r>
              <a:rPr lang="en-US" sz="2000" b="1" dirty="0">
                <a:solidFill>
                  <a:schemeClr val="accent1"/>
                </a:solidFill>
              </a:rPr>
              <a:t>Dialog Control:</a:t>
            </a:r>
            <a:r>
              <a:rPr lang="en-US" sz="2000" dirty="0">
                <a:solidFill>
                  <a:schemeClr val="accent1"/>
                </a:solidFill>
              </a:rPr>
              <a:t> </a:t>
            </a:r>
            <a:r>
              <a:rPr lang="en-US" sz="2000" dirty="0"/>
              <a:t>This function determines which device will communicate first and the amount of data that will be sent.</a:t>
            </a:r>
          </a:p>
          <a:p>
            <a:pPr>
              <a:defRPr/>
            </a:pPr>
            <a:r>
              <a:rPr lang="en-US" sz="2000" b="1" dirty="0">
                <a:solidFill>
                  <a:schemeClr val="accent1"/>
                </a:solidFill>
              </a:rPr>
              <a:t>Dialog Separation:</a:t>
            </a:r>
            <a:r>
              <a:rPr lang="en-US" sz="2000" dirty="0">
                <a:solidFill>
                  <a:schemeClr val="accent1"/>
                </a:solidFill>
              </a:rPr>
              <a:t> </a:t>
            </a:r>
            <a:r>
              <a:rPr lang="en-US" sz="2000" dirty="0"/>
              <a:t>Process of adding checkpoints &amp; markers to the stream of data is called dialog separation.</a:t>
            </a:r>
          </a:p>
        </p:txBody>
      </p:sp>
    </p:spTree>
    <p:extLst>
      <p:ext uri="{BB962C8B-B14F-4D97-AF65-F5344CB8AC3E}">
        <p14:creationId xmlns:p14="http://schemas.microsoft.com/office/powerpoint/2010/main" val="5188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219200" y="285750"/>
            <a:ext cx="68580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Transport Layer (layer-4)</a:t>
            </a:r>
          </a:p>
        </p:txBody>
      </p:sp>
      <p:sp>
        <p:nvSpPr>
          <p:cNvPr id="3" name="Content Placeholder 2"/>
          <p:cNvSpPr txBox="1">
            <a:spLocks/>
          </p:cNvSpPr>
          <p:nvPr/>
        </p:nvSpPr>
        <p:spPr>
          <a:xfrm>
            <a:off x="1066800" y="971550"/>
            <a:ext cx="76200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a:defRPr/>
            </a:pPr>
            <a:r>
              <a:rPr lang="en-US" sz="2000" dirty="0"/>
              <a:t>At the source side, the transport layer receives the </a:t>
            </a:r>
            <a:r>
              <a:rPr lang="en-US" sz="2000" dirty="0">
                <a:solidFill>
                  <a:schemeClr val="accent1"/>
                </a:solidFill>
              </a:rPr>
              <a:t>upper-layer data and breaks it into a group of segments </a:t>
            </a:r>
            <a:r>
              <a:rPr lang="en-US" sz="2000" dirty="0"/>
              <a:t>(chunks/pieces), and adds a header to each segment.</a:t>
            </a:r>
          </a:p>
          <a:p>
            <a:pPr>
              <a:defRPr/>
            </a:pPr>
            <a:r>
              <a:rPr lang="en-US" sz="2000" dirty="0"/>
              <a:t>The transport header contains data such as </a:t>
            </a:r>
            <a:r>
              <a:rPr lang="en-US" sz="2000" dirty="0">
                <a:solidFill>
                  <a:srgbClr val="00B050"/>
                </a:solidFill>
              </a:rPr>
              <a:t>the sequential number</a:t>
            </a:r>
            <a:r>
              <a:rPr lang="en-US" sz="2000" dirty="0"/>
              <a:t>, </a:t>
            </a:r>
            <a:r>
              <a:rPr lang="en-US" sz="2000" dirty="0">
                <a:solidFill>
                  <a:srgbClr val="00B050"/>
                </a:solidFill>
              </a:rPr>
              <a:t>size of segment, etc</a:t>
            </a:r>
            <a:r>
              <a:rPr lang="en-US" sz="2000" dirty="0"/>
              <a:t>.</a:t>
            </a:r>
          </a:p>
          <a:p>
            <a:pPr>
              <a:defRPr/>
            </a:pPr>
            <a:r>
              <a:rPr lang="en-US" sz="2000" dirty="0"/>
              <a:t>At the receiver side, it </a:t>
            </a:r>
            <a:r>
              <a:rPr lang="en-US" sz="2000" dirty="0">
                <a:solidFill>
                  <a:schemeClr val="accent1"/>
                </a:solidFill>
              </a:rPr>
              <a:t>reassembles these segments again onto a single message </a:t>
            </a:r>
            <a:r>
              <a:rPr lang="en-US" sz="2000" dirty="0"/>
              <a:t>to be passed to the upper-layers at the destination.</a:t>
            </a:r>
          </a:p>
          <a:p>
            <a:pPr>
              <a:defRPr/>
            </a:pPr>
            <a:r>
              <a:rPr lang="en-US" sz="2000" dirty="0"/>
              <a:t>It is responsible for process-to-process delivery of the entire message (i.e. responsible for </a:t>
            </a:r>
            <a:r>
              <a:rPr lang="en-US" sz="2000" dirty="0">
                <a:solidFill>
                  <a:srgbClr val="FF0000"/>
                </a:solidFill>
              </a:rPr>
              <a:t>what</a:t>
            </a:r>
            <a:r>
              <a:rPr lang="en-US" sz="2000" dirty="0"/>
              <a:t> is delivered, not </a:t>
            </a:r>
            <a:r>
              <a:rPr lang="en-US" sz="2000" dirty="0">
                <a:solidFill>
                  <a:srgbClr val="FF0000"/>
                </a:solidFill>
              </a:rPr>
              <a:t>where</a:t>
            </a:r>
            <a:r>
              <a:rPr lang="en-US" sz="2000" dirty="0"/>
              <a:t> it is delivered).</a:t>
            </a:r>
          </a:p>
          <a:p>
            <a:pPr>
              <a:defRPr/>
            </a:pPr>
            <a:r>
              <a:rPr lang="en-US" sz="2000" dirty="0"/>
              <a:t>The underlying layers are responsible of determining the “Where”. </a:t>
            </a:r>
          </a:p>
        </p:txBody>
      </p:sp>
    </p:spTree>
    <p:extLst>
      <p:ext uri="{BB962C8B-B14F-4D97-AF65-F5344CB8AC3E}">
        <p14:creationId xmlns:p14="http://schemas.microsoft.com/office/powerpoint/2010/main" val="126028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219200" y="285750"/>
            <a:ext cx="68580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eaLnBrk="1" hangingPunct="1"/>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Learning Objectives</a:t>
            </a:r>
          </a:p>
        </p:txBody>
      </p:sp>
      <p:sp>
        <p:nvSpPr>
          <p:cNvPr id="28" name="Content Placeholder 2"/>
          <p:cNvSpPr txBox="1">
            <a:spLocks/>
          </p:cNvSpPr>
          <p:nvPr/>
        </p:nvSpPr>
        <p:spPr>
          <a:xfrm>
            <a:off x="609600" y="1352550"/>
            <a:ext cx="8382000" cy="32766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endParaRPr lang="en-US" dirty="0"/>
          </a:p>
        </p:txBody>
      </p:sp>
      <p:sp>
        <p:nvSpPr>
          <p:cNvPr id="4" name="Content Placeholder 2">
            <a:extLst>
              <a:ext uri="{FF2B5EF4-FFF2-40B4-BE49-F238E27FC236}">
                <a16:creationId xmlns:a16="http://schemas.microsoft.com/office/drawing/2014/main" id="{5883B06D-8F46-407C-AD58-24D9F9466D21}"/>
              </a:ext>
            </a:extLst>
          </p:cNvPr>
          <p:cNvSpPr txBox="1">
            <a:spLocks/>
          </p:cNvSpPr>
          <p:nvPr/>
        </p:nvSpPr>
        <p:spPr>
          <a:xfrm>
            <a:off x="1219200" y="971550"/>
            <a:ext cx="7391400" cy="32766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r>
              <a:rPr lang="en-US" sz="2800" dirty="0"/>
              <a:t>Determine the purpose of the OSI Networking Model.</a:t>
            </a:r>
          </a:p>
          <a:p>
            <a:r>
              <a:rPr lang="en-US" sz="2800" dirty="0"/>
              <a:t>Identify the seven layers of the OSI model, in order.</a:t>
            </a:r>
          </a:p>
          <a:p>
            <a:r>
              <a:rPr lang="en-US" sz="2800" dirty="0"/>
              <a:t>Understand how data travels through the OSI layers.</a:t>
            </a:r>
          </a:p>
          <a:p>
            <a:r>
              <a:rPr lang="en-US" sz="2800" dirty="0"/>
              <a:t>Relate each layer to its corresponding functions, services, protocols, and hardware.</a:t>
            </a:r>
          </a:p>
        </p:txBody>
      </p:sp>
    </p:spTree>
    <p:extLst>
      <p:ext uri="{BB962C8B-B14F-4D97-AF65-F5344CB8AC3E}">
        <p14:creationId xmlns:p14="http://schemas.microsoft.com/office/powerpoint/2010/main" val="4099504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371600" y="285750"/>
            <a:ext cx="67056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Transport Layer (layer-4)</a:t>
            </a:r>
          </a:p>
        </p:txBody>
      </p:sp>
      <p:sp>
        <p:nvSpPr>
          <p:cNvPr id="3" name="Content Placeholder 2"/>
          <p:cNvSpPr txBox="1">
            <a:spLocks/>
          </p:cNvSpPr>
          <p:nvPr/>
        </p:nvSpPr>
        <p:spPr>
          <a:xfrm>
            <a:off x="1219200" y="1123950"/>
            <a:ext cx="75438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None/>
            </a:pPr>
            <a:r>
              <a:rPr lang="en-US" altLang="en-US" sz="2400" dirty="0"/>
              <a:t>Transport Layer provides two types of services:</a:t>
            </a:r>
          </a:p>
          <a:p>
            <a:r>
              <a:rPr lang="en-US" altLang="en-US" sz="2000" b="1" dirty="0">
                <a:solidFill>
                  <a:schemeClr val="accent1"/>
                </a:solidFill>
              </a:rPr>
              <a:t>Connection-Oriented Transmission: </a:t>
            </a:r>
            <a:r>
              <a:rPr lang="en-US" altLang="en-US" sz="2000" dirty="0"/>
              <a:t>In this type of transmission, the receiving device sends an acknowledgement back to the source </a:t>
            </a:r>
            <a:r>
              <a:rPr lang="en-US" altLang="en-US" sz="2000" dirty="0">
                <a:solidFill>
                  <a:srgbClr val="00B050"/>
                </a:solidFill>
              </a:rPr>
              <a:t>after a segment or a group of segments </a:t>
            </a:r>
            <a:r>
              <a:rPr lang="en-US" altLang="en-US" sz="2000" dirty="0"/>
              <a:t>is received. </a:t>
            </a:r>
            <a:r>
              <a:rPr lang="en-US" altLang="en-US" sz="2000" dirty="0">
                <a:solidFill>
                  <a:srgbClr val="C00000"/>
                </a:solidFill>
              </a:rPr>
              <a:t>It is a slower transmission method, but a more reliable one.</a:t>
            </a:r>
            <a:br>
              <a:rPr lang="en-US" altLang="en-US" sz="2000" dirty="0"/>
            </a:br>
            <a:r>
              <a:rPr lang="en-US" altLang="en-US" sz="2000" dirty="0"/>
              <a:t>Protocol: Transmission Control Protocol (TCP)</a:t>
            </a:r>
          </a:p>
          <a:p>
            <a:r>
              <a:rPr lang="en-US" altLang="en-US" sz="2000" b="1" dirty="0">
                <a:solidFill>
                  <a:schemeClr val="accent1"/>
                </a:solidFill>
              </a:rPr>
              <a:t>Connectionless Transmission: </a:t>
            </a:r>
            <a:r>
              <a:rPr lang="en-US" altLang="en-US" sz="2000" dirty="0"/>
              <a:t>In this type of transmission the receiving device does not send an acknowledgement back to the source. </a:t>
            </a:r>
            <a:r>
              <a:rPr lang="en-US" altLang="en-US" sz="2000" dirty="0">
                <a:solidFill>
                  <a:srgbClr val="C00000"/>
                </a:solidFill>
              </a:rPr>
              <a:t>It is a faster transmission method, but less reliable.</a:t>
            </a:r>
            <a:br>
              <a:rPr lang="en-US" altLang="en-US" sz="2000" dirty="0">
                <a:solidFill>
                  <a:srgbClr val="C00000"/>
                </a:solidFill>
              </a:rPr>
            </a:br>
            <a:r>
              <a:rPr lang="en-US" altLang="en-US" sz="2000" dirty="0"/>
              <a:t>Protocol: User Datagram Protocol (UDP)</a:t>
            </a:r>
            <a:endParaRPr lang="en-US" altLang="en-US" sz="2000" dirty="0">
              <a:solidFill>
                <a:srgbClr val="C00000"/>
              </a:solidFill>
            </a:endParaRPr>
          </a:p>
        </p:txBody>
      </p:sp>
    </p:spTree>
    <p:extLst>
      <p:ext uri="{BB962C8B-B14F-4D97-AF65-F5344CB8AC3E}">
        <p14:creationId xmlns:p14="http://schemas.microsoft.com/office/powerpoint/2010/main" val="752801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371600" y="285750"/>
            <a:ext cx="67056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Transport Layer (layer-4)</a:t>
            </a:r>
          </a:p>
        </p:txBody>
      </p:sp>
      <p:sp>
        <p:nvSpPr>
          <p:cNvPr id="3" name="Content Placeholder 2"/>
          <p:cNvSpPr txBox="1">
            <a:spLocks/>
          </p:cNvSpPr>
          <p:nvPr/>
        </p:nvSpPr>
        <p:spPr>
          <a:xfrm>
            <a:off x="1295400" y="1123950"/>
            <a:ext cx="75438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None/>
            </a:pPr>
            <a:r>
              <a:rPr lang="en-US" altLang="en-US" sz="1800" b="1" dirty="0"/>
              <a:t>Functions provided by the Transport Layer:</a:t>
            </a:r>
          </a:p>
          <a:p>
            <a:pPr>
              <a:defRPr/>
            </a:pPr>
            <a:r>
              <a:rPr lang="en-US" sz="1800" b="1" dirty="0">
                <a:solidFill>
                  <a:schemeClr val="accent1"/>
                </a:solidFill>
              </a:rPr>
              <a:t>Segmentation</a:t>
            </a:r>
            <a:r>
              <a:rPr lang="en-US" sz="1800" dirty="0">
                <a:solidFill>
                  <a:schemeClr val="accent1"/>
                </a:solidFill>
              </a:rPr>
              <a:t> (partitioning) </a:t>
            </a:r>
            <a:r>
              <a:rPr lang="en-US" sz="1800" dirty="0"/>
              <a:t>of the message into segments (at source side), and reassembly of segments onto the message (at destination).</a:t>
            </a:r>
            <a:endParaRPr lang="en-US" sz="1800" b="1" dirty="0"/>
          </a:p>
          <a:p>
            <a:pPr>
              <a:defRPr/>
            </a:pPr>
            <a:r>
              <a:rPr lang="en-US" sz="1800" b="1" dirty="0">
                <a:solidFill>
                  <a:schemeClr val="accent1"/>
                </a:solidFill>
              </a:rPr>
              <a:t>Port addressing: </a:t>
            </a:r>
            <a:r>
              <a:rPr lang="en-US" sz="1800" dirty="0"/>
              <a:t>Computers run several processes. The header of this layer includes a port address specifying the process carried out.</a:t>
            </a:r>
            <a:br>
              <a:rPr lang="en-US" sz="1800" dirty="0"/>
            </a:br>
            <a:r>
              <a:rPr lang="en-US" sz="1800" dirty="0"/>
              <a:t>For instance, </a:t>
            </a:r>
            <a:r>
              <a:rPr lang="en-US" sz="1800" dirty="0">
                <a:solidFill>
                  <a:srgbClr val="00B050"/>
                </a:solidFill>
              </a:rPr>
              <a:t>port 23 </a:t>
            </a:r>
            <a:r>
              <a:rPr lang="en-US" sz="1800" dirty="0"/>
              <a:t>is reserved for </a:t>
            </a:r>
            <a:r>
              <a:rPr lang="en-US" sz="1800" dirty="0">
                <a:solidFill>
                  <a:srgbClr val="00B050"/>
                </a:solidFill>
              </a:rPr>
              <a:t>Telnet</a:t>
            </a:r>
            <a:r>
              <a:rPr lang="en-US" sz="1800" dirty="0"/>
              <a:t> services, and </a:t>
            </a:r>
            <a:r>
              <a:rPr lang="en-US" sz="1800" dirty="0">
                <a:solidFill>
                  <a:srgbClr val="00B050"/>
                </a:solidFill>
              </a:rPr>
              <a:t>HTTP</a:t>
            </a:r>
            <a:r>
              <a:rPr lang="en-US" sz="1800" dirty="0"/>
              <a:t> uses port </a:t>
            </a:r>
            <a:r>
              <a:rPr lang="en-US" sz="1800" dirty="0">
                <a:solidFill>
                  <a:srgbClr val="00B050"/>
                </a:solidFill>
              </a:rPr>
              <a:t>80 </a:t>
            </a:r>
            <a:r>
              <a:rPr lang="en-US" sz="1800" dirty="0"/>
              <a:t>for providing web browsing service, and </a:t>
            </a:r>
            <a:r>
              <a:rPr lang="en-US" sz="1800" dirty="0">
                <a:solidFill>
                  <a:srgbClr val="00B050"/>
                </a:solidFill>
              </a:rPr>
              <a:t>21</a:t>
            </a:r>
            <a:r>
              <a:rPr lang="en-US" sz="1800" dirty="0"/>
              <a:t> for </a:t>
            </a:r>
            <a:r>
              <a:rPr lang="en-US" sz="1800" dirty="0">
                <a:solidFill>
                  <a:srgbClr val="00B050"/>
                </a:solidFill>
              </a:rPr>
              <a:t>FTP</a:t>
            </a:r>
            <a:r>
              <a:rPr lang="en-US" sz="1800" dirty="0"/>
              <a:t>, etc.</a:t>
            </a:r>
            <a:endParaRPr lang="en-US" sz="1800" b="1" dirty="0"/>
          </a:p>
          <a:p>
            <a:pPr>
              <a:defRPr/>
            </a:pPr>
            <a:r>
              <a:rPr lang="en-US" sz="1800" b="1" dirty="0">
                <a:solidFill>
                  <a:schemeClr val="accent1"/>
                </a:solidFill>
              </a:rPr>
              <a:t>Flow Control: </a:t>
            </a:r>
            <a:r>
              <a:rPr lang="en-US" sz="1800" dirty="0"/>
              <a:t>it prevents the source form sending data packets faster than the destination can handle.</a:t>
            </a:r>
          </a:p>
          <a:p>
            <a:pPr>
              <a:defRPr/>
            </a:pPr>
            <a:r>
              <a:rPr lang="en-US" sz="1800" b="1" dirty="0">
                <a:solidFill>
                  <a:schemeClr val="accent1"/>
                </a:solidFill>
              </a:rPr>
              <a:t>Error Control: </a:t>
            </a:r>
            <a:r>
              <a:rPr lang="en-US" sz="1800" dirty="0"/>
              <a:t>it ensures that the entire message arrives at the receiving transport layer without any error.</a:t>
            </a:r>
          </a:p>
        </p:txBody>
      </p:sp>
    </p:spTree>
    <p:extLst>
      <p:ext uri="{BB962C8B-B14F-4D97-AF65-F5344CB8AC3E}">
        <p14:creationId xmlns:p14="http://schemas.microsoft.com/office/powerpoint/2010/main" val="2759678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219200" y="285750"/>
            <a:ext cx="68580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Network Layer (layer-3)</a:t>
            </a:r>
          </a:p>
        </p:txBody>
      </p:sp>
      <p:sp>
        <p:nvSpPr>
          <p:cNvPr id="3" name="Content Placeholder 2"/>
          <p:cNvSpPr txBox="1">
            <a:spLocks/>
          </p:cNvSpPr>
          <p:nvPr/>
        </p:nvSpPr>
        <p:spPr>
          <a:xfrm>
            <a:off x="1254369" y="1123950"/>
            <a:ext cx="74676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r>
              <a:rPr lang="en-US" altLang="en-US" sz="2000" dirty="0"/>
              <a:t>It converts the </a:t>
            </a:r>
            <a:r>
              <a:rPr lang="en-US" altLang="en-US" sz="2000" dirty="0">
                <a:solidFill>
                  <a:schemeClr val="accent1"/>
                </a:solidFill>
              </a:rPr>
              <a:t>segments into packets </a:t>
            </a:r>
            <a:r>
              <a:rPr lang="en-US" altLang="en-US" sz="2000" dirty="0"/>
              <a:t>by adding the network header (NH), which contains information about the network address of source and destination. </a:t>
            </a:r>
          </a:p>
          <a:p>
            <a:r>
              <a:rPr lang="en-US" altLang="en-US" sz="2000" dirty="0"/>
              <a:t>It is responsible for the </a:t>
            </a:r>
            <a:r>
              <a:rPr lang="en-US" altLang="en-US" sz="2000" dirty="0">
                <a:solidFill>
                  <a:schemeClr val="accent1"/>
                </a:solidFill>
              </a:rPr>
              <a:t>source-to-destination delivery </a:t>
            </a:r>
            <a:r>
              <a:rPr lang="en-US" altLang="en-US" sz="2000" dirty="0"/>
              <a:t>of a packet across multiple networks.</a:t>
            </a:r>
          </a:p>
          <a:p>
            <a:r>
              <a:rPr lang="en-US" altLang="en-US" sz="2000" dirty="0"/>
              <a:t>If two systems are attached to different networks with devices like routers, then this means that the network layer is used.</a:t>
            </a:r>
          </a:p>
          <a:p>
            <a:r>
              <a:rPr lang="en-AU" sz="2000" dirty="0">
                <a:solidFill>
                  <a:schemeClr val="accent1"/>
                </a:solidFill>
              </a:rPr>
              <a:t>Routers (layer-3 devices), </a:t>
            </a:r>
            <a:r>
              <a:rPr lang="en-AU" sz="2000" dirty="0"/>
              <a:t>which work within the network layer, determine the </a:t>
            </a:r>
            <a:r>
              <a:rPr lang="en-AU" sz="2000" dirty="0">
                <a:solidFill>
                  <a:srgbClr val="00B050"/>
                </a:solidFill>
              </a:rPr>
              <a:t>network route via logical addressing (IP addresses).</a:t>
            </a:r>
            <a:endParaRPr lang="en-US" altLang="en-US" sz="2000" dirty="0">
              <a:solidFill>
                <a:srgbClr val="00B050"/>
              </a:solidFill>
            </a:endParaRPr>
          </a:p>
          <a:p>
            <a:r>
              <a:rPr lang="en-US" altLang="en-US" sz="2000" dirty="0"/>
              <a:t>It also determines alternative routes from source-to-destination, and </a:t>
            </a:r>
            <a:r>
              <a:rPr lang="en-US" altLang="en-US" sz="2000" dirty="0">
                <a:solidFill>
                  <a:srgbClr val="00B050"/>
                </a:solidFill>
              </a:rPr>
              <a:t>calculates the route distance</a:t>
            </a:r>
            <a:r>
              <a:rPr lang="en-US" altLang="en-US" sz="2000" dirty="0"/>
              <a:t>.</a:t>
            </a:r>
          </a:p>
        </p:txBody>
      </p:sp>
    </p:spTree>
    <p:extLst>
      <p:ext uri="{BB962C8B-B14F-4D97-AF65-F5344CB8AC3E}">
        <p14:creationId xmlns:p14="http://schemas.microsoft.com/office/powerpoint/2010/main" val="124265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295400" y="285750"/>
            <a:ext cx="6781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Network Layer (layer-3)</a:t>
            </a:r>
          </a:p>
        </p:txBody>
      </p:sp>
      <p:sp>
        <p:nvSpPr>
          <p:cNvPr id="3" name="Content Placeholder 2"/>
          <p:cNvSpPr txBox="1">
            <a:spLocks/>
          </p:cNvSpPr>
          <p:nvPr/>
        </p:nvSpPr>
        <p:spPr>
          <a:xfrm>
            <a:off x="1283677" y="971550"/>
            <a:ext cx="76200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None/>
            </a:pPr>
            <a:r>
              <a:rPr lang="en-US" altLang="en-US" sz="1800" b="1" dirty="0"/>
              <a:t>Functions provided by the Network Layer:</a:t>
            </a:r>
          </a:p>
          <a:p>
            <a:r>
              <a:rPr lang="en-US" altLang="en-US" sz="1800" b="1" dirty="0">
                <a:solidFill>
                  <a:schemeClr val="accent1"/>
                </a:solidFill>
              </a:rPr>
              <a:t>Internetworking: </a:t>
            </a:r>
            <a:r>
              <a:rPr lang="en-US" altLang="en-US" sz="1800" dirty="0"/>
              <a:t>It provides communication between different networks.</a:t>
            </a:r>
          </a:p>
          <a:p>
            <a:r>
              <a:rPr lang="en-US" altLang="en-US" sz="1800" b="1" dirty="0">
                <a:solidFill>
                  <a:schemeClr val="accent1"/>
                </a:solidFill>
              </a:rPr>
              <a:t>Logical Addressing: </a:t>
            </a:r>
            <a:r>
              <a:rPr lang="en-US" altLang="en-US" sz="1800" dirty="0"/>
              <a:t>When a packet is sent outside the network, the network layer adds logical (network) address of the sender &amp; receiver to each packet.</a:t>
            </a:r>
            <a:br>
              <a:rPr lang="en-US" altLang="en-US" sz="1800" dirty="0"/>
            </a:br>
            <a:r>
              <a:rPr lang="en-US" altLang="en-US" sz="1800" dirty="0"/>
              <a:t>Protocols: Internet Protocol (IP), IPX</a:t>
            </a:r>
          </a:p>
          <a:p>
            <a:r>
              <a:rPr lang="en-US" altLang="en-US" sz="1800" b="1" dirty="0">
                <a:solidFill>
                  <a:schemeClr val="accent1"/>
                </a:solidFill>
              </a:rPr>
              <a:t>Network addresses</a:t>
            </a:r>
            <a:r>
              <a:rPr lang="en-US" altLang="en-US" sz="1800" b="1" dirty="0"/>
              <a:t> </a:t>
            </a:r>
            <a:r>
              <a:rPr lang="en-US" altLang="en-US" sz="1800" dirty="0"/>
              <a:t>are assigned to local devices by network administrators, and obtained dynamically by the DHCP (Dynamic Host Configuration Protocol)</a:t>
            </a:r>
          </a:p>
          <a:p>
            <a:r>
              <a:rPr lang="en-US" altLang="en-US" sz="1800" b="1" dirty="0">
                <a:solidFill>
                  <a:schemeClr val="accent1"/>
                </a:solidFill>
              </a:rPr>
              <a:t>Routing:</a:t>
            </a:r>
            <a:r>
              <a:rPr lang="en-US" altLang="en-US" sz="1800" dirty="0">
                <a:solidFill>
                  <a:schemeClr val="accent1"/>
                </a:solidFill>
              </a:rPr>
              <a:t> </a:t>
            </a:r>
            <a:r>
              <a:rPr lang="en-US" altLang="en-US" sz="1800" dirty="0"/>
              <a:t>When independent networks are connected to create an internetwork, several routes are available to send the data from source to destination. These networks are interconnected by routers that route the packet to its final destination.</a:t>
            </a:r>
          </a:p>
        </p:txBody>
      </p:sp>
    </p:spTree>
    <p:extLst>
      <p:ext uri="{BB962C8B-B14F-4D97-AF65-F5344CB8AC3E}">
        <p14:creationId xmlns:p14="http://schemas.microsoft.com/office/powerpoint/2010/main" val="3169824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295400" y="285750"/>
            <a:ext cx="6781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Data Link Layer (layer-2)</a:t>
            </a:r>
          </a:p>
        </p:txBody>
      </p:sp>
      <p:sp>
        <p:nvSpPr>
          <p:cNvPr id="3" name="Content Placeholder 2"/>
          <p:cNvSpPr txBox="1">
            <a:spLocks/>
          </p:cNvSpPr>
          <p:nvPr/>
        </p:nvSpPr>
        <p:spPr>
          <a:xfrm>
            <a:off x="1271954" y="1047750"/>
            <a:ext cx="76200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a:lnSpc>
                <a:spcPct val="90000"/>
              </a:lnSpc>
            </a:pPr>
            <a:r>
              <a:rPr lang="en-US" altLang="en-US" sz="2000" dirty="0"/>
              <a:t>It is responsible for </a:t>
            </a:r>
            <a:r>
              <a:rPr lang="en-US" altLang="en-US" sz="2000" dirty="0">
                <a:solidFill>
                  <a:srgbClr val="00B050"/>
                </a:solidFill>
              </a:rPr>
              <a:t>node-to-node (end-to-end) delivery of data</a:t>
            </a:r>
            <a:r>
              <a:rPr lang="en-US" altLang="en-US" sz="2000" dirty="0"/>
              <a:t>.</a:t>
            </a:r>
          </a:p>
          <a:p>
            <a:pPr>
              <a:lnSpc>
                <a:spcPct val="90000"/>
              </a:lnSpc>
            </a:pPr>
            <a:r>
              <a:rPr lang="en-US" altLang="en-US" sz="2000" dirty="0"/>
              <a:t>It receives the packet from the network layer and </a:t>
            </a:r>
            <a:r>
              <a:rPr lang="en-US" altLang="en-US" sz="2000" dirty="0">
                <a:solidFill>
                  <a:srgbClr val="00B050"/>
                </a:solidFill>
              </a:rPr>
              <a:t>creates frames</a:t>
            </a:r>
            <a:r>
              <a:rPr lang="en-US" altLang="en-US" sz="2000" dirty="0"/>
              <a:t>, by adding a datalink header (DH) containing the physical addresses (MAC Address), and passes them to the physical layer.</a:t>
            </a:r>
          </a:p>
          <a:p>
            <a:pPr>
              <a:lnSpc>
                <a:spcPct val="90000"/>
              </a:lnSpc>
            </a:pPr>
            <a:r>
              <a:rPr lang="en-US" altLang="en-US" sz="2000" dirty="0"/>
              <a:t>It also appends a </a:t>
            </a:r>
            <a:r>
              <a:rPr lang="en-US" altLang="en-US" sz="2000" dirty="0">
                <a:solidFill>
                  <a:srgbClr val="00B050"/>
                </a:solidFill>
              </a:rPr>
              <a:t>datalink trailer which contains information used for error detection</a:t>
            </a:r>
            <a:r>
              <a:rPr lang="en-US" altLang="en-US" sz="2000" dirty="0"/>
              <a:t>, such as </a:t>
            </a:r>
            <a:r>
              <a:rPr lang="en-US" altLang="en-US" sz="2000" dirty="0">
                <a:solidFill>
                  <a:srgbClr val="00B050"/>
                </a:solidFill>
              </a:rPr>
              <a:t>cyclic redundancy check (CRC).</a:t>
            </a:r>
          </a:p>
          <a:p>
            <a:pPr>
              <a:lnSpc>
                <a:spcPct val="90000"/>
              </a:lnSpc>
            </a:pPr>
            <a:r>
              <a:rPr lang="en-US" altLang="en-US" sz="2000" dirty="0"/>
              <a:t>As mentioned before, switches and bridges operate within layer-2.</a:t>
            </a:r>
          </a:p>
          <a:p>
            <a:pPr>
              <a:lnSpc>
                <a:spcPct val="90000"/>
              </a:lnSpc>
            </a:pPr>
            <a:r>
              <a:rPr lang="en-US" altLang="en-US" sz="2000" dirty="0"/>
              <a:t>It consist of two sublayers:</a:t>
            </a:r>
          </a:p>
          <a:p>
            <a:pPr marL="777240" lvl="1" indent="-457200">
              <a:lnSpc>
                <a:spcPct val="90000"/>
              </a:lnSpc>
              <a:buClrTx/>
              <a:buFont typeface="+mj-lt"/>
              <a:buAutoNum type="arabicPeriod"/>
            </a:pPr>
            <a:r>
              <a:rPr lang="en-US" altLang="en-US" sz="2000" b="1" dirty="0"/>
              <a:t>Logical Link Layer (LLC)</a:t>
            </a:r>
            <a:endParaRPr lang="en-US" altLang="en-US" sz="2000" dirty="0"/>
          </a:p>
          <a:p>
            <a:pPr marL="777240" lvl="1" indent="-457200">
              <a:lnSpc>
                <a:spcPct val="90000"/>
              </a:lnSpc>
              <a:buClrTx/>
              <a:buFont typeface="+mj-lt"/>
              <a:buAutoNum type="arabicPeriod"/>
            </a:pPr>
            <a:r>
              <a:rPr lang="en-US" altLang="en-US" sz="2000" b="1" dirty="0"/>
              <a:t>Medium Access Control (MAC)</a:t>
            </a:r>
            <a:endParaRPr lang="en-US" altLang="en-US" sz="2000" dirty="0"/>
          </a:p>
        </p:txBody>
      </p:sp>
    </p:spTree>
    <p:extLst>
      <p:ext uri="{BB962C8B-B14F-4D97-AF65-F5344CB8AC3E}">
        <p14:creationId xmlns:p14="http://schemas.microsoft.com/office/powerpoint/2010/main" val="23617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219200" y="285750"/>
            <a:ext cx="68580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Data Link Layer (layer-2)</a:t>
            </a:r>
          </a:p>
        </p:txBody>
      </p:sp>
      <p:sp>
        <p:nvSpPr>
          <p:cNvPr id="3" name="Content Placeholder 2"/>
          <p:cNvSpPr txBox="1">
            <a:spLocks/>
          </p:cNvSpPr>
          <p:nvPr/>
        </p:nvSpPr>
        <p:spPr>
          <a:xfrm>
            <a:off x="990600" y="2876550"/>
            <a:ext cx="7924800" cy="1295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777240" lvl="1" indent="-457200">
              <a:lnSpc>
                <a:spcPct val="90000"/>
              </a:lnSpc>
              <a:buClrTx/>
              <a:buFont typeface="+mj-lt"/>
              <a:buAutoNum type="arabicPeriod"/>
            </a:pPr>
            <a:r>
              <a:rPr lang="en-US" altLang="en-US" sz="2000" b="1" dirty="0"/>
              <a:t>Logical Link Layer (LLC) :</a:t>
            </a:r>
            <a:r>
              <a:rPr lang="en-US" altLang="en-US" sz="2000" dirty="0"/>
              <a:t> responsible for</a:t>
            </a:r>
            <a:r>
              <a:rPr lang="en-US" altLang="en-US" sz="2000" dirty="0">
                <a:solidFill>
                  <a:srgbClr val="00B050"/>
                </a:solidFill>
              </a:rPr>
              <a:t> identifying network-layer protocols, and then encapsulating them</a:t>
            </a:r>
            <a:r>
              <a:rPr lang="en-US" altLang="en-US" sz="2000" dirty="0"/>
              <a:t>.</a:t>
            </a:r>
          </a:p>
          <a:p>
            <a:pPr marL="777240" lvl="1" indent="-457200">
              <a:lnSpc>
                <a:spcPct val="90000"/>
              </a:lnSpc>
              <a:buClrTx/>
              <a:buFont typeface="+mj-lt"/>
              <a:buAutoNum type="arabicPeriod"/>
            </a:pPr>
            <a:r>
              <a:rPr lang="en-US" altLang="en-US" sz="2000" b="1" dirty="0"/>
              <a:t>Medium Access Control (MAC):</a:t>
            </a:r>
            <a:r>
              <a:rPr lang="en-US" altLang="en-US" sz="2000" dirty="0"/>
              <a:t> responsible for identifying how </a:t>
            </a:r>
            <a:r>
              <a:rPr lang="en-US" altLang="en-US" sz="2000" dirty="0">
                <a:solidFill>
                  <a:srgbClr val="00B050"/>
                </a:solidFill>
              </a:rPr>
              <a:t>frames are placed on the media (first come/first served). </a:t>
            </a:r>
            <a:r>
              <a:rPr lang="en-US" altLang="en-US" sz="2000" dirty="0"/>
              <a:t>A MAC header defines the physical address of source and destination. It is also </a:t>
            </a:r>
            <a:r>
              <a:rPr lang="en-US" altLang="en-US" sz="2000" dirty="0">
                <a:solidFill>
                  <a:srgbClr val="00B050"/>
                </a:solidFill>
              </a:rPr>
              <a:t>responsible for error detection/notification (but not correction).</a:t>
            </a:r>
          </a:p>
        </p:txBody>
      </p:sp>
      <p:sp>
        <p:nvSpPr>
          <p:cNvPr id="4" name="Rectangle: Rounded Corners 3">
            <a:extLst>
              <a:ext uri="{FF2B5EF4-FFF2-40B4-BE49-F238E27FC236}">
                <a16:creationId xmlns:a16="http://schemas.microsoft.com/office/drawing/2014/main" id="{8A54F01A-2218-4843-BEE1-ABD56519572C}"/>
              </a:ext>
            </a:extLst>
          </p:cNvPr>
          <p:cNvSpPr/>
          <p:nvPr/>
        </p:nvSpPr>
        <p:spPr>
          <a:xfrm>
            <a:off x="1066800" y="1352550"/>
            <a:ext cx="8001000" cy="12954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nchorCtr="0"/>
          <a:lstStyle/>
          <a:p>
            <a:pPr algn="ctr"/>
            <a:r>
              <a:rPr lang="en-US" sz="2400" b="1" dirty="0"/>
              <a:t>Data Link Layer</a:t>
            </a:r>
          </a:p>
        </p:txBody>
      </p:sp>
      <p:sp>
        <p:nvSpPr>
          <p:cNvPr id="5" name="Rectangle: Rounded Corners 4">
            <a:extLst>
              <a:ext uri="{FF2B5EF4-FFF2-40B4-BE49-F238E27FC236}">
                <a16:creationId xmlns:a16="http://schemas.microsoft.com/office/drawing/2014/main" id="{CBB9B72B-AF43-456E-9910-F20B98002BF8}"/>
              </a:ext>
            </a:extLst>
          </p:cNvPr>
          <p:cNvSpPr/>
          <p:nvPr/>
        </p:nvSpPr>
        <p:spPr>
          <a:xfrm>
            <a:off x="1295400" y="1962150"/>
            <a:ext cx="3657600" cy="539750"/>
          </a:xfrm>
          <a:prstGeom prst="roundRect">
            <a:avLst/>
          </a:prstGeom>
          <a:solidFill>
            <a:srgbClr val="FFC000"/>
          </a:solidFill>
        </p:spPr>
        <p:style>
          <a:lnRef idx="0">
            <a:schemeClr val="accent3"/>
          </a:lnRef>
          <a:fillRef idx="3">
            <a:schemeClr val="accent3"/>
          </a:fillRef>
          <a:effectRef idx="3">
            <a:schemeClr val="accent3"/>
          </a:effectRef>
          <a:fontRef idx="minor">
            <a:schemeClr val="lt1"/>
          </a:fontRef>
        </p:style>
        <p:txBody>
          <a:bodyPr rtlCol="0" anchor="t" anchorCtr="0"/>
          <a:lstStyle/>
          <a:p>
            <a:pPr algn="ctr"/>
            <a:r>
              <a:rPr lang="en-US" sz="2000" b="1" dirty="0">
                <a:solidFill>
                  <a:srgbClr val="C00000"/>
                </a:solidFill>
              </a:rPr>
              <a:t>Logical Link Layer (LLC)</a:t>
            </a:r>
          </a:p>
        </p:txBody>
      </p:sp>
      <p:sp>
        <p:nvSpPr>
          <p:cNvPr id="6" name="Rectangle: Rounded Corners 5">
            <a:extLst>
              <a:ext uri="{FF2B5EF4-FFF2-40B4-BE49-F238E27FC236}">
                <a16:creationId xmlns:a16="http://schemas.microsoft.com/office/drawing/2014/main" id="{5AF2C244-C8F0-4249-A2BD-8618FFF7EE26}"/>
              </a:ext>
            </a:extLst>
          </p:cNvPr>
          <p:cNvSpPr/>
          <p:nvPr/>
        </p:nvSpPr>
        <p:spPr>
          <a:xfrm>
            <a:off x="5181600" y="1962150"/>
            <a:ext cx="3657600" cy="539750"/>
          </a:xfrm>
          <a:prstGeom prst="roundRect">
            <a:avLst/>
          </a:prstGeom>
          <a:solidFill>
            <a:srgbClr val="FFC000"/>
          </a:solidFill>
        </p:spPr>
        <p:style>
          <a:lnRef idx="0">
            <a:schemeClr val="accent3"/>
          </a:lnRef>
          <a:fillRef idx="3">
            <a:schemeClr val="accent3"/>
          </a:fillRef>
          <a:effectRef idx="3">
            <a:schemeClr val="accent3"/>
          </a:effectRef>
          <a:fontRef idx="minor">
            <a:schemeClr val="lt1"/>
          </a:fontRef>
        </p:style>
        <p:txBody>
          <a:bodyPr rtlCol="0" anchor="t" anchorCtr="0"/>
          <a:lstStyle/>
          <a:p>
            <a:pPr algn="ctr"/>
            <a:r>
              <a:rPr lang="en-US" sz="2000" b="1" dirty="0">
                <a:solidFill>
                  <a:srgbClr val="C00000"/>
                </a:solidFill>
              </a:rPr>
              <a:t>Medium Access Control (MAC)</a:t>
            </a:r>
          </a:p>
        </p:txBody>
      </p:sp>
    </p:spTree>
    <p:extLst>
      <p:ext uri="{BB962C8B-B14F-4D97-AF65-F5344CB8AC3E}">
        <p14:creationId xmlns:p14="http://schemas.microsoft.com/office/powerpoint/2010/main" val="2583142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371600" y="209550"/>
            <a:ext cx="67056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Data Link Layer (layer-2)</a:t>
            </a:r>
          </a:p>
        </p:txBody>
      </p:sp>
      <p:sp>
        <p:nvSpPr>
          <p:cNvPr id="3" name="Content Placeholder 2"/>
          <p:cNvSpPr txBox="1">
            <a:spLocks/>
          </p:cNvSpPr>
          <p:nvPr/>
        </p:nvSpPr>
        <p:spPr>
          <a:xfrm>
            <a:off x="1348154" y="895350"/>
            <a:ext cx="75438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None/>
            </a:pPr>
            <a:r>
              <a:rPr lang="en-US" altLang="en-US" sz="2400" b="1" dirty="0"/>
              <a:t>Functions provided by the Data Link Layer:</a:t>
            </a:r>
          </a:p>
          <a:p>
            <a:r>
              <a:rPr lang="en-US" altLang="en-US" sz="2000" b="1" dirty="0">
                <a:solidFill>
                  <a:schemeClr val="accent1"/>
                </a:solidFill>
              </a:rPr>
              <a:t>Framing and Physical Addressing:</a:t>
            </a:r>
            <a:r>
              <a:rPr lang="en-US" altLang="en-US" sz="2000" dirty="0">
                <a:solidFill>
                  <a:schemeClr val="accent1"/>
                </a:solidFill>
              </a:rPr>
              <a:t> </a:t>
            </a:r>
            <a:r>
              <a:rPr lang="en-US" altLang="en-US" sz="2000" dirty="0"/>
              <a:t>it converts packets received from network layer into frames, </a:t>
            </a:r>
            <a:r>
              <a:rPr lang="en-US" altLang="en-US" sz="2000" dirty="0">
                <a:solidFill>
                  <a:srgbClr val="00B050"/>
                </a:solidFill>
              </a:rPr>
              <a:t>by adding the physical addresses of the sender and receiver (MAC address) in the header of each frame.</a:t>
            </a:r>
          </a:p>
          <a:p>
            <a:r>
              <a:rPr lang="en-US" altLang="en-US" sz="2000" b="1" dirty="0">
                <a:solidFill>
                  <a:schemeClr val="accent1"/>
                </a:solidFill>
              </a:rPr>
              <a:t>Overflow Detection: </a:t>
            </a:r>
            <a:r>
              <a:rPr lang="en-US" altLang="en-US" sz="2000" dirty="0"/>
              <a:t>it prevents the fast sender from drowning the slow receiver.</a:t>
            </a:r>
          </a:p>
          <a:p>
            <a:r>
              <a:rPr lang="en-US" altLang="en-US" sz="2000" b="1" dirty="0">
                <a:solidFill>
                  <a:schemeClr val="accent1"/>
                </a:solidFill>
              </a:rPr>
              <a:t>Error Detection: </a:t>
            </a:r>
            <a:r>
              <a:rPr lang="en-US" altLang="en-US" sz="2000" dirty="0"/>
              <a:t>It provides the mechanism of error control in which it detects damaged or lost frames.</a:t>
            </a:r>
          </a:p>
          <a:p>
            <a:r>
              <a:rPr lang="en-US" altLang="en-US" sz="2000" b="1" dirty="0">
                <a:solidFill>
                  <a:schemeClr val="accent1"/>
                </a:solidFill>
              </a:rPr>
              <a:t>Access Control: </a:t>
            </a:r>
            <a:r>
              <a:rPr lang="en-US" altLang="en-US" sz="2000" dirty="0"/>
              <a:t>When </a:t>
            </a:r>
            <a:r>
              <a:rPr lang="en-US" altLang="en-US" sz="2000" dirty="0">
                <a:solidFill>
                  <a:srgbClr val="00B050"/>
                </a:solidFill>
              </a:rPr>
              <a:t>single communication </a:t>
            </a:r>
            <a:r>
              <a:rPr lang="en-US" altLang="en-US" sz="2000" dirty="0"/>
              <a:t>channel is </a:t>
            </a:r>
            <a:r>
              <a:rPr lang="en-US" altLang="en-US" sz="2000" dirty="0">
                <a:solidFill>
                  <a:srgbClr val="00B050"/>
                </a:solidFill>
              </a:rPr>
              <a:t>shared by multiple devices</a:t>
            </a:r>
            <a:r>
              <a:rPr lang="en-US" altLang="en-US" sz="2000" dirty="0"/>
              <a:t>, the </a:t>
            </a:r>
            <a:r>
              <a:rPr lang="en-US" altLang="en-US" sz="2000" dirty="0">
                <a:solidFill>
                  <a:srgbClr val="00B050"/>
                </a:solidFill>
              </a:rPr>
              <a:t>MAC sublayer determines which device has access over the channel (first come/first served).</a:t>
            </a:r>
          </a:p>
        </p:txBody>
      </p:sp>
    </p:spTree>
    <p:extLst>
      <p:ext uri="{BB962C8B-B14F-4D97-AF65-F5344CB8AC3E}">
        <p14:creationId xmlns:p14="http://schemas.microsoft.com/office/powerpoint/2010/main" val="410567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295400" y="285750"/>
            <a:ext cx="6781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Physical Layer (layer-1)</a:t>
            </a:r>
          </a:p>
        </p:txBody>
      </p:sp>
      <p:sp>
        <p:nvSpPr>
          <p:cNvPr id="3" name="Content Placeholder 2"/>
          <p:cNvSpPr txBox="1">
            <a:spLocks/>
          </p:cNvSpPr>
          <p:nvPr/>
        </p:nvSpPr>
        <p:spPr>
          <a:xfrm>
            <a:off x="1066800" y="1123950"/>
            <a:ext cx="77724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r>
              <a:rPr lang="en-US" altLang="en-US" sz="2400" dirty="0"/>
              <a:t>It is the bottom layer of the OSI Model.</a:t>
            </a:r>
          </a:p>
          <a:p>
            <a:r>
              <a:rPr lang="en-US" altLang="en-US" sz="2400" dirty="0"/>
              <a:t>It is responsible for the actual physical connection between the devices. Such physical connection is made by </a:t>
            </a:r>
            <a:r>
              <a:rPr lang="en-US" altLang="en-US" sz="2400" dirty="0">
                <a:solidFill>
                  <a:srgbClr val="00B050"/>
                </a:solidFill>
              </a:rPr>
              <a:t>using NICs, twisted-pair cables, and connectivity devices.</a:t>
            </a:r>
          </a:p>
          <a:p>
            <a:r>
              <a:rPr lang="en-US" altLang="en-US" sz="2400" dirty="0"/>
              <a:t>It is concerned </a:t>
            </a:r>
            <a:r>
              <a:rPr lang="en-US" altLang="en-US" sz="2400" dirty="0">
                <a:solidFill>
                  <a:srgbClr val="00B050"/>
                </a:solidFill>
              </a:rPr>
              <a:t>with transmitting bits over a communication channel.</a:t>
            </a:r>
          </a:p>
        </p:txBody>
      </p:sp>
    </p:spTree>
    <p:extLst>
      <p:ext uri="{BB962C8B-B14F-4D97-AF65-F5344CB8AC3E}">
        <p14:creationId xmlns:p14="http://schemas.microsoft.com/office/powerpoint/2010/main" val="381247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295400" y="285750"/>
            <a:ext cx="6781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Physical Layer (layer-1)</a:t>
            </a:r>
          </a:p>
        </p:txBody>
      </p:sp>
      <p:sp>
        <p:nvSpPr>
          <p:cNvPr id="3" name="Content Placeholder 2"/>
          <p:cNvSpPr txBox="1">
            <a:spLocks/>
          </p:cNvSpPr>
          <p:nvPr/>
        </p:nvSpPr>
        <p:spPr>
          <a:xfrm>
            <a:off x="1143000" y="1123950"/>
            <a:ext cx="77724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None/>
            </a:pPr>
            <a:r>
              <a:rPr lang="en-US" altLang="en-US" sz="2400" b="1" dirty="0"/>
              <a:t>Functions provided by the Physical Layer:</a:t>
            </a:r>
          </a:p>
          <a:p>
            <a:r>
              <a:rPr lang="en-US" altLang="en-US" sz="2000" dirty="0">
                <a:solidFill>
                  <a:srgbClr val="00B050"/>
                </a:solidFill>
              </a:rPr>
              <a:t>Transforming bits into signals </a:t>
            </a:r>
            <a:r>
              <a:rPr lang="en-US" altLang="en-US" sz="2000" dirty="0"/>
              <a:t>to be transmitted over the transmission medium</a:t>
            </a:r>
          </a:p>
          <a:p>
            <a:r>
              <a:rPr lang="en-US" altLang="en-US" sz="2000" dirty="0">
                <a:solidFill>
                  <a:srgbClr val="00B050"/>
                </a:solidFill>
              </a:rPr>
              <a:t>Provides synchronization of bits by a clock</a:t>
            </a:r>
            <a:r>
              <a:rPr lang="en-US" altLang="en-US" sz="2000" dirty="0"/>
              <a:t>.</a:t>
            </a:r>
          </a:p>
          <a:p>
            <a:r>
              <a:rPr lang="en-US" altLang="en-US" sz="2000" dirty="0">
                <a:solidFill>
                  <a:srgbClr val="00B050"/>
                </a:solidFill>
              </a:rPr>
              <a:t>It defines the transmission media </a:t>
            </a:r>
            <a:r>
              <a:rPr lang="en-US" altLang="en-US" sz="2000" dirty="0"/>
              <a:t>over the network.</a:t>
            </a:r>
          </a:p>
          <a:p>
            <a:r>
              <a:rPr lang="en-US" altLang="en-US" sz="2000" dirty="0"/>
              <a:t>It </a:t>
            </a:r>
            <a:r>
              <a:rPr lang="en-US" altLang="en-US" sz="2000" dirty="0">
                <a:solidFill>
                  <a:srgbClr val="00B050"/>
                </a:solidFill>
              </a:rPr>
              <a:t>defines the transmission rate </a:t>
            </a:r>
            <a:r>
              <a:rPr lang="en-US" altLang="en-US" sz="2000" dirty="0"/>
              <a:t>of the network.</a:t>
            </a:r>
          </a:p>
          <a:p>
            <a:r>
              <a:rPr lang="en-US" altLang="en-US" sz="2000" dirty="0"/>
              <a:t>It </a:t>
            </a:r>
            <a:r>
              <a:rPr lang="en-US" altLang="en-US" sz="2000" dirty="0">
                <a:solidFill>
                  <a:srgbClr val="00B050"/>
                </a:solidFill>
              </a:rPr>
              <a:t>defines the way in which the devices are connected </a:t>
            </a:r>
            <a:r>
              <a:rPr lang="en-US" altLang="en-US" sz="2000" dirty="0"/>
              <a:t>to the medium (physical topologies).</a:t>
            </a:r>
          </a:p>
        </p:txBody>
      </p:sp>
    </p:spTree>
    <p:extLst>
      <p:ext uri="{BB962C8B-B14F-4D97-AF65-F5344CB8AC3E}">
        <p14:creationId xmlns:p14="http://schemas.microsoft.com/office/powerpoint/2010/main" val="930105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295400" y="285750"/>
            <a:ext cx="6781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eaLnBrk="1" hangingPunct="1"/>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The TCP/IP Model</a:t>
            </a:r>
          </a:p>
        </p:txBody>
      </p:sp>
      <p:sp>
        <p:nvSpPr>
          <p:cNvPr id="3" name="Content Placeholder 2"/>
          <p:cNvSpPr txBox="1">
            <a:spLocks/>
          </p:cNvSpPr>
          <p:nvPr/>
        </p:nvSpPr>
        <p:spPr>
          <a:xfrm>
            <a:off x="914400" y="1733550"/>
            <a:ext cx="7848600" cy="533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lgn="ctr">
              <a:buNone/>
            </a:pPr>
            <a:r>
              <a:rPr lang="en-US" sz="2400" dirty="0"/>
              <a:t>Okay … by now you are familiar with the concept of the OSI model.</a:t>
            </a:r>
          </a:p>
          <a:p>
            <a:pPr marL="0" indent="0" algn="ctr">
              <a:buNone/>
            </a:pPr>
            <a:r>
              <a:rPr lang="en-US" sz="2400" dirty="0"/>
              <a:t>It’s time to understand how the real internet model is implemented.</a:t>
            </a:r>
          </a:p>
          <a:p>
            <a:pPr marL="0" indent="0" algn="ctr">
              <a:buNone/>
            </a:pPr>
            <a:r>
              <a:rPr lang="en-US" sz="2400" dirty="0">
                <a:solidFill>
                  <a:srgbClr val="C00000"/>
                </a:solidFill>
              </a:rPr>
              <a:t>That’s our next lesson: TCP/IP </a:t>
            </a:r>
            <a:r>
              <a:rPr lang="en-US" sz="2400" dirty="0">
                <a:solidFill>
                  <a:srgbClr val="C00000"/>
                </a:solidFill>
                <a:sym typeface="Wingdings" panose="05000000000000000000" pitchFamily="2" charset="2"/>
              </a:rPr>
              <a:t>model</a:t>
            </a:r>
            <a:r>
              <a:rPr lang="en-US" sz="2400" dirty="0">
                <a:solidFill>
                  <a:srgbClr val="C00000"/>
                </a:solidFill>
              </a:rPr>
              <a:t> </a:t>
            </a:r>
          </a:p>
        </p:txBody>
      </p:sp>
    </p:spTree>
    <p:extLst>
      <p:ext uri="{BB962C8B-B14F-4D97-AF65-F5344CB8AC3E}">
        <p14:creationId xmlns:p14="http://schemas.microsoft.com/office/powerpoint/2010/main" val="1088987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295400" y="285750"/>
            <a:ext cx="6781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Introduction</a:t>
            </a:r>
          </a:p>
        </p:txBody>
      </p:sp>
      <p:sp>
        <p:nvSpPr>
          <p:cNvPr id="3" name="Content Placeholder 2"/>
          <p:cNvSpPr txBox="1">
            <a:spLocks/>
          </p:cNvSpPr>
          <p:nvPr/>
        </p:nvSpPr>
        <p:spPr>
          <a:xfrm>
            <a:off x="1447800" y="971550"/>
            <a:ext cx="76200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a:lnSpc>
                <a:spcPct val="80000"/>
              </a:lnSpc>
            </a:pPr>
            <a:r>
              <a:rPr lang="en-AU" sz="2400" dirty="0"/>
              <a:t>A </a:t>
            </a:r>
            <a:r>
              <a:rPr lang="en-AU" sz="2400" dirty="0">
                <a:solidFill>
                  <a:srgbClr val="FF0000"/>
                </a:solidFill>
              </a:rPr>
              <a:t>network communication </a:t>
            </a:r>
            <a:r>
              <a:rPr lang="en-AU" sz="2400" dirty="0"/>
              <a:t>system is a complex system composed of two main subsystems: </a:t>
            </a:r>
            <a:r>
              <a:rPr lang="en-AU" sz="2400" dirty="0">
                <a:solidFill>
                  <a:srgbClr val="FF0000"/>
                </a:solidFill>
              </a:rPr>
              <a:t>hardware and software.</a:t>
            </a:r>
          </a:p>
          <a:p>
            <a:pPr>
              <a:lnSpc>
                <a:spcPct val="80000"/>
              </a:lnSpc>
            </a:pPr>
            <a:r>
              <a:rPr lang="en-AU" sz="2400" dirty="0"/>
              <a:t>The </a:t>
            </a:r>
            <a:r>
              <a:rPr lang="en-AU" sz="2400" dirty="0">
                <a:solidFill>
                  <a:srgbClr val="FF0000"/>
                </a:solidFill>
              </a:rPr>
              <a:t>hardware subsystem </a:t>
            </a:r>
            <a:r>
              <a:rPr lang="en-AU" sz="2400" dirty="0"/>
              <a:t>identifies how network nodes are </a:t>
            </a:r>
            <a:r>
              <a:rPr lang="en-AU" sz="2400" dirty="0">
                <a:solidFill>
                  <a:srgbClr val="FF0000"/>
                </a:solidFill>
              </a:rPr>
              <a:t>physically connected </a:t>
            </a:r>
            <a:r>
              <a:rPr lang="en-AU" sz="2400" dirty="0"/>
              <a:t>(explained in chapter 2).</a:t>
            </a:r>
          </a:p>
          <a:p>
            <a:pPr>
              <a:lnSpc>
                <a:spcPct val="80000"/>
              </a:lnSpc>
            </a:pPr>
            <a:r>
              <a:rPr lang="en-AU" sz="2400" dirty="0"/>
              <a:t>The </a:t>
            </a:r>
            <a:r>
              <a:rPr lang="en-AU" sz="2400" dirty="0">
                <a:solidFill>
                  <a:srgbClr val="FF0000"/>
                </a:solidFill>
              </a:rPr>
              <a:t>software subsystem </a:t>
            </a:r>
            <a:r>
              <a:rPr lang="en-AU" sz="2400" dirty="0"/>
              <a:t>identifies how network nodes are </a:t>
            </a:r>
            <a:r>
              <a:rPr lang="en-AU" sz="2400" dirty="0">
                <a:solidFill>
                  <a:srgbClr val="FF0000"/>
                </a:solidFill>
              </a:rPr>
              <a:t>logically connected</a:t>
            </a:r>
            <a:r>
              <a:rPr lang="en-AU" sz="2400" dirty="0"/>
              <a:t>.</a:t>
            </a:r>
          </a:p>
          <a:p>
            <a:pPr>
              <a:lnSpc>
                <a:spcPct val="80000"/>
              </a:lnSpc>
            </a:pPr>
            <a:r>
              <a:rPr lang="en-AU" sz="2400" dirty="0"/>
              <a:t>Early attempts implemented the software subsystem as a single, complex, unstructured program (i.e. one huge piece of code normally written in assembly language).</a:t>
            </a:r>
          </a:p>
          <a:p>
            <a:pPr>
              <a:lnSpc>
                <a:spcPct val="80000"/>
              </a:lnSpc>
            </a:pPr>
            <a:r>
              <a:rPr lang="en-AU" sz="2400" dirty="0"/>
              <a:t>Oops! … this resulting software was difficult to test and very difficult to modify.</a:t>
            </a:r>
          </a:p>
        </p:txBody>
      </p:sp>
    </p:spTree>
    <p:extLst>
      <p:ext uri="{BB962C8B-B14F-4D97-AF65-F5344CB8AC3E}">
        <p14:creationId xmlns:p14="http://schemas.microsoft.com/office/powerpoint/2010/main" val="1638489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p:cNvSpPr>
          <p:nvPr/>
        </p:nvSpPr>
        <p:spPr bwMode="auto">
          <a:xfrm>
            <a:off x="1676400" y="100012"/>
            <a:ext cx="65532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eaLnBrk="1" hangingPunct="1"/>
            <a:r>
              <a:rPr lang="en-US" sz="3450" b="1" dirty="0">
                <a:solidFill>
                  <a:schemeClr val="accent1">
                    <a:lumMod val="60000"/>
                    <a:lumOff val="40000"/>
                  </a:schemeClr>
                </a:solidFill>
                <a:latin typeface="Times New Roman" panose="02020603050405020304" pitchFamily="18" charset="0"/>
                <a:ea typeface="Aleo" panose="020F0502020204030203" pitchFamily="34" charset="0"/>
                <a:cs typeface="Times New Roman" panose="02020603050405020304" pitchFamily="18" charset="0"/>
                <a:sym typeface="Aleo" panose="020F0502020204030203" pitchFamily="34" charset="0"/>
              </a:rPr>
              <a:t>Research Activity</a:t>
            </a:r>
          </a:p>
        </p:txBody>
      </p:sp>
      <p:sp>
        <p:nvSpPr>
          <p:cNvPr id="6" name="Content Placeholder 2"/>
          <p:cNvSpPr txBox="1">
            <a:spLocks/>
          </p:cNvSpPr>
          <p:nvPr/>
        </p:nvSpPr>
        <p:spPr>
          <a:xfrm>
            <a:off x="2590800" y="1200150"/>
            <a:ext cx="63246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457200" indent="-457200">
              <a:buClr>
                <a:schemeClr val="tx1"/>
              </a:buClr>
              <a:buSzPct val="90000"/>
              <a:buFont typeface="+mj-lt"/>
              <a:buAutoNum type="arabicPeriod"/>
            </a:pPr>
            <a:r>
              <a:rPr lang="en-US" sz="1800" dirty="0"/>
              <a:t>The </a:t>
            </a:r>
            <a:r>
              <a:rPr lang="en-US" sz="1800" dirty="0">
                <a:solidFill>
                  <a:schemeClr val="accent1"/>
                </a:solidFill>
              </a:rPr>
              <a:t>gateway</a:t>
            </a:r>
            <a:r>
              <a:rPr lang="en-US" sz="1800" dirty="0"/>
              <a:t> is a connectivity device used in networking. Describe its function and identify at which layer it operates.</a:t>
            </a:r>
          </a:p>
          <a:p>
            <a:pPr marL="457200" indent="-457200">
              <a:buClr>
                <a:schemeClr val="tx1"/>
              </a:buClr>
              <a:buSzPct val="90000"/>
              <a:buFont typeface="+mj-lt"/>
              <a:buAutoNum type="arabicPeriod"/>
            </a:pPr>
            <a:r>
              <a:rPr lang="en-US" sz="1800" dirty="0"/>
              <a:t>Explain what is meant by the </a:t>
            </a:r>
            <a:r>
              <a:rPr lang="en-US" sz="1800" dirty="0">
                <a:solidFill>
                  <a:schemeClr val="accent1"/>
                </a:solidFill>
              </a:rPr>
              <a:t>“three-way handshake</a:t>
            </a:r>
            <a:r>
              <a:rPr lang="en-US" sz="1800" dirty="0"/>
              <a:t>”. At which OSI layer does it take place?</a:t>
            </a:r>
          </a:p>
          <a:p>
            <a:pPr marL="457200" indent="-457200">
              <a:buClr>
                <a:schemeClr val="tx1"/>
              </a:buClr>
              <a:buSzPct val="90000"/>
              <a:buFont typeface="+mj-lt"/>
              <a:buAutoNum type="arabicPeriod"/>
            </a:pPr>
            <a:r>
              <a:rPr lang="en-US" sz="1800">
                <a:solidFill>
                  <a:srgbClr val="002060"/>
                </a:solidFill>
              </a:rPr>
              <a:t>** Explore </a:t>
            </a:r>
            <a:r>
              <a:rPr lang="en-US" sz="1800" dirty="0">
                <a:solidFill>
                  <a:srgbClr val="002060"/>
                </a:solidFill>
              </a:rPr>
              <a:t>the similarities and the differences between the OSI model and the TCP/IP model.</a:t>
            </a:r>
          </a:p>
        </p:txBody>
      </p:sp>
    </p:spTree>
    <p:extLst>
      <p:ext uri="{BB962C8B-B14F-4D97-AF65-F5344CB8AC3E}">
        <p14:creationId xmlns:p14="http://schemas.microsoft.com/office/powerpoint/2010/main" val="1117058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371600" y="285750"/>
            <a:ext cx="67056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Introduction</a:t>
            </a:r>
          </a:p>
        </p:txBody>
      </p:sp>
      <p:sp>
        <p:nvSpPr>
          <p:cNvPr id="3" name="Content Placeholder 2"/>
          <p:cNvSpPr txBox="1">
            <a:spLocks/>
          </p:cNvSpPr>
          <p:nvPr/>
        </p:nvSpPr>
        <p:spPr>
          <a:xfrm>
            <a:off x="1295400" y="971550"/>
            <a:ext cx="7543800" cy="35814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a:lnSpc>
                <a:spcPct val="80000"/>
              </a:lnSpc>
            </a:pPr>
            <a:r>
              <a:rPr lang="en-AU" sz="2400" dirty="0"/>
              <a:t>To overcome this problem, the </a:t>
            </a:r>
            <a:r>
              <a:rPr lang="en-AU" sz="2400" dirty="0">
                <a:solidFill>
                  <a:schemeClr val="accent4"/>
                </a:solidFill>
              </a:rPr>
              <a:t>International Standards Organization (ISO) </a:t>
            </a:r>
            <a:r>
              <a:rPr lang="en-AU" sz="2400" dirty="0"/>
              <a:t>developed a theoretical model (framework) called the </a:t>
            </a:r>
            <a:r>
              <a:rPr lang="en-AU" sz="2400" dirty="0">
                <a:solidFill>
                  <a:srgbClr val="C00000"/>
                </a:solidFill>
              </a:rPr>
              <a:t>Open Systems Interconnection (OSI) model</a:t>
            </a:r>
            <a:r>
              <a:rPr lang="en-AU" sz="2400" dirty="0"/>
              <a:t>.</a:t>
            </a:r>
          </a:p>
          <a:p>
            <a:pPr>
              <a:lnSpc>
                <a:spcPct val="80000"/>
              </a:lnSpc>
            </a:pPr>
            <a:r>
              <a:rPr lang="en-AU" sz="2400" dirty="0"/>
              <a:t>The OSI model adopted a layered-approach in which the complete communication system (software/hardware) is represented through a number of distinct layers, each of which performs a well-defined function.</a:t>
            </a:r>
          </a:p>
          <a:p>
            <a:pPr>
              <a:lnSpc>
                <a:spcPct val="80000"/>
              </a:lnSpc>
            </a:pPr>
            <a:r>
              <a:rPr lang="en-AU" sz="2400" dirty="0"/>
              <a:t>This “theoretical/conceptual” OSI model was used as a reference for the “real-world” networking systems such as the standard Internet model: TCP/IP model. </a:t>
            </a:r>
          </a:p>
        </p:txBody>
      </p:sp>
    </p:spTree>
    <p:extLst>
      <p:ext uri="{BB962C8B-B14F-4D97-AF65-F5344CB8AC3E}">
        <p14:creationId xmlns:p14="http://schemas.microsoft.com/office/powerpoint/2010/main" val="3001706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371600" y="285750"/>
            <a:ext cx="67056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The OSI Reference Model</a:t>
            </a:r>
          </a:p>
        </p:txBody>
      </p:sp>
      <p:sp>
        <p:nvSpPr>
          <p:cNvPr id="4" name="Content Placeholder 2">
            <a:extLst>
              <a:ext uri="{FF2B5EF4-FFF2-40B4-BE49-F238E27FC236}">
                <a16:creationId xmlns:a16="http://schemas.microsoft.com/office/drawing/2014/main" id="{BF70F92A-75BF-4316-A20F-7CB9930B0588}"/>
              </a:ext>
            </a:extLst>
          </p:cNvPr>
          <p:cNvSpPr txBox="1">
            <a:spLocks/>
          </p:cNvSpPr>
          <p:nvPr/>
        </p:nvSpPr>
        <p:spPr>
          <a:xfrm>
            <a:off x="1066800" y="942957"/>
            <a:ext cx="8229600" cy="384571"/>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lnSpc>
                <a:spcPct val="80000"/>
              </a:lnSpc>
              <a:buNone/>
            </a:pPr>
            <a:r>
              <a:rPr lang="en-AU" sz="2400" dirty="0"/>
              <a:t>The OSI model breaks the networking system down into </a:t>
            </a:r>
            <a:r>
              <a:rPr lang="en-AU" sz="2400" dirty="0">
                <a:solidFill>
                  <a:srgbClr val="C00000"/>
                </a:solidFill>
              </a:rPr>
              <a:t>seven layers:</a:t>
            </a:r>
          </a:p>
        </p:txBody>
      </p:sp>
      <p:sp>
        <p:nvSpPr>
          <p:cNvPr id="20" name="Content Placeholder 2">
            <a:extLst>
              <a:ext uri="{FF2B5EF4-FFF2-40B4-BE49-F238E27FC236}">
                <a16:creationId xmlns:a16="http://schemas.microsoft.com/office/drawing/2014/main" id="{54B312BC-332F-4EE1-8B68-5196EBC8E4B4}"/>
              </a:ext>
            </a:extLst>
          </p:cNvPr>
          <p:cNvSpPr txBox="1">
            <a:spLocks/>
          </p:cNvSpPr>
          <p:nvPr/>
        </p:nvSpPr>
        <p:spPr>
          <a:xfrm>
            <a:off x="1066800" y="1713851"/>
            <a:ext cx="4775253" cy="2145269"/>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a:lnSpc>
                <a:spcPct val="80000"/>
              </a:lnSpc>
            </a:pPr>
            <a:r>
              <a:rPr lang="en-AU" sz="1800" dirty="0"/>
              <a:t>Each layer is responsible </a:t>
            </a:r>
            <a:r>
              <a:rPr lang="en-AU" sz="1800" dirty="0">
                <a:solidFill>
                  <a:srgbClr val="00B050"/>
                </a:solidFill>
              </a:rPr>
              <a:t>for certain functions </a:t>
            </a:r>
            <a:r>
              <a:rPr lang="en-AU" sz="1800" dirty="0"/>
              <a:t>within the process of sending/receiving data between source/destination.</a:t>
            </a:r>
          </a:p>
          <a:p>
            <a:pPr>
              <a:lnSpc>
                <a:spcPct val="80000"/>
              </a:lnSpc>
            </a:pPr>
            <a:r>
              <a:rPr lang="en-AU" sz="1800" dirty="0"/>
              <a:t>Each layer is </a:t>
            </a:r>
            <a:r>
              <a:rPr lang="en-AU" sz="1800" dirty="0">
                <a:solidFill>
                  <a:srgbClr val="00B050"/>
                </a:solidFill>
              </a:rPr>
              <a:t>responsible for communicating only with the layers immediately above it </a:t>
            </a:r>
            <a:r>
              <a:rPr lang="en-AU" sz="1800" dirty="0"/>
              <a:t>and below it.</a:t>
            </a:r>
          </a:p>
          <a:p>
            <a:pPr>
              <a:lnSpc>
                <a:spcPct val="80000"/>
              </a:lnSpc>
            </a:pPr>
            <a:r>
              <a:rPr lang="en-AU" sz="1800" dirty="0"/>
              <a:t>For instance, the physical layer will never deal directly with the network layer.</a:t>
            </a:r>
          </a:p>
        </p:txBody>
      </p:sp>
      <p:sp>
        <p:nvSpPr>
          <p:cNvPr id="21" name="Rectangle: Rounded Corners 20">
            <a:extLst>
              <a:ext uri="{FF2B5EF4-FFF2-40B4-BE49-F238E27FC236}">
                <a16:creationId xmlns:a16="http://schemas.microsoft.com/office/drawing/2014/main" id="{67380BD0-5D2A-4D8B-915A-5F5E9BB0513F}"/>
              </a:ext>
            </a:extLst>
          </p:cNvPr>
          <p:cNvSpPr/>
          <p:nvPr/>
        </p:nvSpPr>
        <p:spPr>
          <a:xfrm>
            <a:off x="6019800" y="1873526"/>
            <a:ext cx="2209800" cy="365760"/>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b="1" dirty="0"/>
              <a:t>Application Layer</a:t>
            </a:r>
          </a:p>
        </p:txBody>
      </p:sp>
      <p:sp>
        <p:nvSpPr>
          <p:cNvPr id="22" name="Rectangle: Rounded Corners 21">
            <a:extLst>
              <a:ext uri="{FF2B5EF4-FFF2-40B4-BE49-F238E27FC236}">
                <a16:creationId xmlns:a16="http://schemas.microsoft.com/office/drawing/2014/main" id="{69BC234B-6314-4157-8467-74D355477A89}"/>
              </a:ext>
            </a:extLst>
          </p:cNvPr>
          <p:cNvSpPr/>
          <p:nvPr/>
        </p:nvSpPr>
        <p:spPr>
          <a:xfrm>
            <a:off x="6019800" y="2342395"/>
            <a:ext cx="2209800" cy="36576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a:t>Presentation Layer</a:t>
            </a:r>
          </a:p>
        </p:txBody>
      </p:sp>
      <p:sp>
        <p:nvSpPr>
          <p:cNvPr id="23" name="Rectangle: Rounded Corners 22">
            <a:extLst>
              <a:ext uri="{FF2B5EF4-FFF2-40B4-BE49-F238E27FC236}">
                <a16:creationId xmlns:a16="http://schemas.microsoft.com/office/drawing/2014/main" id="{C454AFD8-ECDA-4583-8EB9-564FA22603AF}"/>
              </a:ext>
            </a:extLst>
          </p:cNvPr>
          <p:cNvSpPr/>
          <p:nvPr/>
        </p:nvSpPr>
        <p:spPr>
          <a:xfrm>
            <a:off x="6019800" y="2799595"/>
            <a:ext cx="2209800" cy="36576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a:t>Session Layer</a:t>
            </a:r>
          </a:p>
        </p:txBody>
      </p:sp>
      <p:sp>
        <p:nvSpPr>
          <p:cNvPr id="24" name="Rectangle: Rounded Corners 23">
            <a:extLst>
              <a:ext uri="{FF2B5EF4-FFF2-40B4-BE49-F238E27FC236}">
                <a16:creationId xmlns:a16="http://schemas.microsoft.com/office/drawing/2014/main" id="{18981B44-9624-4A02-B89E-0FE064A7AF4B}"/>
              </a:ext>
            </a:extLst>
          </p:cNvPr>
          <p:cNvSpPr/>
          <p:nvPr/>
        </p:nvSpPr>
        <p:spPr>
          <a:xfrm>
            <a:off x="6019800" y="3256795"/>
            <a:ext cx="2209800" cy="36576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a:t>Transport Layer</a:t>
            </a:r>
          </a:p>
        </p:txBody>
      </p:sp>
      <p:sp>
        <p:nvSpPr>
          <p:cNvPr id="25" name="Rectangle: Rounded Corners 24">
            <a:extLst>
              <a:ext uri="{FF2B5EF4-FFF2-40B4-BE49-F238E27FC236}">
                <a16:creationId xmlns:a16="http://schemas.microsoft.com/office/drawing/2014/main" id="{2A09569A-6CDF-4582-B3EB-C17197B2D0FA}"/>
              </a:ext>
            </a:extLst>
          </p:cNvPr>
          <p:cNvSpPr/>
          <p:nvPr/>
        </p:nvSpPr>
        <p:spPr>
          <a:xfrm>
            <a:off x="6019800" y="3713995"/>
            <a:ext cx="2209800" cy="365760"/>
          </a:xfrm>
          <a:prstGeom prst="roundRect">
            <a:avLst/>
          </a:prstGeom>
          <a:solidFill>
            <a:srgbClr val="00B05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t>Network Layer</a:t>
            </a:r>
          </a:p>
        </p:txBody>
      </p:sp>
      <p:sp>
        <p:nvSpPr>
          <p:cNvPr id="26" name="Rectangle: Rounded Corners 25">
            <a:extLst>
              <a:ext uri="{FF2B5EF4-FFF2-40B4-BE49-F238E27FC236}">
                <a16:creationId xmlns:a16="http://schemas.microsoft.com/office/drawing/2014/main" id="{0DCFB3D4-3B3C-4ADD-9B63-CE659D414CFD}"/>
              </a:ext>
            </a:extLst>
          </p:cNvPr>
          <p:cNvSpPr/>
          <p:nvPr/>
        </p:nvSpPr>
        <p:spPr>
          <a:xfrm>
            <a:off x="6019800" y="4171195"/>
            <a:ext cx="2209800" cy="36576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a:t>Data Link Layer</a:t>
            </a:r>
          </a:p>
        </p:txBody>
      </p:sp>
      <p:sp>
        <p:nvSpPr>
          <p:cNvPr id="27" name="Rectangle: Rounded Corners 26">
            <a:extLst>
              <a:ext uri="{FF2B5EF4-FFF2-40B4-BE49-F238E27FC236}">
                <a16:creationId xmlns:a16="http://schemas.microsoft.com/office/drawing/2014/main" id="{6E7B432C-292A-48E6-9BB8-1C9C5B90D1A9}"/>
              </a:ext>
            </a:extLst>
          </p:cNvPr>
          <p:cNvSpPr/>
          <p:nvPr/>
        </p:nvSpPr>
        <p:spPr>
          <a:xfrm>
            <a:off x="6019800" y="4628395"/>
            <a:ext cx="2209800" cy="36576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b="1" dirty="0"/>
              <a:t>Physical Layer</a:t>
            </a:r>
          </a:p>
        </p:txBody>
      </p:sp>
      <p:sp>
        <p:nvSpPr>
          <p:cNvPr id="35" name="TextBox 34">
            <a:extLst>
              <a:ext uri="{FF2B5EF4-FFF2-40B4-BE49-F238E27FC236}">
                <a16:creationId xmlns:a16="http://schemas.microsoft.com/office/drawing/2014/main" id="{7F5F1AFC-E004-4EFC-BA09-2D637435ED0D}"/>
              </a:ext>
            </a:extLst>
          </p:cNvPr>
          <p:cNvSpPr txBox="1"/>
          <p:nvPr/>
        </p:nvSpPr>
        <p:spPr>
          <a:xfrm>
            <a:off x="8204203" y="4590076"/>
            <a:ext cx="812851" cy="338554"/>
          </a:xfrm>
          <a:prstGeom prst="rect">
            <a:avLst/>
          </a:prstGeom>
          <a:noFill/>
        </p:spPr>
        <p:txBody>
          <a:bodyPr wrap="none" rtlCol="0">
            <a:spAutoFit/>
          </a:bodyPr>
          <a:lstStyle/>
          <a:p>
            <a:r>
              <a:rPr lang="en-US" sz="1600" dirty="0"/>
              <a:t>Layer 1</a:t>
            </a:r>
          </a:p>
        </p:txBody>
      </p:sp>
      <p:sp>
        <p:nvSpPr>
          <p:cNvPr id="36" name="TextBox 35">
            <a:extLst>
              <a:ext uri="{FF2B5EF4-FFF2-40B4-BE49-F238E27FC236}">
                <a16:creationId xmlns:a16="http://schemas.microsoft.com/office/drawing/2014/main" id="{9A2DC14F-ECC9-41EE-8174-0250B156D5C3}"/>
              </a:ext>
            </a:extLst>
          </p:cNvPr>
          <p:cNvSpPr txBox="1"/>
          <p:nvPr/>
        </p:nvSpPr>
        <p:spPr>
          <a:xfrm>
            <a:off x="8204202" y="4143532"/>
            <a:ext cx="812851" cy="338554"/>
          </a:xfrm>
          <a:prstGeom prst="rect">
            <a:avLst/>
          </a:prstGeom>
          <a:noFill/>
        </p:spPr>
        <p:txBody>
          <a:bodyPr wrap="none" rtlCol="0">
            <a:spAutoFit/>
          </a:bodyPr>
          <a:lstStyle/>
          <a:p>
            <a:r>
              <a:rPr lang="en-US" sz="1600" dirty="0"/>
              <a:t>Layer 2</a:t>
            </a:r>
          </a:p>
        </p:txBody>
      </p:sp>
      <p:sp>
        <p:nvSpPr>
          <p:cNvPr id="37" name="TextBox 36">
            <a:extLst>
              <a:ext uri="{FF2B5EF4-FFF2-40B4-BE49-F238E27FC236}">
                <a16:creationId xmlns:a16="http://schemas.microsoft.com/office/drawing/2014/main" id="{8AAA5072-113C-4B28-B983-266E5C465D8C}"/>
              </a:ext>
            </a:extLst>
          </p:cNvPr>
          <p:cNvSpPr txBox="1"/>
          <p:nvPr/>
        </p:nvSpPr>
        <p:spPr>
          <a:xfrm>
            <a:off x="8204202" y="3689843"/>
            <a:ext cx="812851" cy="338554"/>
          </a:xfrm>
          <a:prstGeom prst="rect">
            <a:avLst/>
          </a:prstGeom>
          <a:noFill/>
        </p:spPr>
        <p:txBody>
          <a:bodyPr wrap="none" rtlCol="0">
            <a:spAutoFit/>
          </a:bodyPr>
          <a:lstStyle/>
          <a:p>
            <a:r>
              <a:rPr lang="en-US" sz="1600" dirty="0"/>
              <a:t>Layer 3</a:t>
            </a:r>
          </a:p>
        </p:txBody>
      </p:sp>
      <p:sp>
        <p:nvSpPr>
          <p:cNvPr id="38" name="TextBox 37">
            <a:extLst>
              <a:ext uri="{FF2B5EF4-FFF2-40B4-BE49-F238E27FC236}">
                <a16:creationId xmlns:a16="http://schemas.microsoft.com/office/drawing/2014/main" id="{44E6AA01-3236-458A-BB86-AF94E63ED629}"/>
              </a:ext>
            </a:extLst>
          </p:cNvPr>
          <p:cNvSpPr txBox="1"/>
          <p:nvPr/>
        </p:nvSpPr>
        <p:spPr>
          <a:xfrm>
            <a:off x="8204201" y="3243299"/>
            <a:ext cx="812851" cy="338554"/>
          </a:xfrm>
          <a:prstGeom prst="rect">
            <a:avLst/>
          </a:prstGeom>
          <a:noFill/>
        </p:spPr>
        <p:txBody>
          <a:bodyPr wrap="none" rtlCol="0">
            <a:spAutoFit/>
          </a:bodyPr>
          <a:lstStyle/>
          <a:p>
            <a:r>
              <a:rPr lang="en-US" sz="1600" dirty="0"/>
              <a:t>Layer 4</a:t>
            </a:r>
          </a:p>
        </p:txBody>
      </p:sp>
      <p:sp>
        <p:nvSpPr>
          <p:cNvPr id="39" name="TextBox 38">
            <a:extLst>
              <a:ext uri="{FF2B5EF4-FFF2-40B4-BE49-F238E27FC236}">
                <a16:creationId xmlns:a16="http://schemas.microsoft.com/office/drawing/2014/main" id="{00A752D6-B675-49B4-99C1-F445CCDDEEE0}"/>
              </a:ext>
            </a:extLst>
          </p:cNvPr>
          <p:cNvSpPr txBox="1"/>
          <p:nvPr/>
        </p:nvSpPr>
        <p:spPr>
          <a:xfrm>
            <a:off x="8204201" y="2789609"/>
            <a:ext cx="812851" cy="338554"/>
          </a:xfrm>
          <a:prstGeom prst="rect">
            <a:avLst/>
          </a:prstGeom>
          <a:noFill/>
        </p:spPr>
        <p:txBody>
          <a:bodyPr wrap="none" rtlCol="0">
            <a:spAutoFit/>
          </a:bodyPr>
          <a:lstStyle/>
          <a:p>
            <a:r>
              <a:rPr lang="en-US" sz="1600" dirty="0"/>
              <a:t>Layer 5</a:t>
            </a:r>
          </a:p>
        </p:txBody>
      </p:sp>
      <p:sp>
        <p:nvSpPr>
          <p:cNvPr id="40" name="TextBox 39">
            <a:extLst>
              <a:ext uri="{FF2B5EF4-FFF2-40B4-BE49-F238E27FC236}">
                <a16:creationId xmlns:a16="http://schemas.microsoft.com/office/drawing/2014/main" id="{7A36E6DD-53DA-4184-8737-A705D41C9759}"/>
              </a:ext>
            </a:extLst>
          </p:cNvPr>
          <p:cNvSpPr txBox="1"/>
          <p:nvPr/>
        </p:nvSpPr>
        <p:spPr>
          <a:xfrm>
            <a:off x="8204200" y="2343065"/>
            <a:ext cx="812851" cy="338554"/>
          </a:xfrm>
          <a:prstGeom prst="rect">
            <a:avLst/>
          </a:prstGeom>
          <a:noFill/>
        </p:spPr>
        <p:txBody>
          <a:bodyPr wrap="none" rtlCol="0">
            <a:spAutoFit/>
          </a:bodyPr>
          <a:lstStyle/>
          <a:p>
            <a:r>
              <a:rPr lang="en-US" sz="1600" dirty="0"/>
              <a:t>Layer 6</a:t>
            </a:r>
          </a:p>
        </p:txBody>
      </p:sp>
      <p:sp>
        <p:nvSpPr>
          <p:cNvPr id="41" name="TextBox 40">
            <a:extLst>
              <a:ext uri="{FF2B5EF4-FFF2-40B4-BE49-F238E27FC236}">
                <a16:creationId xmlns:a16="http://schemas.microsoft.com/office/drawing/2014/main" id="{F13BDE68-070D-4794-922C-B1FA9BEEE3D0}"/>
              </a:ext>
            </a:extLst>
          </p:cNvPr>
          <p:cNvSpPr txBox="1"/>
          <p:nvPr/>
        </p:nvSpPr>
        <p:spPr>
          <a:xfrm>
            <a:off x="8204200" y="1901044"/>
            <a:ext cx="812851" cy="338554"/>
          </a:xfrm>
          <a:prstGeom prst="rect">
            <a:avLst/>
          </a:prstGeom>
          <a:noFill/>
        </p:spPr>
        <p:txBody>
          <a:bodyPr wrap="none" rtlCol="0">
            <a:spAutoFit/>
          </a:bodyPr>
          <a:lstStyle/>
          <a:p>
            <a:r>
              <a:rPr lang="en-US" sz="1600" dirty="0"/>
              <a:t>Layer 7</a:t>
            </a:r>
          </a:p>
        </p:txBody>
      </p:sp>
    </p:spTree>
    <p:extLst>
      <p:ext uri="{BB962C8B-B14F-4D97-AF65-F5344CB8AC3E}">
        <p14:creationId xmlns:p14="http://schemas.microsoft.com/office/powerpoint/2010/main" val="2561995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fade">
                                      <p:cBhvr>
                                        <p:cTn id="12" dur="500"/>
                                        <p:tgtEl>
                                          <p:spTgt spid="2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xEl>
                                              <p:pRg st="1" end="1"/>
                                            </p:txEl>
                                          </p:spTgt>
                                        </p:tgtEl>
                                        <p:attrNameLst>
                                          <p:attrName>style.visibility</p:attrName>
                                        </p:attrNameLst>
                                      </p:cBhvr>
                                      <p:to>
                                        <p:strVal val="visible"/>
                                      </p:to>
                                    </p:set>
                                    <p:animEffect transition="in" filter="fade">
                                      <p:cBhvr>
                                        <p:cTn id="17" dur="500"/>
                                        <p:tgtEl>
                                          <p:spTgt spid="2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xEl>
                                              <p:pRg st="2" end="2"/>
                                            </p:txEl>
                                          </p:spTgt>
                                        </p:tgtEl>
                                        <p:attrNameLst>
                                          <p:attrName>style.visibility</p:attrName>
                                        </p:attrNameLst>
                                      </p:cBhvr>
                                      <p:to>
                                        <p:strVal val="visible"/>
                                      </p:to>
                                    </p:set>
                                    <p:animEffect transition="in" filter="fade">
                                      <p:cBhvr>
                                        <p:cTn id="22" dur="500"/>
                                        <p:tgtEl>
                                          <p:spTgt spid="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20"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295400" y="285750"/>
            <a:ext cx="6781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Overview of the OSI Model</a:t>
            </a:r>
          </a:p>
        </p:txBody>
      </p:sp>
      <p:sp>
        <p:nvSpPr>
          <p:cNvPr id="21" name="Rectangle: Rounded Corners 20">
            <a:extLst>
              <a:ext uri="{FF2B5EF4-FFF2-40B4-BE49-F238E27FC236}">
                <a16:creationId xmlns:a16="http://schemas.microsoft.com/office/drawing/2014/main" id="{67380BD0-5D2A-4D8B-915A-5F5E9BB0513F}"/>
              </a:ext>
            </a:extLst>
          </p:cNvPr>
          <p:cNvSpPr/>
          <p:nvPr/>
        </p:nvSpPr>
        <p:spPr>
          <a:xfrm>
            <a:off x="3429000" y="1489710"/>
            <a:ext cx="2286000" cy="365760"/>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b="1" dirty="0"/>
              <a:t>7. Application Layer</a:t>
            </a:r>
          </a:p>
        </p:txBody>
      </p:sp>
      <p:sp>
        <p:nvSpPr>
          <p:cNvPr id="22" name="Rectangle: Rounded Corners 21">
            <a:extLst>
              <a:ext uri="{FF2B5EF4-FFF2-40B4-BE49-F238E27FC236}">
                <a16:creationId xmlns:a16="http://schemas.microsoft.com/office/drawing/2014/main" id="{69BC234B-6314-4157-8467-74D355477A89}"/>
              </a:ext>
            </a:extLst>
          </p:cNvPr>
          <p:cNvSpPr/>
          <p:nvPr/>
        </p:nvSpPr>
        <p:spPr>
          <a:xfrm>
            <a:off x="3429000" y="1997710"/>
            <a:ext cx="2286000" cy="36576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a:t>6. Presentation Layer</a:t>
            </a:r>
          </a:p>
        </p:txBody>
      </p:sp>
      <p:sp>
        <p:nvSpPr>
          <p:cNvPr id="23" name="Rectangle: Rounded Corners 22">
            <a:extLst>
              <a:ext uri="{FF2B5EF4-FFF2-40B4-BE49-F238E27FC236}">
                <a16:creationId xmlns:a16="http://schemas.microsoft.com/office/drawing/2014/main" id="{C454AFD8-ECDA-4583-8EB9-564FA22603AF}"/>
              </a:ext>
            </a:extLst>
          </p:cNvPr>
          <p:cNvSpPr/>
          <p:nvPr/>
        </p:nvSpPr>
        <p:spPr>
          <a:xfrm>
            <a:off x="3429000" y="2505710"/>
            <a:ext cx="2286000" cy="36576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a:t>5. Session Layer</a:t>
            </a:r>
          </a:p>
        </p:txBody>
      </p:sp>
      <p:sp>
        <p:nvSpPr>
          <p:cNvPr id="24" name="Rectangle: Rounded Corners 23">
            <a:extLst>
              <a:ext uri="{FF2B5EF4-FFF2-40B4-BE49-F238E27FC236}">
                <a16:creationId xmlns:a16="http://schemas.microsoft.com/office/drawing/2014/main" id="{18981B44-9624-4A02-B89E-0FE064A7AF4B}"/>
              </a:ext>
            </a:extLst>
          </p:cNvPr>
          <p:cNvSpPr/>
          <p:nvPr/>
        </p:nvSpPr>
        <p:spPr>
          <a:xfrm>
            <a:off x="3429000" y="3013710"/>
            <a:ext cx="2286000" cy="36576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a:t>4. Transport Layer</a:t>
            </a:r>
          </a:p>
        </p:txBody>
      </p:sp>
      <p:sp>
        <p:nvSpPr>
          <p:cNvPr id="25" name="Rectangle: Rounded Corners 24">
            <a:extLst>
              <a:ext uri="{FF2B5EF4-FFF2-40B4-BE49-F238E27FC236}">
                <a16:creationId xmlns:a16="http://schemas.microsoft.com/office/drawing/2014/main" id="{2A09569A-6CDF-4582-B3EB-C17197B2D0FA}"/>
              </a:ext>
            </a:extLst>
          </p:cNvPr>
          <p:cNvSpPr/>
          <p:nvPr/>
        </p:nvSpPr>
        <p:spPr>
          <a:xfrm>
            <a:off x="3429000" y="3521710"/>
            <a:ext cx="2286000" cy="365760"/>
          </a:xfrm>
          <a:prstGeom prst="roundRect">
            <a:avLst/>
          </a:prstGeom>
          <a:solidFill>
            <a:srgbClr val="00B05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t>3. Network Layer</a:t>
            </a:r>
          </a:p>
        </p:txBody>
      </p:sp>
      <p:sp>
        <p:nvSpPr>
          <p:cNvPr id="26" name="Rectangle: Rounded Corners 25">
            <a:extLst>
              <a:ext uri="{FF2B5EF4-FFF2-40B4-BE49-F238E27FC236}">
                <a16:creationId xmlns:a16="http://schemas.microsoft.com/office/drawing/2014/main" id="{0DCFB3D4-3B3C-4ADD-9B63-CE659D414CFD}"/>
              </a:ext>
            </a:extLst>
          </p:cNvPr>
          <p:cNvSpPr/>
          <p:nvPr/>
        </p:nvSpPr>
        <p:spPr>
          <a:xfrm>
            <a:off x="3429000" y="4029710"/>
            <a:ext cx="2286000" cy="36576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a:t>2. Data Link Layer</a:t>
            </a:r>
          </a:p>
        </p:txBody>
      </p:sp>
      <p:sp>
        <p:nvSpPr>
          <p:cNvPr id="27" name="Rectangle: Rounded Corners 26">
            <a:extLst>
              <a:ext uri="{FF2B5EF4-FFF2-40B4-BE49-F238E27FC236}">
                <a16:creationId xmlns:a16="http://schemas.microsoft.com/office/drawing/2014/main" id="{6E7B432C-292A-48E6-9BB8-1C9C5B90D1A9}"/>
              </a:ext>
            </a:extLst>
          </p:cNvPr>
          <p:cNvSpPr/>
          <p:nvPr/>
        </p:nvSpPr>
        <p:spPr>
          <a:xfrm>
            <a:off x="3429000" y="4537710"/>
            <a:ext cx="2286000" cy="36576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b="1" dirty="0"/>
              <a:t>1. Physical Layer</a:t>
            </a:r>
          </a:p>
        </p:txBody>
      </p:sp>
      <p:cxnSp>
        <p:nvCxnSpPr>
          <p:cNvPr id="3" name="Straight Connector 2">
            <a:extLst>
              <a:ext uri="{FF2B5EF4-FFF2-40B4-BE49-F238E27FC236}">
                <a16:creationId xmlns:a16="http://schemas.microsoft.com/office/drawing/2014/main" id="{0F5CBAA2-AE46-4732-88E1-ED056742586C}"/>
              </a:ext>
            </a:extLst>
          </p:cNvPr>
          <p:cNvCxnSpPr>
            <a:cxnSpLocks/>
          </p:cNvCxnSpPr>
          <p:nvPr/>
        </p:nvCxnSpPr>
        <p:spPr>
          <a:xfrm>
            <a:off x="152400" y="2952750"/>
            <a:ext cx="8839200" cy="0"/>
          </a:xfrm>
          <a:prstGeom prst="line">
            <a:avLst/>
          </a:prstGeom>
          <a:ln w="1905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35249C3A-2BBE-4C98-9B70-86D401735B6A}"/>
              </a:ext>
            </a:extLst>
          </p:cNvPr>
          <p:cNvSpPr txBox="1">
            <a:spLocks/>
          </p:cNvSpPr>
          <p:nvPr/>
        </p:nvSpPr>
        <p:spPr>
          <a:xfrm>
            <a:off x="990600" y="1120921"/>
            <a:ext cx="2286000" cy="1432561"/>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lnSpc>
                <a:spcPct val="80000"/>
              </a:lnSpc>
              <a:buNone/>
            </a:pPr>
            <a:r>
              <a:rPr lang="en-AU" sz="1800" dirty="0"/>
              <a:t>The Upper Layers</a:t>
            </a:r>
          </a:p>
          <a:p>
            <a:pPr marL="0" indent="0">
              <a:lnSpc>
                <a:spcPct val="80000"/>
              </a:lnSpc>
              <a:buNone/>
            </a:pPr>
            <a:r>
              <a:rPr lang="en-AU" sz="1800" dirty="0">
                <a:solidFill>
                  <a:schemeClr val="tx1">
                    <a:lumMod val="65000"/>
                    <a:lumOff val="35000"/>
                  </a:schemeClr>
                </a:solidFill>
              </a:rPr>
              <a:t>Define how the applications within the end stations will communicate with each other and with the users.</a:t>
            </a:r>
          </a:p>
        </p:txBody>
      </p:sp>
      <p:sp>
        <p:nvSpPr>
          <p:cNvPr id="29" name="Content Placeholder 2">
            <a:extLst>
              <a:ext uri="{FF2B5EF4-FFF2-40B4-BE49-F238E27FC236}">
                <a16:creationId xmlns:a16="http://schemas.microsoft.com/office/drawing/2014/main" id="{E10A797E-66B9-493B-A851-44D03B75DA08}"/>
              </a:ext>
            </a:extLst>
          </p:cNvPr>
          <p:cNvSpPr txBox="1">
            <a:spLocks/>
          </p:cNvSpPr>
          <p:nvPr/>
        </p:nvSpPr>
        <p:spPr>
          <a:xfrm>
            <a:off x="990600" y="3034031"/>
            <a:ext cx="2286000" cy="133731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lnSpc>
                <a:spcPct val="80000"/>
              </a:lnSpc>
              <a:buNone/>
            </a:pPr>
            <a:r>
              <a:rPr lang="en-AU" sz="1800" dirty="0"/>
              <a:t>The Bottom Layers</a:t>
            </a:r>
          </a:p>
          <a:p>
            <a:pPr marL="0" indent="0">
              <a:lnSpc>
                <a:spcPct val="80000"/>
              </a:lnSpc>
              <a:buNone/>
            </a:pPr>
            <a:r>
              <a:rPr lang="en-AU" sz="1800" dirty="0">
                <a:solidFill>
                  <a:schemeClr val="tx1">
                    <a:lumMod val="65000"/>
                    <a:lumOff val="35000"/>
                  </a:schemeClr>
                </a:solidFill>
              </a:rPr>
              <a:t>Define how data is transmitted end to end.</a:t>
            </a:r>
          </a:p>
        </p:txBody>
      </p:sp>
      <p:sp>
        <p:nvSpPr>
          <p:cNvPr id="7" name="Rectangle 6">
            <a:extLst>
              <a:ext uri="{FF2B5EF4-FFF2-40B4-BE49-F238E27FC236}">
                <a16:creationId xmlns:a16="http://schemas.microsoft.com/office/drawing/2014/main" id="{70E9DE31-B1F2-4254-9020-3A8F9C13ED5B}"/>
              </a:ext>
            </a:extLst>
          </p:cNvPr>
          <p:cNvSpPr/>
          <p:nvPr/>
        </p:nvSpPr>
        <p:spPr>
          <a:xfrm>
            <a:off x="5943600" y="1136741"/>
            <a:ext cx="3048000" cy="1421928"/>
          </a:xfrm>
          <a:prstGeom prst="rect">
            <a:avLst/>
          </a:prstGeom>
        </p:spPr>
        <p:txBody>
          <a:bodyPr wrap="square">
            <a:spAutoFit/>
          </a:bodyPr>
          <a:lstStyle/>
          <a:p>
            <a:pPr>
              <a:lnSpc>
                <a:spcPct val="80000"/>
              </a:lnSpc>
            </a:pPr>
            <a:r>
              <a:rPr lang="en-AU" dirty="0">
                <a:solidFill>
                  <a:schemeClr val="tx1">
                    <a:lumMod val="65000"/>
                    <a:lumOff val="35000"/>
                  </a:schemeClr>
                </a:solidFill>
              </a:rPr>
              <a:t>None of the upper layers knows anything about networking or network addresses. That’s the responsibility of the bottom layers.</a:t>
            </a:r>
          </a:p>
        </p:txBody>
      </p:sp>
      <p:sp>
        <p:nvSpPr>
          <p:cNvPr id="30" name="Rectangle 29">
            <a:extLst>
              <a:ext uri="{FF2B5EF4-FFF2-40B4-BE49-F238E27FC236}">
                <a16:creationId xmlns:a16="http://schemas.microsoft.com/office/drawing/2014/main" id="{40A1EA0D-1A46-42E8-8BF0-5FF5F5D92C36}"/>
              </a:ext>
            </a:extLst>
          </p:cNvPr>
          <p:cNvSpPr/>
          <p:nvPr/>
        </p:nvSpPr>
        <p:spPr>
          <a:xfrm>
            <a:off x="5943600" y="3086678"/>
            <a:ext cx="3048000" cy="978729"/>
          </a:xfrm>
          <a:prstGeom prst="rect">
            <a:avLst/>
          </a:prstGeom>
        </p:spPr>
        <p:txBody>
          <a:bodyPr wrap="square">
            <a:spAutoFit/>
          </a:bodyPr>
          <a:lstStyle/>
          <a:p>
            <a:pPr>
              <a:lnSpc>
                <a:spcPct val="80000"/>
              </a:lnSpc>
            </a:pPr>
            <a:r>
              <a:rPr lang="en-AU" dirty="0">
                <a:solidFill>
                  <a:schemeClr val="tx1">
                    <a:lumMod val="65000"/>
                    <a:lumOff val="35000"/>
                  </a:schemeClr>
                </a:solidFill>
              </a:rPr>
              <a:t>These bottom layers define how data is transferred through physical media, switches, routers, etc.</a:t>
            </a:r>
          </a:p>
        </p:txBody>
      </p:sp>
    </p:spTree>
    <p:extLst>
      <p:ext uri="{BB962C8B-B14F-4D97-AF65-F5344CB8AC3E}">
        <p14:creationId xmlns:p14="http://schemas.microsoft.com/office/powerpoint/2010/main" val="331404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fade">
                                      <p:cBhvr>
                                        <p:cTn id="7" dur="500"/>
                                        <p:tgtEl>
                                          <p:spTgt spid="2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xEl>
                                              <p:pRg st="1" end="1"/>
                                            </p:txEl>
                                          </p:spTgt>
                                        </p:tgtEl>
                                        <p:attrNameLst>
                                          <p:attrName>style.visibility</p:attrName>
                                        </p:attrNameLst>
                                      </p:cBhvr>
                                      <p:to>
                                        <p:strVal val="visible"/>
                                      </p:to>
                                    </p:set>
                                    <p:animEffect transition="in" filter="fade">
                                      <p:cBhvr>
                                        <p:cTn id="10" dur="500"/>
                                        <p:tgtEl>
                                          <p:spTgt spid="2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9">
                                            <p:txEl>
                                              <p:pRg st="0" end="0"/>
                                            </p:txEl>
                                          </p:spTgt>
                                        </p:tgtEl>
                                        <p:attrNameLst>
                                          <p:attrName>style.visibility</p:attrName>
                                        </p:attrNameLst>
                                      </p:cBhvr>
                                      <p:to>
                                        <p:strVal val="visible"/>
                                      </p:to>
                                    </p:set>
                                    <p:animEffect transition="in" filter="fade">
                                      <p:cBhvr>
                                        <p:cTn id="15" dur="500"/>
                                        <p:tgtEl>
                                          <p:spTgt spid="29">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9">
                                            <p:txEl>
                                              <p:pRg st="1" end="1"/>
                                            </p:txEl>
                                          </p:spTgt>
                                        </p:tgtEl>
                                        <p:attrNameLst>
                                          <p:attrName>style.visibility</p:attrName>
                                        </p:attrNameLst>
                                      </p:cBhvr>
                                      <p:to>
                                        <p:strVal val="visible"/>
                                      </p:to>
                                    </p:set>
                                    <p:animEffect transition="in" filter="fade">
                                      <p:cBhvr>
                                        <p:cTn id="18" dur="500"/>
                                        <p:tgtEl>
                                          <p:spTgt spid="2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uiExpand="1" build="p"/>
      <p:bldP spid="29" grpId="0" uiExpand="1" build="p"/>
      <p:bldP spid="7"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295400" y="285750"/>
            <a:ext cx="6781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Basic Functions of OSI Layers</a:t>
            </a:r>
          </a:p>
        </p:txBody>
      </p:sp>
      <p:sp>
        <p:nvSpPr>
          <p:cNvPr id="21" name="Rectangle: Rounded Corners 20">
            <a:extLst>
              <a:ext uri="{FF2B5EF4-FFF2-40B4-BE49-F238E27FC236}">
                <a16:creationId xmlns:a16="http://schemas.microsoft.com/office/drawing/2014/main" id="{67380BD0-5D2A-4D8B-915A-5F5E9BB0513F}"/>
              </a:ext>
            </a:extLst>
          </p:cNvPr>
          <p:cNvSpPr/>
          <p:nvPr/>
        </p:nvSpPr>
        <p:spPr>
          <a:xfrm>
            <a:off x="3429000" y="1489710"/>
            <a:ext cx="2286000" cy="365760"/>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b="1" dirty="0"/>
              <a:t>7. Application Layer</a:t>
            </a:r>
          </a:p>
        </p:txBody>
      </p:sp>
      <p:sp>
        <p:nvSpPr>
          <p:cNvPr id="22" name="Rectangle: Rounded Corners 21">
            <a:extLst>
              <a:ext uri="{FF2B5EF4-FFF2-40B4-BE49-F238E27FC236}">
                <a16:creationId xmlns:a16="http://schemas.microsoft.com/office/drawing/2014/main" id="{69BC234B-6314-4157-8467-74D355477A89}"/>
              </a:ext>
            </a:extLst>
          </p:cNvPr>
          <p:cNvSpPr/>
          <p:nvPr/>
        </p:nvSpPr>
        <p:spPr>
          <a:xfrm>
            <a:off x="3429000" y="1997710"/>
            <a:ext cx="2286000" cy="36576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a:t>6. Presentation Layer</a:t>
            </a:r>
          </a:p>
        </p:txBody>
      </p:sp>
      <p:sp>
        <p:nvSpPr>
          <p:cNvPr id="23" name="Rectangle: Rounded Corners 22">
            <a:extLst>
              <a:ext uri="{FF2B5EF4-FFF2-40B4-BE49-F238E27FC236}">
                <a16:creationId xmlns:a16="http://schemas.microsoft.com/office/drawing/2014/main" id="{C454AFD8-ECDA-4583-8EB9-564FA22603AF}"/>
              </a:ext>
            </a:extLst>
          </p:cNvPr>
          <p:cNvSpPr/>
          <p:nvPr/>
        </p:nvSpPr>
        <p:spPr>
          <a:xfrm>
            <a:off x="3429000" y="2505710"/>
            <a:ext cx="2286000" cy="36576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a:t>5. Session Layer</a:t>
            </a:r>
          </a:p>
        </p:txBody>
      </p:sp>
      <p:sp>
        <p:nvSpPr>
          <p:cNvPr id="24" name="Rectangle: Rounded Corners 23">
            <a:extLst>
              <a:ext uri="{FF2B5EF4-FFF2-40B4-BE49-F238E27FC236}">
                <a16:creationId xmlns:a16="http://schemas.microsoft.com/office/drawing/2014/main" id="{18981B44-9624-4A02-B89E-0FE064A7AF4B}"/>
              </a:ext>
            </a:extLst>
          </p:cNvPr>
          <p:cNvSpPr/>
          <p:nvPr/>
        </p:nvSpPr>
        <p:spPr>
          <a:xfrm>
            <a:off x="3429000" y="3013710"/>
            <a:ext cx="2286000" cy="36576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a:t>4. Transport Layer</a:t>
            </a:r>
          </a:p>
        </p:txBody>
      </p:sp>
      <p:sp>
        <p:nvSpPr>
          <p:cNvPr id="25" name="Rectangle: Rounded Corners 24">
            <a:extLst>
              <a:ext uri="{FF2B5EF4-FFF2-40B4-BE49-F238E27FC236}">
                <a16:creationId xmlns:a16="http://schemas.microsoft.com/office/drawing/2014/main" id="{2A09569A-6CDF-4582-B3EB-C17197B2D0FA}"/>
              </a:ext>
            </a:extLst>
          </p:cNvPr>
          <p:cNvSpPr/>
          <p:nvPr/>
        </p:nvSpPr>
        <p:spPr>
          <a:xfrm>
            <a:off x="3429000" y="3521710"/>
            <a:ext cx="2286000" cy="365760"/>
          </a:xfrm>
          <a:prstGeom prst="roundRect">
            <a:avLst/>
          </a:prstGeom>
          <a:solidFill>
            <a:srgbClr val="00B050"/>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t>3. Network Layer</a:t>
            </a:r>
          </a:p>
        </p:txBody>
      </p:sp>
      <p:sp>
        <p:nvSpPr>
          <p:cNvPr id="26" name="Rectangle: Rounded Corners 25">
            <a:extLst>
              <a:ext uri="{FF2B5EF4-FFF2-40B4-BE49-F238E27FC236}">
                <a16:creationId xmlns:a16="http://schemas.microsoft.com/office/drawing/2014/main" id="{0DCFB3D4-3B3C-4ADD-9B63-CE659D414CFD}"/>
              </a:ext>
            </a:extLst>
          </p:cNvPr>
          <p:cNvSpPr/>
          <p:nvPr/>
        </p:nvSpPr>
        <p:spPr>
          <a:xfrm>
            <a:off x="3429000" y="4029710"/>
            <a:ext cx="2286000" cy="36576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a:t>2. Data Link Layer</a:t>
            </a:r>
          </a:p>
        </p:txBody>
      </p:sp>
      <p:sp>
        <p:nvSpPr>
          <p:cNvPr id="27" name="Rectangle: Rounded Corners 26">
            <a:extLst>
              <a:ext uri="{FF2B5EF4-FFF2-40B4-BE49-F238E27FC236}">
                <a16:creationId xmlns:a16="http://schemas.microsoft.com/office/drawing/2014/main" id="{6E7B432C-292A-48E6-9BB8-1C9C5B90D1A9}"/>
              </a:ext>
            </a:extLst>
          </p:cNvPr>
          <p:cNvSpPr/>
          <p:nvPr/>
        </p:nvSpPr>
        <p:spPr>
          <a:xfrm>
            <a:off x="3429000" y="4537710"/>
            <a:ext cx="2286000" cy="36576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b="1" dirty="0"/>
              <a:t>1. Physical Layer</a:t>
            </a:r>
          </a:p>
        </p:txBody>
      </p:sp>
      <p:sp>
        <p:nvSpPr>
          <p:cNvPr id="31" name="Rectangle 30">
            <a:extLst>
              <a:ext uri="{FF2B5EF4-FFF2-40B4-BE49-F238E27FC236}">
                <a16:creationId xmlns:a16="http://schemas.microsoft.com/office/drawing/2014/main" id="{9C438550-E4A8-4EA7-99C6-BD841A3D3F51}"/>
              </a:ext>
            </a:extLst>
          </p:cNvPr>
          <p:cNvSpPr/>
          <p:nvPr/>
        </p:nvSpPr>
        <p:spPr>
          <a:xfrm>
            <a:off x="5791200" y="1344027"/>
            <a:ext cx="3200400" cy="589072"/>
          </a:xfrm>
          <a:prstGeom prst="rect">
            <a:avLst/>
          </a:prstGeom>
        </p:spPr>
        <p:txBody>
          <a:bodyPr wrap="square">
            <a:spAutoFit/>
          </a:bodyPr>
          <a:lstStyle/>
          <a:p>
            <a:pPr>
              <a:lnSpc>
                <a:spcPct val="80000"/>
              </a:lnSpc>
            </a:pPr>
            <a:r>
              <a:rPr lang="en-AU" sz="2000" dirty="0"/>
              <a:t>Provides the user interface, and software applications</a:t>
            </a:r>
          </a:p>
        </p:txBody>
      </p:sp>
      <p:sp>
        <p:nvSpPr>
          <p:cNvPr id="32" name="Rectangle 31">
            <a:extLst>
              <a:ext uri="{FF2B5EF4-FFF2-40B4-BE49-F238E27FC236}">
                <a16:creationId xmlns:a16="http://schemas.microsoft.com/office/drawing/2014/main" id="{7509D868-B3E3-4FF1-B035-0CCCE48B89AD}"/>
              </a:ext>
            </a:extLst>
          </p:cNvPr>
          <p:cNvSpPr/>
          <p:nvPr/>
        </p:nvSpPr>
        <p:spPr>
          <a:xfrm>
            <a:off x="838200" y="1885950"/>
            <a:ext cx="2514600" cy="757130"/>
          </a:xfrm>
          <a:prstGeom prst="rect">
            <a:avLst/>
          </a:prstGeom>
        </p:spPr>
        <p:txBody>
          <a:bodyPr wrap="square">
            <a:spAutoFit/>
          </a:bodyPr>
          <a:lstStyle/>
          <a:p>
            <a:pPr>
              <a:lnSpc>
                <a:spcPct val="80000"/>
              </a:lnSpc>
            </a:pPr>
            <a:r>
              <a:rPr lang="en-AU" dirty="0">
                <a:solidFill>
                  <a:schemeClr val="accent4"/>
                </a:solidFill>
              </a:rPr>
              <a:t>Performs data formatting, encryption, and compression</a:t>
            </a:r>
          </a:p>
        </p:txBody>
      </p:sp>
      <p:sp>
        <p:nvSpPr>
          <p:cNvPr id="33" name="Rectangle 32">
            <a:extLst>
              <a:ext uri="{FF2B5EF4-FFF2-40B4-BE49-F238E27FC236}">
                <a16:creationId xmlns:a16="http://schemas.microsoft.com/office/drawing/2014/main" id="{4DF95121-C5DE-4EAD-81A2-13D286E7A2C0}"/>
              </a:ext>
            </a:extLst>
          </p:cNvPr>
          <p:cNvSpPr/>
          <p:nvPr/>
        </p:nvSpPr>
        <p:spPr>
          <a:xfrm>
            <a:off x="5791200" y="2419350"/>
            <a:ext cx="3352800" cy="589072"/>
          </a:xfrm>
          <a:prstGeom prst="rect">
            <a:avLst/>
          </a:prstGeom>
        </p:spPr>
        <p:txBody>
          <a:bodyPr wrap="square">
            <a:spAutoFit/>
          </a:bodyPr>
          <a:lstStyle/>
          <a:p>
            <a:pPr>
              <a:lnSpc>
                <a:spcPct val="80000"/>
              </a:lnSpc>
            </a:pPr>
            <a:r>
              <a:rPr lang="en-AU" sz="2000" dirty="0">
                <a:solidFill>
                  <a:schemeClr val="accent2"/>
                </a:solidFill>
              </a:rPr>
              <a:t>Creates, maintains, and closes sessions.</a:t>
            </a:r>
          </a:p>
        </p:txBody>
      </p:sp>
      <p:sp>
        <p:nvSpPr>
          <p:cNvPr id="34" name="Rectangle 33">
            <a:extLst>
              <a:ext uri="{FF2B5EF4-FFF2-40B4-BE49-F238E27FC236}">
                <a16:creationId xmlns:a16="http://schemas.microsoft.com/office/drawing/2014/main" id="{91DF31AF-B96D-4D38-8747-A8C72BDB3D76}"/>
              </a:ext>
            </a:extLst>
          </p:cNvPr>
          <p:cNvSpPr/>
          <p:nvPr/>
        </p:nvSpPr>
        <p:spPr>
          <a:xfrm>
            <a:off x="838200" y="2855363"/>
            <a:ext cx="2514600" cy="757130"/>
          </a:xfrm>
          <a:prstGeom prst="rect">
            <a:avLst/>
          </a:prstGeom>
        </p:spPr>
        <p:txBody>
          <a:bodyPr wrap="square">
            <a:spAutoFit/>
          </a:bodyPr>
          <a:lstStyle/>
          <a:p>
            <a:pPr>
              <a:lnSpc>
                <a:spcPct val="80000"/>
              </a:lnSpc>
            </a:pPr>
            <a:r>
              <a:rPr lang="en-AU" dirty="0">
                <a:solidFill>
                  <a:schemeClr val="accent6"/>
                </a:solidFill>
              </a:rPr>
              <a:t>Breaks data into segments,  Ensures successful delivery</a:t>
            </a:r>
          </a:p>
        </p:txBody>
      </p:sp>
      <p:sp>
        <p:nvSpPr>
          <p:cNvPr id="42" name="Rectangle 41">
            <a:extLst>
              <a:ext uri="{FF2B5EF4-FFF2-40B4-BE49-F238E27FC236}">
                <a16:creationId xmlns:a16="http://schemas.microsoft.com/office/drawing/2014/main" id="{ED6691D0-3A51-49EB-84BD-A977556D45E8}"/>
              </a:ext>
            </a:extLst>
          </p:cNvPr>
          <p:cNvSpPr/>
          <p:nvPr/>
        </p:nvSpPr>
        <p:spPr>
          <a:xfrm>
            <a:off x="5791200" y="3409950"/>
            <a:ext cx="3200400" cy="589072"/>
          </a:xfrm>
          <a:prstGeom prst="rect">
            <a:avLst/>
          </a:prstGeom>
        </p:spPr>
        <p:txBody>
          <a:bodyPr wrap="square">
            <a:spAutoFit/>
          </a:bodyPr>
          <a:lstStyle/>
          <a:p>
            <a:pPr>
              <a:lnSpc>
                <a:spcPct val="80000"/>
              </a:lnSpc>
            </a:pPr>
            <a:r>
              <a:rPr lang="en-AU" sz="2000" dirty="0">
                <a:solidFill>
                  <a:srgbClr val="00B050"/>
                </a:solidFill>
              </a:rPr>
              <a:t>Determines the network route via logical addressing</a:t>
            </a:r>
          </a:p>
        </p:txBody>
      </p:sp>
      <p:sp>
        <p:nvSpPr>
          <p:cNvPr id="43" name="Rectangle 42">
            <a:extLst>
              <a:ext uri="{FF2B5EF4-FFF2-40B4-BE49-F238E27FC236}">
                <a16:creationId xmlns:a16="http://schemas.microsoft.com/office/drawing/2014/main" id="{42FD2F2F-4CC3-4EDF-B3F6-3292ABF9F137}"/>
              </a:ext>
            </a:extLst>
          </p:cNvPr>
          <p:cNvSpPr/>
          <p:nvPr/>
        </p:nvSpPr>
        <p:spPr>
          <a:xfrm>
            <a:off x="1143000" y="3867150"/>
            <a:ext cx="2209800" cy="757130"/>
          </a:xfrm>
          <a:prstGeom prst="rect">
            <a:avLst/>
          </a:prstGeom>
        </p:spPr>
        <p:txBody>
          <a:bodyPr wrap="square">
            <a:spAutoFit/>
          </a:bodyPr>
          <a:lstStyle/>
          <a:p>
            <a:pPr>
              <a:lnSpc>
                <a:spcPct val="80000"/>
              </a:lnSpc>
            </a:pPr>
            <a:r>
              <a:rPr lang="en-AU" dirty="0">
                <a:solidFill>
                  <a:schemeClr val="accent3"/>
                </a:solidFill>
              </a:rPr>
              <a:t>Provides access to media via physical addressing</a:t>
            </a:r>
          </a:p>
        </p:txBody>
      </p:sp>
      <p:sp>
        <p:nvSpPr>
          <p:cNvPr id="44" name="Rectangle 43">
            <a:extLst>
              <a:ext uri="{FF2B5EF4-FFF2-40B4-BE49-F238E27FC236}">
                <a16:creationId xmlns:a16="http://schemas.microsoft.com/office/drawing/2014/main" id="{CD664CC5-884F-495E-94B3-08D50769C762}"/>
              </a:ext>
            </a:extLst>
          </p:cNvPr>
          <p:cNvSpPr/>
          <p:nvPr/>
        </p:nvSpPr>
        <p:spPr>
          <a:xfrm>
            <a:off x="5905500" y="4476750"/>
            <a:ext cx="2895600" cy="589072"/>
          </a:xfrm>
          <a:prstGeom prst="rect">
            <a:avLst/>
          </a:prstGeom>
        </p:spPr>
        <p:txBody>
          <a:bodyPr wrap="square">
            <a:spAutoFit/>
          </a:bodyPr>
          <a:lstStyle/>
          <a:p>
            <a:pPr>
              <a:lnSpc>
                <a:spcPct val="80000"/>
              </a:lnSpc>
            </a:pPr>
            <a:r>
              <a:rPr lang="en-AU" sz="2000" dirty="0">
                <a:solidFill>
                  <a:schemeClr val="accent5"/>
                </a:solidFill>
              </a:rPr>
              <a:t>Places signal on the transmission medium</a:t>
            </a:r>
          </a:p>
        </p:txBody>
      </p:sp>
    </p:spTree>
    <p:extLst>
      <p:ext uri="{BB962C8B-B14F-4D97-AF65-F5344CB8AC3E}">
        <p14:creationId xmlns:p14="http://schemas.microsoft.com/office/powerpoint/2010/main" val="1773920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500"/>
                                        <p:tgtEl>
                                          <p:spTgt spid="4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fade">
                                      <p:cBhvr>
                                        <p:cTn id="3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P spid="42" grpId="0"/>
      <p:bldP spid="43" grpId="0"/>
      <p:bldP spid="4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447800" y="285750"/>
            <a:ext cx="66294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Do you remember this?</a:t>
            </a:r>
          </a:p>
        </p:txBody>
      </p:sp>
      <p:sp>
        <p:nvSpPr>
          <p:cNvPr id="17" name="Content Placeholder 2">
            <a:extLst>
              <a:ext uri="{FF2B5EF4-FFF2-40B4-BE49-F238E27FC236}">
                <a16:creationId xmlns:a16="http://schemas.microsoft.com/office/drawing/2014/main" id="{9257633D-DB70-455B-809C-3CD635E3F5E2}"/>
              </a:ext>
            </a:extLst>
          </p:cNvPr>
          <p:cNvSpPr txBox="1">
            <a:spLocks/>
          </p:cNvSpPr>
          <p:nvPr/>
        </p:nvSpPr>
        <p:spPr>
          <a:xfrm>
            <a:off x="1143000" y="950119"/>
            <a:ext cx="8001000" cy="4572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r>
              <a:rPr lang="en-US" sz="2400" dirty="0"/>
              <a:t>In chapter 2, the connectivity devices were classified as follows:</a:t>
            </a:r>
          </a:p>
        </p:txBody>
      </p:sp>
      <p:graphicFrame>
        <p:nvGraphicFramePr>
          <p:cNvPr id="18" name="Diagram 17">
            <a:extLst>
              <a:ext uri="{FF2B5EF4-FFF2-40B4-BE49-F238E27FC236}">
                <a16:creationId xmlns:a16="http://schemas.microsoft.com/office/drawing/2014/main" id="{F5EF5375-76C2-4FB7-809E-C327B18860B5}"/>
              </a:ext>
            </a:extLst>
          </p:cNvPr>
          <p:cNvGraphicFramePr/>
          <p:nvPr>
            <p:extLst>
              <p:ext uri="{D42A27DB-BD31-4B8C-83A1-F6EECF244321}">
                <p14:modId xmlns:p14="http://schemas.microsoft.com/office/powerpoint/2010/main" val="1315576696"/>
              </p:ext>
            </p:extLst>
          </p:nvPr>
        </p:nvGraphicFramePr>
        <p:xfrm>
          <a:off x="1430215" y="1733550"/>
          <a:ext cx="2895600" cy="304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Content Placeholder 2">
            <a:extLst>
              <a:ext uri="{FF2B5EF4-FFF2-40B4-BE49-F238E27FC236}">
                <a16:creationId xmlns:a16="http://schemas.microsoft.com/office/drawing/2014/main" id="{FE8DADC6-4160-4799-BF38-66E99F33D6E3}"/>
              </a:ext>
            </a:extLst>
          </p:cNvPr>
          <p:cNvSpPr txBox="1">
            <a:spLocks/>
          </p:cNvSpPr>
          <p:nvPr/>
        </p:nvSpPr>
        <p:spPr>
          <a:xfrm>
            <a:off x="4495800" y="1581150"/>
            <a:ext cx="4343400" cy="30480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r>
              <a:rPr lang="en-US" sz="1800" dirty="0"/>
              <a:t>This means that </a:t>
            </a:r>
            <a:r>
              <a:rPr lang="en-US" sz="1800" dirty="0">
                <a:solidFill>
                  <a:schemeClr val="accent4"/>
                </a:solidFill>
              </a:rPr>
              <a:t>Layer-1 devices </a:t>
            </a:r>
            <a:r>
              <a:rPr lang="en-US" sz="1800" dirty="0"/>
              <a:t>operate and work within the </a:t>
            </a:r>
            <a:r>
              <a:rPr lang="en-US" sz="1800" dirty="0">
                <a:solidFill>
                  <a:schemeClr val="accent2"/>
                </a:solidFill>
              </a:rPr>
              <a:t>physical layer </a:t>
            </a:r>
            <a:r>
              <a:rPr lang="en-US" sz="1800" dirty="0"/>
              <a:t>only.</a:t>
            </a:r>
          </a:p>
          <a:p>
            <a:endParaRPr lang="en-US" sz="1800" dirty="0"/>
          </a:p>
          <a:p>
            <a:r>
              <a:rPr lang="en-US" sz="1800" dirty="0">
                <a:solidFill>
                  <a:schemeClr val="accent4"/>
                </a:solidFill>
              </a:rPr>
              <a:t>Layer-2 devices </a:t>
            </a:r>
            <a:r>
              <a:rPr lang="en-US" sz="1800" dirty="0"/>
              <a:t>operate in the </a:t>
            </a:r>
            <a:r>
              <a:rPr lang="en-US" sz="1800" dirty="0">
                <a:solidFill>
                  <a:schemeClr val="accent2"/>
                </a:solidFill>
              </a:rPr>
              <a:t>data link layer </a:t>
            </a:r>
            <a:r>
              <a:rPr lang="en-US" sz="1800" dirty="0"/>
              <a:t>as well, as they use physical addressing (MAC addresses) to determine the destined node.</a:t>
            </a:r>
          </a:p>
          <a:p>
            <a:r>
              <a:rPr lang="en-US" sz="1800" dirty="0">
                <a:solidFill>
                  <a:schemeClr val="accent4"/>
                </a:solidFill>
              </a:rPr>
              <a:t>Layer-3 devices </a:t>
            </a:r>
            <a:r>
              <a:rPr lang="en-US" sz="1800" dirty="0"/>
              <a:t>work in the </a:t>
            </a:r>
            <a:r>
              <a:rPr lang="en-US" sz="1800" dirty="0">
                <a:solidFill>
                  <a:schemeClr val="accent2"/>
                </a:solidFill>
              </a:rPr>
              <a:t>network layer</a:t>
            </a:r>
            <a:r>
              <a:rPr lang="en-US" sz="1800" dirty="0"/>
              <a:t>, as they use logical addressing (IP addresses) to determine the network route.</a:t>
            </a:r>
          </a:p>
        </p:txBody>
      </p:sp>
    </p:spTree>
    <p:extLst>
      <p:ext uri="{BB962C8B-B14F-4D97-AF65-F5344CB8AC3E}">
        <p14:creationId xmlns:p14="http://schemas.microsoft.com/office/powerpoint/2010/main" val="415530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xEl>
                                              <p:pRg st="2" end="2"/>
                                            </p:txEl>
                                          </p:spTgt>
                                        </p:tgtEl>
                                        <p:attrNameLst>
                                          <p:attrName>style.visibility</p:attrName>
                                        </p:attrNameLst>
                                      </p:cBhvr>
                                      <p:to>
                                        <p:strVal val="visible"/>
                                      </p:to>
                                    </p:set>
                                    <p:animEffect transition="in" filter="fade">
                                      <p:cBhvr>
                                        <p:cTn id="12" dur="500"/>
                                        <p:tgtEl>
                                          <p:spTgt spid="2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xEl>
                                              <p:pRg st="3" end="3"/>
                                            </p:txEl>
                                          </p:spTgt>
                                        </p:tgtEl>
                                        <p:attrNameLst>
                                          <p:attrName>style.visibility</p:attrName>
                                        </p:attrNameLst>
                                      </p:cBhvr>
                                      <p:to>
                                        <p:strVal val="visible"/>
                                      </p:to>
                                    </p:set>
                                    <p:animEffect transition="in" filter="fade">
                                      <p:cBhvr>
                                        <p:cTn id="17" dur="500"/>
                                        <p:tgtEl>
                                          <p:spTgt spid="2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Rectangle 11"/>
          <p:cNvSpPr>
            <a:spLocks/>
          </p:cNvSpPr>
          <p:nvPr/>
        </p:nvSpPr>
        <p:spPr bwMode="auto">
          <a:xfrm>
            <a:off x="1196836" y="285750"/>
            <a:ext cx="6893063"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a:r>
              <a:rPr lang="en-US" sz="3450" b="1" dirty="0">
                <a:solidFill>
                  <a:schemeClr val="accent2"/>
                </a:solidFill>
                <a:latin typeface="Times New Roman" panose="02020603050405020304" pitchFamily="18" charset="0"/>
                <a:ea typeface="Aleo" panose="020F0502020204030203" pitchFamily="34" charset="0"/>
                <a:cs typeface="Times New Roman" panose="02020603050405020304" pitchFamily="18" charset="0"/>
              </a:rPr>
              <a:t>How data travels within OSI layers</a:t>
            </a:r>
          </a:p>
        </p:txBody>
      </p:sp>
      <p:sp>
        <p:nvSpPr>
          <p:cNvPr id="21" name="Rectangle: Rounded Corners 20">
            <a:extLst>
              <a:ext uri="{FF2B5EF4-FFF2-40B4-BE49-F238E27FC236}">
                <a16:creationId xmlns:a16="http://schemas.microsoft.com/office/drawing/2014/main" id="{67380BD0-5D2A-4D8B-915A-5F5E9BB0513F}"/>
              </a:ext>
            </a:extLst>
          </p:cNvPr>
          <p:cNvSpPr/>
          <p:nvPr/>
        </p:nvSpPr>
        <p:spPr>
          <a:xfrm>
            <a:off x="3429000" y="1899081"/>
            <a:ext cx="2286000" cy="365760"/>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r>
              <a:rPr lang="en-US" b="1" dirty="0"/>
              <a:t>7 : Application Layer</a:t>
            </a:r>
          </a:p>
        </p:txBody>
      </p:sp>
      <p:sp>
        <p:nvSpPr>
          <p:cNvPr id="22" name="Rectangle: Rounded Corners 21">
            <a:extLst>
              <a:ext uri="{FF2B5EF4-FFF2-40B4-BE49-F238E27FC236}">
                <a16:creationId xmlns:a16="http://schemas.microsoft.com/office/drawing/2014/main" id="{69BC234B-6314-4157-8467-74D355477A89}"/>
              </a:ext>
            </a:extLst>
          </p:cNvPr>
          <p:cNvSpPr/>
          <p:nvPr/>
        </p:nvSpPr>
        <p:spPr>
          <a:xfrm>
            <a:off x="3429000" y="2367950"/>
            <a:ext cx="2286000" cy="36576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b="1" dirty="0"/>
              <a:t>6 : Presentation Layer</a:t>
            </a:r>
          </a:p>
        </p:txBody>
      </p:sp>
      <p:sp>
        <p:nvSpPr>
          <p:cNvPr id="23" name="Rectangle: Rounded Corners 22">
            <a:extLst>
              <a:ext uri="{FF2B5EF4-FFF2-40B4-BE49-F238E27FC236}">
                <a16:creationId xmlns:a16="http://schemas.microsoft.com/office/drawing/2014/main" id="{C454AFD8-ECDA-4583-8EB9-564FA22603AF}"/>
              </a:ext>
            </a:extLst>
          </p:cNvPr>
          <p:cNvSpPr/>
          <p:nvPr/>
        </p:nvSpPr>
        <p:spPr>
          <a:xfrm>
            <a:off x="3429000" y="2825150"/>
            <a:ext cx="2286000" cy="36576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r>
              <a:rPr lang="en-US" b="1" dirty="0"/>
              <a:t>5 : Session Layer</a:t>
            </a:r>
          </a:p>
        </p:txBody>
      </p:sp>
      <p:sp>
        <p:nvSpPr>
          <p:cNvPr id="24" name="Rectangle: Rounded Corners 23">
            <a:extLst>
              <a:ext uri="{FF2B5EF4-FFF2-40B4-BE49-F238E27FC236}">
                <a16:creationId xmlns:a16="http://schemas.microsoft.com/office/drawing/2014/main" id="{18981B44-9624-4A02-B89E-0FE064A7AF4B}"/>
              </a:ext>
            </a:extLst>
          </p:cNvPr>
          <p:cNvSpPr/>
          <p:nvPr/>
        </p:nvSpPr>
        <p:spPr>
          <a:xfrm>
            <a:off x="3429000" y="3282350"/>
            <a:ext cx="2286000" cy="36576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r>
              <a:rPr lang="en-US" b="1" dirty="0"/>
              <a:t>4 : Transport Layer</a:t>
            </a:r>
          </a:p>
        </p:txBody>
      </p:sp>
      <p:sp>
        <p:nvSpPr>
          <p:cNvPr id="25" name="Rectangle: Rounded Corners 24">
            <a:extLst>
              <a:ext uri="{FF2B5EF4-FFF2-40B4-BE49-F238E27FC236}">
                <a16:creationId xmlns:a16="http://schemas.microsoft.com/office/drawing/2014/main" id="{2A09569A-6CDF-4582-B3EB-C17197B2D0FA}"/>
              </a:ext>
            </a:extLst>
          </p:cNvPr>
          <p:cNvSpPr/>
          <p:nvPr/>
        </p:nvSpPr>
        <p:spPr>
          <a:xfrm>
            <a:off x="3429000" y="3739550"/>
            <a:ext cx="2286000" cy="365760"/>
          </a:xfrm>
          <a:prstGeom prst="roundRect">
            <a:avLst/>
          </a:prstGeom>
          <a:solidFill>
            <a:srgbClr val="00B050"/>
          </a:solidFill>
        </p:spPr>
        <p:style>
          <a:lnRef idx="0">
            <a:schemeClr val="accent4"/>
          </a:lnRef>
          <a:fillRef idx="3">
            <a:schemeClr val="accent4"/>
          </a:fillRef>
          <a:effectRef idx="3">
            <a:schemeClr val="accent4"/>
          </a:effectRef>
          <a:fontRef idx="minor">
            <a:schemeClr val="lt1"/>
          </a:fontRef>
        </p:style>
        <p:txBody>
          <a:bodyPr rtlCol="0" anchor="ctr"/>
          <a:lstStyle/>
          <a:p>
            <a:r>
              <a:rPr lang="en-US" b="1" dirty="0"/>
              <a:t>3 : Network Layer</a:t>
            </a:r>
          </a:p>
        </p:txBody>
      </p:sp>
      <p:sp>
        <p:nvSpPr>
          <p:cNvPr id="26" name="Rectangle: Rounded Corners 25">
            <a:extLst>
              <a:ext uri="{FF2B5EF4-FFF2-40B4-BE49-F238E27FC236}">
                <a16:creationId xmlns:a16="http://schemas.microsoft.com/office/drawing/2014/main" id="{0DCFB3D4-3B3C-4ADD-9B63-CE659D414CFD}"/>
              </a:ext>
            </a:extLst>
          </p:cNvPr>
          <p:cNvSpPr/>
          <p:nvPr/>
        </p:nvSpPr>
        <p:spPr>
          <a:xfrm>
            <a:off x="3429000" y="4196750"/>
            <a:ext cx="2286000" cy="36576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r>
              <a:rPr lang="en-US" b="1" dirty="0"/>
              <a:t>2 : Data Link Layer</a:t>
            </a:r>
          </a:p>
        </p:txBody>
      </p:sp>
      <p:sp>
        <p:nvSpPr>
          <p:cNvPr id="27" name="Rectangle: Rounded Corners 26">
            <a:extLst>
              <a:ext uri="{FF2B5EF4-FFF2-40B4-BE49-F238E27FC236}">
                <a16:creationId xmlns:a16="http://schemas.microsoft.com/office/drawing/2014/main" id="{6E7B432C-292A-48E6-9BB8-1C9C5B90D1A9}"/>
              </a:ext>
            </a:extLst>
          </p:cNvPr>
          <p:cNvSpPr/>
          <p:nvPr/>
        </p:nvSpPr>
        <p:spPr>
          <a:xfrm>
            <a:off x="3429000" y="4653950"/>
            <a:ext cx="2286000" cy="36576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r>
              <a:rPr lang="en-US" b="1" dirty="0"/>
              <a:t>1 : Physical Layer</a:t>
            </a:r>
          </a:p>
        </p:txBody>
      </p:sp>
      <p:sp>
        <p:nvSpPr>
          <p:cNvPr id="19" name="Rectangle 18">
            <a:extLst>
              <a:ext uri="{FF2B5EF4-FFF2-40B4-BE49-F238E27FC236}">
                <a16:creationId xmlns:a16="http://schemas.microsoft.com/office/drawing/2014/main" id="{202C9A16-38AB-45B1-B452-F9BC7853E3FC}"/>
              </a:ext>
            </a:extLst>
          </p:cNvPr>
          <p:cNvSpPr/>
          <p:nvPr/>
        </p:nvSpPr>
        <p:spPr>
          <a:xfrm>
            <a:off x="2636520" y="1546833"/>
            <a:ext cx="640080" cy="225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dirty="0">
                <a:solidFill>
                  <a:schemeClr val="tx1"/>
                </a:solidFill>
              </a:rPr>
              <a:t>data</a:t>
            </a:r>
          </a:p>
        </p:txBody>
      </p:sp>
      <p:pic>
        <p:nvPicPr>
          <p:cNvPr id="6" name="Graphic 5" descr="Computer">
            <a:extLst>
              <a:ext uri="{FF2B5EF4-FFF2-40B4-BE49-F238E27FC236}">
                <a16:creationId xmlns:a16="http://schemas.microsoft.com/office/drawing/2014/main" id="{31901C2B-45DF-464F-896D-BFB1C4B493A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1168136"/>
            <a:ext cx="914400" cy="914400"/>
          </a:xfrm>
          <a:prstGeom prst="rect">
            <a:avLst/>
          </a:prstGeom>
        </p:spPr>
      </p:pic>
      <p:pic>
        <p:nvPicPr>
          <p:cNvPr id="29" name="Graphic 28" descr="Computer">
            <a:extLst>
              <a:ext uri="{FF2B5EF4-FFF2-40B4-BE49-F238E27FC236}">
                <a16:creationId xmlns:a16="http://schemas.microsoft.com/office/drawing/2014/main" id="{2388921F-4B2E-4D04-9562-F40577D95AD0}"/>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8066453" y="1089633"/>
            <a:ext cx="914400" cy="914400"/>
          </a:xfrm>
          <a:prstGeom prst="rect">
            <a:avLst/>
          </a:prstGeom>
        </p:spPr>
      </p:pic>
      <p:sp>
        <p:nvSpPr>
          <p:cNvPr id="7" name="Arrow: Right 6">
            <a:extLst>
              <a:ext uri="{FF2B5EF4-FFF2-40B4-BE49-F238E27FC236}">
                <a16:creationId xmlns:a16="http://schemas.microsoft.com/office/drawing/2014/main" id="{06483850-8329-452E-970A-05C24F37DEDB}"/>
              </a:ext>
            </a:extLst>
          </p:cNvPr>
          <p:cNvSpPr/>
          <p:nvPr/>
        </p:nvSpPr>
        <p:spPr>
          <a:xfrm>
            <a:off x="1839595" y="1528162"/>
            <a:ext cx="675005" cy="2450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5F99E803-4C0B-47A6-B486-A02858014CBA}"/>
              </a:ext>
            </a:extLst>
          </p:cNvPr>
          <p:cNvSpPr/>
          <p:nvPr/>
        </p:nvSpPr>
        <p:spPr>
          <a:xfrm>
            <a:off x="2004557" y="1969417"/>
            <a:ext cx="640080" cy="225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dirty="0">
                <a:solidFill>
                  <a:schemeClr val="tx1"/>
                </a:solidFill>
              </a:rPr>
              <a:t>data</a:t>
            </a:r>
          </a:p>
        </p:txBody>
      </p:sp>
      <p:sp>
        <p:nvSpPr>
          <p:cNvPr id="47" name="Rectangle 46">
            <a:extLst>
              <a:ext uri="{FF2B5EF4-FFF2-40B4-BE49-F238E27FC236}">
                <a16:creationId xmlns:a16="http://schemas.microsoft.com/office/drawing/2014/main" id="{92503371-79E4-424C-B40E-F2FD4AFB6A75}"/>
              </a:ext>
            </a:extLst>
          </p:cNvPr>
          <p:cNvSpPr/>
          <p:nvPr/>
        </p:nvSpPr>
        <p:spPr>
          <a:xfrm>
            <a:off x="1638797" y="1969417"/>
            <a:ext cx="365760" cy="2250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solidFill>
              </a:rPr>
              <a:t>AH</a:t>
            </a:r>
          </a:p>
        </p:txBody>
      </p:sp>
      <p:sp>
        <p:nvSpPr>
          <p:cNvPr id="52" name="Rectangle 51">
            <a:extLst>
              <a:ext uri="{FF2B5EF4-FFF2-40B4-BE49-F238E27FC236}">
                <a16:creationId xmlns:a16="http://schemas.microsoft.com/office/drawing/2014/main" id="{60B83CDD-5800-4F55-AF22-1EF90CF77716}"/>
              </a:ext>
            </a:extLst>
          </p:cNvPr>
          <p:cNvSpPr/>
          <p:nvPr/>
        </p:nvSpPr>
        <p:spPr>
          <a:xfrm>
            <a:off x="1632447" y="2414322"/>
            <a:ext cx="1012190" cy="2357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dirty="0">
                <a:solidFill>
                  <a:schemeClr val="tx1"/>
                </a:solidFill>
              </a:rPr>
              <a:t>data</a:t>
            </a:r>
          </a:p>
        </p:txBody>
      </p:sp>
      <p:sp>
        <p:nvSpPr>
          <p:cNvPr id="53" name="Rectangle 52">
            <a:extLst>
              <a:ext uri="{FF2B5EF4-FFF2-40B4-BE49-F238E27FC236}">
                <a16:creationId xmlns:a16="http://schemas.microsoft.com/office/drawing/2014/main" id="{E898329C-2B43-4CB0-9236-179E11B8C868}"/>
              </a:ext>
            </a:extLst>
          </p:cNvPr>
          <p:cNvSpPr/>
          <p:nvPr/>
        </p:nvSpPr>
        <p:spPr>
          <a:xfrm>
            <a:off x="1312407" y="2414322"/>
            <a:ext cx="320040" cy="23576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solidFill>
              </a:rPr>
              <a:t>PH</a:t>
            </a:r>
          </a:p>
        </p:txBody>
      </p:sp>
      <p:sp>
        <p:nvSpPr>
          <p:cNvPr id="54" name="Rectangle 53">
            <a:extLst>
              <a:ext uri="{FF2B5EF4-FFF2-40B4-BE49-F238E27FC236}">
                <a16:creationId xmlns:a16="http://schemas.microsoft.com/office/drawing/2014/main" id="{DD5E2FCE-67E4-463D-BD4E-3BC11A6D2675}"/>
              </a:ext>
            </a:extLst>
          </p:cNvPr>
          <p:cNvSpPr/>
          <p:nvPr/>
        </p:nvSpPr>
        <p:spPr>
          <a:xfrm>
            <a:off x="1715770" y="2869755"/>
            <a:ext cx="1332230" cy="2377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dirty="0">
                <a:solidFill>
                  <a:schemeClr val="tx1"/>
                </a:solidFill>
              </a:rPr>
              <a:t>data</a:t>
            </a:r>
          </a:p>
        </p:txBody>
      </p:sp>
      <p:sp>
        <p:nvSpPr>
          <p:cNvPr id="55" name="Rectangle 54">
            <a:extLst>
              <a:ext uri="{FF2B5EF4-FFF2-40B4-BE49-F238E27FC236}">
                <a16:creationId xmlns:a16="http://schemas.microsoft.com/office/drawing/2014/main" id="{BF4665CD-5096-42F1-AD0A-7F8C729CABE9}"/>
              </a:ext>
            </a:extLst>
          </p:cNvPr>
          <p:cNvSpPr/>
          <p:nvPr/>
        </p:nvSpPr>
        <p:spPr>
          <a:xfrm>
            <a:off x="1395730" y="2869755"/>
            <a:ext cx="320040" cy="23774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solidFill>
              </a:rPr>
              <a:t>SH</a:t>
            </a:r>
          </a:p>
        </p:txBody>
      </p:sp>
      <p:sp>
        <p:nvSpPr>
          <p:cNvPr id="56" name="Rectangle 55">
            <a:extLst>
              <a:ext uri="{FF2B5EF4-FFF2-40B4-BE49-F238E27FC236}">
                <a16:creationId xmlns:a16="http://schemas.microsoft.com/office/drawing/2014/main" id="{288EFB17-B0C5-42E4-8F4B-A4DAD8E7C489}"/>
              </a:ext>
            </a:extLst>
          </p:cNvPr>
          <p:cNvSpPr/>
          <p:nvPr/>
        </p:nvSpPr>
        <p:spPr>
          <a:xfrm>
            <a:off x="1395730" y="3327168"/>
            <a:ext cx="1652270" cy="2377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dirty="0">
                <a:solidFill>
                  <a:schemeClr val="tx1"/>
                </a:solidFill>
              </a:rPr>
              <a:t>data</a:t>
            </a:r>
          </a:p>
        </p:txBody>
      </p:sp>
      <p:sp>
        <p:nvSpPr>
          <p:cNvPr id="57" name="Rectangle 56">
            <a:extLst>
              <a:ext uri="{FF2B5EF4-FFF2-40B4-BE49-F238E27FC236}">
                <a16:creationId xmlns:a16="http://schemas.microsoft.com/office/drawing/2014/main" id="{EA0C596D-46C2-4912-A504-308ADE936C75}"/>
              </a:ext>
            </a:extLst>
          </p:cNvPr>
          <p:cNvSpPr/>
          <p:nvPr/>
        </p:nvSpPr>
        <p:spPr>
          <a:xfrm>
            <a:off x="1075690" y="3327168"/>
            <a:ext cx="320040" cy="23774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solidFill>
              </a:rPr>
              <a:t>TH</a:t>
            </a:r>
          </a:p>
        </p:txBody>
      </p:sp>
      <p:sp>
        <p:nvSpPr>
          <p:cNvPr id="58" name="Rectangle 57">
            <a:extLst>
              <a:ext uri="{FF2B5EF4-FFF2-40B4-BE49-F238E27FC236}">
                <a16:creationId xmlns:a16="http://schemas.microsoft.com/office/drawing/2014/main" id="{91FC80AA-0139-4AE5-8796-0B4878A3AACA}"/>
              </a:ext>
            </a:extLst>
          </p:cNvPr>
          <p:cNvSpPr/>
          <p:nvPr/>
        </p:nvSpPr>
        <p:spPr>
          <a:xfrm>
            <a:off x="1228090" y="3805907"/>
            <a:ext cx="1972310" cy="2377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dirty="0">
                <a:solidFill>
                  <a:schemeClr val="tx1"/>
                </a:solidFill>
              </a:rPr>
              <a:t>data</a:t>
            </a:r>
          </a:p>
        </p:txBody>
      </p:sp>
      <p:sp>
        <p:nvSpPr>
          <p:cNvPr id="59" name="Rectangle 58">
            <a:extLst>
              <a:ext uri="{FF2B5EF4-FFF2-40B4-BE49-F238E27FC236}">
                <a16:creationId xmlns:a16="http://schemas.microsoft.com/office/drawing/2014/main" id="{CA3DFF4E-3817-4627-A05D-FBAC065A5B89}"/>
              </a:ext>
            </a:extLst>
          </p:cNvPr>
          <p:cNvSpPr/>
          <p:nvPr/>
        </p:nvSpPr>
        <p:spPr>
          <a:xfrm>
            <a:off x="908050" y="3805907"/>
            <a:ext cx="320040" cy="23774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solidFill>
              </a:rPr>
              <a:t>NH</a:t>
            </a:r>
          </a:p>
        </p:txBody>
      </p:sp>
      <p:sp>
        <p:nvSpPr>
          <p:cNvPr id="60" name="Rectangle 59">
            <a:extLst>
              <a:ext uri="{FF2B5EF4-FFF2-40B4-BE49-F238E27FC236}">
                <a16:creationId xmlns:a16="http://schemas.microsoft.com/office/drawing/2014/main" id="{2869D101-349F-4C57-BA6D-CA9927BF5F19}"/>
              </a:ext>
            </a:extLst>
          </p:cNvPr>
          <p:cNvSpPr/>
          <p:nvPr/>
        </p:nvSpPr>
        <p:spPr>
          <a:xfrm>
            <a:off x="659572" y="4263107"/>
            <a:ext cx="2292350" cy="2377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dirty="0">
                <a:solidFill>
                  <a:schemeClr val="tx1"/>
                </a:solidFill>
              </a:rPr>
              <a:t>data</a:t>
            </a:r>
          </a:p>
        </p:txBody>
      </p:sp>
      <p:sp>
        <p:nvSpPr>
          <p:cNvPr id="61" name="Rectangle 60">
            <a:extLst>
              <a:ext uri="{FF2B5EF4-FFF2-40B4-BE49-F238E27FC236}">
                <a16:creationId xmlns:a16="http://schemas.microsoft.com/office/drawing/2014/main" id="{1BFE7D1E-9943-4C32-8DA9-5E1F7FAD9A6B}"/>
              </a:ext>
            </a:extLst>
          </p:cNvPr>
          <p:cNvSpPr/>
          <p:nvPr/>
        </p:nvSpPr>
        <p:spPr>
          <a:xfrm>
            <a:off x="345827" y="4263107"/>
            <a:ext cx="320040" cy="237744"/>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solidFill>
              </a:rPr>
              <a:t>DH</a:t>
            </a:r>
          </a:p>
        </p:txBody>
      </p:sp>
      <p:sp>
        <p:nvSpPr>
          <p:cNvPr id="62" name="Rectangle 61">
            <a:extLst>
              <a:ext uri="{FF2B5EF4-FFF2-40B4-BE49-F238E27FC236}">
                <a16:creationId xmlns:a16="http://schemas.microsoft.com/office/drawing/2014/main" id="{14F1EBCC-0FDD-43A3-B5D8-59053FED6AC7}"/>
              </a:ext>
            </a:extLst>
          </p:cNvPr>
          <p:cNvSpPr/>
          <p:nvPr/>
        </p:nvSpPr>
        <p:spPr>
          <a:xfrm>
            <a:off x="2956560" y="4263107"/>
            <a:ext cx="320040" cy="237744"/>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solidFill>
              </a:rPr>
              <a:t>DT</a:t>
            </a:r>
          </a:p>
        </p:txBody>
      </p:sp>
      <p:sp>
        <p:nvSpPr>
          <p:cNvPr id="63" name="Rectangle 62">
            <a:extLst>
              <a:ext uri="{FF2B5EF4-FFF2-40B4-BE49-F238E27FC236}">
                <a16:creationId xmlns:a16="http://schemas.microsoft.com/office/drawing/2014/main" id="{B46B0CD9-9EAD-4C3F-97C4-806F80DC3643}"/>
              </a:ext>
            </a:extLst>
          </p:cNvPr>
          <p:cNvSpPr/>
          <p:nvPr/>
        </p:nvSpPr>
        <p:spPr>
          <a:xfrm>
            <a:off x="498227" y="4730781"/>
            <a:ext cx="2930773" cy="2377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dirty="0">
                <a:solidFill>
                  <a:schemeClr val="tx1"/>
                </a:solidFill>
              </a:rPr>
              <a:t>data</a:t>
            </a:r>
          </a:p>
        </p:txBody>
      </p:sp>
      <p:sp>
        <p:nvSpPr>
          <p:cNvPr id="64" name="Rectangle 63">
            <a:extLst>
              <a:ext uri="{FF2B5EF4-FFF2-40B4-BE49-F238E27FC236}">
                <a16:creationId xmlns:a16="http://schemas.microsoft.com/office/drawing/2014/main" id="{FF75F6E0-92E1-4DFF-88BD-0C810949B715}"/>
              </a:ext>
            </a:extLst>
          </p:cNvPr>
          <p:cNvSpPr/>
          <p:nvPr/>
        </p:nvSpPr>
        <p:spPr>
          <a:xfrm>
            <a:off x="498227" y="4730781"/>
            <a:ext cx="2930773" cy="2377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dirty="0">
                <a:solidFill>
                  <a:schemeClr val="tx1"/>
                </a:solidFill>
              </a:rPr>
              <a:t>01000 …. 0011101</a:t>
            </a:r>
          </a:p>
        </p:txBody>
      </p:sp>
      <p:sp>
        <p:nvSpPr>
          <p:cNvPr id="65" name="Rectangle 64">
            <a:extLst>
              <a:ext uri="{FF2B5EF4-FFF2-40B4-BE49-F238E27FC236}">
                <a16:creationId xmlns:a16="http://schemas.microsoft.com/office/drawing/2014/main" id="{89A1DCE1-83B1-4432-8446-748810559A2E}"/>
              </a:ext>
            </a:extLst>
          </p:cNvPr>
          <p:cNvSpPr/>
          <p:nvPr/>
        </p:nvSpPr>
        <p:spPr>
          <a:xfrm>
            <a:off x="5832227" y="4717958"/>
            <a:ext cx="2930773" cy="2377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dirty="0">
                <a:solidFill>
                  <a:schemeClr val="tx1"/>
                </a:solidFill>
              </a:rPr>
              <a:t>data</a:t>
            </a:r>
          </a:p>
        </p:txBody>
      </p:sp>
      <p:sp>
        <p:nvSpPr>
          <p:cNvPr id="66" name="Rectangle 65">
            <a:extLst>
              <a:ext uri="{FF2B5EF4-FFF2-40B4-BE49-F238E27FC236}">
                <a16:creationId xmlns:a16="http://schemas.microsoft.com/office/drawing/2014/main" id="{638D2986-42BF-40E7-BB72-944FDCD4E817}"/>
              </a:ext>
            </a:extLst>
          </p:cNvPr>
          <p:cNvSpPr/>
          <p:nvPr/>
        </p:nvSpPr>
        <p:spPr>
          <a:xfrm>
            <a:off x="6145972" y="4273495"/>
            <a:ext cx="2292350" cy="2377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dirty="0">
                <a:solidFill>
                  <a:schemeClr val="tx1"/>
                </a:solidFill>
              </a:rPr>
              <a:t>data</a:t>
            </a:r>
          </a:p>
        </p:txBody>
      </p:sp>
      <p:sp>
        <p:nvSpPr>
          <p:cNvPr id="67" name="Rectangle 66">
            <a:extLst>
              <a:ext uri="{FF2B5EF4-FFF2-40B4-BE49-F238E27FC236}">
                <a16:creationId xmlns:a16="http://schemas.microsoft.com/office/drawing/2014/main" id="{8A01820E-3157-47DF-B2F8-FAF196E6261C}"/>
              </a:ext>
            </a:extLst>
          </p:cNvPr>
          <p:cNvSpPr/>
          <p:nvPr/>
        </p:nvSpPr>
        <p:spPr>
          <a:xfrm>
            <a:off x="5832227" y="4273495"/>
            <a:ext cx="320040" cy="237744"/>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solidFill>
              </a:rPr>
              <a:t>DH</a:t>
            </a:r>
          </a:p>
        </p:txBody>
      </p:sp>
      <p:sp>
        <p:nvSpPr>
          <p:cNvPr id="68" name="Rectangle 67">
            <a:extLst>
              <a:ext uri="{FF2B5EF4-FFF2-40B4-BE49-F238E27FC236}">
                <a16:creationId xmlns:a16="http://schemas.microsoft.com/office/drawing/2014/main" id="{E885D5E8-9D12-416B-A4B0-1F49E3B03F11}"/>
              </a:ext>
            </a:extLst>
          </p:cNvPr>
          <p:cNvSpPr/>
          <p:nvPr/>
        </p:nvSpPr>
        <p:spPr>
          <a:xfrm>
            <a:off x="8442960" y="4273495"/>
            <a:ext cx="320040" cy="237744"/>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solidFill>
              </a:rPr>
              <a:t>DT</a:t>
            </a:r>
          </a:p>
        </p:txBody>
      </p:sp>
      <p:sp>
        <p:nvSpPr>
          <p:cNvPr id="70" name="Rectangle 69">
            <a:extLst>
              <a:ext uri="{FF2B5EF4-FFF2-40B4-BE49-F238E27FC236}">
                <a16:creationId xmlns:a16="http://schemas.microsoft.com/office/drawing/2014/main" id="{F9049BD4-820E-4601-907C-2C2145B58326}"/>
              </a:ext>
            </a:extLst>
          </p:cNvPr>
          <p:cNvSpPr/>
          <p:nvPr/>
        </p:nvSpPr>
        <p:spPr>
          <a:xfrm>
            <a:off x="6492240" y="3805907"/>
            <a:ext cx="1972310" cy="2377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dirty="0">
                <a:solidFill>
                  <a:schemeClr val="tx1"/>
                </a:solidFill>
              </a:rPr>
              <a:t>data</a:t>
            </a:r>
          </a:p>
        </p:txBody>
      </p:sp>
      <p:sp>
        <p:nvSpPr>
          <p:cNvPr id="71" name="Rectangle 70">
            <a:extLst>
              <a:ext uri="{FF2B5EF4-FFF2-40B4-BE49-F238E27FC236}">
                <a16:creationId xmlns:a16="http://schemas.microsoft.com/office/drawing/2014/main" id="{8E3CFB57-4698-41F6-843B-1E22D19BED61}"/>
              </a:ext>
            </a:extLst>
          </p:cNvPr>
          <p:cNvSpPr/>
          <p:nvPr/>
        </p:nvSpPr>
        <p:spPr>
          <a:xfrm>
            <a:off x="6172200" y="3805907"/>
            <a:ext cx="320040" cy="23774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solidFill>
              </a:rPr>
              <a:t>NH</a:t>
            </a:r>
          </a:p>
        </p:txBody>
      </p:sp>
      <p:sp>
        <p:nvSpPr>
          <p:cNvPr id="72" name="Rectangle 71">
            <a:extLst>
              <a:ext uri="{FF2B5EF4-FFF2-40B4-BE49-F238E27FC236}">
                <a16:creationId xmlns:a16="http://schemas.microsoft.com/office/drawing/2014/main" id="{C4D16984-1EAC-44E1-8C99-EF845719F885}"/>
              </a:ext>
            </a:extLst>
          </p:cNvPr>
          <p:cNvSpPr/>
          <p:nvPr/>
        </p:nvSpPr>
        <p:spPr>
          <a:xfrm>
            <a:off x="6805930" y="3361444"/>
            <a:ext cx="1652270" cy="2377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dirty="0">
                <a:solidFill>
                  <a:schemeClr val="tx1"/>
                </a:solidFill>
              </a:rPr>
              <a:t>data</a:t>
            </a:r>
          </a:p>
        </p:txBody>
      </p:sp>
      <p:sp>
        <p:nvSpPr>
          <p:cNvPr id="73" name="Rectangle 72">
            <a:extLst>
              <a:ext uri="{FF2B5EF4-FFF2-40B4-BE49-F238E27FC236}">
                <a16:creationId xmlns:a16="http://schemas.microsoft.com/office/drawing/2014/main" id="{18AFCDC6-AD3F-4686-8396-9D6935A707D7}"/>
              </a:ext>
            </a:extLst>
          </p:cNvPr>
          <p:cNvSpPr/>
          <p:nvPr/>
        </p:nvSpPr>
        <p:spPr>
          <a:xfrm>
            <a:off x="6485890" y="3361444"/>
            <a:ext cx="320040" cy="23774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solidFill>
              </a:rPr>
              <a:t>TH</a:t>
            </a:r>
          </a:p>
        </p:txBody>
      </p:sp>
      <p:sp>
        <p:nvSpPr>
          <p:cNvPr id="74" name="Rectangle 73">
            <a:extLst>
              <a:ext uri="{FF2B5EF4-FFF2-40B4-BE49-F238E27FC236}">
                <a16:creationId xmlns:a16="http://schemas.microsoft.com/office/drawing/2014/main" id="{97DFB7A3-34C5-4B63-9F80-75B7831AD2AA}"/>
              </a:ext>
            </a:extLst>
          </p:cNvPr>
          <p:cNvSpPr/>
          <p:nvPr/>
        </p:nvSpPr>
        <p:spPr>
          <a:xfrm>
            <a:off x="7049770" y="2907895"/>
            <a:ext cx="1332230" cy="2377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dirty="0">
                <a:solidFill>
                  <a:schemeClr val="tx1"/>
                </a:solidFill>
              </a:rPr>
              <a:t>data</a:t>
            </a:r>
          </a:p>
        </p:txBody>
      </p:sp>
      <p:sp>
        <p:nvSpPr>
          <p:cNvPr id="75" name="Rectangle 74">
            <a:extLst>
              <a:ext uri="{FF2B5EF4-FFF2-40B4-BE49-F238E27FC236}">
                <a16:creationId xmlns:a16="http://schemas.microsoft.com/office/drawing/2014/main" id="{225D75C9-A04A-49A4-9C2D-F43F4E8BDD71}"/>
              </a:ext>
            </a:extLst>
          </p:cNvPr>
          <p:cNvSpPr/>
          <p:nvPr/>
        </p:nvSpPr>
        <p:spPr>
          <a:xfrm>
            <a:off x="6729730" y="2907895"/>
            <a:ext cx="320040" cy="23774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solidFill>
              </a:rPr>
              <a:t>SH</a:t>
            </a:r>
          </a:p>
        </p:txBody>
      </p:sp>
      <p:sp>
        <p:nvSpPr>
          <p:cNvPr id="76" name="Rectangle 75">
            <a:extLst>
              <a:ext uri="{FF2B5EF4-FFF2-40B4-BE49-F238E27FC236}">
                <a16:creationId xmlns:a16="http://schemas.microsoft.com/office/drawing/2014/main" id="{ADBD186D-84C9-4431-A937-47DBDD2356EA}"/>
              </a:ext>
            </a:extLst>
          </p:cNvPr>
          <p:cNvSpPr/>
          <p:nvPr/>
        </p:nvSpPr>
        <p:spPr>
          <a:xfrm>
            <a:off x="7141210" y="2456326"/>
            <a:ext cx="1012190" cy="2357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dirty="0">
                <a:solidFill>
                  <a:schemeClr val="tx1"/>
                </a:solidFill>
              </a:rPr>
              <a:t>data</a:t>
            </a:r>
          </a:p>
        </p:txBody>
      </p:sp>
      <p:sp>
        <p:nvSpPr>
          <p:cNvPr id="77" name="Rectangle 76">
            <a:extLst>
              <a:ext uri="{FF2B5EF4-FFF2-40B4-BE49-F238E27FC236}">
                <a16:creationId xmlns:a16="http://schemas.microsoft.com/office/drawing/2014/main" id="{AB7812E2-4E18-4D3C-B4E6-F776939439EF}"/>
              </a:ext>
            </a:extLst>
          </p:cNvPr>
          <p:cNvSpPr/>
          <p:nvPr/>
        </p:nvSpPr>
        <p:spPr>
          <a:xfrm>
            <a:off x="6821170" y="2456326"/>
            <a:ext cx="320040" cy="23576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solidFill>
              </a:rPr>
              <a:t>PH</a:t>
            </a:r>
          </a:p>
        </p:txBody>
      </p:sp>
      <p:sp>
        <p:nvSpPr>
          <p:cNvPr id="78" name="Rectangle 77">
            <a:extLst>
              <a:ext uri="{FF2B5EF4-FFF2-40B4-BE49-F238E27FC236}">
                <a16:creationId xmlns:a16="http://schemas.microsoft.com/office/drawing/2014/main" id="{48762152-144A-4833-9FDE-5CF3DE4527E0}"/>
              </a:ext>
            </a:extLst>
          </p:cNvPr>
          <p:cNvSpPr/>
          <p:nvPr/>
        </p:nvSpPr>
        <p:spPr>
          <a:xfrm>
            <a:off x="7437120" y="1969992"/>
            <a:ext cx="640080" cy="225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dirty="0">
                <a:solidFill>
                  <a:schemeClr val="tx1"/>
                </a:solidFill>
              </a:rPr>
              <a:t>data</a:t>
            </a:r>
          </a:p>
        </p:txBody>
      </p:sp>
      <p:sp>
        <p:nvSpPr>
          <p:cNvPr id="79" name="Rectangle 78">
            <a:extLst>
              <a:ext uri="{FF2B5EF4-FFF2-40B4-BE49-F238E27FC236}">
                <a16:creationId xmlns:a16="http://schemas.microsoft.com/office/drawing/2014/main" id="{9F712C8A-0E62-428D-A8AF-2D7FD8970227}"/>
              </a:ext>
            </a:extLst>
          </p:cNvPr>
          <p:cNvSpPr/>
          <p:nvPr/>
        </p:nvSpPr>
        <p:spPr>
          <a:xfrm>
            <a:off x="7071360" y="1969992"/>
            <a:ext cx="365760" cy="2250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solidFill>
              </a:rPr>
              <a:t>AH</a:t>
            </a:r>
          </a:p>
        </p:txBody>
      </p:sp>
      <p:sp>
        <p:nvSpPr>
          <p:cNvPr id="80" name="Content Placeholder 2">
            <a:extLst>
              <a:ext uri="{FF2B5EF4-FFF2-40B4-BE49-F238E27FC236}">
                <a16:creationId xmlns:a16="http://schemas.microsoft.com/office/drawing/2014/main" id="{04C8CBDF-F0A0-403B-BE03-EACD9E35D26B}"/>
              </a:ext>
            </a:extLst>
          </p:cNvPr>
          <p:cNvSpPr txBox="1">
            <a:spLocks/>
          </p:cNvSpPr>
          <p:nvPr/>
        </p:nvSpPr>
        <p:spPr>
          <a:xfrm>
            <a:off x="792978" y="1907610"/>
            <a:ext cx="807222" cy="286895"/>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lnSpc>
                <a:spcPct val="80000"/>
              </a:lnSpc>
              <a:buNone/>
            </a:pPr>
            <a:r>
              <a:rPr lang="en-AU" sz="1600" dirty="0"/>
              <a:t>Sender</a:t>
            </a:r>
          </a:p>
        </p:txBody>
      </p:sp>
      <p:sp>
        <p:nvSpPr>
          <p:cNvPr id="81" name="Content Placeholder 2">
            <a:extLst>
              <a:ext uri="{FF2B5EF4-FFF2-40B4-BE49-F238E27FC236}">
                <a16:creationId xmlns:a16="http://schemas.microsoft.com/office/drawing/2014/main" id="{5EC64027-5754-4E76-A348-98D0606AFAF3}"/>
              </a:ext>
            </a:extLst>
          </p:cNvPr>
          <p:cNvSpPr txBox="1">
            <a:spLocks/>
          </p:cNvSpPr>
          <p:nvPr/>
        </p:nvSpPr>
        <p:spPr>
          <a:xfrm>
            <a:off x="8066454" y="1883001"/>
            <a:ext cx="963854" cy="311504"/>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lnSpc>
                <a:spcPct val="80000"/>
              </a:lnSpc>
              <a:buNone/>
            </a:pPr>
            <a:r>
              <a:rPr lang="en-AU" sz="1600" dirty="0"/>
              <a:t>Receiver</a:t>
            </a:r>
          </a:p>
        </p:txBody>
      </p:sp>
    </p:spTree>
    <p:extLst>
      <p:ext uri="{BB962C8B-B14F-4D97-AF65-F5344CB8AC3E}">
        <p14:creationId xmlns:p14="http://schemas.microsoft.com/office/powerpoint/2010/main" val="3218265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1" nodeType="clickEffect">
                                  <p:stCondLst>
                                    <p:cond delay="0"/>
                                  </p:stCondLst>
                                  <p:childTnLst>
                                    <p:animMotion origin="layout" path="M -3.88889E-6 -8.64198E-7 L -3.88889E-6 0.08117 " pathEditMode="relative" rAng="0" ptsTypes="AA">
                                      <p:cBhvr>
                                        <p:cTn id="14" dur="2000" fill="hold"/>
                                        <p:tgtEl>
                                          <p:spTgt spid="19"/>
                                        </p:tgtEl>
                                        <p:attrNameLst>
                                          <p:attrName>ppt_x</p:attrName>
                                          <p:attrName>ppt_y</p:attrName>
                                        </p:attrNameLst>
                                      </p:cBhvr>
                                      <p:rCtr x="0" y="4043"/>
                                    </p:animMotion>
                                  </p:childTnLst>
                                </p:cTn>
                              </p:par>
                              <p:par>
                                <p:cTn id="15" presetID="10" presetClass="exit" presetSubtype="0" fill="hold" grpId="1" nodeType="with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par>
                          <p:cTn id="18" fill="hold">
                            <p:stCondLst>
                              <p:cond delay="2000"/>
                            </p:stCondLst>
                            <p:childTnLst>
                              <p:par>
                                <p:cTn id="19" presetID="1" presetClass="exit" presetSubtype="0" fill="hold" grpId="2" nodeType="afterEffect">
                                  <p:stCondLst>
                                    <p:cond delay="0"/>
                                  </p:stCondLst>
                                  <p:childTnLst>
                                    <p:set>
                                      <p:cBhvr>
                                        <p:cTn id="20" dur="1" fill="hold">
                                          <p:stCondLst>
                                            <p:cond delay="0"/>
                                          </p:stCondLst>
                                        </p:cTn>
                                        <p:tgtEl>
                                          <p:spTgt spid="19"/>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500"/>
                                        <p:tgtEl>
                                          <p:spTgt spid="4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7"/>
                                        </p:tgtEl>
                                        <p:attrNameLst>
                                          <p:attrName>style.visibility</p:attrName>
                                        </p:attrNameLst>
                                      </p:cBhvr>
                                      <p:to>
                                        <p:strVal val="visible"/>
                                      </p:to>
                                    </p:set>
                                    <p:animEffect transition="in" filter="fade">
                                      <p:cBhvr>
                                        <p:cTn id="26" dur="500"/>
                                        <p:tgtEl>
                                          <p:spTgt spid="47"/>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1" nodeType="clickEffect">
                                  <p:stCondLst>
                                    <p:cond delay="0"/>
                                  </p:stCondLst>
                                  <p:childTnLst>
                                    <p:animMotion origin="layout" path="M 3.33333E-6 3.7037E-7 L 3.33333E-6 0.08796 " pathEditMode="relative" rAng="0" ptsTypes="AA">
                                      <p:cBhvr>
                                        <p:cTn id="30" dur="2000" fill="hold"/>
                                        <p:tgtEl>
                                          <p:spTgt spid="46"/>
                                        </p:tgtEl>
                                        <p:attrNameLst>
                                          <p:attrName>ppt_x</p:attrName>
                                          <p:attrName>ppt_y</p:attrName>
                                        </p:attrNameLst>
                                      </p:cBhvr>
                                      <p:rCtr x="0" y="4383"/>
                                    </p:animMotion>
                                  </p:childTnLst>
                                </p:cTn>
                              </p:par>
                              <p:par>
                                <p:cTn id="31" presetID="42" presetClass="path" presetSubtype="0" accel="50000" decel="50000" fill="hold" grpId="1" nodeType="withEffect">
                                  <p:stCondLst>
                                    <p:cond delay="0"/>
                                  </p:stCondLst>
                                  <p:childTnLst>
                                    <p:animMotion origin="layout" path="M -1.94444E-6 3.7037E-7 L -1.94444E-6 0.08796 " pathEditMode="relative" rAng="0" ptsTypes="AA">
                                      <p:cBhvr>
                                        <p:cTn id="32" dur="2000" fill="hold"/>
                                        <p:tgtEl>
                                          <p:spTgt spid="47"/>
                                        </p:tgtEl>
                                        <p:attrNameLst>
                                          <p:attrName>ppt_x</p:attrName>
                                          <p:attrName>ppt_y</p:attrName>
                                        </p:attrNameLst>
                                      </p:cBhvr>
                                      <p:rCtr x="0" y="4383"/>
                                    </p:animMotion>
                                  </p:childTnLst>
                                </p:cTn>
                              </p:par>
                            </p:childTnLst>
                          </p:cTn>
                        </p:par>
                        <p:par>
                          <p:cTn id="33" fill="hold">
                            <p:stCondLst>
                              <p:cond delay="2000"/>
                            </p:stCondLst>
                            <p:childTnLst>
                              <p:par>
                                <p:cTn id="34" presetID="9" presetClass="exit" presetSubtype="0" fill="hold" grpId="2" nodeType="afterEffect">
                                  <p:stCondLst>
                                    <p:cond delay="0"/>
                                  </p:stCondLst>
                                  <p:childTnLst>
                                    <p:animEffect transition="out" filter="dissolve">
                                      <p:cBhvr>
                                        <p:cTn id="35" dur="500"/>
                                        <p:tgtEl>
                                          <p:spTgt spid="46"/>
                                        </p:tgtEl>
                                      </p:cBhvr>
                                    </p:animEffect>
                                    <p:set>
                                      <p:cBhvr>
                                        <p:cTn id="36" dur="1" fill="hold">
                                          <p:stCondLst>
                                            <p:cond delay="499"/>
                                          </p:stCondLst>
                                        </p:cTn>
                                        <p:tgtEl>
                                          <p:spTgt spid="46"/>
                                        </p:tgtEl>
                                        <p:attrNameLst>
                                          <p:attrName>style.visibility</p:attrName>
                                        </p:attrNameLst>
                                      </p:cBhvr>
                                      <p:to>
                                        <p:strVal val="hidden"/>
                                      </p:to>
                                    </p:set>
                                  </p:childTnLst>
                                </p:cTn>
                              </p:par>
                              <p:par>
                                <p:cTn id="37" presetID="9" presetClass="exit" presetSubtype="0" fill="hold" grpId="2" nodeType="withEffect">
                                  <p:stCondLst>
                                    <p:cond delay="0"/>
                                  </p:stCondLst>
                                  <p:childTnLst>
                                    <p:animEffect transition="out" filter="dissolve">
                                      <p:cBhvr>
                                        <p:cTn id="38" dur="500"/>
                                        <p:tgtEl>
                                          <p:spTgt spid="47"/>
                                        </p:tgtEl>
                                      </p:cBhvr>
                                    </p:animEffect>
                                    <p:set>
                                      <p:cBhvr>
                                        <p:cTn id="39" dur="1" fill="hold">
                                          <p:stCondLst>
                                            <p:cond delay="499"/>
                                          </p:stCondLst>
                                        </p:cTn>
                                        <p:tgtEl>
                                          <p:spTgt spid="47"/>
                                        </p:tgtEl>
                                        <p:attrNameLst>
                                          <p:attrName>style.visibility</p:attrName>
                                        </p:attrNameLst>
                                      </p:cBhvr>
                                      <p:to>
                                        <p:strVal val="hidden"/>
                                      </p:to>
                                    </p:set>
                                  </p:childTnLst>
                                </p:cTn>
                              </p:par>
                              <p:par>
                                <p:cTn id="40" presetID="10" presetClass="entr" presetSubtype="0" fill="hold" grpId="0" nodeType="with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fade">
                                      <p:cBhvr>
                                        <p:cTn id="42" dur="500"/>
                                        <p:tgtEl>
                                          <p:spTgt spid="52"/>
                                        </p:tgtEl>
                                      </p:cBhvr>
                                    </p:animEffect>
                                  </p:childTnLst>
                                </p:cTn>
                              </p:par>
                            </p:childTnLst>
                          </p:cTn>
                        </p:par>
                        <p:par>
                          <p:cTn id="43" fill="hold">
                            <p:stCondLst>
                              <p:cond delay="2500"/>
                            </p:stCondLst>
                            <p:childTnLst>
                              <p:par>
                                <p:cTn id="44" presetID="10" presetClass="entr" presetSubtype="0" fill="hold" grpId="0" nodeType="afterEffect">
                                  <p:stCondLst>
                                    <p:cond delay="0"/>
                                  </p:stCondLst>
                                  <p:childTnLst>
                                    <p:set>
                                      <p:cBhvr>
                                        <p:cTn id="45" dur="1" fill="hold">
                                          <p:stCondLst>
                                            <p:cond delay="0"/>
                                          </p:stCondLst>
                                        </p:cTn>
                                        <p:tgtEl>
                                          <p:spTgt spid="53"/>
                                        </p:tgtEl>
                                        <p:attrNameLst>
                                          <p:attrName>style.visibility</p:attrName>
                                        </p:attrNameLst>
                                      </p:cBhvr>
                                      <p:to>
                                        <p:strVal val="visible"/>
                                      </p:to>
                                    </p:set>
                                    <p:animEffect transition="in" filter="fade">
                                      <p:cBhvr>
                                        <p:cTn id="46" dur="500"/>
                                        <p:tgtEl>
                                          <p:spTgt spid="53"/>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grpId="1" nodeType="clickEffect">
                                  <p:stCondLst>
                                    <p:cond delay="0"/>
                                  </p:stCondLst>
                                  <p:childTnLst>
                                    <p:animMotion origin="layout" path="M -4.16667E-6 -3.95062E-6 L -4.16667E-6 0.0855 " pathEditMode="relative" rAng="0" ptsTypes="AA">
                                      <p:cBhvr>
                                        <p:cTn id="50" dur="2000" fill="hold"/>
                                        <p:tgtEl>
                                          <p:spTgt spid="52"/>
                                        </p:tgtEl>
                                        <p:attrNameLst>
                                          <p:attrName>ppt_x</p:attrName>
                                          <p:attrName>ppt_y</p:attrName>
                                        </p:attrNameLst>
                                      </p:cBhvr>
                                      <p:rCtr x="0" y="4259"/>
                                    </p:animMotion>
                                  </p:childTnLst>
                                </p:cTn>
                              </p:par>
                              <p:par>
                                <p:cTn id="51" presetID="42" presetClass="path" presetSubtype="0" accel="50000" decel="50000" fill="hold" grpId="1" nodeType="withEffect">
                                  <p:stCondLst>
                                    <p:cond delay="0"/>
                                  </p:stCondLst>
                                  <p:childTnLst>
                                    <p:animMotion origin="layout" path="M 2.5E-6 -3.95062E-6 L 2.5E-6 0.08519 " pathEditMode="relative" rAng="0" ptsTypes="AA">
                                      <p:cBhvr>
                                        <p:cTn id="52" dur="2000" fill="hold"/>
                                        <p:tgtEl>
                                          <p:spTgt spid="53"/>
                                        </p:tgtEl>
                                        <p:attrNameLst>
                                          <p:attrName>ppt_x</p:attrName>
                                          <p:attrName>ppt_y</p:attrName>
                                        </p:attrNameLst>
                                      </p:cBhvr>
                                      <p:rCtr x="0" y="4259"/>
                                    </p:animMotion>
                                  </p:childTnLst>
                                </p:cTn>
                              </p:par>
                            </p:childTnLst>
                          </p:cTn>
                        </p:par>
                        <p:par>
                          <p:cTn id="53" fill="hold">
                            <p:stCondLst>
                              <p:cond delay="2000"/>
                            </p:stCondLst>
                            <p:childTnLst>
                              <p:par>
                                <p:cTn id="54" presetID="9" presetClass="exit" presetSubtype="0" fill="hold" grpId="2" nodeType="afterEffect">
                                  <p:stCondLst>
                                    <p:cond delay="0"/>
                                  </p:stCondLst>
                                  <p:childTnLst>
                                    <p:animEffect transition="out" filter="dissolve">
                                      <p:cBhvr>
                                        <p:cTn id="55" dur="500"/>
                                        <p:tgtEl>
                                          <p:spTgt spid="52"/>
                                        </p:tgtEl>
                                      </p:cBhvr>
                                    </p:animEffect>
                                    <p:set>
                                      <p:cBhvr>
                                        <p:cTn id="56" dur="1" fill="hold">
                                          <p:stCondLst>
                                            <p:cond delay="499"/>
                                          </p:stCondLst>
                                        </p:cTn>
                                        <p:tgtEl>
                                          <p:spTgt spid="52"/>
                                        </p:tgtEl>
                                        <p:attrNameLst>
                                          <p:attrName>style.visibility</p:attrName>
                                        </p:attrNameLst>
                                      </p:cBhvr>
                                      <p:to>
                                        <p:strVal val="hidden"/>
                                      </p:to>
                                    </p:set>
                                  </p:childTnLst>
                                </p:cTn>
                              </p:par>
                              <p:par>
                                <p:cTn id="57" presetID="9" presetClass="exit" presetSubtype="0" fill="hold" grpId="2" nodeType="withEffect">
                                  <p:stCondLst>
                                    <p:cond delay="0"/>
                                  </p:stCondLst>
                                  <p:childTnLst>
                                    <p:animEffect transition="out" filter="dissolve">
                                      <p:cBhvr>
                                        <p:cTn id="58" dur="500"/>
                                        <p:tgtEl>
                                          <p:spTgt spid="53"/>
                                        </p:tgtEl>
                                      </p:cBhvr>
                                    </p:animEffect>
                                    <p:set>
                                      <p:cBhvr>
                                        <p:cTn id="59" dur="1" fill="hold">
                                          <p:stCondLst>
                                            <p:cond delay="499"/>
                                          </p:stCondLst>
                                        </p:cTn>
                                        <p:tgtEl>
                                          <p:spTgt spid="53"/>
                                        </p:tgtEl>
                                        <p:attrNameLst>
                                          <p:attrName>style.visibility</p:attrName>
                                        </p:attrNameLst>
                                      </p:cBhvr>
                                      <p:to>
                                        <p:strVal val="hidden"/>
                                      </p:to>
                                    </p:set>
                                  </p:childTnLst>
                                </p:cTn>
                              </p:par>
                              <p:par>
                                <p:cTn id="60" presetID="10" presetClass="entr" presetSubtype="0" fill="hold" grpId="0" nodeType="withEffect">
                                  <p:stCondLst>
                                    <p:cond delay="0"/>
                                  </p:stCondLst>
                                  <p:childTnLst>
                                    <p:set>
                                      <p:cBhvr>
                                        <p:cTn id="61" dur="1" fill="hold">
                                          <p:stCondLst>
                                            <p:cond delay="0"/>
                                          </p:stCondLst>
                                        </p:cTn>
                                        <p:tgtEl>
                                          <p:spTgt spid="54"/>
                                        </p:tgtEl>
                                        <p:attrNameLst>
                                          <p:attrName>style.visibility</p:attrName>
                                        </p:attrNameLst>
                                      </p:cBhvr>
                                      <p:to>
                                        <p:strVal val="visible"/>
                                      </p:to>
                                    </p:set>
                                    <p:animEffect transition="in" filter="fade">
                                      <p:cBhvr>
                                        <p:cTn id="62" dur="500"/>
                                        <p:tgtEl>
                                          <p:spTgt spid="54"/>
                                        </p:tgtEl>
                                      </p:cBhvr>
                                    </p:animEffect>
                                  </p:childTnLst>
                                </p:cTn>
                              </p:par>
                            </p:childTnLst>
                          </p:cTn>
                        </p:par>
                        <p:par>
                          <p:cTn id="63" fill="hold">
                            <p:stCondLst>
                              <p:cond delay="2500"/>
                            </p:stCondLst>
                            <p:childTnLst>
                              <p:par>
                                <p:cTn id="64" presetID="10" presetClass="entr" presetSubtype="0" fill="hold" grpId="0" nodeType="afterEffect">
                                  <p:stCondLst>
                                    <p:cond delay="0"/>
                                  </p:stCondLst>
                                  <p:childTnLst>
                                    <p:set>
                                      <p:cBhvr>
                                        <p:cTn id="65" dur="1" fill="hold">
                                          <p:stCondLst>
                                            <p:cond delay="0"/>
                                          </p:stCondLst>
                                        </p:cTn>
                                        <p:tgtEl>
                                          <p:spTgt spid="55"/>
                                        </p:tgtEl>
                                        <p:attrNameLst>
                                          <p:attrName>style.visibility</p:attrName>
                                        </p:attrNameLst>
                                      </p:cBhvr>
                                      <p:to>
                                        <p:strVal val="visible"/>
                                      </p:to>
                                    </p:set>
                                    <p:animEffect transition="in" filter="fade">
                                      <p:cBhvr>
                                        <p:cTn id="66" dur="500"/>
                                        <p:tgtEl>
                                          <p:spTgt spid="55"/>
                                        </p:tgtEl>
                                      </p:cBhvr>
                                    </p:animEffect>
                                  </p:childTnLst>
                                </p:cTn>
                              </p:par>
                            </p:childTnLst>
                          </p:cTn>
                        </p:par>
                      </p:childTnLst>
                    </p:cTn>
                  </p:par>
                  <p:par>
                    <p:cTn id="67" fill="hold">
                      <p:stCondLst>
                        <p:cond delay="indefinite"/>
                      </p:stCondLst>
                      <p:childTnLst>
                        <p:par>
                          <p:cTn id="68" fill="hold">
                            <p:stCondLst>
                              <p:cond delay="0"/>
                            </p:stCondLst>
                            <p:childTnLst>
                              <p:par>
                                <p:cTn id="69" presetID="42" presetClass="path" presetSubtype="0" accel="50000" decel="50000" fill="hold" grpId="1" nodeType="clickEffect">
                                  <p:stCondLst>
                                    <p:cond delay="0"/>
                                  </p:stCondLst>
                                  <p:childTnLst>
                                    <p:animMotion origin="layout" path="M 3.33333E-6 -4.19753E-6 L 3.33333E-6 0.08673 " pathEditMode="relative" rAng="0" ptsTypes="AA">
                                      <p:cBhvr>
                                        <p:cTn id="70" dur="2000" fill="hold"/>
                                        <p:tgtEl>
                                          <p:spTgt spid="54"/>
                                        </p:tgtEl>
                                        <p:attrNameLst>
                                          <p:attrName>ppt_x</p:attrName>
                                          <p:attrName>ppt_y</p:attrName>
                                        </p:attrNameLst>
                                      </p:cBhvr>
                                      <p:rCtr x="0" y="4321"/>
                                    </p:animMotion>
                                  </p:childTnLst>
                                </p:cTn>
                              </p:par>
                              <p:par>
                                <p:cTn id="71" presetID="42" presetClass="path" presetSubtype="0" accel="50000" decel="50000" fill="hold" grpId="1" nodeType="withEffect">
                                  <p:stCondLst>
                                    <p:cond delay="0"/>
                                  </p:stCondLst>
                                  <p:childTnLst>
                                    <p:animMotion origin="layout" path="M 1.11111E-6 -4.19753E-6 L 1.11111E-6 0.08673 " pathEditMode="relative" rAng="0" ptsTypes="AA">
                                      <p:cBhvr>
                                        <p:cTn id="72" dur="2000" fill="hold"/>
                                        <p:tgtEl>
                                          <p:spTgt spid="55"/>
                                        </p:tgtEl>
                                        <p:attrNameLst>
                                          <p:attrName>ppt_x</p:attrName>
                                          <p:attrName>ppt_y</p:attrName>
                                        </p:attrNameLst>
                                      </p:cBhvr>
                                      <p:rCtr x="0" y="4321"/>
                                    </p:animMotion>
                                  </p:childTnLst>
                                </p:cTn>
                              </p:par>
                            </p:childTnLst>
                          </p:cTn>
                        </p:par>
                        <p:par>
                          <p:cTn id="73" fill="hold">
                            <p:stCondLst>
                              <p:cond delay="2000"/>
                            </p:stCondLst>
                            <p:childTnLst>
                              <p:par>
                                <p:cTn id="74" presetID="9" presetClass="exit" presetSubtype="0" fill="hold" grpId="2" nodeType="afterEffect">
                                  <p:stCondLst>
                                    <p:cond delay="0"/>
                                  </p:stCondLst>
                                  <p:childTnLst>
                                    <p:animEffect transition="out" filter="dissolve">
                                      <p:cBhvr>
                                        <p:cTn id="75" dur="500"/>
                                        <p:tgtEl>
                                          <p:spTgt spid="54"/>
                                        </p:tgtEl>
                                      </p:cBhvr>
                                    </p:animEffect>
                                    <p:set>
                                      <p:cBhvr>
                                        <p:cTn id="76" dur="1" fill="hold">
                                          <p:stCondLst>
                                            <p:cond delay="499"/>
                                          </p:stCondLst>
                                        </p:cTn>
                                        <p:tgtEl>
                                          <p:spTgt spid="54"/>
                                        </p:tgtEl>
                                        <p:attrNameLst>
                                          <p:attrName>style.visibility</p:attrName>
                                        </p:attrNameLst>
                                      </p:cBhvr>
                                      <p:to>
                                        <p:strVal val="hidden"/>
                                      </p:to>
                                    </p:set>
                                  </p:childTnLst>
                                </p:cTn>
                              </p:par>
                              <p:par>
                                <p:cTn id="77" presetID="9" presetClass="exit" presetSubtype="0" fill="hold" grpId="2" nodeType="withEffect">
                                  <p:stCondLst>
                                    <p:cond delay="0"/>
                                  </p:stCondLst>
                                  <p:childTnLst>
                                    <p:animEffect transition="out" filter="dissolve">
                                      <p:cBhvr>
                                        <p:cTn id="78" dur="500"/>
                                        <p:tgtEl>
                                          <p:spTgt spid="55"/>
                                        </p:tgtEl>
                                      </p:cBhvr>
                                    </p:animEffect>
                                    <p:set>
                                      <p:cBhvr>
                                        <p:cTn id="79" dur="1" fill="hold">
                                          <p:stCondLst>
                                            <p:cond delay="499"/>
                                          </p:stCondLst>
                                        </p:cTn>
                                        <p:tgtEl>
                                          <p:spTgt spid="55"/>
                                        </p:tgtEl>
                                        <p:attrNameLst>
                                          <p:attrName>style.visibility</p:attrName>
                                        </p:attrNameLst>
                                      </p:cBhvr>
                                      <p:to>
                                        <p:strVal val="hidden"/>
                                      </p:to>
                                    </p:set>
                                  </p:childTnLst>
                                </p:cTn>
                              </p:par>
                              <p:par>
                                <p:cTn id="80" presetID="10" presetClass="entr" presetSubtype="0" fill="hold" grpId="0" nodeType="withEffect">
                                  <p:stCondLst>
                                    <p:cond delay="0"/>
                                  </p:stCondLst>
                                  <p:childTnLst>
                                    <p:set>
                                      <p:cBhvr>
                                        <p:cTn id="81" dur="1" fill="hold">
                                          <p:stCondLst>
                                            <p:cond delay="0"/>
                                          </p:stCondLst>
                                        </p:cTn>
                                        <p:tgtEl>
                                          <p:spTgt spid="56"/>
                                        </p:tgtEl>
                                        <p:attrNameLst>
                                          <p:attrName>style.visibility</p:attrName>
                                        </p:attrNameLst>
                                      </p:cBhvr>
                                      <p:to>
                                        <p:strVal val="visible"/>
                                      </p:to>
                                    </p:set>
                                    <p:animEffect transition="in" filter="fade">
                                      <p:cBhvr>
                                        <p:cTn id="82" dur="500"/>
                                        <p:tgtEl>
                                          <p:spTgt spid="56"/>
                                        </p:tgtEl>
                                      </p:cBhvr>
                                    </p:animEffect>
                                  </p:childTnLst>
                                </p:cTn>
                              </p:par>
                            </p:childTnLst>
                          </p:cTn>
                        </p:par>
                        <p:par>
                          <p:cTn id="83" fill="hold">
                            <p:stCondLst>
                              <p:cond delay="2500"/>
                            </p:stCondLst>
                            <p:childTnLst>
                              <p:par>
                                <p:cTn id="84" presetID="10" presetClass="entr" presetSubtype="0" fill="hold" grpId="0" nodeType="afterEffect">
                                  <p:stCondLst>
                                    <p:cond delay="0"/>
                                  </p:stCondLst>
                                  <p:childTnLst>
                                    <p:set>
                                      <p:cBhvr>
                                        <p:cTn id="85" dur="1" fill="hold">
                                          <p:stCondLst>
                                            <p:cond delay="0"/>
                                          </p:stCondLst>
                                        </p:cTn>
                                        <p:tgtEl>
                                          <p:spTgt spid="57"/>
                                        </p:tgtEl>
                                        <p:attrNameLst>
                                          <p:attrName>style.visibility</p:attrName>
                                        </p:attrNameLst>
                                      </p:cBhvr>
                                      <p:to>
                                        <p:strVal val="visible"/>
                                      </p:to>
                                    </p:set>
                                    <p:animEffect transition="in" filter="fade">
                                      <p:cBhvr>
                                        <p:cTn id="86" dur="500"/>
                                        <p:tgtEl>
                                          <p:spTgt spid="57"/>
                                        </p:tgtEl>
                                      </p:cBhvr>
                                    </p:animEffect>
                                  </p:childTnLst>
                                </p:cTn>
                              </p:par>
                            </p:childTnLst>
                          </p:cTn>
                        </p:par>
                      </p:childTnLst>
                    </p:cTn>
                  </p:par>
                  <p:par>
                    <p:cTn id="87" fill="hold">
                      <p:stCondLst>
                        <p:cond delay="indefinite"/>
                      </p:stCondLst>
                      <p:childTnLst>
                        <p:par>
                          <p:cTn id="88" fill="hold">
                            <p:stCondLst>
                              <p:cond delay="0"/>
                            </p:stCondLst>
                            <p:childTnLst>
                              <p:par>
                                <p:cTn id="89" presetID="42" presetClass="path" presetSubtype="0" accel="50000" decel="50000" fill="hold" grpId="1" nodeType="clickEffect">
                                  <p:stCondLst>
                                    <p:cond delay="0"/>
                                  </p:stCondLst>
                                  <p:childTnLst>
                                    <p:animMotion origin="layout" path="M -1.94444E-6 -1.7284E-6 L -1.94444E-6 0.09321 " pathEditMode="relative" rAng="0" ptsTypes="AA">
                                      <p:cBhvr>
                                        <p:cTn id="90" dur="2000" fill="hold"/>
                                        <p:tgtEl>
                                          <p:spTgt spid="56"/>
                                        </p:tgtEl>
                                        <p:attrNameLst>
                                          <p:attrName>ppt_x</p:attrName>
                                          <p:attrName>ppt_y</p:attrName>
                                        </p:attrNameLst>
                                      </p:cBhvr>
                                      <p:rCtr x="0" y="4660"/>
                                    </p:animMotion>
                                  </p:childTnLst>
                                </p:cTn>
                              </p:par>
                              <p:par>
                                <p:cTn id="91" presetID="42" presetClass="path" presetSubtype="0" accel="50000" decel="50000" fill="hold" grpId="1" nodeType="withEffect">
                                  <p:stCondLst>
                                    <p:cond delay="0"/>
                                  </p:stCondLst>
                                  <p:childTnLst>
                                    <p:animMotion origin="layout" path="M 5.55556E-7 -1.7284E-6 L 5.55556E-7 0.09321 " pathEditMode="relative" rAng="0" ptsTypes="AA">
                                      <p:cBhvr>
                                        <p:cTn id="92" dur="2000" fill="hold"/>
                                        <p:tgtEl>
                                          <p:spTgt spid="57"/>
                                        </p:tgtEl>
                                        <p:attrNameLst>
                                          <p:attrName>ppt_x</p:attrName>
                                          <p:attrName>ppt_y</p:attrName>
                                        </p:attrNameLst>
                                      </p:cBhvr>
                                      <p:rCtr x="0" y="4660"/>
                                    </p:animMotion>
                                  </p:childTnLst>
                                </p:cTn>
                              </p:par>
                            </p:childTnLst>
                          </p:cTn>
                        </p:par>
                        <p:par>
                          <p:cTn id="93" fill="hold">
                            <p:stCondLst>
                              <p:cond delay="2000"/>
                            </p:stCondLst>
                            <p:childTnLst>
                              <p:par>
                                <p:cTn id="94" presetID="9" presetClass="exit" presetSubtype="0" fill="hold" grpId="2" nodeType="afterEffect">
                                  <p:stCondLst>
                                    <p:cond delay="0"/>
                                  </p:stCondLst>
                                  <p:childTnLst>
                                    <p:animEffect transition="out" filter="dissolve">
                                      <p:cBhvr>
                                        <p:cTn id="95" dur="500"/>
                                        <p:tgtEl>
                                          <p:spTgt spid="56"/>
                                        </p:tgtEl>
                                      </p:cBhvr>
                                    </p:animEffect>
                                    <p:set>
                                      <p:cBhvr>
                                        <p:cTn id="96" dur="1" fill="hold">
                                          <p:stCondLst>
                                            <p:cond delay="499"/>
                                          </p:stCondLst>
                                        </p:cTn>
                                        <p:tgtEl>
                                          <p:spTgt spid="56"/>
                                        </p:tgtEl>
                                        <p:attrNameLst>
                                          <p:attrName>style.visibility</p:attrName>
                                        </p:attrNameLst>
                                      </p:cBhvr>
                                      <p:to>
                                        <p:strVal val="hidden"/>
                                      </p:to>
                                    </p:set>
                                  </p:childTnLst>
                                </p:cTn>
                              </p:par>
                              <p:par>
                                <p:cTn id="97" presetID="9" presetClass="exit" presetSubtype="0" fill="hold" grpId="2" nodeType="withEffect">
                                  <p:stCondLst>
                                    <p:cond delay="0"/>
                                  </p:stCondLst>
                                  <p:childTnLst>
                                    <p:animEffect transition="out" filter="dissolve">
                                      <p:cBhvr>
                                        <p:cTn id="98" dur="500"/>
                                        <p:tgtEl>
                                          <p:spTgt spid="57"/>
                                        </p:tgtEl>
                                      </p:cBhvr>
                                    </p:animEffect>
                                    <p:set>
                                      <p:cBhvr>
                                        <p:cTn id="99" dur="1" fill="hold">
                                          <p:stCondLst>
                                            <p:cond delay="499"/>
                                          </p:stCondLst>
                                        </p:cTn>
                                        <p:tgtEl>
                                          <p:spTgt spid="57"/>
                                        </p:tgtEl>
                                        <p:attrNameLst>
                                          <p:attrName>style.visibility</p:attrName>
                                        </p:attrNameLst>
                                      </p:cBhvr>
                                      <p:to>
                                        <p:strVal val="hidden"/>
                                      </p:to>
                                    </p:set>
                                  </p:childTnLst>
                                </p:cTn>
                              </p:par>
                              <p:par>
                                <p:cTn id="100" presetID="10" presetClass="entr" presetSubtype="0" fill="hold" grpId="0" nodeType="withEffect">
                                  <p:stCondLst>
                                    <p:cond delay="0"/>
                                  </p:stCondLst>
                                  <p:childTnLst>
                                    <p:set>
                                      <p:cBhvr>
                                        <p:cTn id="101" dur="1" fill="hold">
                                          <p:stCondLst>
                                            <p:cond delay="0"/>
                                          </p:stCondLst>
                                        </p:cTn>
                                        <p:tgtEl>
                                          <p:spTgt spid="58"/>
                                        </p:tgtEl>
                                        <p:attrNameLst>
                                          <p:attrName>style.visibility</p:attrName>
                                        </p:attrNameLst>
                                      </p:cBhvr>
                                      <p:to>
                                        <p:strVal val="visible"/>
                                      </p:to>
                                    </p:set>
                                    <p:animEffect transition="in" filter="fade">
                                      <p:cBhvr>
                                        <p:cTn id="102" dur="500"/>
                                        <p:tgtEl>
                                          <p:spTgt spid="58"/>
                                        </p:tgtEl>
                                      </p:cBhvr>
                                    </p:animEffect>
                                  </p:childTnLst>
                                </p:cTn>
                              </p:par>
                            </p:childTnLst>
                          </p:cTn>
                        </p:par>
                        <p:par>
                          <p:cTn id="103" fill="hold">
                            <p:stCondLst>
                              <p:cond delay="2500"/>
                            </p:stCondLst>
                            <p:childTnLst>
                              <p:par>
                                <p:cTn id="104" presetID="10" presetClass="entr" presetSubtype="0" fill="hold" grpId="0" nodeType="afterEffect">
                                  <p:stCondLst>
                                    <p:cond delay="0"/>
                                  </p:stCondLst>
                                  <p:childTnLst>
                                    <p:set>
                                      <p:cBhvr>
                                        <p:cTn id="105" dur="1" fill="hold">
                                          <p:stCondLst>
                                            <p:cond delay="0"/>
                                          </p:stCondLst>
                                        </p:cTn>
                                        <p:tgtEl>
                                          <p:spTgt spid="59"/>
                                        </p:tgtEl>
                                        <p:attrNameLst>
                                          <p:attrName>style.visibility</p:attrName>
                                        </p:attrNameLst>
                                      </p:cBhvr>
                                      <p:to>
                                        <p:strVal val="visible"/>
                                      </p:to>
                                    </p:set>
                                    <p:animEffect transition="in" filter="fade">
                                      <p:cBhvr>
                                        <p:cTn id="106" dur="500"/>
                                        <p:tgtEl>
                                          <p:spTgt spid="59"/>
                                        </p:tgtEl>
                                      </p:cBhvr>
                                    </p:animEffect>
                                  </p:childTnLst>
                                </p:cTn>
                              </p:par>
                            </p:childTnLst>
                          </p:cTn>
                        </p:par>
                      </p:childTnLst>
                    </p:cTn>
                  </p:par>
                  <p:par>
                    <p:cTn id="107" fill="hold">
                      <p:stCondLst>
                        <p:cond delay="indefinite"/>
                      </p:stCondLst>
                      <p:childTnLst>
                        <p:par>
                          <p:cTn id="108" fill="hold">
                            <p:stCondLst>
                              <p:cond delay="0"/>
                            </p:stCondLst>
                            <p:childTnLst>
                              <p:par>
                                <p:cTn id="109" presetID="42" presetClass="path" presetSubtype="0" accel="50000" decel="50000" fill="hold" grpId="1" nodeType="clickEffect">
                                  <p:stCondLst>
                                    <p:cond delay="0"/>
                                  </p:stCondLst>
                                  <p:childTnLst>
                                    <p:animMotion origin="layout" path="M 2.5E-6 -2.96296E-6 L 2.5E-6 0.08889 " pathEditMode="relative" rAng="0" ptsTypes="AA">
                                      <p:cBhvr>
                                        <p:cTn id="110" dur="2000" fill="hold"/>
                                        <p:tgtEl>
                                          <p:spTgt spid="58"/>
                                        </p:tgtEl>
                                        <p:attrNameLst>
                                          <p:attrName>ppt_x</p:attrName>
                                          <p:attrName>ppt_y</p:attrName>
                                        </p:attrNameLst>
                                      </p:cBhvr>
                                      <p:rCtr x="0" y="4444"/>
                                    </p:animMotion>
                                  </p:childTnLst>
                                </p:cTn>
                              </p:par>
                              <p:par>
                                <p:cTn id="111" presetID="42" presetClass="path" presetSubtype="0" accel="50000" decel="50000" fill="hold" grpId="1" nodeType="withEffect">
                                  <p:stCondLst>
                                    <p:cond delay="0"/>
                                  </p:stCondLst>
                                  <p:childTnLst>
                                    <p:animMotion origin="layout" path="M -2.77778E-7 -2.96296E-6 L -2.77778E-7 0.08889 " pathEditMode="relative" rAng="0" ptsTypes="AA">
                                      <p:cBhvr>
                                        <p:cTn id="112" dur="2000" fill="hold"/>
                                        <p:tgtEl>
                                          <p:spTgt spid="59"/>
                                        </p:tgtEl>
                                        <p:attrNameLst>
                                          <p:attrName>ppt_x</p:attrName>
                                          <p:attrName>ppt_y</p:attrName>
                                        </p:attrNameLst>
                                      </p:cBhvr>
                                      <p:rCtr x="0" y="4444"/>
                                    </p:animMotion>
                                  </p:childTnLst>
                                </p:cTn>
                              </p:par>
                            </p:childTnLst>
                          </p:cTn>
                        </p:par>
                        <p:par>
                          <p:cTn id="113" fill="hold">
                            <p:stCondLst>
                              <p:cond delay="2000"/>
                            </p:stCondLst>
                            <p:childTnLst>
                              <p:par>
                                <p:cTn id="114" presetID="9" presetClass="exit" presetSubtype="0" fill="hold" grpId="2" nodeType="afterEffect">
                                  <p:stCondLst>
                                    <p:cond delay="0"/>
                                  </p:stCondLst>
                                  <p:childTnLst>
                                    <p:animEffect transition="out" filter="dissolve">
                                      <p:cBhvr>
                                        <p:cTn id="115" dur="500"/>
                                        <p:tgtEl>
                                          <p:spTgt spid="58"/>
                                        </p:tgtEl>
                                      </p:cBhvr>
                                    </p:animEffect>
                                    <p:set>
                                      <p:cBhvr>
                                        <p:cTn id="116" dur="1" fill="hold">
                                          <p:stCondLst>
                                            <p:cond delay="499"/>
                                          </p:stCondLst>
                                        </p:cTn>
                                        <p:tgtEl>
                                          <p:spTgt spid="58"/>
                                        </p:tgtEl>
                                        <p:attrNameLst>
                                          <p:attrName>style.visibility</p:attrName>
                                        </p:attrNameLst>
                                      </p:cBhvr>
                                      <p:to>
                                        <p:strVal val="hidden"/>
                                      </p:to>
                                    </p:set>
                                  </p:childTnLst>
                                </p:cTn>
                              </p:par>
                              <p:par>
                                <p:cTn id="117" presetID="9" presetClass="exit" presetSubtype="0" fill="hold" grpId="2" nodeType="withEffect">
                                  <p:stCondLst>
                                    <p:cond delay="0"/>
                                  </p:stCondLst>
                                  <p:childTnLst>
                                    <p:animEffect transition="out" filter="dissolve">
                                      <p:cBhvr>
                                        <p:cTn id="118" dur="500"/>
                                        <p:tgtEl>
                                          <p:spTgt spid="59"/>
                                        </p:tgtEl>
                                      </p:cBhvr>
                                    </p:animEffect>
                                    <p:set>
                                      <p:cBhvr>
                                        <p:cTn id="119" dur="1" fill="hold">
                                          <p:stCondLst>
                                            <p:cond delay="499"/>
                                          </p:stCondLst>
                                        </p:cTn>
                                        <p:tgtEl>
                                          <p:spTgt spid="59"/>
                                        </p:tgtEl>
                                        <p:attrNameLst>
                                          <p:attrName>style.visibility</p:attrName>
                                        </p:attrNameLst>
                                      </p:cBhvr>
                                      <p:to>
                                        <p:strVal val="hidden"/>
                                      </p:to>
                                    </p:set>
                                  </p:childTnLst>
                                </p:cTn>
                              </p:par>
                              <p:par>
                                <p:cTn id="120" presetID="10" presetClass="entr" presetSubtype="0" fill="hold" grpId="0" nodeType="withEffect">
                                  <p:stCondLst>
                                    <p:cond delay="0"/>
                                  </p:stCondLst>
                                  <p:childTnLst>
                                    <p:set>
                                      <p:cBhvr>
                                        <p:cTn id="121" dur="1" fill="hold">
                                          <p:stCondLst>
                                            <p:cond delay="0"/>
                                          </p:stCondLst>
                                        </p:cTn>
                                        <p:tgtEl>
                                          <p:spTgt spid="60"/>
                                        </p:tgtEl>
                                        <p:attrNameLst>
                                          <p:attrName>style.visibility</p:attrName>
                                        </p:attrNameLst>
                                      </p:cBhvr>
                                      <p:to>
                                        <p:strVal val="visible"/>
                                      </p:to>
                                    </p:set>
                                    <p:animEffect transition="in" filter="fade">
                                      <p:cBhvr>
                                        <p:cTn id="122" dur="500"/>
                                        <p:tgtEl>
                                          <p:spTgt spid="60"/>
                                        </p:tgtEl>
                                      </p:cBhvr>
                                    </p:animEffect>
                                  </p:childTnLst>
                                </p:cTn>
                              </p:par>
                            </p:childTnLst>
                          </p:cTn>
                        </p:par>
                        <p:par>
                          <p:cTn id="123" fill="hold">
                            <p:stCondLst>
                              <p:cond delay="2500"/>
                            </p:stCondLst>
                            <p:childTnLst>
                              <p:par>
                                <p:cTn id="124" presetID="10" presetClass="entr" presetSubtype="0" fill="hold" grpId="0" nodeType="afterEffect">
                                  <p:stCondLst>
                                    <p:cond delay="0"/>
                                  </p:stCondLst>
                                  <p:childTnLst>
                                    <p:set>
                                      <p:cBhvr>
                                        <p:cTn id="125" dur="1" fill="hold">
                                          <p:stCondLst>
                                            <p:cond delay="0"/>
                                          </p:stCondLst>
                                        </p:cTn>
                                        <p:tgtEl>
                                          <p:spTgt spid="61"/>
                                        </p:tgtEl>
                                        <p:attrNameLst>
                                          <p:attrName>style.visibility</p:attrName>
                                        </p:attrNameLst>
                                      </p:cBhvr>
                                      <p:to>
                                        <p:strVal val="visible"/>
                                      </p:to>
                                    </p:set>
                                    <p:animEffect transition="in" filter="fade">
                                      <p:cBhvr>
                                        <p:cTn id="126" dur="500"/>
                                        <p:tgtEl>
                                          <p:spTgt spid="61"/>
                                        </p:tgtEl>
                                      </p:cBhvr>
                                    </p:animEffect>
                                  </p:childTnLst>
                                </p:cTn>
                              </p:par>
                            </p:childTnLst>
                          </p:cTn>
                        </p:par>
                        <p:par>
                          <p:cTn id="127" fill="hold">
                            <p:stCondLst>
                              <p:cond delay="3000"/>
                            </p:stCondLst>
                            <p:childTnLst>
                              <p:par>
                                <p:cTn id="128" presetID="10" presetClass="entr" presetSubtype="0" fill="hold" grpId="0" nodeType="afterEffect">
                                  <p:stCondLst>
                                    <p:cond delay="0"/>
                                  </p:stCondLst>
                                  <p:childTnLst>
                                    <p:set>
                                      <p:cBhvr>
                                        <p:cTn id="129" dur="1" fill="hold">
                                          <p:stCondLst>
                                            <p:cond delay="0"/>
                                          </p:stCondLst>
                                        </p:cTn>
                                        <p:tgtEl>
                                          <p:spTgt spid="62"/>
                                        </p:tgtEl>
                                        <p:attrNameLst>
                                          <p:attrName>style.visibility</p:attrName>
                                        </p:attrNameLst>
                                      </p:cBhvr>
                                      <p:to>
                                        <p:strVal val="visible"/>
                                      </p:to>
                                    </p:set>
                                    <p:animEffect transition="in" filter="fade">
                                      <p:cBhvr>
                                        <p:cTn id="130" dur="500"/>
                                        <p:tgtEl>
                                          <p:spTgt spid="62"/>
                                        </p:tgtEl>
                                      </p:cBhvr>
                                    </p:animEffect>
                                  </p:childTnLst>
                                </p:cTn>
                              </p:par>
                            </p:childTnLst>
                          </p:cTn>
                        </p:par>
                      </p:childTnLst>
                    </p:cTn>
                  </p:par>
                  <p:par>
                    <p:cTn id="131" fill="hold">
                      <p:stCondLst>
                        <p:cond delay="indefinite"/>
                      </p:stCondLst>
                      <p:childTnLst>
                        <p:par>
                          <p:cTn id="132" fill="hold">
                            <p:stCondLst>
                              <p:cond delay="0"/>
                            </p:stCondLst>
                            <p:childTnLst>
                              <p:par>
                                <p:cTn id="133" presetID="42" presetClass="path" presetSubtype="0" accel="50000" decel="50000" fill="hold" grpId="1" nodeType="clickEffect">
                                  <p:stCondLst>
                                    <p:cond delay="0"/>
                                  </p:stCondLst>
                                  <p:childTnLst>
                                    <p:animMotion origin="layout" path="M 4.16667E-6 -1.85185E-6 L 4.16667E-6 0.09259 " pathEditMode="relative" rAng="0" ptsTypes="AA">
                                      <p:cBhvr>
                                        <p:cTn id="134" dur="2000" fill="hold"/>
                                        <p:tgtEl>
                                          <p:spTgt spid="60"/>
                                        </p:tgtEl>
                                        <p:attrNameLst>
                                          <p:attrName>ppt_x</p:attrName>
                                          <p:attrName>ppt_y</p:attrName>
                                        </p:attrNameLst>
                                      </p:cBhvr>
                                      <p:rCtr x="0" y="4630"/>
                                    </p:animMotion>
                                  </p:childTnLst>
                                </p:cTn>
                              </p:par>
                              <p:par>
                                <p:cTn id="135" presetID="42" presetClass="path" presetSubtype="0" accel="50000" decel="50000" fill="hold" grpId="1" nodeType="withEffect">
                                  <p:stCondLst>
                                    <p:cond delay="0"/>
                                  </p:stCondLst>
                                  <p:childTnLst>
                                    <p:animMotion origin="layout" path="M 1.66667E-6 -1.85185E-6 L 1.66667E-6 0.09259 " pathEditMode="relative" rAng="0" ptsTypes="AA">
                                      <p:cBhvr>
                                        <p:cTn id="136" dur="2000" fill="hold"/>
                                        <p:tgtEl>
                                          <p:spTgt spid="61"/>
                                        </p:tgtEl>
                                        <p:attrNameLst>
                                          <p:attrName>ppt_x</p:attrName>
                                          <p:attrName>ppt_y</p:attrName>
                                        </p:attrNameLst>
                                      </p:cBhvr>
                                      <p:rCtr x="0" y="4630"/>
                                    </p:animMotion>
                                  </p:childTnLst>
                                </p:cTn>
                              </p:par>
                              <p:par>
                                <p:cTn id="137" presetID="42" presetClass="path" presetSubtype="0" accel="50000" decel="50000" fill="hold" grpId="1" nodeType="withEffect">
                                  <p:stCondLst>
                                    <p:cond delay="0"/>
                                  </p:stCondLst>
                                  <p:childTnLst>
                                    <p:animMotion origin="layout" path="M 1.38889E-6 -1.85185E-6 L 1.38889E-6 0.09259 " pathEditMode="relative" rAng="0" ptsTypes="AA">
                                      <p:cBhvr>
                                        <p:cTn id="138" dur="2000" fill="hold"/>
                                        <p:tgtEl>
                                          <p:spTgt spid="62"/>
                                        </p:tgtEl>
                                        <p:attrNameLst>
                                          <p:attrName>ppt_x</p:attrName>
                                          <p:attrName>ppt_y</p:attrName>
                                        </p:attrNameLst>
                                      </p:cBhvr>
                                      <p:rCtr x="0" y="4630"/>
                                    </p:animMotion>
                                  </p:childTnLst>
                                </p:cTn>
                              </p:par>
                            </p:childTnLst>
                          </p:cTn>
                        </p:par>
                        <p:par>
                          <p:cTn id="139" fill="hold">
                            <p:stCondLst>
                              <p:cond delay="2000"/>
                            </p:stCondLst>
                            <p:childTnLst>
                              <p:par>
                                <p:cTn id="140" presetID="9" presetClass="exit" presetSubtype="0" fill="hold" grpId="2" nodeType="afterEffect">
                                  <p:stCondLst>
                                    <p:cond delay="0"/>
                                  </p:stCondLst>
                                  <p:childTnLst>
                                    <p:animEffect transition="out" filter="dissolve">
                                      <p:cBhvr>
                                        <p:cTn id="141" dur="500"/>
                                        <p:tgtEl>
                                          <p:spTgt spid="60"/>
                                        </p:tgtEl>
                                      </p:cBhvr>
                                    </p:animEffect>
                                    <p:set>
                                      <p:cBhvr>
                                        <p:cTn id="142" dur="1" fill="hold">
                                          <p:stCondLst>
                                            <p:cond delay="499"/>
                                          </p:stCondLst>
                                        </p:cTn>
                                        <p:tgtEl>
                                          <p:spTgt spid="60"/>
                                        </p:tgtEl>
                                        <p:attrNameLst>
                                          <p:attrName>style.visibility</p:attrName>
                                        </p:attrNameLst>
                                      </p:cBhvr>
                                      <p:to>
                                        <p:strVal val="hidden"/>
                                      </p:to>
                                    </p:set>
                                  </p:childTnLst>
                                </p:cTn>
                              </p:par>
                              <p:par>
                                <p:cTn id="143" presetID="9" presetClass="exit" presetSubtype="0" fill="hold" grpId="2" nodeType="withEffect">
                                  <p:stCondLst>
                                    <p:cond delay="0"/>
                                  </p:stCondLst>
                                  <p:childTnLst>
                                    <p:animEffect transition="out" filter="dissolve">
                                      <p:cBhvr>
                                        <p:cTn id="144" dur="500"/>
                                        <p:tgtEl>
                                          <p:spTgt spid="61"/>
                                        </p:tgtEl>
                                      </p:cBhvr>
                                    </p:animEffect>
                                    <p:set>
                                      <p:cBhvr>
                                        <p:cTn id="145" dur="1" fill="hold">
                                          <p:stCondLst>
                                            <p:cond delay="499"/>
                                          </p:stCondLst>
                                        </p:cTn>
                                        <p:tgtEl>
                                          <p:spTgt spid="61"/>
                                        </p:tgtEl>
                                        <p:attrNameLst>
                                          <p:attrName>style.visibility</p:attrName>
                                        </p:attrNameLst>
                                      </p:cBhvr>
                                      <p:to>
                                        <p:strVal val="hidden"/>
                                      </p:to>
                                    </p:set>
                                  </p:childTnLst>
                                </p:cTn>
                              </p:par>
                              <p:par>
                                <p:cTn id="146" presetID="9" presetClass="exit" presetSubtype="0" fill="hold" grpId="2" nodeType="withEffect">
                                  <p:stCondLst>
                                    <p:cond delay="0"/>
                                  </p:stCondLst>
                                  <p:childTnLst>
                                    <p:animEffect transition="out" filter="dissolve">
                                      <p:cBhvr>
                                        <p:cTn id="147" dur="500"/>
                                        <p:tgtEl>
                                          <p:spTgt spid="62"/>
                                        </p:tgtEl>
                                      </p:cBhvr>
                                    </p:animEffect>
                                    <p:set>
                                      <p:cBhvr>
                                        <p:cTn id="148" dur="1" fill="hold">
                                          <p:stCondLst>
                                            <p:cond delay="499"/>
                                          </p:stCondLst>
                                        </p:cTn>
                                        <p:tgtEl>
                                          <p:spTgt spid="62"/>
                                        </p:tgtEl>
                                        <p:attrNameLst>
                                          <p:attrName>style.visibility</p:attrName>
                                        </p:attrNameLst>
                                      </p:cBhvr>
                                      <p:to>
                                        <p:strVal val="hidden"/>
                                      </p:to>
                                    </p:set>
                                  </p:childTnLst>
                                </p:cTn>
                              </p:par>
                              <p:par>
                                <p:cTn id="149" presetID="10" presetClass="entr" presetSubtype="0" fill="hold" grpId="0" nodeType="withEffect">
                                  <p:stCondLst>
                                    <p:cond delay="0"/>
                                  </p:stCondLst>
                                  <p:childTnLst>
                                    <p:set>
                                      <p:cBhvr>
                                        <p:cTn id="150" dur="1" fill="hold">
                                          <p:stCondLst>
                                            <p:cond delay="0"/>
                                          </p:stCondLst>
                                        </p:cTn>
                                        <p:tgtEl>
                                          <p:spTgt spid="63"/>
                                        </p:tgtEl>
                                        <p:attrNameLst>
                                          <p:attrName>style.visibility</p:attrName>
                                        </p:attrNameLst>
                                      </p:cBhvr>
                                      <p:to>
                                        <p:strVal val="visible"/>
                                      </p:to>
                                    </p:set>
                                    <p:animEffect transition="in" filter="fade">
                                      <p:cBhvr>
                                        <p:cTn id="151" dur="500"/>
                                        <p:tgtEl>
                                          <p:spTgt spid="63"/>
                                        </p:tgtEl>
                                      </p:cBhvr>
                                    </p:animEffect>
                                  </p:childTnLst>
                                </p:cTn>
                              </p:par>
                            </p:childTnLst>
                          </p:cTn>
                        </p:par>
                      </p:childTnLst>
                    </p:cTn>
                  </p:par>
                  <p:par>
                    <p:cTn id="152" fill="hold">
                      <p:stCondLst>
                        <p:cond delay="indefinite"/>
                      </p:stCondLst>
                      <p:childTnLst>
                        <p:par>
                          <p:cTn id="153" fill="hold">
                            <p:stCondLst>
                              <p:cond delay="0"/>
                            </p:stCondLst>
                            <p:childTnLst>
                              <p:par>
                                <p:cTn id="154" presetID="9" presetClass="exit" presetSubtype="0" fill="hold" grpId="1" nodeType="clickEffect">
                                  <p:stCondLst>
                                    <p:cond delay="0"/>
                                  </p:stCondLst>
                                  <p:childTnLst>
                                    <p:animEffect transition="out" filter="dissolve">
                                      <p:cBhvr>
                                        <p:cTn id="155" dur="500"/>
                                        <p:tgtEl>
                                          <p:spTgt spid="63"/>
                                        </p:tgtEl>
                                      </p:cBhvr>
                                    </p:animEffect>
                                    <p:set>
                                      <p:cBhvr>
                                        <p:cTn id="156" dur="1" fill="hold">
                                          <p:stCondLst>
                                            <p:cond delay="499"/>
                                          </p:stCondLst>
                                        </p:cTn>
                                        <p:tgtEl>
                                          <p:spTgt spid="63"/>
                                        </p:tgtEl>
                                        <p:attrNameLst>
                                          <p:attrName>style.visibility</p:attrName>
                                        </p:attrNameLst>
                                      </p:cBhvr>
                                      <p:to>
                                        <p:strVal val="hidden"/>
                                      </p:to>
                                    </p:set>
                                  </p:childTnLst>
                                </p:cTn>
                              </p:par>
                            </p:childTnLst>
                          </p:cTn>
                        </p:par>
                        <p:par>
                          <p:cTn id="157" fill="hold">
                            <p:stCondLst>
                              <p:cond delay="500"/>
                            </p:stCondLst>
                            <p:childTnLst>
                              <p:par>
                                <p:cTn id="158" presetID="10" presetClass="entr" presetSubtype="0" fill="hold" grpId="0" nodeType="afterEffect">
                                  <p:stCondLst>
                                    <p:cond delay="0"/>
                                  </p:stCondLst>
                                  <p:childTnLst>
                                    <p:set>
                                      <p:cBhvr>
                                        <p:cTn id="159" dur="1" fill="hold">
                                          <p:stCondLst>
                                            <p:cond delay="0"/>
                                          </p:stCondLst>
                                        </p:cTn>
                                        <p:tgtEl>
                                          <p:spTgt spid="64"/>
                                        </p:tgtEl>
                                        <p:attrNameLst>
                                          <p:attrName>style.visibility</p:attrName>
                                        </p:attrNameLst>
                                      </p:cBhvr>
                                      <p:to>
                                        <p:strVal val="visible"/>
                                      </p:to>
                                    </p:set>
                                    <p:animEffect transition="in" filter="fade">
                                      <p:cBhvr>
                                        <p:cTn id="160" dur="500"/>
                                        <p:tgtEl>
                                          <p:spTgt spid="64"/>
                                        </p:tgtEl>
                                      </p:cBhvr>
                                    </p:animEffect>
                                  </p:childTnLst>
                                </p:cTn>
                              </p:par>
                            </p:childTnLst>
                          </p:cTn>
                        </p:par>
                      </p:childTnLst>
                    </p:cTn>
                  </p:par>
                  <p:par>
                    <p:cTn id="161" fill="hold">
                      <p:stCondLst>
                        <p:cond delay="indefinite"/>
                      </p:stCondLst>
                      <p:childTnLst>
                        <p:par>
                          <p:cTn id="162" fill="hold">
                            <p:stCondLst>
                              <p:cond delay="0"/>
                            </p:stCondLst>
                            <p:childTnLst>
                              <p:par>
                                <p:cTn id="163" presetID="63" presetClass="path" presetSubtype="0" accel="50000" decel="50000" fill="hold" grpId="1" nodeType="clickEffect">
                                  <p:stCondLst>
                                    <p:cond delay="0"/>
                                  </p:stCondLst>
                                  <p:childTnLst>
                                    <p:animMotion origin="layout" path="M 3.05556E-6 -1.23457E-6 L 0.57864 -1.23457E-6 " pathEditMode="relative" rAng="0" ptsTypes="AA">
                                      <p:cBhvr>
                                        <p:cTn id="164" dur="2000" fill="hold"/>
                                        <p:tgtEl>
                                          <p:spTgt spid="64"/>
                                        </p:tgtEl>
                                        <p:attrNameLst>
                                          <p:attrName>ppt_x</p:attrName>
                                          <p:attrName>ppt_y</p:attrName>
                                        </p:attrNameLst>
                                      </p:cBhvr>
                                      <p:rCtr x="28924" y="0"/>
                                    </p:animMotion>
                                  </p:childTnLst>
                                </p:cTn>
                              </p:par>
                            </p:childTnLst>
                          </p:cTn>
                        </p:par>
                      </p:childTnLst>
                    </p:cTn>
                  </p:par>
                  <p:par>
                    <p:cTn id="165" fill="hold">
                      <p:stCondLst>
                        <p:cond delay="indefinite"/>
                      </p:stCondLst>
                      <p:childTnLst>
                        <p:par>
                          <p:cTn id="166" fill="hold">
                            <p:stCondLst>
                              <p:cond delay="0"/>
                            </p:stCondLst>
                            <p:childTnLst>
                              <p:par>
                                <p:cTn id="167" presetID="9" presetClass="exit" presetSubtype="0" fill="hold" grpId="2" nodeType="clickEffect">
                                  <p:stCondLst>
                                    <p:cond delay="0"/>
                                  </p:stCondLst>
                                  <p:childTnLst>
                                    <p:animEffect transition="out" filter="dissolve">
                                      <p:cBhvr>
                                        <p:cTn id="168" dur="500"/>
                                        <p:tgtEl>
                                          <p:spTgt spid="64"/>
                                        </p:tgtEl>
                                      </p:cBhvr>
                                    </p:animEffect>
                                    <p:set>
                                      <p:cBhvr>
                                        <p:cTn id="169" dur="1" fill="hold">
                                          <p:stCondLst>
                                            <p:cond delay="499"/>
                                          </p:stCondLst>
                                        </p:cTn>
                                        <p:tgtEl>
                                          <p:spTgt spid="64"/>
                                        </p:tgtEl>
                                        <p:attrNameLst>
                                          <p:attrName>style.visibility</p:attrName>
                                        </p:attrNameLst>
                                      </p:cBhvr>
                                      <p:to>
                                        <p:strVal val="hidden"/>
                                      </p:to>
                                    </p:set>
                                  </p:childTnLst>
                                </p:cTn>
                              </p:par>
                              <p:par>
                                <p:cTn id="170" presetID="10" presetClass="entr" presetSubtype="0" fill="hold" grpId="0" nodeType="withEffect">
                                  <p:stCondLst>
                                    <p:cond delay="0"/>
                                  </p:stCondLst>
                                  <p:childTnLst>
                                    <p:set>
                                      <p:cBhvr>
                                        <p:cTn id="171" dur="1" fill="hold">
                                          <p:stCondLst>
                                            <p:cond delay="0"/>
                                          </p:stCondLst>
                                        </p:cTn>
                                        <p:tgtEl>
                                          <p:spTgt spid="65"/>
                                        </p:tgtEl>
                                        <p:attrNameLst>
                                          <p:attrName>style.visibility</p:attrName>
                                        </p:attrNameLst>
                                      </p:cBhvr>
                                      <p:to>
                                        <p:strVal val="visible"/>
                                      </p:to>
                                    </p:set>
                                    <p:animEffect transition="in" filter="fade">
                                      <p:cBhvr>
                                        <p:cTn id="172" dur="500"/>
                                        <p:tgtEl>
                                          <p:spTgt spid="65"/>
                                        </p:tgtEl>
                                      </p:cBhvr>
                                    </p:animEffect>
                                  </p:childTnLst>
                                </p:cTn>
                              </p:par>
                            </p:childTnLst>
                          </p:cTn>
                        </p:par>
                      </p:childTnLst>
                    </p:cTn>
                  </p:par>
                  <p:par>
                    <p:cTn id="173" fill="hold">
                      <p:stCondLst>
                        <p:cond delay="indefinite"/>
                      </p:stCondLst>
                      <p:childTnLst>
                        <p:par>
                          <p:cTn id="174" fill="hold">
                            <p:stCondLst>
                              <p:cond delay="0"/>
                            </p:stCondLst>
                            <p:childTnLst>
                              <p:par>
                                <p:cTn id="175" presetID="64" presetClass="path" presetSubtype="0" accel="50000" decel="50000" fill="hold" grpId="1" nodeType="clickEffect">
                                  <p:stCondLst>
                                    <p:cond delay="0"/>
                                  </p:stCondLst>
                                  <p:childTnLst>
                                    <p:animMotion origin="layout" path="M -2.77778E-7 -2.09877E-6 L -2.77778E-7 -0.08889 " pathEditMode="relative" rAng="0" ptsTypes="AA">
                                      <p:cBhvr>
                                        <p:cTn id="176" dur="2000" fill="hold"/>
                                        <p:tgtEl>
                                          <p:spTgt spid="65"/>
                                        </p:tgtEl>
                                        <p:attrNameLst>
                                          <p:attrName>ppt_x</p:attrName>
                                          <p:attrName>ppt_y</p:attrName>
                                        </p:attrNameLst>
                                      </p:cBhvr>
                                      <p:rCtr x="0" y="-4444"/>
                                    </p:animMotion>
                                  </p:childTnLst>
                                </p:cTn>
                              </p:par>
                            </p:childTnLst>
                          </p:cTn>
                        </p:par>
                        <p:par>
                          <p:cTn id="177" fill="hold">
                            <p:stCondLst>
                              <p:cond delay="2000"/>
                            </p:stCondLst>
                            <p:childTnLst>
                              <p:par>
                                <p:cTn id="178" presetID="9" presetClass="exit" presetSubtype="0" fill="hold" grpId="2" nodeType="afterEffect">
                                  <p:stCondLst>
                                    <p:cond delay="0"/>
                                  </p:stCondLst>
                                  <p:childTnLst>
                                    <p:animEffect transition="out" filter="dissolve">
                                      <p:cBhvr>
                                        <p:cTn id="179" dur="500"/>
                                        <p:tgtEl>
                                          <p:spTgt spid="65"/>
                                        </p:tgtEl>
                                      </p:cBhvr>
                                    </p:animEffect>
                                    <p:set>
                                      <p:cBhvr>
                                        <p:cTn id="180" dur="1" fill="hold">
                                          <p:stCondLst>
                                            <p:cond delay="499"/>
                                          </p:stCondLst>
                                        </p:cTn>
                                        <p:tgtEl>
                                          <p:spTgt spid="65"/>
                                        </p:tgtEl>
                                        <p:attrNameLst>
                                          <p:attrName>style.visibility</p:attrName>
                                        </p:attrNameLst>
                                      </p:cBhvr>
                                      <p:to>
                                        <p:strVal val="hidden"/>
                                      </p:to>
                                    </p:set>
                                  </p:childTnLst>
                                </p:cTn>
                              </p:par>
                              <p:par>
                                <p:cTn id="181" presetID="10" presetClass="entr" presetSubtype="0" fill="hold" grpId="0" nodeType="withEffect">
                                  <p:stCondLst>
                                    <p:cond delay="0"/>
                                  </p:stCondLst>
                                  <p:childTnLst>
                                    <p:set>
                                      <p:cBhvr>
                                        <p:cTn id="182" dur="1" fill="hold">
                                          <p:stCondLst>
                                            <p:cond delay="0"/>
                                          </p:stCondLst>
                                        </p:cTn>
                                        <p:tgtEl>
                                          <p:spTgt spid="66"/>
                                        </p:tgtEl>
                                        <p:attrNameLst>
                                          <p:attrName>style.visibility</p:attrName>
                                        </p:attrNameLst>
                                      </p:cBhvr>
                                      <p:to>
                                        <p:strVal val="visible"/>
                                      </p:to>
                                    </p:set>
                                    <p:animEffect transition="in" filter="fade">
                                      <p:cBhvr>
                                        <p:cTn id="183" dur="500"/>
                                        <p:tgtEl>
                                          <p:spTgt spid="66"/>
                                        </p:tgtEl>
                                      </p:cBhvr>
                                    </p:animEffect>
                                  </p:childTnLst>
                                </p:cTn>
                              </p:par>
                              <p:par>
                                <p:cTn id="184" presetID="10" presetClass="entr" presetSubtype="0" fill="hold" grpId="0" nodeType="withEffect">
                                  <p:stCondLst>
                                    <p:cond delay="0"/>
                                  </p:stCondLst>
                                  <p:childTnLst>
                                    <p:set>
                                      <p:cBhvr>
                                        <p:cTn id="185" dur="1" fill="hold">
                                          <p:stCondLst>
                                            <p:cond delay="0"/>
                                          </p:stCondLst>
                                        </p:cTn>
                                        <p:tgtEl>
                                          <p:spTgt spid="67"/>
                                        </p:tgtEl>
                                        <p:attrNameLst>
                                          <p:attrName>style.visibility</p:attrName>
                                        </p:attrNameLst>
                                      </p:cBhvr>
                                      <p:to>
                                        <p:strVal val="visible"/>
                                      </p:to>
                                    </p:set>
                                    <p:animEffect transition="in" filter="fade">
                                      <p:cBhvr>
                                        <p:cTn id="186" dur="500"/>
                                        <p:tgtEl>
                                          <p:spTgt spid="67"/>
                                        </p:tgtEl>
                                      </p:cBhvr>
                                    </p:animEffect>
                                  </p:childTnLst>
                                </p:cTn>
                              </p:par>
                              <p:par>
                                <p:cTn id="187" presetID="10" presetClass="entr" presetSubtype="0" fill="hold" grpId="0" nodeType="withEffect">
                                  <p:stCondLst>
                                    <p:cond delay="0"/>
                                  </p:stCondLst>
                                  <p:childTnLst>
                                    <p:set>
                                      <p:cBhvr>
                                        <p:cTn id="188" dur="1" fill="hold">
                                          <p:stCondLst>
                                            <p:cond delay="0"/>
                                          </p:stCondLst>
                                        </p:cTn>
                                        <p:tgtEl>
                                          <p:spTgt spid="68"/>
                                        </p:tgtEl>
                                        <p:attrNameLst>
                                          <p:attrName>style.visibility</p:attrName>
                                        </p:attrNameLst>
                                      </p:cBhvr>
                                      <p:to>
                                        <p:strVal val="visible"/>
                                      </p:to>
                                    </p:set>
                                    <p:animEffect transition="in" filter="fade">
                                      <p:cBhvr>
                                        <p:cTn id="189" dur="500"/>
                                        <p:tgtEl>
                                          <p:spTgt spid="68"/>
                                        </p:tgtEl>
                                      </p:cBhvr>
                                    </p:animEffect>
                                  </p:childTnLst>
                                </p:cTn>
                              </p:par>
                            </p:childTnLst>
                          </p:cTn>
                        </p:par>
                      </p:childTnLst>
                    </p:cTn>
                  </p:par>
                  <p:par>
                    <p:cTn id="190" fill="hold">
                      <p:stCondLst>
                        <p:cond delay="indefinite"/>
                      </p:stCondLst>
                      <p:childTnLst>
                        <p:par>
                          <p:cTn id="191" fill="hold">
                            <p:stCondLst>
                              <p:cond delay="0"/>
                            </p:stCondLst>
                            <p:childTnLst>
                              <p:par>
                                <p:cTn id="192" presetID="9" presetClass="exit" presetSubtype="0" fill="hold" grpId="1" nodeType="clickEffect">
                                  <p:stCondLst>
                                    <p:cond delay="0"/>
                                  </p:stCondLst>
                                  <p:childTnLst>
                                    <p:animEffect transition="out" filter="dissolve">
                                      <p:cBhvr>
                                        <p:cTn id="193" dur="500"/>
                                        <p:tgtEl>
                                          <p:spTgt spid="67"/>
                                        </p:tgtEl>
                                      </p:cBhvr>
                                    </p:animEffect>
                                    <p:set>
                                      <p:cBhvr>
                                        <p:cTn id="194" dur="1" fill="hold">
                                          <p:stCondLst>
                                            <p:cond delay="499"/>
                                          </p:stCondLst>
                                        </p:cTn>
                                        <p:tgtEl>
                                          <p:spTgt spid="67"/>
                                        </p:tgtEl>
                                        <p:attrNameLst>
                                          <p:attrName>style.visibility</p:attrName>
                                        </p:attrNameLst>
                                      </p:cBhvr>
                                      <p:to>
                                        <p:strVal val="hidden"/>
                                      </p:to>
                                    </p:set>
                                  </p:childTnLst>
                                </p:cTn>
                              </p:par>
                              <p:par>
                                <p:cTn id="195" presetID="9" presetClass="exit" presetSubtype="0" fill="hold" grpId="1" nodeType="withEffect">
                                  <p:stCondLst>
                                    <p:cond delay="0"/>
                                  </p:stCondLst>
                                  <p:childTnLst>
                                    <p:animEffect transition="out" filter="dissolve">
                                      <p:cBhvr>
                                        <p:cTn id="196" dur="500"/>
                                        <p:tgtEl>
                                          <p:spTgt spid="68"/>
                                        </p:tgtEl>
                                      </p:cBhvr>
                                    </p:animEffect>
                                    <p:set>
                                      <p:cBhvr>
                                        <p:cTn id="197" dur="1" fill="hold">
                                          <p:stCondLst>
                                            <p:cond delay="499"/>
                                          </p:stCondLst>
                                        </p:cTn>
                                        <p:tgtEl>
                                          <p:spTgt spid="68"/>
                                        </p:tgtEl>
                                        <p:attrNameLst>
                                          <p:attrName>style.visibility</p:attrName>
                                        </p:attrNameLst>
                                      </p:cBhvr>
                                      <p:to>
                                        <p:strVal val="hidden"/>
                                      </p:to>
                                    </p:set>
                                  </p:childTnLst>
                                </p:cTn>
                              </p:par>
                            </p:childTnLst>
                          </p:cTn>
                        </p:par>
                        <p:par>
                          <p:cTn id="198" fill="hold">
                            <p:stCondLst>
                              <p:cond delay="500"/>
                            </p:stCondLst>
                            <p:childTnLst>
                              <p:par>
                                <p:cTn id="199" presetID="64" presetClass="path" presetSubtype="0" accel="50000" decel="50000" fill="hold" grpId="1" nodeType="afterEffect">
                                  <p:stCondLst>
                                    <p:cond delay="0"/>
                                  </p:stCondLst>
                                  <p:childTnLst>
                                    <p:animMotion origin="layout" path="M 4.16667E-6 -2.34568E-6 L 4.16667E-6 -0.08734 " pathEditMode="relative" rAng="0" ptsTypes="AA">
                                      <p:cBhvr>
                                        <p:cTn id="200" dur="2000" fill="hold"/>
                                        <p:tgtEl>
                                          <p:spTgt spid="66"/>
                                        </p:tgtEl>
                                        <p:attrNameLst>
                                          <p:attrName>ppt_x</p:attrName>
                                          <p:attrName>ppt_y</p:attrName>
                                        </p:attrNameLst>
                                      </p:cBhvr>
                                      <p:rCtr x="0" y="-4383"/>
                                    </p:animMotion>
                                  </p:childTnLst>
                                </p:cTn>
                              </p:par>
                            </p:childTnLst>
                          </p:cTn>
                        </p:par>
                        <p:par>
                          <p:cTn id="201" fill="hold">
                            <p:stCondLst>
                              <p:cond delay="2500"/>
                            </p:stCondLst>
                            <p:childTnLst>
                              <p:par>
                                <p:cTn id="202" presetID="9" presetClass="exit" presetSubtype="0" fill="hold" grpId="2" nodeType="afterEffect">
                                  <p:stCondLst>
                                    <p:cond delay="0"/>
                                  </p:stCondLst>
                                  <p:childTnLst>
                                    <p:animEffect transition="out" filter="dissolve">
                                      <p:cBhvr>
                                        <p:cTn id="203" dur="500"/>
                                        <p:tgtEl>
                                          <p:spTgt spid="66"/>
                                        </p:tgtEl>
                                      </p:cBhvr>
                                    </p:animEffect>
                                    <p:set>
                                      <p:cBhvr>
                                        <p:cTn id="204" dur="1" fill="hold">
                                          <p:stCondLst>
                                            <p:cond delay="499"/>
                                          </p:stCondLst>
                                        </p:cTn>
                                        <p:tgtEl>
                                          <p:spTgt spid="66"/>
                                        </p:tgtEl>
                                        <p:attrNameLst>
                                          <p:attrName>style.visibility</p:attrName>
                                        </p:attrNameLst>
                                      </p:cBhvr>
                                      <p:to>
                                        <p:strVal val="hidden"/>
                                      </p:to>
                                    </p:set>
                                  </p:childTnLst>
                                </p:cTn>
                              </p:par>
                              <p:par>
                                <p:cTn id="205" presetID="10" presetClass="entr" presetSubtype="0" fill="hold" grpId="0" nodeType="withEffect">
                                  <p:stCondLst>
                                    <p:cond delay="0"/>
                                  </p:stCondLst>
                                  <p:childTnLst>
                                    <p:set>
                                      <p:cBhvr>
                                        <p:cTn id="206" dur="1" fill="hold">
                                          <p:stCondLst>
                                            <p:cond delay="0"/>
                                          </p:stCondLst>
                                        </p:cTn>
                                        <p:tgtEl>
                                          <p:spTgt spid="70"/>
                                        </p:tgtEl>
                                        <p:attrNameLst>
                                          <p:attrName>style.visibility</p:attrName>
                                        </p:attrNameLst>
                                      </p:cBhvr>
                                      <p:to>
                                        <p:strVal val="visible"/>
                                      </p:to>
                                    </p:set>
                                    <p:animEffect transition="in" filter="fade">
                                      <p:cBhvr>
                                        <p:cTn id="207" dur="500"/>
                                        <p:tgtEl>
                                          <p:spTgt spid="70"/>
                                        </p:tgtEl>
                                      </p:cBhvr>
                                    </p:animEffect>
                                  </p:childTnLst>
                                </p:cTn>
                              </p:par>
                              <p:par>
                                <p:cTn id="208" presetID="10" presetClass="entr" presetSubtype="0" fill="hold" grpId="0" nodeType="withEffect">
                                  <p:stCondLst>
                                    <p:cond delay="0"/>
                                  </p:stCondLst>
                                  <p:childTnLst>
                                    <p:set>
                                      <p:cBhvr>
                                        <p:cTn id="209" dur="1" fill="hold">
                                          <p:stCondLst>
                                            <p:cond delay="0"/>
                                          </p:stCondLst>
                                        </p:cTn>
                                        <p:tgtEl>
                                          <p:spTgt spid="71"/>
                                        </p:tgtEl>
                                        <p:attrNameLst>
                                          <p:attrName>style.visibility</p:attrName>
                                        </p:attrNameLst>
                                      </p:cBhvr>
                                      <p:to>
                                        <p:strVal val="visible"/>
                                      </p:to>
                                    </p:set>
                                    <p:animEffect transition="in" filter="fade">
                                      <p:cBhvr>
                                        <p:cTn id="210" dur="500"/>
                                        <p:tgtEl>
                                          <p:spTgt spid="71"/>
                                        </p:tgtEl>
                                      </p:cBhvr>
                                    </p:animEffect>
                                  </p:childTnLst>
                                </p:cTn>
                              </p:par>
                            </p:childTnLst>
                          </p:cTn>
                        </p:par>
                      </p:childTnLst>
                    </p:cTn>
                  </p:par>
                  <p:par>
                    <p:cTn id="211" fill="hold">
                      <p:stCondLst>
                        <p:cond delay="indefinite"/>
                      </p:stCondLst>
                      <p:childTnLst>
                        <p:par>
                          <p:cTn id="212" fill="hold">
                            <p:stCondLst>
                              <p:cond delay="0"/>
                            </p:stCondLst>
                            <p:childTnLst>
                              <p:par>
                                <p:cTn id="213" presetID="9" presetClass="exit" presetSubtype="0" fill="hold" grpId="1" nodeType="clickEffect">
                                  <p:stCondLst>
                                    <p:cond delay="0"/>
                                  </p:stCondLst>
                                  <p:childTnLst>
                                    <p:animEffect transition="out" filter="dissolve">
                                      <p:cBhvr>
                                        <p:cTn id="214" dur="500"/>
                                        <p:tgtEl>
                                          <p:spTgt spid="71"/>
                                        </p:tgtEl>
                                      </p:cBhvr>
                                    </p:animEffect>
                                    <p:set>
                                      <p:cBhvr>
                                        <p:cTn id="215" dur="1" fill="hold">
                                          <p:stCondLst>
                                            <p:cond delay="499"/>
                                          </p:stCondLst>
                                        </p:cTn>
                                        <p:tgtEl>
                                          <p:spTgt spid="71"/>
                                        </p:tgtEl>
                                        <p:attrNameLst>
                                          <p:attrName>style.visibility</p:attrName>
                                        </p:attrNameLst>
                                      </p:cBhvr>
                                      <p:to>
                                        <p:strVal val="hidden"/>
                                      </p:to>
                                    </p:set>
                                  </p:childTnLst>
                                </p:cTn>
                              </p:par>
                            </p:childTnLst>
                          </p:cTn>
                        </p:par>
                        <p:par>
                          <p:cTn id="216" fill="hold">
                            <p:stCondLst>
                              <p:cond delay="500"/>
                            </p:stCondLst>
                            <p:childTnLst>
                              <p:par>
                                <p:cTn id="217" presetID="64" presetClass="path" presetSubtype="0" accel="50000" decel="50000" fill="hold" grpId="1" nodeType="afterEffect">
                                  <p:stCondLst>
                                    <p:cond delay="0"/>
                                  </p:stCondLst>
                                  <p:childTnLst>
                                    <p:animMotion origin="layout" path="M -1.94444E-6 -2.96296E-6 L -1.94444E-6 -0.08919 " pathEditMode="relative" rAng="0" ptsTypes="AA">
                                      <p:cBhvr>
                                        <p:cTn id="218" dur="2000" fill="hold"/>
                                        <p:tgtEl>
                                          <p:spTgt spid="70"/>
                                        </p:tgtEl>
                                        <p:attrNameLst>
                                          <p:attrName>ppt_x</p:attrName>
                                          <p:attrName>ppt_y</p:attrName>
                                        </p:attrNameLst>
                                      </p:cBhvr>
                                      <p:rCtr x="0" y="-4475"/>
                                    </p:animMotion>
                                  </p:childTnLst>
                                </p:cTn>
                              </p:par>
                            </p:childTnLst>
                          </p:cTn>
                        </p:par>
                        <p:par>
                          <p:cTn id="219" fill="hold">
                            <p:stCondLst>
                              <p:cond delay="2500"/>
                            </p:stCondLst>
                            <p:childTnLst>
                              <p:par>
                                <p:cTn id="220" presetID="9" presetClass="exit" presetSubtype="0" fill="hold" grpId="2" nodeType="afterEffect">
                                  <p:stCondLst>
                                    <p:cond delay="0"/>
                                  </p:stCondLst>
                                  <p:childTnLst>
                                    <p:animEffect transition="out" filter="dissolve">
                                      <p:cBhvr>
                                        <p:cTn id="221" dur="500"/>
                                        <p:tgtEl>
                                          <p:spTgt spid="70"/>
                                        </p:tgtEl>
                                      </p:cBhvr>
                                    </p:animEffect>
                                    <p:set>
                                      <p:cBhvr>
                                        <p:cTn id="222" dur="1" fill="hold">
                                          <p:stCondLst>
                                            <p:cond delay="499"/>
                                          </p:stCondLst>
                                        </p:cTn>
                                        <p:tgtEl>
                                          <p:spTgt spid="70"/>
                                        </p:tgtEl>
                                        <p:attrNameLst>
                                          <p:attrName>style.visibility</p:attrName>
                                        </p:attrNameLst>
                                      </p:cBhvr>
                                      <p:to>
                                        <p:strVal val="hidden"/>
                                      </p:to>
                                    </p:set>
                                  </p:childTnLst>
                                </p:cTn>
                              </p:par>
                              <p:par>
                                <p:cTn id="223" presetID="10" presetClass="entr" presetSubtype="0" fill="hold" grpId="0" nodeType="withEffect">
                                  <p:stCondLst>
                                    <p:cond delay="0"/>
                                  </p:stCondLst>
                                  <p:childTnLst>
                                    <p:set>
                                      <p:cBhvr>
                                        <p:cTn id="224" dur="1" fill="hold">
                                          <p:stCondLst>
                                            <p:cond delay="0"/>
                                          </p:stCondLst>
                                        </p:cTn>
                                        <p:tgtEl>
                                          <p:spTgt spid="72"/>
                                        </p:tgtEl>
                                        <p:attrNameLst>
                                          <p:attrName>style.visibility</p:attrName>
                                        </p:attrNameLst>
                                      </p:cBhvr>
                                      <p:to>
                                        <p:strVal val="visible"/>
                                      </p:to>
                                    </p:set>
                                    <p:animEffect transition="in" filter="fade">
                                      <p:cBhvr>
                                        <p:cTn id="225" dur="500"/>
                                        <p:tgtEl>
                                          <p:spTgt spid="72"/>
                                        </p:tgtEl>
                                      </p:cBhvr>
                                    </p:animEffect>
                                  </p:childTnLst>
                                </p:cTn>
                              </p:par>
                              <p:par>
                                <p:cTn id="226" presetID="10" presetClass="entr" presetSubtype="0" fill="hold" grpId="0" nodeType="withEffect">
                                  <p:stCondLst>
                                    <p:cond delay="0"/>
                                  </p:stCondLst>
                                  <p:childTnLst>
                                    <p:set>
                                      <p:cBhvr>
                                        <p:cTn id="227" dur="1" fill="hold">
                                          <p:stCondLst>
                                            <p:cond delay="0"/>
                                          </p:stCondLst>
                                        </p:cTn>
                                        <p:tgtEl>
                                          <p:spTgt spid="73"/>
                                        </p:tgtEl>
                                        <p:attrNameLst>
                                          <p:attrName>style.visibility</p:attrName>
                                        </p:attrNameLst>
                                      </p:cBhvr>
                                      <p:to>
                                        <p:strVal val="visible"/>
                                      </p:to>
                                    </p:set>
                                    <p:animEffect transition="in" filter="fade">
                                      <p:cBhvr>
                                        <p:cTn id="228" dur="500"/>
                                        <p:tgtEl>
                                          <p:spTgt spid="73"/>
                                        </p:tgtEl>
                                      </p:cBhvr>
                                    </p:animEffect>
                                  </p:childTnLst>
                                </p:cTn>
                              </p:par>
                            </p:childTnLst>
                          </p:cTn>
                        </p:par>
                      </p:childTnLst>
                    </p:cTn>
                  </p:par>
                  <p:par>
                    <p:cTn id="229" fill="hold">
                      <p:stCondLst>
                        <p:cond delay="indefinite"/>
                      </p:stCondLst>
                      <p:childTnLst>
                        <p:par>
                          <p:cTn id="230" fill="hold">
                            <p:stCondLst>
                              <p:cond delay="0"/>
                            </p:stCondLst>
                            <p:childTnLst>
                              <p:par>
                                <p:cTn id="231" presetID="9" presetClass="exit" presetSubtype="0" fill="hold" grpId="1" nodeType="clickEffect">
                                  <p:stCondLst>
                                    <p:cond delay="0"/>
                                  </p:stCondLst>
                                  <p:childTnLst>
                                    <p:animEffect transition="out" filter="dissolve">
                                      <p:cBhvr>
                                        <p:cTn id="232" dur="500"/>
                                        <p:tgtEl>
                                          <p:spTgt spid="73"/>
                                        </p:tgtEl>
                                      </p:cBhvr>
                                    </p:animEffect>
                                    <p:set>
                                      <p:cBhvr>
                                        <p:cTn id="233" dur="1" fill="hold">
                                          <p:stCondLst>
                                            <p:cond delay="499"/>
                                          </p:stCondLst>
                                        </p:cTn>
                                        <p:tgtEl>
                                          <p:spTgt spid="73"/>
                                        </p:tgtEl>
                                        <p:attrNameLst>
                                          <p:attrName>style.visibility</p:attrName>
                                        </p:attrNameLst>
                                      </p:cBhvr>
                                      <p:to>
                                        <p:strVal val="hidden"/>
                                      </p:to>
                                    </p:set>
                                  </p:childTnLst>
                                </p:cTn>
                              </p:par>
                            </p:childTnLst>
                          </p:cTn>
                        </p:par>
                        <p:par>
                          <p:cTn id="234" fill="hold">
                            <p:stCondLst>
                              <p:cond delay="500"/>
                            </p:stCondLst>
                            <p:childTnLst>
                              <p:par>
                                <p:cTn id="235" presetID="64" presetClass="path" presetSubtype="0" accel="50000" decel="50000" fill="hold" grpId="1" nodeType="afterEffect">
                                  <p:stCondLst>
                                    <p:cond delay="0"/>
                                  </p:stCondLst>
                                  <p:childTnLst>
                                    <p:animMotion origin="layout" path="M 1.38889E-6 -3.20988E-6 L 1.38889E-6 -0.08765 " pathEditMode="relative" rAng="0" ptsTypes="AA">
                                      <p:cBhvr>
                                        <p:cTn id="236" dur="2000" fill="hold"/>
                                        <p:tgtEl>
                                          <p:spTgt spid="72"/>
                                        </p:tgtEl>
                                        <p:attrNameLst>
                                          <p:attrName>ppt_x</p:attrName>
                                          <p:attrName>ppt_y</p:attrName>
                                        </p:attrNameLst>
                                      </p:cBhvr>
                                      <p:rCtr x="0" y="-4383"/>
                                    </p:animMotion>
                                  </p:childTnLst>
                                </p:cTn>
                              </p:par>
                            </p:childTnLst>
                          </p:cTn>
                        </p:par>
                        <p:par>
                          <p:cTn id="237" fill="hold">
                            <p:stCondLst>
                              <p:cond delay="2500"/>
                            </p:stCondLst>
                            <p:childTnLst>
                              <p:par>
                                <p:cTn id="238" presetID="9" presetClass="exit" presetSubtype="0" fill="hold" grpId="2" nodeType="afterEffect">
                                  <p:stCondLst>
                                    <p:cond delay="0"/>
                                  </p:stCondLst>
                                  <p:childTnLst>
                                    <p:animEffect transition="out" filter="dissolve">
                                      <p:cBhvr>
                                        <p:cTn id="239" dur="500"/>
                                        <p:tgtEl>
                                          <p:spTgt spid="72"/>
                                        </p:tgtEl>
                                      </p:cBhvr>
                                    </p:animEffect>
                                    <p:set>
                                      <p:cBhvr>
                                        <p:cTn id="240" dur="1" fill="hold">
                                          <p:stCondLst>
                                            <p:cond delay="499"/>
                                          </p:stCondLst>
                                        </p:cTn>
                                        <p:tgtEl>
                                          <p:spTgt spid="72"/>
                                        </p:tgtEl>
                                        <p:attrNameLst>
                                          <p:attrName>style.visibility</p:attrName>
                                        </p:attrNameLst>
                                      </p:cBhvr>
                                      <p:to>
                                        <p:strVal val="hidden"/>
                                      </p:to>
                                    </p:set>
                                  </p:childTnLst>
                                </p:cTn>
                              </p:par>
                              <p:par>
                                <p:cTn id="241" presetID="10" presetClass="entr" presetSubtype="0" fill="hold" grpId="0" nodeType="withEffect">
                                  <p:stCondLst>
                                    <p:cond delay="0"/>
                                  </p:stCondLst>
                                  <p:childTnLst>
                                    <p:set>
                                      <p:cBhvr>
                                        <p:cTn id="242" dur="1" fill="hold">
                                          <p:stCondLst>
                                            <p:cond delay="0"/>
                                          </p:stCondLst>
                                        </p:cTn>
                                        <p:tgtEl>
                                          <p:spTgt spid="74"/>
                                        </p:tgtEl>
                                        <p:attrNameLst>
                                          <p:attrName>style.visibility</p:attrName>
                                        </p:attrNameLst>
                                      </p:cBhvr>
                                      <p:to>
                                        <p:strVal val="visible"/>
                                      </p:to>
                                    </p:set>
                                    <p:animEffect transition="in" filter="fade">
                                      <p:cBhvr>
                                        <p:cTn id="243" dur="500"/>
                                        <p:tgtEl>
                                          <p:spTgt spid="74"/>
                                        </p:tgtEl>
                                      </p:cBhvr>
                                    </p:animEffect>
                                  </p:childTnLst>
                                </p:cTn>
                              </p:par>
                              <p:par>
                                <p:cTn id="244" presetID="10" presetClass="entr" presetSubtype="0" fill="hold" grpId="0" nodeType="withEffect">
                                  <p:stCondLst>
                                    <p:cond delay="0"/>
                                  </p:stCondLst>
                                  <p:childTnLst>
                                    <p:set>
                                      <p:cBhvr>
                                        <p:cTn id="245" dur="1" fill="hold">
                                          <p:stCondLst>
                                            <p:cond delay="0"/>
                                          </p:stCondLst>
                                        </p:cTn>
                                        <p:tgtEl>
                                          <p:spTgt spid="75"/>
                                        </p:tgtEl>
                                        <p:attrNameLst>
                                          <p:attrName>style.visibility</p:attrName>
                                        </p:attrNameLst>
                                      </p:cBhvr>
                                      <p:to>
                                        <p:strVal val="visible"/>
                                      </p:to>
                                    </p:set>
                                    <p:animEffect transition="in" filter="fade">
                                      <p:cBhvr>
                                        <p:cTn id="246" dur="500"/>
                                        <p:tgtEl>
                                          <p:spTgt spid="75"/>
                                        </p:tgtEl>
                                      </p:cBhvr>
                                    </p:animEffect>
                                  </p:childTnLst>
                                </p:cTn>
                              </p:par>
                            </p:childTnLst>
                          </p:cTn>
                        </p:par>
                      </p:childTnLst>
                    </p:cTn>
                  </p:par>
                  <p:par>
                    <p:cTn id="247" fill="hold">
                      <p:stCondLst>
                        <p:cond delay="indefinite"/>
                      </p:stCondLst>
                      <p:childTnLst>
                        <p:par>
                          <p:cTn id="248" fill="hold">
                            <p:stCondLst>
                              <p:cond delay="0"/>
                            </p:stCondLst>
                            <p:childTnLst>
                              <p:par>
                                <p:cTn id="249" presetID="9" presetClass="exit" presetSubtype="0" fill="hold" grpId="1" nodeType="clickEffect">
                                  <p:stCondLst>
                                    <p:cond delay="0"/>
                                  </p:stCondLst>
                                  <p:childTnLst>
                                    <p:animEffect transition="out" filter="dissolve">
                                      <p:cBhvr>
                                        <p:cTn id="250" dur="500"/>
                                        <p:tgtEl>
                                          <p:spTgt spid="75"/>
                                        </p:tgtEl>
                                      </p:cBhvr>
                                    </p:animEffect>
                                    <p:set>
                                      <p:cBhvr>
                                        <p:cTn id="251" dur="1" fill="hold">
                                          <p:stCondLst>
                                            <p:cond delay="499"/>
                                          </p:stCondLst>
                                        </p:cTn>
                                        <p:tgtEl>
                                          <p:spTgt spid="75"/>
                                        </p:tgtEl>
                                        <p:attrNameLst>
                                          <p:attrName>style.visibility</p:attrName>
                                        </p:attrNameLst>
                                      </p:cBhvr>
                                      <p:to>
                                        <p:strVal val="hidden"/>
                                      </p:to>
                                    </p:set>
                                  </p:childTnLst>
                                </p:cTn>
                              </p:par>
                            </p:childTnLst>
                          </p:cTn>
                        </p:par>
                        <p:par>
                          <p:cTn id="252" fill="hold">
                            <p:stCondLst>
                              <p:cond delay="500"/>
                            </p:stCondLst>
                            <p:childTnLst>
                              <p:par>
                                <p:cTn id="253" presetID="64" presetClass="path" presetSubtype="0" accel="50000" decel="50000" fill="hold" grpId="1" nodeType="afterEffect">
                                  <p:stCondLst>
                                    <p:cond delay="0"/>
                                  </p:stCondLst>
                                  <p:childTnLst>
                                    <p:animMotion origin="layout" path="M 1.11022E-16 -2.46914E-7 L 1.11022E-16 -0.08858 " pathEditMode="relative" rAng="0" ptsTypes="AA">
                                      <p:cBhvr>
                                        <p:cTn id="254" dur="2000" fill="hold"/>
                                        <p:tgtEl>
                                          <p:spTgt spid="74"/>
                                        </p:tgtEl>
                                        <p:attrNameLst>
                                          <p:attrName>ppt_x</p:attrName>
                                          <p:attrName>ppt_y</p:attrName>
                                        </p:attrNameLst>
                                      </p:cBhvr>
                                      <p:rCtr x="0" y="-4444"/>
                                    </p:animMotion>
                                  </p:childTnLst>
                                </p:cTn>
                              </p:par>
                            </p:childTnLst>
                          </p:cTn>
                        </p:par>
                        <p:par>
                          <p:cTn id="255" fill="hold">
                            <p:stCondLst>
                              <p:cond delay="2500"/>
                            </p:stCondLst>
                            <p:childTnLst>
                              <p:par>
                                <p:cTn id="256" presetID="9" presetClass="exit" presetSubtype="0" fill="hold" grpId="2" nodeType="afterEffect">
                                  <p:stCondLst>
                                    <p:cond delay="0"/>
                                  </p:stCondLst>
                                  <p:childTnLst>
                                    <p:animEffect transition="out" filter="dissolve">
                                      <p:cBhvr>
                                        <p:cTn id="257" dur="500"/>
                                        <p:tgtEl>
                                          <p:spTgt spid="74"/>
                                        </p:tgtEl>
                                      </p:cBhvr>
                                    </p:animEffect>
                                    <p:set>
                                      <p:cBhvr>
                                        <p:cTn id="258" dur="1" fill="hold">
                                          <p:stCondLst>
                                            <p:cond delay="499"/>
                                          </p:stCondLst>
                                        </p:cTn>
                                        <p:tgtEl>
                                          <p:spTgt spid="74"/>
                                        </p:tgtEl>
                                        <p:attrNameLst>
                                          <p:attrName>style.visibility</p:attrName>
                                        </p:attrNameLst>
                                      </p:cBhvr>
                                      <p:to>
                                        <p:strVal val="hidden"/>
                                      </p:to>
                                    </p:set>
                                  </p:childTnLst>
                                </p:cTn>
                              </p:par>
                              <p:par>
                                <p:cTn id="259" presetID="10" presetClass="entr" presetSubtype="0" fill="hold" grpId="0" nodeType="withEffect">
                                  <p:stCondLst>
                                    <p:cond delay="0"/>
                                  </p:stCondLst>
                                  <p:childTnLst>
                                    <p:set>
                                      <p:cBhvr>
                                        <p:cTn id="260" dur="1" fill="hold">
                                          <p:stCondLst>
                                            <p:cond delay="0"/>
                                          </p:stCondLst>
                                        </p:cTn>
                                        <p:tgtEl>
                                          <p:spTgt spid="76"/>
                                        </p:tgtEl>
                                        <p:attrNameLst>
                                          <p:attrName>style.visibility</p:attrName>
                                        </p:attrNameLst>
                                      </p:cBhvr>
                                      <p:to>
                                        <p:strVal val="visible"/>
                                      </p:to>
                                    </p:set>
                                    <p:animEffect transition="in" filter="fade">
                                      <p:cBhvr>
                                        <p:cTn id="261" dur="500"/>
                                        <p:tgtEl>
                                          <p:spTgt spid="76"/>
                                        </p:tgtEl>
                                      </p:cBhvr>
                                    </p:animEffect>
                                  </p:childTnLst>
                                </p:cTn>
                              </p:par>
                              <p:par>
                                <p:cTn id="262" presetID="10" presetClass="entr" presetSubtype="0" fill="hold" grpId="0" nodeType="withEffect">
                                  <p:stCondLst>
                                    <p:cond delay="0"/>
                                  </p:stCondLst>
                                  <p:childTnLst>
                                    <p:set>
                                      <p:cBhvr>
                                        <p:cTn id="263" dur="1" fill="hold">
                                          <p:stCondLst>
                                            <p:cond delay="0"/>
                                          </p:stCondLst>
                                        </p:cTn>
                                        <p:tgtEl>
                                          <p:spTgt spid="77"/>
                                        </p:tgtEl>
                                        <p:attrNameLst>
                                          <p:attrName>style.visibility</p:attrName>
                                        </p:attrNameLst>
                                      </p:cBhvr>
                                      <p:to>
                                        <p:strVal val="visible"/>
                                      </p:to>
                                    </p:set>
                                    <p:animEffect transition="in" filter="fade">
                                      <p:cBhvr>
                                        <p:cTn id="264" dur="500"/>
                                        <p:tgtEl>
                                          <p:spTgt spid="77"/>
                                        </p:tgtEl>
                                      </p:cBhvr>
                                    </p:animEffect>
                                  </p:childTnLst>
                                </p:cTn>
                              </p:par>
                            </p:childTnLst>
                          </p:cTn>
                        </p:par>
                      </p:childTnLst>
                    </p:cTn>
                  </p:par>
                  <p:par>
                    <p:cTn id="265" fill="hold">
                      <p:stCondLst>
                        <p:cond delay="indefinite"/>
                      </p:stCondLst>
                      <p:childTnLst>
                        <p:par>
                          <p:cTn id="266" fill="hold">
                            <p:stCondLst>
                              <p:cond delay="0"/>
                            </p:stCondLst>
                            <p:childTnLst>
                              <p:par>
                                <p:cTn id="267" presetID="9" presetClass="exit" presetSubtype="0" fill="hold" grpId="1" nodeType="clickEffect">
                                  <p:stCondLst>
                                    <p:cond delay="0"/>
                                  </p:stCondLst>
                                  <p:childTnLst>
                                    <p:animEffect transition="out" filter="dissolve">
                                      <p:cBhvr>
                                        <p:cTn id="268" dur="500"/>
                                        <p:tgtEl>
                                          <p:spTgt spid="77"/>
                                        </p:tgtEl>
                                      </p:cBhvr>
                                    </p:animEffect>
                                    <p:set>
                                      <p:cBhvr>
                                        <p:cTn id="269" dur="1" fill="hold">
                                          <p:stCondLst>
                                            <p:cond delay="499"/>
                                          </p:stCondLst>
                                        </p:cTn>
                                        <p:tgtEl>
                                          <p:spTgt spid="77"/>
                                        </p:tgtEl>
                                        <p:attrNameLst>
                                          <p:attrName>style.visibility</p:attrName>
                                        </p:attrNameLst>
                                      </p:cBhvr>
                                      <p:to>
                                        <p:strVal val="hidden"/>
                                      </p:to>
                                    </p:set>
                                  </p:childTnLst>
                                </p:cTn>
                              </p:par>
                            </p:childTnLst>
                          </p:cTn>
                        </p:par>
                        <p:par>
                          <p:cTn id="270" fill="hold">
                            <p:stCondLst>
                              <p:cond delay="500"/>
                            </p:stCondLst>
                            <p:childTnLst>
                              <p:par>
                                <p:cTn id="271" presetID="64" presetClass="path" presetSubtype="0" accel="50000" decel="50000" fill="hold" grpId="1" nodeType="afterEffect">
                                  <p:stCondLst>
                                    <p:cond delay="0"/>
                                  </p:stCondLst>
                                  <p:childTnLst>
                                    <p:animMotion origin="layout" path="M -4.72222E-6 1.35802E-6 L -4.72222E-6 -0.09568 " pathEditMode="relative" rAng="0" ptsTypes="AA">
                                      <p:cBhvr>
                                        <p:cTn id="272" dur="2000" fill="hold"/>
                                        <p:tgtEl>
                                          <p:spTgt spid="76"/>
                                        </p:tgtEl>
                                        <p:attrNameLst>
                                          <p:attrName>ppt_x</p:attrName>
                                          <p:attrName>ppt_y</p:attrName>
                                        </p:attrNameLst>
                                      </p:cBhvr>
                                      <p:rCtr x="0" y="-4784"/>
                                    </p:animMotion>
                                  </p:childTnLst>
                                </p:cTn>
                              </p:par>
                            </p:childTnLst>
                          </p:cTn>
                        </p:par>
                        <p:par>
                          <p:cTn id="273" fill="hold">
                            <p:stCondLst>
                              <p:cond delay="2500"/>
                            </p:stCondLst>
                            <p:childTnLst>
                              <p:par>
                                <p:cTn id="274" presetID="9" presetClass="exit" presetSubtype="0" fill="hold" grpId="2" nodeType="afterEffect">
                                  <p:stCondLst>
                                    <p:cond delay="0"/>
                                  </p:stCondLst>
                                  <p:childTnLst>
                                    <p:animEffect transition="out" filter="dissolve">
                                      <p:cBhvr>
                                        <p:cTn id="275" dur="500"/>
                                        <p:tgtEl>
                                          <p:spTgt spid="76"/>
                                        </p:tgtEl>
                                      </p:cBhvr>
                                    </p:animEffect>
                                    <p:set>
                                      <p:cBhvr>
                                        <p:cTn id="276" dur="1" fill="hold">
                                          <p:stCondLst>
                                            <p:cond delay="499"/>
                                          </p:stCondLst>
                                        </p:cTn>
                                        <p:tgtEl>
                                          <p:spTgt spid="76"/>
                                        </p:tgtEl>
                                        <p:attrNameLst>
                                          <p:attrName>style.visibility</p:attrName>
                                        </p:attrNameLst>
                                      </p:cBhvr>
                                      <p:to>
                                        <p:strVal val="hidden"/>
                                      </p:to>
                                    </p:set>
                                  </p:childTnLst>
                                </p:cTn>
                              </p:par>
                              <p:par>
                                <p:cTn id="277" presetID="10" presetClass="entr" presetSubtype="0" fill="hold" grpId="0" nodeType="withEffect">
                                  <p:stCondLst>
                                    <p:cond delay="0"/>
                                  </p:stCondLst>
                                  <p:childTnLst>
                                    <p:set>
                                      <p:cBhvr>
                                        <p:cTn id="278" dur="1" fill="hold">
                                          <p:stCondLst>
                                            <p:cond delay="0"/>
                                          </p:stCondLst>
                                        </p:cTn>
                                        <p:tgtEl>
                                          <p:spTgt spid="78"/>
                                        </p:tgtEl>
                                        <p:attrNameLst>
                                          <p:attrName>style.visibility</p:attrName>
                                        </p:attrNameLst>
                                      </p:cBhvr>
                                      <p:to>
                                        <p:strVal val="visible"/>
                                      </p:to>
                                    </p:set>
                                    <p:animEffect transition="in" filter="fade">
                                      <p:cBhvr>
                                        <p:cTn id="279" dur="500"/>
                                        <p:tgtEl>
                                          <p:spTgt spid="78"/>
                                        </p:tgtEl>
                                      </p:cBhvr>
                                    </p:animEffect>
                                  </p:childTnLst>
                                </p:cTn>
                              </p:par>
                              <p:par>
                                <p:cTn id="280" presetID="10" presetClass="entr" presetSubtype="0" fill="hold" grpId="0" nodeType="withEffect">
                                  <p:stCondLst>
                                    <p:cond delay="0"/>
                                  </p:stCondLst>
                                  <p:childTnLst>
                                    <p:set>
                                      <p:cBhvr>
                                        <p:cTn id="281" dur="1" fill="hold">
                                          <p:stCondLst>
                                            <p:cond delay="0"/>
                                          </p:stCondLst>
                                        </p:cTn>
                                        <p:tgtEl>
                                          <p:spTgt spid="79"/>
                                        </p:tgtEl>
                                        <p:attrNameLst>
                                          <p:attrName>style.visibility</p:attrName>
                                        </p:attrNameLst>
                                      </p:cBhvr>
                                      <p:to>
                                        <p:strVal val="visible"/>
                                      </p:to>
                                    </p:set>
                                    <p:animEffect transition="in" filter="fade">
                                      <p:cBhvr>
                                        <p:cTn id="282" dur="500"/>
                                        <p:tgtEl>
                                          <p:spTgt spid="79"/>
                                        </p:tgtEl>
                                      </p:cBhvr>
                                    </p:animEffect>
                                  </p:childTnLst>
                                </p:cTn>
                              </p:par>
                            </p:childTnLst>
                          </p:cTn>
                        </p:par>
                      </p:childTnLst>
                    </p:cTn>
                  </p:par>
                  <p:par>
                    <p:cTn id="283" fill="hold">
                      <p:stCondLst>
                        <p:cond delay="indefinite"/>
                      </p:stCondLst>
                      <p:childTnLst>
                        <p:par>
                          <p:cTn id="284" fill="hold">
                            <p:stCondLst>
                              <p:cond delay="0"/>
                            </p:stCondLst>
                            <p:childTnLst>
                              <p:par>
                                <p:cTn id="285" presetID="9" presetClass="exit" presetSubtype="0" fill="hold" grpId="1" nodeType="clickEffect">
                                  <p:stCondLst>
                                    <p:cond delay="0"/>
                                  </p:stCondLst>
                                  <p:childTnLst>
                                    <p:animEffect transition="out" filter="dissolve">
                                      <p:cBhvr>
                                        <p:cTn id="286" dur="500"/>
                                        <p:tgtEl>
                                          <p:spTgt spid="79"/>
                                        </p:tgtEl>
                                      </p:cBhvr>
                                    </p:animEffect>
                                    <p:set>
                                      <p:cBhvr>
                                        <p:cTn id="287" dur="1" fill="hold">
                                          <p:stCondLst>
                                            <p:cond delay="499"/>
                                          </p:stCondLst>
                                        </p:cTn>
                                        <p:tgtEl>
                                          <p:spTgt spid="79"/>
                                        </p:tgtEl>
                                        <p:attrNameLst>
                                          <p:attrName>style.visibility</p:attrName>
                                        </p:attrNameLst>
                                      </p:cBhvr>
                                      <p:to>
                                        <p:strVal val="hidden"/>
                                      </p:to>
                                    </p:set>
                                  </p:childTnLst>
                                </p:cTn>
                              </p:par>
                            </p:childTnLst>
                          </p:cTn>
                        </p:par>
                        <p:par>
                          <p:cTn id="288" fill="hold">
                            <p:stCondLst>
                              <p:cond delay="500"/>
                            </p:stCondLst>
                            <p:childTnLst>
                              <p:par>
                                <p:cTn id="289" presetID="64" presetClass="path" presetSubtype="0" accel="50000" decel="50000" fill="hold" grpId="1" nodeType="afterEffect">
                                  <p:stCondLst>
                                    <p:cond delay="0"/>
                                  </p:stCondLst>
                                  <p:childTnLst>
                                    <p:animMotion origin="layout" path="M -3.88889E-6 1.7284E-6 L -3.88889E-6 -0.08272 " pathEditMode="relative" rAng="0" ptsTypes="AA">
                                      <p:cBhvr>
                                        <p:cTn id="290" dur="2000" fill="hold"/>
                                        <p:tgtEl>
                                          <p:spTgt spid="78"/>
                                        </p:tgtEl>
                                        <p:attrNameLst>
                                          <p:attrName>ppt_x</p:attrName>
                                          <p:attrName>ppt_y</p:attrName>
                                        </p:attrNameLst>
                                      </p:cBhvr>
                                      <p:rCtr x="0" y="-41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19" grpId="2" animBg="1"/>
      <p:bldP spid="7" grpId="0" animBg="1"/>
      <p:bldP spid="7" grpId="1" animBg="1"/>
      <p:bldP spid="46" grpId="0" animBg="1"/>
      <p:bldP spid="46" grpId="1" animBg="1"/>
      <p:bldP spid="46" grpId="2" animBg="1"/>
      <p:bldP spid="47" grpId="0" animBg="1"/>
      <p:bldP spid="47" grpId="1" animBg="1"/>
      <p:bldP spid="47" grpId="2" animBg="1"/>
      <p:bldP spid="52" grpId="0" animBg="1"/>
      <p:bldP spid="52" grpId="1" animBg="1"/>
      <p:bldP spid="52" grpId="2" animBg="1"/>
      <p:bldP spid="53" grpId="0" animBg="1"/>
      <p:bldP spid="53" grpId="1" animBg="1"/>
      <p:bldP spid="53" grpId="2" animBg="1"/>
      <p:bldP spid="54" grpId="0" animBg="1"/>
      <p:bldP spid="54" grpId="1" animBg="1"/>
      <p:bldP spid="54" grpId="2" animBg="1"/>
      <p:bldP spid="55" grpId="0" animBg="1"/>
      <p:bldP spid="55" grpId="1" animBg="1"/>
      <p:bldP spid="55" grpId="2" animBg="1"/>
      <p:bldP spid="56" grpId="0" animBg="1"/>
      <p:bldP spid="56" grpId="1" animBg="1"/>
      <p:bldP spid="56" grpId="2" animBg="1"/>
      <p:bldP spid="57" grpId="0" animBg="1"/>
      <p:bldP spid="57" grpId="1" animBg="1"/>
      <p:bldP spid="57" grpId="2" animBg="1"/>
      <p:bldP spid="58" grpId="0" animBg="1"/>
      <p:bldP spid="58" grpId="1" animBg="1"/>
      <p:bldP spid="58" grpId="2" animBg="1"/>
      <p:bldP spid="59" grpId="0" animBg="1"/>
      <p:bldP spid="59" grpId="1" animBg="1"/>
      <p:bldP spid="59" grpId="2" animBg="1"/>
      <p:bldP spid="60" grpId="0" animBg="1"/>
      <p:bldP spid="60" grpId="1" animBg="1"/>
      <p:bldP spid="60" grpId="2" animBg="1"/>
      <p:bldP spid="61" grpId="0" animBg="1"/>
      <p:bldP spid="61" grpId="1" animBg="1"/>
      <p:bldP spid="61" grpId="2" animBg="1"/>
      <p:bldP spid="62" grpId="0" animBg="1"/>
      <p:bldP spid="62" grpId="1" animBg="1"/>
      <p:bldP spid="62" grpId="2" animBg="1"/>
      <p:bldP spid="63" grpId="0" animBg="1"/>
      <p:bldP spid="63" grpId="1" animBg="1"/>
      <p:bldP spid="64" grpId="0" animBg="1"/>
      <p:bldP spid="64" grpId="1" animBg="1"/>
      <p:bldP spid="64" grpId="2" animBg="1"/>
      <p:bldP spid="65" grpId="0" animBg="1"/>
      <p:bldP spid="65" grpId="1" animBg="1"/>
      <p:bldP spid="65" grpId="2" animBg="1"/>
      <p:bldP spid="66" grpId="0" animBg="1"/>
      <p:bldP spid="66" grpId="1" animBg="1"/>
      <p:bldP spid="66" grpId="2" animBg="1"/>
      <p:bldP spid="67" grpId="0" animBg="1"/>
      <p:bldP spid="67" grpId="1" animBg="1"/>
      <p:bldP spid="68" grpId="0" animBg="1"/>
      <p:bldP spid="68" grpId="1" animBg="1"/>
      <p:bldP spid="70" grpId="0" animBg="1"/>
      <p:bldP spid="70" grpId="1" animBg="1"/>
      <p:bldP spid="70" grpId="2" animBg="1"/>
      <p:bldP spid="71" grpId="0" animBg="1"/>
      <p:bldP spid="71" grpId="1" animBg="1"/>
      <p:bldP spid="72" grpId="0" animBg="1"/>
      <p:bldP spid="72" grpId="1" animBg="1"/>
      <p:bldP spid="72" grpId="2" animBg="1"/>
      <p:bldP spid="73" grpId="0" animBg="1"/>
      <p:bldP spid="73" grpId="1" animBg="1"/>
      <p:bldP spid="74" grpId="0" animBg="1"/>
      <p:bldP spid="74" grpId="1" animBg="1"/>
      <p:bldP spid="74" grpId="2" animBg="1"/>
      <p:bldP spid="75" grpId="0" animBg="1"/>
      <p:bldP spid="75" grpId="1" animBg="1"/>
      <p:bldP spid="76" grpId="0" animBg="1"/>
      <p:bldP spid="76" grpId="1" animBg="1"/>
      <p:bldP spid="76" grpId="2" animBg="1"/>
      <p:bldP spid="77" grpId="0" animBg="1"/>
      <p:bldP spid="77" grpId="1" animBg="1"/>
      <p:bldP spid="78" grpId="0" animBg="1"/>
      <p:bldP spid="78" grpId="1" animBg="1"/>
      <p:bldP spid="79" grpId="0" animBg="1"/>
      <p:bldP spid="79" grpId="1"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ontrol xmlns="http://schemas.microsoft.com/VisualStudio/2011/storyboarding/control">
  <Id Name="System.Storyboarding.Backgrounds.RibbonApplication" Revision="1" Stencil="System.Storyboarding.Backgrounds" StencilVersion="0.1"/>
</Control>
</file>

<file path=customXml/item2.xml><?xml version="1.0" encoding="utf-8"?>
<Control xmlns="http://schemas.microsoft.com/VisualStudio/2011/storyboarding/control">
  <Id Name="System.Storyboarding.Common.MousePointer" Revision="1" Stencil="System.Storyboarding.Common" StencilVersion="0.1"/>
</Control>
</file>

<file path=customXml/item3.xml><?xml version="1.0" encoding="utf-8"?>
<Control xmlns="http://schemas.microsoft.com/VisualStudio/2011/storyboarding/control">
  <Id Name="System.Storyboarding.Common.Button" Revision="1" Stencil="System.Storyboarding.Common" StencilVersion="0.1"/>
</Control>
</file>

<file path=customXml/itemProps1.xml><?xml version="1.0" encoding="utf-8"?>
<ds:datastoreItem xmlns:ds="http://schemas.openxmlformats.org/officeDocument/2006/customXml" ds:itemID="{8E995DD9-02E1-4F20-9085-A0934A62FE26}">
  <ds:schemaRefs>
    <ds:schemaRef ds:uri="http://schemas.microsoft.com/VisualStudio/2011/storyboarding/control"/>
  </ds:schemaRefs>
</ds:datastoreItem>
</file>

<file path=customXml/itemProps2.xml><?xml version="1.0" encoding="utf-8"?>
<ds:datastoreItem xmlns:ds="http://schemas.openxmlformats.org/officeDocument/2006/customXml" ds:itemID="{613ADDDD-D24B-47C1-951A-8911F4C38EFC}">
  <ds:schemaRefs>
    <ds:schemaRef ds:uri="http://schemas.microsoft.com/VisualStudio/2011/storyboarding/control"/>
  </ds:schemaRefs>
</ds:datastoreItem>
</file>

<file path=customXml/itemProps3.xml><?xml version="1.0" encoding="utf-8"?>
<ds:datastoreItem xmlns:ds="http://schemas.openxmlformats.org/officeDocument/2006/customXml" ds:itemID="{70274471-5CF1-4566-BB53-F4223706D2F6}">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Parallax</Template>
  <TotalTime>0</TotalTime>
  <Words>2695</Words>
  <Application>Microsoft Office PowerPoint</Application>
  <PresentationFormat>On-screen Show (16:9)</PresentationFormat>
  <Paragraphs>272</Paragraphs>
  <Slides>30</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Corbel</vt:lpstr>
      <vt:lpstr>Times New Roman</vt:lpstr>
      <vt:lpstr>Wingdings</vt:lpstr>
      <vt:lpstr>Parallax</vt:lpstr>
      <vt:lpstr>Chapter 3 Computer Networks: The OSI Networking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2015-05-11T06:04:25Z</dcterms:created>
  <dcterms:modified xsi:type="dcterms:W3CDTF">2024-10-27T10:24:35Z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y fmtid="{D5CDD505-2E9C-101B-9397-08002B2CF9AE}" pid="4" name="Tfs.IsStoryboard">
    <vt:bool>true</vt:bool>
  </property>
</Properties>
</file>