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4"/>
    <p:sldMasterId id="2147483678" r:id="rId5"/>
  </p:sldMasterIdLst>
  <p:notesMasterIdLst>
    <p:notesMasterId r:id="rId45"/>
  </p:notesMasterIdLst>
  <p:sldIdLst>
    <p:sldId id="509" r:id="rId6"/>
    <p:sldId id="308" r:id="rId7"/>
    <p:sldId id="388" r:id="rId8"/>
    <p:sldId id="391" r:id="rId9"/>
    <p:sldId id="389" r:id="rId10"/>
    <p:sldId id="417" r:id="rId11"/>
    <p:sldId id="448" r:id="rId12"/>
    <p:sldId id="449" r:id="rId13"/>
    <p:sldId id="487" r:id="rId14"/>
    <p:sldId id="450" r:id="rId15"/>
    <p:sldId id="488" r:id="rId16"/>
    <p:sldId id="489" r:id="rId17"/>
    <p:sldId id="451" r:id="rId18"/>
    <p:sldId id="491" r:id="rId19"/>
    <p:sldId id="490" r:id="rId20"/>
    <p:sldId id="453" r:id="rId21"/>
    <p:sldId id="495" r:id="rId22"/>
    <p:sldId id="496" r:id="rId23"/>
    <p:sldId id="454" r:id="rId24"/>
    <p:sldId id="455" r:id="rId25"/>
    <p:sldId id="483" r:id="rId26"/>
    <p:sldId id="507" r:id="rId27"/>
    <p:sldId id="504" r:id="rId28"/>
    <p:sldId id="456" r:id="rId29"/>
    <p:sldId id="485" r:id="rId30"/>
    <p:sldId id="428" r:id="rId31"/>
    <p:sldId id="498" r:id="rId32"/>
    <p:sldId id="497" r:id="rId33"/>
    <p:sldId id="499" r:id="rId34"/>
    <p:sldId id="447" r:id="rId35"/>
    <p:sldId id="482" r:id="rId36"/>
    <p:sldId id="457" r:id="rId37"/>
    <p:sldId id="458" r:id="rId38"/>
    <p:sldId id="505" r:id="rId39"/>
    <p:sldId id="501" r:id="rId40"/>
    <p:sldId id="506" r:id="rId41"/>
    <p:sldId id="500" r:id="rId42"/>
    <p:sldId id="508" r:id="rId43"/>
    <p:sldId id="351" r:id="rId4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FF"/>
    <a:srgbClr val="00FF00"/>
    <a:srgbClr val="FF0000"/>
    <a:srgbClr val="FFFF00"/>
    <a:srgbClr val="2DA2BF"/>
    <a:srgbClr val="CDE0E8"/>
    <a:srgbClr val="E8F0F4"/>
    <a:srgbClr val="1E768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3579" autoAdjust="0"/>
  </p:normalViewPr>
  <p:slideViewPr>
    <p:cSldViewPr>
      <p:cViewPr varScale="1">
        <p:scale>
          <a:sx n="92" d="100"/>
          <a:sy n="92" d="100"/>
        </p:scale>
        <p:origin x="1070" y="7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1022518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77412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05377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3973032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419242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883166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3173177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721250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71815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392481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280275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254296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422824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p14="http://schemas.microsoft.com/office/powerpoint/2010/main" val="204925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1735933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220153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1975810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p14="http://schemas.microsoft.com/office/powerpoint/2010/main" val="1662494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2898196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1747141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3354690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29</a:t>
            </a:fld>
            <a:endParaRPr lang="en-US"/>
          </a:p>
        </p:txBody>
      </p:sp>
    </p:spTree>
    <p:extLst>
      <p:ext uri="{BB962C8B-B14F-4D97-AF65-F5344CB8AC3E}">
        <p14:creationId xmlns:p14="http://schemas.microsoft.com/office/powerpoint/2010/main" val="90315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30</a:t>
            </a:fld>
            <a:endParaRPr lang="en-US"/>
          </a:p>
        </p:txBody>
      </p:sp>
    </p:spTree>
    <p:extLst>
      <p:ext uri="{BB962C8B-B14F-4D97-AF65-F5344CB8AC3E}">
        <p14:creationId xmlns:p14="http://schemas.microsoft.com/office/powerpoint/2010/main" val="259401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764433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31</a:t>
            </a:fld>
            <a:endParaRPr lang="en-US"/>
          </a:p>
        </p:txBody>
      </p:sp>
    </p:spTree>
    <p:extLst>
      <p:ext uri="{BB962C8B-B14F-4D97-AF65-F5344CB8AC3E}">
        <p14:creationId xmlns:p14="http://schemas.microsoft.com/office/powerpoint/2010/main" val="2406902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32</a:t>
            </a:fld>
            <a:endParaRPr lang="en-US"/>
          </a:p>
        </p:txBody>
      </p:sp>
    </p:spTree>
    <p:extLst>
      <p:ext uri="{BB962C8B-B14F-4D97-AF65-F5344CB8AC3E}">
        <p14:creationId xmlns:p14="http://schemas.microsoft.com/office/powerpoint/2010/main" val="889766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4069769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34</a:t>
            </a:fld>
            <a:endParaRPr lang="en-US"/>
          </a:p>
        </p:txBody>
      </p:sp>
    </p:spTree>
    <p:extLst>
      <p:ext uri="{BB962C8B-B14F-4D97-AF65-F5344CB8AC3E}">
        <p14:creationId xmlns:p14="http://schemas.microsoft.com/office/powerpoint/2010/main" val="449764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35</a:t>
            </a:fld>
            <a:endParaRPr lang="en-US"/>
          </a:p>
        </p:txBody>
      </p:sp>
    </p:spTree>
    <p:extLst>
      <p:ext uri="{BB962C8B-B14F-4D97-AF65-F5344CB8AC3E}">
        <p14:creationId xmlns:p14="http://schemas.microsoft.com/office/powerpoint/2010/main" val="2516542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36</a:t>
            </a:fld>
            <a:endParaRPr lang="en-US"/>
          </a:p>
        </p:txBody>
      </p:sp>
    </p:spTree>
    <p:extLst>
      <p:ext uri="{BB962C8B-B14F-4D97-AF65-F5344CB8AC3E}">
        <p14:creationId xmlns:p14="http://schemas.microsoft.com/office/powerpoint/2010/main" val="1997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37</a:t>
            </a:fld>
            <a:endParaRPr lang="en-US"/>
          </a:p>
        </p:txBody>
      </p:sp>
    </p:spTree>
    <p:extLst>
      <p:ext uri="{BB962C8B-B14F-4D97-AF65-F5344CB8AC3E}">
        <p14:creationId xmlns:p14="http://schemas.microsoft.com/office/powerpoint/2010/main" val="1689316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38</a:t>
            </a:fld>
            <a:endParaRPr lang="en-US"/>
          </a:p>
        </p:txBody>
      </p:sp>
    </p:spTree>
    <p:extLst>
      <p:ext uri="{BB962C8B-B14F-4D97-AF65-F5344CB8AC3E}">
        <p14:creationId xmlns:p14="http://schemas.microsoft.com/office/powerpoint/2010/main" val="244695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398208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167253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76333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0593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63695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8263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11/5/2024</a:t>
            </a:fld>
            <a:endParaRPr lang="en-US" sz="2000" dirty="0">
              <a:solidFill>
                <a:srgbClr val="FFFFFF"/>
              </a:solidFill>
            </a:endParaRPr>
          </a:p>
        </p:txBody>
      </p:sp>
      <p:sp>
        <p:nvSpPr>
          <p:cNvPr id="5" name="Footer Placeholder 4"/>
          <p:cNvSpPr>
            <a:spLocks noGrp="1"/>
          </p:cNvSpPr>
          <p:nvPr>
            <p:ph type="ftr" sz="quarter" idx="11"/>
          </p:nvPr>
        </p:nvSpPr>
        <p:spPr>
          <a:xfrm>
            <a:off x="3999309" y="4412457"/>
            <a:ext cx="3243033" cy="273844"/>
          </a:xfrm>
        </p:spPr>
        <p:txBody>
          <a:bodyPr/>
          <a:lstStyle/>
          <a:p>
            <a:pPr algn="r"/>
            <a:endParaRPr lang="en-US" dirty="0">
              <a:solidFill>
                <a:srgbClr val="212121"/>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rgbClr val="212121"/>
                </a:solidFill>
              </a:rPr>
              <a:pPr/>
              <a:t>‹#›</a:t>
            </a:fld>
            <a:endParaRPr lang="en-US" dirty="0">
              <a:solidFill>
                <a:srgbClr val="212121"/>
              </a:solidFill>
            </a:endParaRPr>
          </a:p>
        </p:txBody>
      </p:sp>
    </p:spTree>
    <p:extLst>
      <p:ext uri="{BB962C8B-B14F-4D97-AF65-F5344CB8AC3E}">
        <p14:creationId xmlns:p14="http://schemas.microsoft.com/office/powerpoint/2010/main" val="366742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6" name="Footer Placeholder 5"/>
          <p:cNvSpPr>
            <a:spLocks noGrp="1"/>
          </p:cNvSpPr>
          <p:nvPr>
            <p:ph type="ftr" sz="quarter" idx="11"/>
          </p:nvPr>
        </p:nvSpPr>
        <p:spPr/>
        <p:txBody>
          <a:bodyPr/>
          <a:lstStyle/>
          <a:p>
            <a:pPr algn="r"/>
            <a:endParaRPr lang="en-US" sz="1400" dirty="0">
              <a:solidFill>
                <a:srgbClr val="212121"/>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08684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6248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6000" dirty="0">
                <a:solidFill>
                  <a:prstClr val="black"/>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6000" dirty="0">
                <a:solidFill>
                  <a:prstClr val="black"/>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12337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70248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6000" dirty="0">
                <a:solidFill>
                  <a:prstClr val="black"/>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6000" dirty="0">
                <a:solidFill>
                  <a:prstClr val="black"/>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09836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628524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4127172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140410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4" name="Footer Placeholder 3"/>
          <p:cNvSpPr>
            <a:spLocks noGrp="1"/>
          </p:cNvSpPr>
          <p:nvPr>
            <p:ph type="ftr" sz="quarter" idx="21"/>
          </p:nvPr>
        </p:nvSpPr>
        <p:spPr/>
        <p:txBody>
          <a:bodyPr/>
          <a:lstStyle/>
          <a:p>
            <a:pPr algn="r"/>
            <a:endParaRPr lang="en-US" sz="1400" dirty="0">
              <a:solidFill>
                <a:srgbClr val="212121"/>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319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11/5/2024</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191757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a:xfrm>
            <a:off x="8213893" y="4400349"/>
            <a:ext cx="413375" cy="273844"/>
          </a:xfrm>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47214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606EA6-EFEA-4C30-9264-4F9291A5780D}" type="datetime1">
              <a:rPr lang="en-US" smtClean="0"/>
              <a:pPr/>
              <a:t>11/5/2024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456764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extLst>
      <p:ext uri="{BB962C8B-B14F-4D97-AF65-F5344CB8AC3E}">
        <p14:creationId xmlns:p14="http://schemas.microsoft.com/office/powerpoint/2010/main" val="267452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606EA6-EFEA-4C30-9264-4F9291A5780D}" type="datetime1">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extLst>
      <p:ext uri="{BB962C8B-B14F-4D97-AF65-F5344CB8AC3E}">
        <p14:creationId xmlns:p14="http://schemas.microsoft.com/office/powerpoint/2010/main" val="314038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606EA6-EFEA-4C30-9264-4F9291A5780D}" type="datetime1">
              <a:rPr lang="en-US" smtClean="0"/>
              <a:pPr/>
              <a:t>11/5/2024</a:t>
            </a:fld>
            <a:endParaRPr lang="en-US" sz="1400" dirty="0">
              <a:solidFill>
                <a:schemeClr val="tx2"/>
              </a:solidFill>
            </a:endParaRPr>
          </a:p>
        </p:txBody>
      </p:sp>
      <p:sp>
        <p:nvSpPr>
          <p:cNvPr id="8" name="Footer Placeholder 7"/>
          <p:cNvSpPr>
            <a:spLocks noGrp="1"/>
          </p:cNvSpPr>
          <p:nvPr>
            <p:ph type="ftr" sz="quarter" idx="11"/>
          </p:nvPr>
        </p:nvSpPr>
        <p:spPr/>
        <p:txBody>
          <a:bodyPr/>
          <a:lstStyle/>
          <a:p>
            <a:pPr algn="r"/>
            <a:endParaRPr lang="en-US" sz="1400" dirty="0">
              <a:solidFill>
                <a:schemeClr val="tx2"/>
              </a:solidFill>
            </a:endParaRP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571902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FADB5D-B7A0-47E3-AD2D-B1A6F8614213}" type="datetime1">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35823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11/5/2024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11039498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812451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extLst>
      <p:ext uri="{BB962C8B-B14F-4D97-AF65-F5344CB8AC3E}">
        <p14:creationId xmlns:p14="http://schemas.microsoft.com/office/powerpoint/2010/main" val="904343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606EA6-EFEA-4C30-9264-4F9291A5780D}" type="datetime1">
              <a:rPr lang="en-US" smtClean="0"/>
              <a:pPr/>
              <a:t>11/5/2024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001409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606EA6-EFEA-4C30-9264-4F9291A5780D}" type="datetime1">
              <a:rPr lang="en-US" smtClean="0"/>
              <a:pPr/>
              <a:t>11/5/2024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70861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solidFill>
                  <a:prstClr val="black"/>
                </a:solidFill>
              </a:rPr>
              <a:pPr/>
              <a:t>11/5/2024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extLst>
      <p:ext uri="{BB962C8B-B14F-4D97-AF65-F5344CB8AC3E}">
        <p14:creationId xmlns:p14="http://schemas.microsoft.com/office/powerpoint/2010/main" val="1365503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pPr/>
              <a:t>11/5/2024</a:t>
            </a:fld>
            <a:endParaRPr lang="en-US" sz="1400" dirty="0">
              <a:solidFill>
                <a:schemeClr val="tx2"/>
              </a:solidFill>
            </a:endParaRPr>
          </a:p>
        </p:txBody>
      </p:sp>
      <p:sp>
        <p:nvSpPr>
          <p:cNvPr id="4" name="Footer Placeholder 3"/>
          <p:cNvSpPr>
            <a:spLocks noGrp="1"/>
          </p:cNvSpPr>
          <p:nvPr>
            <p:ph type="ftr" sz="quarter" idx="21"/>
          </p:nvPr>
        </p:nvSpPr>
        <p:spPr/>
        <p:txBody>
          <a:bodyPr/>
          <a:lstStyle/>
          <a:p>
            <a:pPr algn="r"/>
            <a:endParaRPr lang="en-US" sz="1400" dirty="0">
              <a:solidFill>
                <a:schemeClr val="tx2"/>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solidFill>
                <a:prstClr val="black"/>
              </a:solidFill>
            </a:endParaRPr>
          </a:p>
        </p:txBody>
      </p:sp>
    </p:spTree>
    <p:extLst>
      <p:ext uri="{BB962C8B-B14F-4D97-AF65-F5344CB8AC3E}">
        <p14:creationId xmlns:p14="http://schemas.microsoft.com/office/powerpoint/2010/main" val="152702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8" name="Footer Placeholder 7"/>
          <p:cNvSpPr>
            <a:spLocks noGrp="1"/>
          </p:cNvSpPr>
          <p:nvPr>
            <p:ph type="ftr" sz="quarter" idx="11"/>
          </p:nvPr>
        </p:nvSpPr>
        <p:spPr/>
        <p:txBody>
          <a:bodyPr/>
          <a:lstStyle/>
          <a:p>
            <a:pPr algn="r"/>
            <a:endParaRPr lang="en-US" sz="1400" dirty="0">
              <a:solidFill>
                <a:srgbClr val="212121"/>
              </a:solidFill>
            </a:endParaRP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47984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solidFill>
                  <a:prstClr val="black"/>
                </a:solidFill>
              </a:rPr>
              <a:pPr/>
              <a:t>11/5/2024</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6764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solidFill>
                  <a:prstClr val="black"/>
                </a:solidFill>
              </a:rPr>
              <a:pPr/>
              <a:t>11/5/2024</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rgbClr val="212121"/>
                </a:solidFill>
              </a:rPr>
              <a:pPr/>
              <a:t>‹#›</a:t>
            </a:fld>
            <a:endParaRPr lang="en-US" dirty="0">
              <a:solidFill>
                <a:srgbClr val="212121"/>
              </a:solidFill>
            </a:endParaRPr>
          </a:p>
        </p:txBody>
      </p:sp>
    </p:spTree>
    <p:extLst>
      <p:ext uri="{BB962C8B-B14F-4D97-AF65-F5344CB8AC3E}">
        <p14:creationId xmlns:p14="http://schemas.microsoft.com/office/powerpoint/2010/main" val="334771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solidFill>
                  <a:prstClr val="black"/>
                </a:solidFill>
              </a:rPr>
              <a:pPr/>
              <a:t>11/5/2024</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99936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solidFill>
                  <a:prstClr val="black"/>
                </a:solidFill>
              </a:rPr>
              <a:pPr/>
              <a:t>11/5/2024</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solidFill>
                <a:prstClr val="black"/>
              </a:solidFill>
            </a:endParaRPr>
          </a:p>
        </p:txBody>
      </p:sp>
    </p:spTree>
    <p:extLst>
      <p:ext uri="{BB962C8B-B14F-4D97-AF65-F5344CB8AC3E}">
        <p14:creationId xmlns:p14="http://schemas.microsoft.com/office/powerpoint/2010/main" val="70427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E4606EA6-EFEA-4C30-9264-4F9291A5780D}" type="datetime1">
              <a:rPr lang="en-US" smtClean="0">
                <a:solidFill>
                  <a:prstClr val="black"/>
                </a:solidFill>
              </a:rPr>
              <a:pPr/>
              <a:t>11/5/2024</a:t>
            </a:fld>
            <a:endParaRPr lang="en-US" sz="1400" dirty="0">
              <a:solidFill>
                <a:srgbClr val="212121"/>
              </a:solidFill>
            </a:endParaRPr>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algn="r"/>
            <a:endParaRPr lang="en-US" sz="1400" dirty="0">
              <a:solidFill>
                <a:srgbClr val="212121"/>
              </a:solidFill>
            </a:endParaRPr>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3377025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4606EA6-EFEA-4C30-9264-4F9291A5780D}" type="datetime1">
              <a:rPr lang="en-US" smtClean="0"/>
              <a:pPr/>
              <a:t>11/5/2024</a:t>
            </a:fld>
            <a:endParaRPr lang="en-US" sz="1400" dirty="0">
              <a:solidFill>
                <a:schemeClr val="tx2"/>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6079539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5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4.xml"/><Relationship Id="rId5" Type="http://schemas.openxmlformats.org/officeDocument/2006/relationships/image" Target="../media/image8.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1191190" y="971550"/>
            <a:ext cx="7772400" cy="1276350"/>
          </a:xfrm>
        </p:spPr>
        <p:txBody>
          <a:bodyPr>
            <a:normAutofit/>
          </a:bodyPr>
          <a:lstStyle/>
          <a:p>
            <a:pPr algn="ctr"/>
            <a:r>
              <a:rPr lang="en-US" sz="27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Chapter 4</a:t>
            </a:r>
            <a:br>
              <a:rPr lang="en-US" sz="27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br>
            <a:r>
              <a:rPr lang="en-US" sz="27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The Internet: TCP/IP Architecture</a:t>
            </a:r>
          </a:p>
        </p:txBody>
      </p:sp>
      <p:sp>
        <p:nvSpPr>
          <p:cNvPr id="5" name="TextBox 4"/>
          <p:cNvSpPr txBox="1"/>
          <p:nvPr/>
        </p:nvSpPr>
        <p:spPr>
          <a:xfrm>
            <a:off x="4882895" y="4400550"/>
            <a:ext cx="2394695" cy="400110"/>
          </a:xfrm>
          <a:prstGeom prst="rect">
            <a:avLst/>
          </a:prstGeom>
          <a:noFill/>
        </p:spPr>
        <p:txBody>
          <a:bodyPr wrap="none" rtlCol="0">
            <a:spAutoFit/>
          </a:bodyPr>
          <a:lstStyle/>
          <a:p>
            <a:r>
              <a:rPr lang="en-US" sz="2000" b="1" dirty="0">
                <a:solidFill>
                  <a:prstClr val="black"/>
                </a:solidFill>
                <a:latin typeface="Times New Roman" panose="02020603050405020304" pitchFamily="18" charset="0"/>
                <a:cs typeface="Times New Roman" panose="02020603050405020304" pitchFamily="18" charset="0"/>
              </a:rPr>
              <a:t>Dr. </a:t>
            </a:r>
            <a:r>
              <a:rPr lang="en-US" sz="2000" b="1" dirty="0" err="1">
                <a:solidFill>
                  <a:prstClr val="black"/>
                </a:solidFill>
                <a:latin typeface="Times New Roman" panose="02020603050405020304" pitchFamily="18" charset="0"/>
                <a:cs typeface="Times New Roman" panose="02020603050405020304" pitchFamily="18" charset="0"/>
              </a:rPr>
              <a:t>Omayma</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Younis</a:t>
            </a:r>
            <a:endParaRPr lang="en-US" sz="2000" b="1"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114800" y="3820964"/>
            <a:ext cx="422959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BIS 416E – Networks &amp; Security </a:t>
            </a:r>
          </a:p>
        </p:txBody>
      </p:sp>
    </p:spTree>
    <p:extLst>
      <p:ext uri="{BB962C8B-B14F-4D97-AF65-F5344CB8AC3E}">
        <p14:creationId xmlns:p14="http://schemas.microsoft.com/office/powerpoint/2010/main" val="372632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File Transfer</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sz="2000" b="1" dirty="0"/>
              <a:t>2. File Transfer between remote hosts. Related protocols include:</a:t>
            </a:r>
            <a:endParaRPr lang="en-US" sz="2000" dirty="0"/>
          </a:p>
          <a:p>
            <a:pPr>
              <a:defRPr/>
            </a:pPr>
            <a:r>
              <a:rPr lang="en-US" sz="2000" b="1" dirty="0"/>
              <a:t>FTP (File Transfer Protocol): </a:t>
            </a:r>
            <a:r>
              <a:rPr lang="en-US" sz="2000" dirty="0"/>
              <a:t>It provides connection-oriented file transfer between a client and a server.</a:t>
            </a:r>
          </a:p>
          <a:p>
            <a:pPr>
              <a:defRPr/>
            </a:pPr>
            <a:r>
              <a:rPr lang="en-US" sz="2000" b="1" dirty="0"/>
              <a:t>SFTP (Secure File Transfer Protocol): </a:t>
            </a:r>
            <a:r>
              <a:rPr lang="en-US" sz="2000" dirty="0"/>
              <a:t>It provides the same functionality as FTP, but much more secure. </a:t>
            </a:r>
            <a:r>
              <a:rPr lang="en-US" sz="2000" dirty="0">
                <a:solidFill>
                  <a:srgbClr val="00B050"/>
                </a:solidFill>
              </a:rPr>
              <a:t>It establishes a secure communication channel between client and server,</a:t>
            </a:r>
            <a:r>
              <a:rPr lang="en-US" sz="2000" dirty="0"/>
              <a:t> through which data is transmitted in an encrypted form. </a:t>
            </a:r>
          </a:p>
        </p:txBody>
      </p:sp>
    </p:spTree>
    <p:extLst>
      <p:ext uri="{BB962C8B-B14F-4D97-AF65-F5344CB8AC3E}">
        <p14:creationId xmlns:p14="http://schemas.microsoft.com/office/powerpoint/2010/main" val="45406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C59A2D-38B8-4D74-A97B-CBF4DA8E7323}"/>
              </a:ext>
            </a:extLst>
          </p:cNvPr>
          <p:cNvCxnSpPr>
            <a:stCxn id="6" idx="3"/>
            <a:endCxn id="7" idx="1"/>
          </p:cNvCxnSpPr>
          <p:nvPr/>
        </p:nvCxnSpPr>
        <p:spPr>
          <a:xfrm>
            <a:off x="1143000" y="2190750"/>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File Transfer</a:t>
            </a:r>
          </a:p>
        </p:txBody>
      </p:sp>
      <p:pic>
        <p:nvPicPr>
          <p:cNvPr id="6" name="Graphic 5" descr="Computer">
            <a:extLst>
              <a:ext uri="{FF2B5EF4-FFF2-40B4-BE49-F238E27FC236}">
                <a16:creationId xmlns:a16="http://schemas.microsoft.com/office/drawing/2014/main" id="{12DEF4FB-B0DE-48ED-BA4B-32BAD2D1ED8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8600" y="1733550"/>
            <a:ext cx="914400" cy="914400"/>
          </a:xfrm>
          <a:prstGeom prst="rect">
            <a:avLst/>
          </a:prstGeom>
        </p:spPr>
      </p:pic>
      <p:pic>
        <p:nvPicPr>
          <p:cNvPr id="7" name="Graphic 6" descr="Computer">
            <a:extLst>
              <a:ext uri="{FF2B5EF4-FFF2-40B4-BE49-F238E27FC236}">
                <a16:creationId xmlns:a16="http://schemas.microsoft.com/office/drawing/2014/main" id="{F91386C8-0A2D-4113-B8E8-9C01009F2E3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77200" y="1733550"/>
            <a:ext cx="914400" cy="914400"/>
          </a:xfrm>
          <a:prstGeom prst="rect">
            <a:avLst/>
          </a:prstGeom>
        </p:spPr>
      </p:pic>
      <p:sp>
        <p:nvSpPr>
          <p:cNvPr id="10" name="Cloud 9">
            <a:extLst>
              <a:ext uri="{FF2B5EF4-FFF2-40B4-BE49-F238E27FC236}">
                <a16:creationId xmlns:a16="http://schemas.microsoft.com/office/drawing/2014/main" id="{8410FFD4-7CA4-4B4B-A4D3-B692E2D80009}"/>
              </a:ext>
            </a:extLst>
          </p:cNvPr>
          <p:cNvSpPr/>
          <p:nvPr/>
        </p:nvSpPr>
        <p:spPr>
          <a:xfrm>
            <a:off x="3048000" y="1875670"/>
            <a:ext cx="1524000" cy="7620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26" name="TextBox 25">
            <a:extLst>
              <a:ext uri="{FF2B5EF4-FFF2-40B4-BE49-F238E27FC236}">
                <a16:creationId xmlns:a16="http://schemas.microsoft.com/office/drawing/2014/main" id="{8642A75E-05A8-4DCC-8313-AA60E0D2BF45}"/>
              </a:ext>
            </a:extLst>
          </p:cNvPr>
          <p:cNvSpPr txBox="1"/>
          <p:nvPr/>
        </p:nvSpPr>
        <p:spPr>
          <a:xfrm>
            <a:off x="4796674" y="1842038"/>
            <a:ext cx="3051926" cy="338554"/>
          </a:xfrm>
          <a:prstGeom prst="rect">
            <a:avLst/>
          </a:prstGeom>
          <a:noFill/>
        </p:spPr>
        <p:txBody>
          <a:bodyPr wrap="none" rtlCol="0">
            <a:spAutoFit/>
          </a:bodyPr>
          <a:lstStyle/>
          <a:p>
            <a:r>
              <a:rPr lang="en-US" sz="1600" b="1" dirty="0"/>
              <a:t>Use Internet browser as FTP client</a:t>
            </a:r>
          </a:p>
        </p:txBody>
      </p:sp>
      <p:sp>
        <p:nvSpPr>
          <p:cNvPr id="27" name="TextBox 26">
            <a:extLst>
              <a:ext uri="{FF2B5EF4-FFF2-40B4-BE49-F238E27FC236}">
                <a16:creationId xmlns:a16="http://schemas.microsoft.com/office/drawing/2014/main" id="{7304FCFD-5E43-4720-9F45-E9DEEAEBA856}"/>
              </a:ext>
            </a:extLst>
          </p:cNvPr>
          <p:cNvSpPr txBox="1"/>
          <p:nvPr/>
        </p:nvSpPr>
        <p:spPr>
          <a:xfrm>
            <a:off x="8039100" y="1587634"/>
            <a:ext cx="670376" cy="338554"/>
          </a:xfrm>
          <a:prstGeom prst="rect">
            <a:avLst/>
          </a:prstGeom>
          <a:noFill/>
        </p:spPr>
        <p:txBody>
          <a:bodyPr wrap="none" rtlCol="0">
            <a:spAutoFit/>
          </a:bodyPr>
          <a:lstStyle/>
          <a:p>
            <a:r>
              <a:rPr lang="en-US" sz="1600" b="1" dirty="0"/>
              <a:t>Client</a:t>
            </a:r>
          </a:p>
        </p:txBody>
      </p:sp>
      <p:sp>
        <p:nvSpPr>
          <p:cNvPr id="30" name="TextBox 29">
            <a:extLst>
              <a:ext uri="{FF2B5EF4-FFF2-40B4-BE49-F238E27FC236}">
                <a16:creationId xmlns:a16="http://schemas.microsoft.com/office/drawing/2014/main" id="{5FB7972D-525E-468F-BCDC-94A1700303B4}"/>
              </a:ext>
            </a:extLst>
          </p:cNvPr>
          <p:cNvSpPr txBox="1"/>
          <p:nvPr/>
        </p:nvSpPr>
        <p:spPr>
          <a:xfrm>
            <a:off x="192701" y="1591811"/>
            <a:ext cx="1073243" cy="338554"/>
          </a:xfrm>
          <a:prstGeom prst="rect">
            <a:avLst/>
          </a:prstGeom>
          <a:noFill/>
        </p:spPr>
        <p:txBody>
          <a:bodyPr wrap="none" rtlCol="0">
            <a:spAutoFit/>
          </a:bodyPr>
          <a:lstStyle/>
          <a:p>
            <a:r>
              <a:rPr lang="en-US" sz="1600" b="1" dirty="0"/>
              <a:t>File Server</a:t>
            </a:r>
          </a:p>
        </p:txBody>
      </p:sp>
      <p:sp>
        <p:nvSpPr>
          <p:cNvPr id="31" name="TextBox 30">
            <a:extLst>
              <a:ext uri="{FF2B5EF4-FFF2-40B4-BE49-F238E27FC236}">
                <a16:creationId xmlns:a16="http://schemas.microsoft.com/office/drawing/2014/main" id="{C66B1F66-C4BF-4618-B0B4-4E7F7C22E65F}"/>
              </a:ext>
            </a:extLst>
          </p:cNvPr>
          <p:cNvSpPr txBox="1"/>
          <p:nvPr/>
        </p:nvSpPr>
        <p:spPr>
          <a:xfrm>
            <a:off x="5560517" y="1435772"/>
            <a:ext cx="1233030" cy="338554"/>
          </a:xfrm>
          <a:prstGeom prst="rect">
            <a:avLst/>
          </a:prstGeom>
          <a:noFill/>
        </p:spPr>
        <p:txBody>
          <a:bodyPr wrap="none" rtlCol="0">
            <a:spAutoFit/>
          </a:bodyPr>
          <a:lstStyle/>
          <a:p>
            <a:r>
              <a:rPr lang="en-US" sz="1600" b="1" dirty="0">
                <a:solidFill>
                  <a:srgbClr val="C00000"/>
                </a:solidFill>
              </a:rPr>
              <a:t>FTP Protocol</a:t>
            </a:r>
          </a:p>
        </p:txBody>
      </p:sp>
      <p:pic>
        <p:nvPicPr>
          <p:cNvPr id="2" name="Picture 1">
            <a:extLst>
              <a:ext uri="{FF2B5EF4-FFF2-40B4-BE49-F238E27FC236}">
                <a16:creationId xmlns:a16="http://schemas.microsoft.com/office/drawing/2014/main" id="{E7D5686A-6009-4054-BB1E-F69FA04E2FE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876800" y="2190750"/>
            <a:ext cx="2853356" cy="760216"/>
          </a:xfrm>
          <a:prstGeom prst="rect">
            <a:avLst/>
          </a:prstGeom>
        </p:spPr>
      </p:pic>
      <p:pic>
        <p:nvPicPr>
          <p:cNvPr id="3" name="Picture 2">
            <a:extLst>
              <a:ext uri="{FF2B5EF4-FFF2-40B4-BE49-F238E27FC236}">
                <a16:creationId xmlns:a16="http://schemas.microsoft.com/office/drawing/2014/main" id="{951DD41D-ED48-4C92-827B-826F9903736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276600" y="2952750"/>
            <a:ext cx="5867400" cy="2128457"/>
          </a:xfrm>
          <a:prstGeom prst="rect">
            <a:avLst/>
          </a:prstGeom>
        </p:spPr>
      </p:pic>
    </p:spTree>
    <p:extLst>
      <p:ext uri="{BB962C8B-B14F-4D97-AF65-F5344CB8AC3E}">
        <p14:creationId xmlns:p14="http://schemas.microsoft.com/office/powerpoint/2010/main" val="406712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C59A2D-38B8-4D74-A97B-CBF4DA8E7323}"/>
              </a:ext>
            </a:extLst>
          </p:cNvPr>
          <p:cNvCxnSpPr>
            <a:stCxn id="6" idx="3"/>
            <a:endCxn id="7" idx="1"/>
          </p:cNvCxnSpPr>
          <p:nvPr/>
        </p:nvCxnSpPr>
        <p:spPr>
          <a:xfrm>
            <a:off x="1143000" y="2190750"/>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File Transfer</a:t>
            </a:r>
          </a:p>
        </p:txBody>
      </p:sp>
      <p:pic>
        <p:nvPicPr>
          <p:cNvPr id="6" name="Graphic 5" descr="Computer">
            <a:extLst>
              <a:ext uri="{FF2B5EF4-FFF2-40B4-BE49-F238E27FC236}">
                <a16:creationId xmlns:a16="http://schemas.microsoft.com/office/drawing/2014/main" id="{12DEF4FB-B0DE-48ED-BA4B-32BAD2D1ED8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8600" y="1733550"/>
            <a:ext cx="914400" cy="914400"/>
          </a:xfrm>
          <a:prstGeom prst="rect">
            <a:avLst/>
          </a:prstGeom>
        </p:spPr>
      </p:pic>
      <p:pic>
        <p:nvPicPr>
          <p:cNvPr id="7" name="Graphic 6" descr="Computer">
            <a:extLst>
              <a:ext uri="{FF2B5EF4-FFF2-40B4-BE49-F238E27FC236}">
                <a16:creationId xmlns:a16="http://schemas.microsoft.com/office/drawing/2014/main" id="{F91386C8-0A2D-4113-B8E8-9C01009F2E3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77200" y="1733550"/>
            <a:ext cx="914400" cy="914400"/>
          </a:xfrm>
          <a:prstGeom prst="rect">
            <a:avLst/>
          </a:prstGeom>
        </p:spPr>
      </p:pic>
      <p:sp>
        <p:nvSpPr>
          <p:cNvPr id="10" name="Cloud 9">
            <a:extLst>
              <a:ext uri="{FF2B5EF4-FFF2-40B4-BE49-F238E27FC236}">
                <a16:creationId xmlns:a16="http://schemas.microsoft.com/office/drawing/2014/main" id="{8410FFD4-7CA4-4B4B-A4D3-B692E2D80009}"/>
              </a:ext>
            </a:extLst>
          </p:cNvPr>
          <p:cNvSpPr/>
          <p:nvPr/>
        </p:nvSpPr>
        <p:spPr>
          <a:xfrm>
            <a:off x="1905000" y="1657350"/>
            <a:ext cx="1524000" cy="7620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
        <p:nvSpPr>
          <p:cNvPr id="26" name="TextBox 25">
            <a:extLst>
              <a:ext uri="{FF2B5EF4-FFF2-40B4-BE49-F238E27FC236}">
                <a16:creationId xmlns:a16="http://schemas.microsoft.com/office/drawing/2014/main" id="{8642A75E-05A8-4DCC-8313-AA60E0D2BF45}"/>
              </a:ext>
            </a:extLst>
          </p:cNvPr>
          <p:cNvSpPr txBox="1"/>
          <p:nvPr/>
        </p:nvSpPr>
        <p:spPr>
          <a:xfrm>
            <a:off x="4114800" y="1842038"/>
            <a:ext cx="3203121" cy="338554"/>
          </a:xfrm>
          <a:prstGeom prst="rect">
            <a:avLst/>
          </a:prstGeom>
          <a:noFill/>
        </p:spPr>
        <p:txBody>
          <a:bodyPr wrap="none" rtlCol="0">
            <a:spAutoFit/>
          </a:bodyPr>
          <a:lstStyle/>
          <a:p>
            <a:r>
              <a:rPr lang="en-US" sz="1600" b="1" dirty="0"/>
              <a:t>Use MS command-line as FTP client</a:t>
            </a:r>
          </a:p>
        </p:txBody>
      </p:sp>
      <p:sp>
        <p:nvSpPr>
          <p:cNvPr id="27" name="TextBox 26">
            <a:extLst>
              <a:ext uri="{FF2B5EF4-FFF2-40B4-BE49-F238E27FC236}">
                <a16:creationId xmlns:a16="http://schemas.microsoft.com/office/drawing/2014/main" id="{7304FCFD-5E43-4720-9F45-E9DEEAEBA856}"/>
              </a:ext>
            </a:extLst>
          </p:cNvPr>
          <p:cNvSpPr txBox="1"/>
          <p:nvPr/>
        </p:nvSpPr>
        <p:spPr>
          <a:xfrm>
            <a:off x="8039100" y="1587634"/>
            <a:ext cx="670376" cy="338554"/>
          </a:xfrm>
          <a:prstGeom prst="rect">
            <a:avLst/>
          </a:prstGeom>
          <a:noFill/>
        </p:spPr>
        <p:txBody>
          <a:bodyPr wrap="none" rtlCol="0">
            <a:spAutoFit/>
          </a:bodyPr>
          <a:lstStyle/>
          <a:p>
            <a:r>
              <a:rPr lang="en-US" sz="1600" b="1" dirty="0"/>
              <a:t>Client</a:t>
            </a:r>
          </a:p>
        </p:txBody>
      </p:sp>
      <p:sp>
        <p:nvSpPr>
          <p:cNvPr id="30" name="TextBox 29">
            <a:extLst>
              <a:ext uri="{FF2B5EF4-FFF2-40B4-BE49-F238E27FC236}">
                <a16:creationId xmlns:a16="http://schemas.microsoft.com/office/drawing/2014/main" id="{5FB7972D-525E-468F-BCDC-94A1700303B4}"/>
              </a:ext>
            </a:extLst>
          </p:cNvPr>
          <p:cNvSpPr txBox="1"/>
          <p:nvPr/>
        </p:nvSpPr>
        <p:spPr>
          <a:xfrm>
            <a:off x="192701" y="1591811"/>
            <a:ext cx="1073243" cy="338554"/>
          </a:xfrm>
          <a:prstGeom prst="rect">
            <a:avLst/>
          </a:prstGeom>
          <a:noFill/>
        </p:spPr>
        <p:txBody>
          <a:bodyPr wrap="none" rtlCol="0">
            <a:spAutoFit/>
          </a:bodyPr>
          <a:lstStyle/>
          <a:p>
            <a:r>
              <a:rPr lang="en-US" sz="1600" b="1" dirty="0"/>
              <a:t>File Server</a:t>
            </a:r>
          </a:p>
        </p:txBody>
      </p:sp>
      <p:sp>
        <p:nvSpPr>
          <p:cNvPr id="31" name="TextBox 30">
            <a:extLst>
              <a:ext uri="{FF2B5EF4-FFF2-40B4-BE49-F238E27FC236}">
                <a16:creationId xmlns:a16="http://schemas.microsoft.com/office/drawing/2014/main" id="{C66B1F66-C4BF-4618-B0B4-4E7F7C22E65F}"/>
              </a:ext>
            </a:extLst>
          </p:cNvPr>
          <p:cNvSpPr txBox="1"/>
          <p:nvPr/>
        </p:nvSpPr>
        <p:spPr>
          <a:xfrm>
            <a:off x="5560517" y="1435772"/>
            <a:ext cx="1233030" cy="338554"/>
          </a:xfrm>
          <a:prstGeom prst="rect">
            <a:avLst/>
          </a:prstGeom>
          <a:noFill/>
        </p:spPr>
        <p:txBody>
          <a:bodyPr wrap="none" rtlCol="0">
            <a:spAutoFit/>
          </a:bodyPr>
          <a:lstStyle/>
          <a:p>
            <a:r>
              <a:rPr lang="en-US" sz="1600" b="1" dirty="0">
                <a:solidFill>
                  <a:srgbClr val="C00000"/>
                </a:solidFill>
              </a:rPr>
              <a:t>FTP Protocol</a:t>
            </a:r>
          </a:p>
        </p:txBody>
      </p:sp>
      <p:pic>
        <p:nvPicPr>
          <p:cNvPr id="5" name="Picture 4">
            <a:extLst>
              <a:ext uri="{FF2B5EF4-FFF2-40B4-BE49-F238E27FC236}">
                <a16:creationId xmlns:a16="http://schemas.microsoft.com/office/drawing/2014/main" id="{A61423F0-FAA7-4461-A978-375A9A5F41E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276600" y="2266950"/>
            <a:ext cx="4755696" cy="2572154"/>
          </a:xfrm>
          <a:prstGeom prst="rect">
            <a:avLst/>
          </a:prstGeom>
        </p:spPr>
      </p:pic>
    </p:spTree>
    <p:extLst>
      <p:ext uri="{BB962C8B-B14F-4D97-AF65-F5344CB8AC3E}">
        <p14:creationId xmlns:p14="http://schemas.microsoft.com/office/powerpoint/2010/main" val="191684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Email Messaging </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sz="2000" b="1" dirty="0"/>
              <a:t>3. Email Messaging (Send/Receive) – related protocols include:</a:t>
            </a:r>
            <a:endParaRPr lang="en-US" sz="2000" dirty="0"/>
          </a:p>
          <a:p>
            <a:pPr>
              <a:defRPr/>
            </a:pPr>
            <a:r>
              <a:rPr lang="en-US" sz="2000" b="1" dirty="0"/>
              <a:t>SMTP (Simple Mail Transfer Protocol): </a:t>
            </a:r>
            <a:r>
              <a:rPr lang="en-US" sz="2000" dirty="0"/>
              <a:t>used to </a:t>
            </a:r>
            <a:r>
              <a:rPr lang="en-US" sz="2000" dirty="0">
                <a:solidFill>
                  <a:srgbClr val="FF0000"/>
                </a:solidFill>
              </a:rPr>
              <a:t>send</a:t>
            </a:r>
            <a:r>
              <a:rPr lang="en-US" sz="2000" dirty="0"/>
              <a:t> email over Internet.</a:t>
            </a:r>
          </a:p>
          <a:p>
            <a:pPr>
              <a:defRPr/>
            </a:pPr>
            <a:r>
              <a:rPr lang="en-US" sz="2000" b="1" dirty="0"/>
              <a:t>POP3 (Post Office Protocol 3): </a:t>
            </a:r>
            <a:r>
              <a:rPr lang="en-US" sz="2000" dirty="0"/>
              <a:t>used to </a:t>
            </a:r>
            <a:r>
              <a:rPr lang="en-US" sz="2000" dirty="0">
                <a:solidFill>
                  <a:srgbClr val="FF0000"/>
                </a:solidFill>
              </a:rPr>
              <a:t>retrieve</a:t>
            </a:r>
            <a:r>
              <a:rPr lang="en-US" sz="2000" dirty="0"/>
              <a:t> email from a mail server down to the client. It connects to the mail server, retrieves email messages, and deletes copies of the messages stored on the server.</a:t>
            </a:r>
          </a:p>
          <a:p>
            <a:pPr>
              <a:defRPr/>
            </a:pPr>
            <a:r>
              <a:rPr lang="en-US" sz="2000" b="1" dirty="0"/>
              <a:t>IMAP4 (Internet Message Access Protocol 4): </a:t>
            </a:r>
            <a:r>
              <a:rPr lang="en-US" sz="2000" dirty="0"/>
              <a:t>another protocol similar to POP3 that allows clients to </a:t>
            </a:r>
            <a:r>
              <a:rPr lang="en-US" sz="2000" dirty="0">
                <a:solidFill>
                  <a:srgbClr val="FF0000"/>
                </a:solidFill>
              </a:rPr>
              <a:t>retrieve</a:t>
            </a:r>
            <a:r>
              <a:rPr lang="en-US" sz="2000" dirty="0"/>
              <a:t> messages from a mail server. It connects to the mail server, retrieves email messages, but the messages are not deleted on the server.</a:t>
            </a:r>
          </a:p>
          <a:p>
            <a:pPr>
              <a:defRPr/>
            </a:pPr>
            <a:endParaRPr lang="en-US" sz="2000" dirty="0"/>
          </a:p>
        </p:txBody>
      </p:sp>
    </p:spTree>
    <p:extLst>
      <p:ext uri="{BB962C8B-B14F-4D97-AF65-F5344CB8AC3E}">
        <p14:creationId xmlns:p14="http://schemas.microsoft.com/office/powerpoint/2010/main" val="49160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C59A2D-38B8-4D74-A97B-CBF4DA8E7323}"/>
              </a:ext>
            </a:extLst>
          </p:cNvPr>
          <p:cNvCxnSpPr>
            <a:cxnSpLocks/>
            <a:stCxn id="6" idx="3"/>
            <a:endCxn id="7" idx="1"/>
          </p:cNvCxnSpPr>
          <p:nvPr/>
        </p:nvCxnSpPr>
        <p:spPr>
          <a:xfrm>
            <a:off x="6287071" y="2647950"/>
            <a:ext cx="17139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Email Messaging</a:t>
            </a:r>
          </a:p>
        </p:txBody>
      </p:sp>
      <p:pic>
        <p:nvPicPr>
          <p:cNvPr id="6" name="Graphic 5" descr="Computer">
            <a:extLst>
              <a:ext uri="{FF2B5EF4-FFF2-40B4-BE49-F238E27FC236}">
                <a16:creationId xmlns:a16="http://schemas.microsoft.com/office/drawing/2014/main" id="{12DEF4FB-B0DE-48ED-BA4B-32BAD2D1ED8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72671" y="2190750"/>
            <a:ext cx="914400" cy="914400"/>
          </a:xfrm>
          <a:prstGeom prst="rect">
            <a:avLst/>
          </a:prstGeom>
        </p:spPr>
      </p:pic>
      <p:pic>
        <p:nvPicPr>
          <p:cNvPr id="7" name="Graphic 6" descr="Computer">
            <a:extLst>
              <a:ext uri="{FF2B5EF4-FFF2-40B4-BE49-F238E27FC236}">
                <a16:creationId xmlns:a16="http://schemas.microsoft.com/office/drawing/2014/main" id="{F91386C8-0A2D-4113-B8E8-9C01009F2E3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01000" y="2190750"/>
            <a:ext cx="914400" cy="914400"/>
          </a:xfrm>
          <a:prstGeom prst="rect">
            <a:avLst/>
          </a:prstGeom>
        </p:spPr>
      </p:pic>
      <p:sp>
        <p:nvSpPr>
          <p:cNvPr id="27" name="TextBox 26">
            <a:extLst>
              <a:ext uri="{FF2B5EF4-FFF2-40B4-BE49-F238E27FC236}">
                <a16:creationId xmlns:a16="http://schemas.microsoft.com/office/drawing/2014/main" id="{7304FCFD-5E43-4720-9F45-E9DEEAEBA856}"/>
              </a:ext>
            </a:extLst>
          </p:cNvPr>
          <p:cNvSpPr txBox="1"/>
          <p:nvPr/>
        </p:nvSpPr>
        <p:spPr>
          <a:xfrm>
            <a:off x="8039100" y="2005038"/>
            <a:ext cx="845103" cy="338554"/>
          </a:xfrm>
          <a:prstGeom prst="rect">
            <a:avLst/>
          </a:prstGeom>
          <a:noFill/>
        </p:spPr>
        <p:txBody>
          <a:bodyPr wrap="none" rtlCol="0">
            <a:spAutoFit/>
          </a:bodyPr>
          <a:lstStyle/>
          <a:p>
            <a:r>
              <a:rPr lang="en-US" sz="1600" b="1" dirty="0"/>
              <a:t>Client Y</a:t>
            </a:r>
          </a:p>
        </p:txBody>
      </p:sp>
      <p:sp>
        <p:nvSpPr>
          <p:cNvPr id="30" name="TextBox 29">
            <a:extLst>
              <a:ext uri="{FF2B5EF4-FFF2-40B4-BE49-F238E27FC236}">
                <a16:creationId xmlns:a16="http://schemas.microsoft.com/office/drawing/2014/main" id="{5FB7972D-525E-468F-BCDC-94A1700303B4}"/>
              </a:ext>
            </a:extLst>
          </p:cNvPr>
          <p:cNvSpPr txBox="1"/>
          <p:nvPr/>
        </p:nvSpPr>
        <p:spPr>
          <a:xfrm>
            <a:off x="5144071" y="2005038"/>
            <a:ext cx="1332929" cy="338554"/>
          </a:xfrm>
          <a:prstGeom prst="rect">
            <a:avLst/>
          </a:prstGeom>
          <a:noFill/>
        </p:spPr>
        <p:txBody>
          <a:bodyPr wrap="none" rtlCol="0">
            <a:spAutoFit/>
          </a:bodyPr>
          <a:lstStyle/>
          <a:p>
            <a:r>
              <a:rPr lang="en-US" sz="1600" b="1" dirty="0"/>
              <a:t>Mail Server Y</a:t>
            </a:r>
          </a:p>
        </p:txBody>
      </p:sp>
      <p:cxnSp>
        <p:nvCxnSpPr>
          <p:cNvPr id="19" name="Straight Connector 18">
            <a:extLst>
              <a:ext uri="{FF2B5EF4-FFF2-40B4-BE49-F238E27FC236}">
                <a16:creationId xmlns:a16="http://schemas.microsoft.com/office/drawing/2014/main" id="{20A0A66C-421D-41C5-93EA-214170298C5E}"/>
              </a:ext>
            </a:extLst>
          </p:cNvPr>
          <p:cNvCxnSpPr>
            <a:stCxn id="20" idx="3"/>
            <a:endCxn id="21" idx="1"/>
          </p:cNvCxnSpPr>
          <p:nvPr/>
        </p:nvCxnSpPr>
        <p:spPr>
          <a:xfrm>
            <a:off x="1219200" y="2647950"/>
            <a:ext cx="17526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 name="Graphic 19" descr="Computer">
            <a:extLst>
              <a:ext uri="{FF2B5EF4-FFF2-40B4-BE49-F238E27FC236}">
                <a16:creationId xmlns:a16="http://schemas.microsoft.com/office/drawing/2014/main" id="{9E1F9DB1-D299-4842-861E-49EAF6FE9E9B}"/>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4800" y="2190750"/>
            <a:ext cx="914400" cy="914400"/>
          </a:xfrm>
          <a:prstGeom prst="rect">
            <a:avLst/>
          </a:prstGeom>
        </p:spPr>
      </p:pic>
      <p:pic>
        <p:nvPicPr>
          <p:cNvPr id="21" name="Graphic 20" descr="Computer">
            <a:extLst>
              <a:ext uri="{FF2B5EF4-FFF2-40B4-BE49-F238E27FC236}">
                <a16:creationId xmlns:a16="http://schemas.microsoft.com/office/drawing/2014/main" id="{9BB0BA3D-60B4-4FB7-8834-610555CD427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971800" y="2190750"/>
            <a:ext cx="914400" cy="914400"/>
          </a:xfrm>
          <a:prstGeom prst="rect">
            <a:avLst/>
          </a:prstGeom>
        </p:spPr>
      </p:pic>
      <p:sp>
        <p:nvSpPr>
          <p:cNvPr id="23" name="TextBox 22">
            <a:extLst>
              <a:ext uri="{FF2B5EF4-FFF2-40B4-BE49-F238E27FC236}">
                <a16:creationId xmlns:a16="http://schemas.microsoft.com/office/drawing/2014/main" id="{347691D9-9913-40EC-9128-3B9FBE6590C0}"/>
              </a:ext>
            </a:extLst>
          </p:cNvPr>
          <p:cNvSpPr txBox="1"/>
          <p:nvPr/>
        </p:nvSpPr>
        <p:spPr>
          <a:xfrm>
            <a:off x="2629470" y="2004596"/>
            <a:ext cx="1332930" cy="338554"/>
          </a:xfrm>
          <a:prstGeom prst="rect">
            <a:avLst/>
          </a:prstGeom>
          <a:noFill/>
        </p:spPr>
        <p:txBody>
          <a:bodyPr wrap="square" rtlCol="0">
            <a:spAutoFit/>
          </a:bodyPr>
          <a:lstStyle/>
          <a:p>
            <a:r>
              <a:rPr lang="en-US" sz="1600" b="1" dirty="0"/>
              <a:t>Mail Server X</a:t>
            </a:r>
          </a:p>
        </p:txBody>
      </p:sp>
      <p:sp>
        <p:nvSpPr>
          <p:cNvPr id="24" name="TextBox 23">
            <a:extLst>
              <a:ext uri="{FF2B5EF4-FFF2-40B4-BE49-F238E27FC236}">
                <a16:creationId xmlns:a16="http://schemas.microsoft.com/office/drawing/2014/main" id="{C80EBA5A-4C2B-4943-9D2D-DDD1BE44981E}"/>
              </a:ext>
            </a:extLst>
          </p:cNvPr>
          <p:cNvSpPr txBox="1"/>
          <p:nvPr/>
        </p:nvSpPr>
        <p:spPr>
          <a:xfrm>
            <a:off x="342900" y="2004596"/>
            <a:ext cx="854721" cy="338554"/>
          </a:xfrm>
          <a:prstGeom prst="rect">
            <a:avLst/>
          </a:prstGeom>
          <a:noFill/>
        </p:spPr>
        <p:txBody>
          <a:bodyPr wrap="none" rtlCol="0">
            <a:spAutoFit/>
          </a:bodyPr>
          <a:lstStyle/>
          <a:p>
            <a:r>
              <a:rPr lang="en-US" sz="1600" b="1" dirty="0"/>
              <a:t>Client X</a:t>
            </a:r>
          </a:p>
        </p:txBody>
      </p:sp>
      <p:sp>
        <p:nvSpPr>
          <p:cNvPr id="37" name="TextBox 36">
            <a:extLst>
              <a:ext uri="{FF2B5EF4-FFF2-40B4-BE49-F238E27FC236}">
                <a16:creationId xmlns:a16="http://schemas.microsoft.com/office/drawing/2014/main" id="{EB614A3A-C1E8-4F22-BEAF-837D145A7F1E}"/>
              </a:ext>
            </a:extLst>
          </p:cNvPr>
          <p:cNvSpPr txBox="1"/>
          <p:nvPr/>
        </p:nvSpPr>
        <p:spPr>
          <a:xfrm>
            <a:off x="0" y="1489384"/>
            <a:ext cx="2133599" cy="584775"/>
          </a:xfrm>
          <a:prstGeom prst="rect">
            <a:avLst/>
          </a:prstGeom>
          <a:noFill/>
        </p:spPr>
        <p:txBody>
          <a:bodyPr wrap="square" rtlCol="0">
            <a:spAutoFit/>
          </a:bodyPr>
          <a:lstStyle/>
          <a:p>
            <a:pPr algn="ctr"/>
            <a:r>
              <a:rPr lang="en-US" sz="1600" dirty="0"/>
              <a:t>Web-based Mail Client (e.g. www.gmail.com)</a:t>
            </a:r>
          </a:p>
        </p:txBody>
      </p:sp>
      <p:sp>
        <p:nvSpPr>
          <p:cNvPr id="38" name="TextBox 37">
            <a:extLst>
              <a:ext uri="{FF2B5EF4-FFF2-40B4-BE49-F238E27FC236}">
                <a16:creationId xmlns:a16="http://schemas.microsoft.com/office/drawing/2014/main" id="{A9C9BC00-C8B9-4B50-914C-1F452C5E6C1D}"/>
              </a:ext>
            </a:extLst>
          </p:cNvPr>
          <p:cNvSpPr txBox="1"/>
          <p:nvPr/>
        </p:nvSpPr>
        <p:spPr>
          <a:xfrm>
            <a:off x="6591299" y="1497159"/>
            <a:ext cx="2514600" cy="584775"/>
          </a:xfrm>
          <a:prstGeom prst="rect">
            <a:avLst/>
          </a:prstGeom>
          <a:noFill/>
        </p:spPr>
        <p:txBody>
          <a:bodyPr wrap="square" rtlCol="0">
            <a:spAutoFit/>
          </a:bodyPr>
          <a:lstStyle/>
          <a:p>
            <a:pPr algn="ctr"/>
            <a:r>
              <a:rPr lang="en-US" sz="1600" dirty="0"/>
              <a:t>Non Web-based Mail Client (e.g. MS Outlook)</a:t>
            </a:r>
          </a:p>
        </p:txBody>
      </p:sp>
      <p:cxnSp>
        <p:nvCxnSpPr>
          <p:cNvPr id="42" name="Straight Connector 41">
            <a:extLst>
              <a:ext uri="{FF2B5EF4-FFF2-40B4-BE49-F238E27FC236}">
                <a16:creationId xmlns:a16="http://schemas.microsoft.com/office/drawing/2014/main" id="{4BF171DF-90DE-4BC4-966F-6BA226D6A62A}"/>
              </a:ext>
            </a:extLst>
          </p:cNvPr>
          <p:cNvCxnSpPr>
            <a:cxnSpLocks/>
            <a:stCxn id="21" idx="3"/>
            <a:endCxn id="6" idx="1"/>
          </p:cNvCxnSpPr>
          <p:nvPr/>
        </p:nvCxnSpPr>
        <p:spPr>
          <a:xfrm>
            <a:off x="3886200" y="2647950"/>
            <a:ext cx="14864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BBBF7D1-56D1-452E-9C0B-C9E657E56286}"/>
              </a:ext>
            </a:extLst>
          </p:cNvPr>
          <p:cNvCxnSpPr>
            <a:cxnSpLocks/>
          </p:cNvCxnSpPr>
          <p:nvPr/>
        </p:nvCxnSpPr>
        <p:spPr>
          <a:xfrm>
            <a:off x="1530355" y="2504242"/>
            <a:ext cx="1066799" cy="0"/>
          </a:xfrm>
          <a:prstGeom prst="straightConnector1">
            <a:avLst/>
          </a:prstGeom>
          <a:ln w="19050">
            <a:solidFill>
              <a:srgbClr val="FF00FF"/>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5906718-A6AB-4DEA-8AC6-6FCEFB5D41FF}"/>
              </a:ext>
            </a:extLst>
          </p:cNvPr>
          <p:cNvSpPr txBox="1"/>
          <p:nvPr/>
        </p:nvSpPr>
        <p:spPr>
          <a:xfrm>
            <a:off x="1717414" y="2199442"/>
            <a:ext cx="651140" cy="338554"/>
          </a:xfrm>
          <a:prstGeom prst="rect">
            <a:avLst/>
          </a:prstGeom>
          <a:noFill/>
        </p:spPr>
        <p:txBody>
          <a:bodyPr wrap="none" rtlCol="0">
            <a:spAutoFit/>
          </a:bodyPr>
          <a:lstStyle/>
          <a:p>
            <a:r>
              <a:rPr lang="en-US" sz="1600" dirty="0">
                <a:solidFill>
                  <a:srgbClr val="FF00FF"/>
                </a:solidFill>
              </a:rPr>
              <a:t>SMTP</a:t>
            </a:r>
          </a:p>
        </p:txBody>
      </p:sp>
      <p:cxnSp>
        <p:nvCxnSpPr>
          <p:cNvPr id="49" name="Straight Arrow Connector 48">
            <a:extLst>
              <a:ext uri="{FF2B5EF4-FFF2-40B4-BE49-F238E27FC236}">
                <a16:creationId xmlns:a16="http://schemas.microsoft.com/office/drawing/2014/main" id="{8DE6036C-3326-42C0-87B9-141E2C47506A}"/>
              </a:ext>
            </a:extLst>
          </p:cNvPr>
          <p:cNvCxnSpPr>
            <a:cxnSpLocks/>
          </p:cNvCxnSpPr>
          <p:nvPr/>
        </p:nvCxnSpPr>
        <p:spPr>
          <a:xfrm>
            <a:off x="4114801" y="2461796"/>
            <a:ext cx="1066799" cy="0"/>
          </a:xfrm>
          <a:prstGeom prst="straightConnector1">
            <a:avLst/>
          </a:prstGeom>
          <a:ln w="19050">
            <a:solidFill>
              <a:srgbClr val="FF00FF"/>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092B69-C970-4945-A0B3-70AD9C564887}"/>
              </a:ext>
            </a:extLst>
          </p:cNvPr>
          <p:cNvSpPr txBox="1"/>
          <p:nvPr/>
        </p:nvSpPr>
        <p:spPr>
          <a:xfrm>
            <a:off x="4301860" y="2156996"/>
            <a:ext cx="651140" cy="338554"/>
          </a:xfrm>
          <a:prstGeom prst="rect">
            <a:avLst/>
          </a:prstGeom>
          <a:noFill/>
        </p:spPr>
        <p:txBody>
          <a:bodyPr wrap="none" rtlCol="0">
            <a:spAutoFit/>
          </a:bodyPr>
          <a:lstStyle/>
          <a:p>
            <a:r>
              <a:rPr lang="en-US" sz="1600" dirty="0">
                <a:solidFill>
                  <a:srgbClr val="FF00FF"/>
                </a:solidFill>
              </a:rPr>
              <a:t>SMTP</a:t>
            </a:r>
          </a:p>
        </p:txBody>
      </p:sp>
      <p:cxnSp>
        <p:nvCxnSpPr>
          <p:cNvPr id="51" name="Straight Arrow Connector 50">
            <a:extLst>
              <a:ext uri="{FF2B5EF4-FFF2-40B4-BE49-F238E27FC236}">
                <a16:creationId xmlns:a16="http://schemas.microsoft.com/office/drawing/2014/main" id="{211741E1-04A0-495B-9F0E-2222D723C6B7}"/>
              </a:ext>
            </a:extLst>
          </p:cNvPr>
          <p:cNvCxnSpPr>
            <a:cxnSpLocks/>
          </p:cNvCxnSpPr>
          <p:nvPr/>
        </p:nvCxnSpPr>
        <p:spPr>
          <a:xfrm flipH="1">
            <a:off x="6583522" y="2461796"/>
            <a:ext cx="1066799" cy="0"/>
          </a:xfrm>
          <a:prstGeom prst="straightConnector1">
            <a:avLst/>
          </a:prstGeom>
          <a:ln w="19050">
            <a:solidFill>
              <a:srgbClr val="FF00FF"/>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49D71FD-F50C-4182-822C-23A54CA000AB}"/>
              </a:ext>
            </a:extLst>
          </p:cNvPr>
          <p:cNvSpPr txBox="1"/>
          <p:nvPr/>
        </p:nvSpPr>
        <p:spPr>
          <a:xfrm>
            <a:off x="6770581" y="2156996"/>
            <a:ext cx="651140" cy="338554"/>
          </a:xfrm>
          <a:prstGeom prst="rect">
            <a:avLst/>
          </a:prstGeom>
          <a:noFill/>
        </p:spPr>
        <p:txBody>
          <a:bodyPr wrap="none" rtlCol="0">
            <a:spAutoFit/>
          </a:bodyPr>
          <a:lstStyle/>
          <a:p>
            <a:r>
              <a:rPr lang="en-US" sz="1600" dirty="0">
                <a:solidFill>
                  <a:srgbClr val="FF00FF"/>
                </a:solidFill>
              </a:rPr>
              <a:t>SMTP</a:t>
            </a:r>
          </a:p>
        </p:txBody>
      </p:sp>
      <p:cxnSp>
        <p:nvCxnSpPr>
          <p:cNvPr id="53" name="Straight Arrow Connector 52">
            <a:extLst>
              <a:ext uri="{FF2B5EF4-FFF2-40B4-BE49-F238E27FC236}">
                <a16:creationId xmlns:a16="http://schemas.microsoft.com/office/drawing/2014/main" id="{84EF94E5-3381-408E-B19A-2816FCDF2FF8}"/>
              </a:ext>
            </a:extLst>
          </p:cNvPr>
          <p:cNvCxnSpPr>
            <a:cxnSpLocks/>
          </p:cNvCxnSpPr>
          <p:nvPr/>
        </p:nvCxnSpPr>
        <p:spPr>
          <a:xfrm flipH="1">
            <a:off x="1524000" y="2802064"/>
            <a:ext cx="1066799" cy="0"/>
          </a:xfrm>
          <a:prstGeom prst="straightConnector1">
            <a:avLst/>
          </a:prstGeom>
          <a:ln w="1905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7CB40E7-8419-4F85-964F-376B2BBCF10A}"/>
              </a:ext>
            </a:extLst>
          </p:cNvPr>
          <p:cNvSpPr txBox="1"/>
          <p:nvPr/>
        </p:nvSpPr>
        <p:spPr>
          <a:xfrm>
            <a:off x="1711059" y="2732842"/>
            <a:ext cx="663964" cy="338554"/>
          </a:xfrm>
          <a:prstGeom prst="rect">
            <a:avLst/>
          </a:prstGeom>
          <a:noFill/>
          <a:ln>
            <a:noFill/>
          </a:ln>
        </p:spPr>
        <p:txBody>
          <a:bodyPr wrap="none" rtlCol="0">
            <a:spAutoFit/>
          </a:bodyPr>
          <a:lstStyle/>
          <a:p>
            <a:r>
              <a:rPr lang="en-US" sz="1600" dirty="0">
                <a:solidFill>
                  <a:srgbClr val="92D050"/>
                </a:solidFill>
              </a:rPr>
              <a:t>POP3</a:t>
            </a:r>
          </a:p>
        </p:txBody>
      </p:sp>
      <p:cxnSp>
        <p:nvCxnSpPr>
          <p:cNvPr id="55" name="Straight Arrow Connector 54">
            <a:extLst>
              <a:ext uri="{FF2B5EF4-FFF2-40B4-BE49-F238E27FC236}">
                <a16:creationId xmlns:a16="http://schemas.microsoft.com/office/drawing/2014/main" id="{D0A4EA79-3B33-4EEC-876D-762A58C588F3}"/>
              </a:ext>
            </a:extLst>
          </p:cNvPr>
          <p:cNvCxnSpPr>
            <a:cxnSpLocks/>
          </p:cNvCxnSpPr>
          <p:nvPr/>
        </p:nvCxnSpPr>
        <p:spPr>
          <a:xfrm>
            <a:off x="6629401" y="2835818"/>
            <a:ext cx="1066799" cy="0"/>
          </a:xfrm>
          <a:prstGeom prst="straightConnector1">
            <a:avLst/>
          </a:prstGeom>
          <a:ln w="19050">
            <a:solidFill>
              <a:srgbClr val="92D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4474CA6-798E-4948-BD3A-189826890DD4}"/>
              </a:ext>
            </a:extLst>
          </p:cNvPr>
          <p:cNvSpPr txBox="1"/>
          <p:nvPr/>
        </p:nvSpPr>
        <p:spPr>
          <a:xfrm>
            <a:off x="6816460" y="2766596"/>
            <a:ext cx="728084" cy="338554"/>
          </a:xfrm>
          <a:prstGeom prst="rect">
            <a:avLst/>
          </a:prstGeom>
          <a:noFill/>
          <a:ln>
            <a:noFill/>
          </a:ln>
        </p:spPr>
        <p:txBody>
          <a:bodyPr wrap="none" rtlCol="0">
            <a:spAutoFit/>
          </a:bodyPr>
          <a:lstStyle/>
          <a:p>
            <a:r>
              <a:rPr lang="en-US" sz="1600" dirty="0">
                <a:solidFill>
                  <a:srgbClr val="92D050"/>
                </a:solidFill>
              </a:rPr>
              <a:t>IMAP4</a:t>
            </a:r>
          </a:p>
        </p:txBody>
      </p:sp>
      <p:sp>
        <p:nvSpPr>
          <p:cNvPr id="57" name="Content Placeholder 2">
            <a:extLst>
              <a:ext uri="{FF2B5EF4-FFF2-40B4-BE49-F238E27FC236}">
                <a16:creationId xmlns:a16="http://schemas.microsoft.com/office/drawing/2014/main" id="{3E84D9E3-AAC0-4A74-9CE7-995D21222045}"/>
              </a:ext>
            </a:extLst>
          </p:cNvPr>
          <p:cNvSpPr txBox="1">
            <a:spLocks/>
          </p:cNvSpPr>
          <p:nvPr/>
        </p:nvSpPr>
        <p:spPr>
          <a:xfrm>
            <a:off x="152400" y="3562350"/>
            <a:ext cx="8763000" cy="137159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sz="1800" b="1" dirty="0"/>
              <a:t>Two Types of Mail Clients</a:t>
            </a:r>
            <a:endParaRPr lang="en-US" sz="1800" dirty="0"/>
          </a:p>
          <a:p>
            <a:pPr>
              <a:defRPr/>
            </a:pPr>
            <a:r>
              <a:rPr lang="en-US" sz="1800" dirty="0"/>
              <a:t>Web-based Mail Client: (Gmail, Hotmail, etc.) </a:t>
            </a:r>
          </a:p>
          <a:p>
            <a:pPr>
              <a:defRPr/>
            </a:pPr>
            <a:r>
              <a:rPr lang="en-US" sz="1800" dirty="0"/>
              <a:t>Non Web-based Mail Client (e.g. MS Outlook, Thunderbird, etc.)</a:t>
            </a:r>
          </a:p>
          <a:p>
            <a:pPr>
              <a:defRPr/>
            </a:pPr>
            <a:endParaRPr lang="en-US" sz="1800" dirty="0"/>
          </a:p>
        </p:txBody>
      </p:sp>
    </p:spTree>
    <p:extLst>
      <p:ext uri="{BB962C8B-B14F-4D97-AF65-F5344CB8AC3E}">
        <p14:creationId xmlns:p14="http://schemas.microsoft.com/office/powerpoint/2010/main" val="284965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500"/>
                                        <p:tgtEl>
                                          <p:spTgt spid="5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fade">
                                      <p:cBhvr>
                                        <p:cTn id="10" dur="500"/>
                                        <p:tgtEl>
                                          <p:spTgt spid="5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fade">
                                      <p:cBhvr>
                                        <p:cTn id="13"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DNS</a:t>
            </a:r>
          </a:p>
        </p:txBody>
      </p:sp>
      <p:sp>
        <p:nvSpPr>
          <p:cNvPr id="3" name="Content Placeholder 2"/>
          <p:cNvSpPr txBox="1">
            <a:spLocks/>
          </p:cNvSpPr>
          <p:nvPr/>
        </p:nvSpPr>
        <p:spPr>
          <a:xfrm>
            <a:off x="152400" y="12763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sz="2000" b="1" dirty="0"/>
              <a:t>4. Domain Name System (DNS) Protocol:</a:t>
            </a:r>
          </a:p>
          <a:p>
            <a:pPr marL="320040" lvl="1" indent="-320040">
              <a:lnSpc>
                <a:spcPct val="95000"/>
              </a:lnSpc>
              <a:spcBef>
                <a:spcPts val="700"/>
              </a:spcBef>
              <a:buClr>
                <a:schemeClr val="accent2"/>
              </a:buClr>
              <a:buSzPct val="60000"/>
              <a:buFont typeface="Wingdings"/>
              <a:buChar char=""/>
              <a:defRPr/>
            </a:pPr>
            <a:r>
              <a:rPr lang="en-US" altLang="en-US" sz="2000" dirty="0"/>
              <a:t>A website can be browsed by entering either its URL address or its IP address.</a:t>
            </a:r>
          </a:p>
          <a:p>
            <a:pPr marL="320040" lvl="1" indent="-320040">
              <a:lnSpc>
                <a:spcPct val="95000"/>
              </a:lnSpc>
              <a:spcBef>
                <a:spcPts val="700"/>
              </a:spcBef>
              <a:buClr>
                <a:schemeClr val="accent2"/>
              </a:buClr>
              <a:buSzPct val="60000"/>
              <a:buFont typeface="Wingdings"/>
              <a:buChar char=""/>
              <a:defRPr/>
            </a:pPr>
            <a:r>
              <a:rPr lang="en-US" altLang="en-US" sz="2000" dirty="0"/>
              <a:t>The DNS (resolves) translates human-readable URLs into IP addresses.</a:t>
            </a:r>
          </a:p>
        </p:txBody>
      </p:sp>
      <p:pic>
        <p:nvPicPr>
          <p:cNvPr id="5" name="Picture 5">
            <a:extLst>
              <a:ext uri="{FF2B5EF4-FFF2-40B4-BE49-F238E27FC236}">
                <a16:creationId xmlns:a16="http://schemas.microsoft.com/office/drawing/2014/main" id="{EB2D83FA-37B9-45DE-991C-03E538C50477}"/>
              </a:ext>
            </a:extLst>
          </p:cNvPr>
          <p:cNvPicPr>
            <a:picLocks noChangeAspect="1" noChangeArrowheads="1"/>
          </p:cNvPicPr>
          <p:nvPr/>
        </p:nvPicPr>
        <p:blipFill rotWithShape="1">
          <a:blip r:embed="rId3"/>
          <a:srcRect t="17339"/>
          <a:stretch/>
        </p:blipFill>
        <p:spPr bwMode="auto">
          <a:xfrm>
            <a:off x="1219200" y="2495550"/>
            <a:ext cx="6794500" cy="2603500"/>
          </a:xfrm>
          <a:prstGeom prst="rect">
            <a:avLst/>
          </a:prstGeom>
          <a:noFill/>
          <a:ln w="9525">
            <a:noFill/>
            <a:miter lim="800000"/>
            <a:headEnd/>
            <a:tailEnd/>
          </a:ln>
        </p:spPr>
      </p:pic>
    </p:spTree>
    <p:extLst>
      <p:ext uri="{BB962C8B-B14F-4D97-AF65-F5344CB8AC3E}">
        <p14:creationId xmlns:p14="http://schemas.microsoft.com/office/powerpoint/2010/main" val="397236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Overview</a:t>
            </a:r>
          </a:p>
        </p:txBody>
      </p:sp>
      <p:sp>
        <p:nvSpPr>
          <p:cNvPr id="3" name="Content Placeholder 2"/>
          <p:cNvSpPr txBox="1">
            <a:spLocks/>
          </p:cNvSpPr>
          <p:nvPr/>
        </p:nvSpPr>
        <p:spPr>
          <a:xfrm>
            <a:off x="152400" y="1352550"/>
            <a:ext cx="8763000" cy="2362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defRPr/>
            </a:pPr>
            <a:r>
              <a:rPr lang="en-US" sz="2000" dirty="0"/>
              <a:t>At the source side, the transport layer receives data from the overlying application layer, and breaks it into a group of </a:t>
            </a:r>
            <a:r>
              <a:rPr lang="en-US" sz="2000" dirty="0">
                <a:solidFill>
                  <a:srgbClr val="FF0000"/>
                </a:solidFill>
              </a:rPr>
              <a:t>segments</a:t>
            </a:r>
            <a:r>
              <a:rPr lang="en-US" sz="2000" dirty="0"/>
              <a:t> and adds a header to each segment.</a:t>
            </a:r>
          </a:p>
          <a:p>
            <a:pPr>
              <a:defRPr/>
            </a:pPr>
            <a:r>
              <a:rPr lang="en-US" sz="2000" dirty="0"/>
              <a:t>At the receiver side, it reassembles these segments again onto a single message to be passed to the application layer at the destination.</a:t>
            </a:r>
          </a:p>
          <a:p>
            <a:pPr>
              <a:defRPr/>
            </a:pPr>
            <a:r>
              <a:rPr lang="en-US" sz="2000" dirty="0"/>
              <a:t>It supports two types of transmission: connection-oriented transmission (TCP) and connectionless transmission (UDP).</a:t>
            </a:r>
          </a:p>
          <a:p>
            <a:pPr>
              <a:defRPr/>
            </a:pPr>
            <a:endParaRPr lang="en-US" sz="2000" dirty="0"/>
          </a:p>
        </p:txBody>
      </p:sp>
      <p:sp>
        <p:nvSpPr>
          <p:cNvPr id="4" name="Rectangle 3">
            <a:extLst>
              <a:ext uri="{FF2B5EF4-FFF2-40B4-BE49-F238E27FC236}">
                <a16:creationId xmlns:a16="http://schemas.microsoft.com/office/drawing/2014/main" id="{1EB0957C-0CC9-45B8-A09F-2DC0AB27A294}"/>
              </a:ext>
            </a:extLst>
          </p:cNvPr>
          <p:cNvSpPr/>
          <p:nvPr/>
        </p:nvSpPr>
        <p:spPr>
          <a:xfrm>
            <a:off x="1905000" y="4214812"/>
            <a:ext cx="205740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Data</a:t>
            </a:r>
          </a:p>
        </p:txBody>
      </p:sp>
      <p:sp>
        <p:nvSpPr>
          <p:cNvPr id="5" name="Rectangle 4">
            <a:extLst>
              <a:ext uri="{FF2B5EF4-FFF2-40B4-BE49-F238E27FC236}">
                <a16:creationId xmlns:a16="http://schemas.microsoft.com/office/drawing/2014/main" id="{F1192130-0832-415E-BFC9-AABA09F0FBEC}"/>
              </a:ext>
            </a:extLst>
          </p:cNvPr>
          <p:cNvSpPr/>
          <p:nvPr/>
        </p:nvSpPr>
        <p:spPr>
          <a:xfrm>
            <a:off x="1905000" y="3871912"/>
            <a:ext cx="2057400" cy="342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TCP Header</a:t>
            </a:r>
          </a:p>
        </p:txBody>
      </p:sp>
      <p:sp>
        <p:nvSpPr>
          <p:cNvPr id="6" name="Rectangle 5">
            <a:extLst>
              <a:ext uri="{FF2B5EF4-FFF2-40B4-BE49-F238E27FC236}">
                <a16:creationId xmlns:a16="http://schemas.microsoft.com/office/drawing/2014/main" id="{013546FA-4096-4F96-9F04-31099BA854F8}"/>
              </a:ext>
            </a:extLst>
          </p:cNvPr>
          <p:cNvSpPr/>
          <p:nvPr/>
        </p:nvSpPr>
        <p:spPr>
          <a:xfrm>
            <a:off x="5029200" y="4214812"/>
            <a:ext cx="205740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Data</a:t>
            </a:r>
          </a:p>
        </p:txBody>
      </p:sp>
      <p:sp>
        <p:nvSpPr>
          <p:cNvPr id="7" name="Rectangle 6">
            <a:extLst>
              <a:ext uri="{FF2B5EF4-FFF2-40B4-BE49-F238E27FC236}">
                <a16:creationId xmlns:a16="http://schemas.microsoft.com/office/drawing/2014/main" id="{1E66855E-85A9-4C23-87B3-E0C2062BD4AC}"/>
              </a:ext>
            </a:extLst>
          </p:cNvPr>
          <p:cNvSpPr/>
          <p:nvPr/>
        </p:nvSpPr>
        <p:spPr>
          <a:xfrm>
            <a:off x="5029200" y="3871912"/>
            <a:ext cx="2057400" cy="342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UDP Header</a:t>
            </a:r>
          </a:p>
        </p:txBody>
      </p:sp>
    </p:spTree>
    <p:extLst>
      <p:ext uri="{BB962C8B-B14F-4D97-AF65-F5344CB8AC3E}">
        <p14:creationId xmlns:p14="http://schemas.microsoft.com/office/powerpoint/2010/main" val="265546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Ports and Sockets</a:t>
            </a:r>
          </a:p>
        </p:txBody>
      </p:sp>
      <p:sp>
        <p:nvSpPr>
          <p:cNvPr id="28" name="Content Placeholder 2">
            <a:extLst>
              <a:ext uri="{FF2B5EF4-FFF2-40B4-BE49-F238E27FC236}">
                <a16:creationId xmlns:a16="http://schemas.microsoft.com/office/drawing/2014/main" id="{9A7CF1F6-7F89-45E7-A525-B7C91EE825E0}"/>
              </a:ext>
            </a:extLst>
          </p:cNvPr>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000" b="1" dirty="0"/>
              <a:t>“Sockets” </a:t>
            </a:r>
            <a:r>
              <a:rPr lang="en-US" sz="2000" dirty="0"/>
              <a:t>is an essential feature of the TCP/IP model.</a:t>
            </a:r>
          </a:p>
          <a:p>
            <a:r>
              <a:rPr lang="en-US" altLang="en-US" sz="2000" dirty="0"/>
              <a:t>A socket is a combination between an </a:t>
            </a:r>
            <a:r>
              <a:rPr lang="en-US" altLang="en-US" sz="2000" dirty="0">
                <a:solidFill>
                  <a:srgbClr val="C00000"/>
                </a:solidFill>
              </a:rPr>
              <a:t>IP address </a:t>
            </a:r>
            <a:r>
              <a:rPr lang="en-US" altLang="en-US" sz="2000" dirty="0"/>
              <a:t>and a </a:t>
            </a:r>
            <a:r>
              <a:rPr lang="en-US" altLang="en-US" sz="2000" dirty="0">
                <a:solidFill>
                  <a:srgbClr val="C00000"/>
                </a:solidFill>
              </a:rPr>
              <a:t>port number</a:t>
            </a:r>
            <a:r>
              <a:rPr lang="en-US" altLang="en-US" sz="2000" dirty="0"/>
              <a:t>, </a:t>
            </a:r>
            <a:r>
              <a:rPr lang="en-US" altLang="en-US" sz="2000" dirty="0">
                <a:solidFill>
                  <a:srgbClr val="FF0000"/>
                </a:solidFill>
              </a:rPr>
              <a:t>separated by a colon </a:t>
            </a:r>
            <a:r>
              <a:rPr lang="en-US" altLang="en-US" sz="2000" dirty="0"/>
              <a:t>(e.g. 192.168.1.200 : 80)</a:t>
            </a:r>
          </a:p>
          <a:p>
            <a:r>
              <a:rPr lang="en-US" sz="2000" dirty="0"/>
              <a:t>An application uses a TCP/IP port as an identifier for that application running on a system.</a:t>
            </a:r>
          </a:p>
          <a:p>
            <a:r>
              <a:rPr lang="en-US" sz="2000" dirty="0"/>
              <a:t>When you send data from one computer to another, you send data to the port used by that application.</a:t>
            </a:r>
          </a:p>
          <a:p>
            <a:r>
              <a:rPr lang="en-US" sz="2000" dirty="0"/>
              <a:t>For example, when you type the IP address of a website in your web browser, the web browser connects to the web server running at that system by sending data on port 80 (</a:t>
            </a:r>
            <a:r>
              <a:rPr lang="en-US" sz="2000" dirty="0" err="1"/>
              <a:t>i.e</a:t>
            </a:r>
            <a:r>
              <a:rPr lang="en-US" sz="2000" dirty="0"/>
              <a:t> HTTP). When you send an email, your mail client connects to the mail server through port 25 (i.e. SMTP). </a:t>
            </a:r>
            <a:endParaRPr lang="en-US" altLang="en-US" sz="2000" dirty="0"/>
          </a:p>
        </p:txBody>
      </p:sp>
    </p:spTree>
    <p:extLst>
      <p:ext uri="{BB962C8B-B14F-4D97-AF65-F5344CB8AC3E}">
        <p14:creationId xmlns:p14="http://schemas.microsoft.com/office/powerpoint/2010/main" val="22888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fade">
                                      <p:cBhvr>
                                        <p:cTn id="22" dur="500"/>
                                        <p:tgtEl>
                                          <p:spTgt spid="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fade">
                                      <p:cBhvr>
                                        <p:cTn id="27"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Ports and Sockets</a:t>
            </a:r>
          </a:p>
        </p:txBody>
      </p:sp>
      <p:sp>
        <p:nvSpPr>
          <p:cNvPr id="5" name="TextBox 4">
            <a:extLst>
              <a:ext uri="{FF2B5EF4-FFF2-40B4-BE49-F238E27FC236}">
                <a16:creationId xmlns:a16="http://schemas.microsoft.com/office/drawing/2014/main" id="{BA3E2ABB-965F-40A3-964F-A8ED91A78479}"/>
              </a:ext>
            </a:extLst>
          </p:cNvPr>
          <p:cNvSpPr txBox="1"/>
          <p:nvPr/>
        </p:nvSpPr>
        <p:spPr>
          <a:xfrm>
            <a:off x="366451" y="3257550"/>
            <a:ext cx="1386149" cy="369332"/>
          </a:xfrm>
          <a:prstGeom prst="rect">
            <a:avLst/>
          </a:prstGeom>
          <a:solidFill>
            <a:schemeClr val="bg1"/>
          </a:solidFill>
        </p:spPr>
        <p:txBody>
          <a:bodyPr wrap="none" rtlCol="0">
            <a:spAutoFit/>
          </a:bodyPr>
          <a:lstStyle/>
          <a:p>
            <a:r>
              <a:rPr lang="en-US" b="1" dirty="0"/>
              <a:t>Port Number</a:t>
            </a:r>
          </a:p>
        </p:txBody>
      </p:sp>
      <p:sp>
        <p:nvSpPr>
          <p:cNvPr id="2" name="Rectangle 1">
            <a:extLst>
              <a:ext uri="{FF2B5EF4-FFF2-40B4-BE49-F238E27FC236}">
                <a16:creationId xmlns:a16="http://schemas.microsoft.com/office/drawing/2014/main" id="{287C4678-FFFC-487F-B207-336771BF7185}"/>
              </a:ext>
            </a:extLst>
          </p:cNvPr>
          <p:cNvSpPr/>
          <p:nvPr/>
        </p:nvSpPr>
        <p:spPr>
          <a:xfrm>
            <a:off x="1905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HTTP</a:t>
            </a:r>
          </a:p>
        </p:txBody>
      </p:sp>
      <p:sp>
        <p:nvSpPr>
          <p:cNvPr id="11" name="Rectangle 10">
            <a:extLst>
              <a:ext uri="{FF2B5EF4-FFF2-40B4-BE49-F238E27FC236}">
                <a16:creationId xmlns:a16="http://schemas.microsoft.com/office/drawing/2014/main" id="{5DD54050-5204-450F-B17C-3E89E5F860A9}"/>
              </a:ext>
            </a:extLst>
          </p:cNvPr>
          <p:cNvSpPr/>
          <p:nvPr/>
        </p:nvSpPr>
        <p:spPr>
          <a:xfrm>
            <a:off x="1905000" y="3638550"/>
            <a:ext cx="3352800" cy="685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TCP</a:t>
            </a:r>
          </a:p>
        </p:txBody>
      </p:sp>
      <p:sp>
        <p:nvSpPr>
          <p:cNvPr id="13" name="Rectangle 12">
            <a:extLst>
              <a:ext uri="{FF2B5EF4-FFF2-40B4-BE49-F238E27FC236}">
                <a16:creationId xmlns:a16="http://schemas.microsoft.com/office/drawing/2014/main" id="{10D124DC-A169-40B7-8E6E-C3AC735FA6B9}"/>
              </a:ext>
            </a:extLst>
          </p:cNvPr>
          <p:cNvSpPr/>
          <p:nvPr/>
        </p:nvSpPr>
        <p:spPr>
          <a:xfrm>
            <a:off x="5282317" y="3638550"/>
            <a:ext cx="1920240" cy="685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UDP</a:t>
            </a:r>
          </a:p>
        </p:txBody>
      </p:sp>
      <p:sp>
        <p:nvSpPr>
          <p:cNvPr id="14" name="Rectangle 13">
            <a:extLst>
              <a:ext uri="{FF2B5EF4-FFF2-40B4-BE49-F238E27FC236}">
                <a16:creationId xmlns:a16="http://schemas.microsoft.com/office/drawing/2014/main" id="{FD540700-AE93-467B-84C0-EA9FC561754A}"/>
              </a:ext>
            </a:extLst>
          </p:cNvPr>
          <p:cNvSpPr/>
          <p:nvPr/>
        </p:nvSpPr>
        <p:spPr>
          <a:xfrm>
            <a:off x="3429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FTP</a:t>
            </a:r>
          </a:p>
        </p:txBody>
      </p:sp>
      <p:sp>
        <p:nvSpPr>
          <p:cNvPr id="15" name="Rectangle 14">
            <a:extLst>
              <a:ext uri="{FF2B5EF4-FFF2-40B4-BE49-F238E27FC236}">
                <a16:creationId xmlns:a16="http://schemas.microsoft.com/office/drawing/2014/main" id="{7C99B0B4-3919-41BC-A8AF-7A7A70926F27}"/>
              </a:ext>
            </a:extLst>
          </p:cNvPr>
          <p:cNvSpPr/>
          <p:nvPr/>
        </p:nvSpPr>
        <p:spPr>
          <a:xfrm>
            <a:off x="4191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SMTP</a:t>
            </a:r>
          </a:p>
        </p:txBody>
      </p:sp>
      <p:sp>
        <p:nvSpPr>
          <p:cNvPr id="16" name="Rectangle 15">
            <a:extLst>
              <a:ext uri="{FF2B5EF4-FFF2-40B4-BE49-F238E27FC236}">
                <a16:creationId xmlns:a16="http://schemas.microsoft.com/office/drawing/2014/main" id="{C1DB5BFA-2813-4572-8939-99E2B51F74DA}"/>
              </a:ext>
            </a:extLst>
          </p:cNvPr>
          <p:cNvSpPr/>
          <p:nvPr/>
        </p:nvSpPr>
        <p:spPr>
          <a:xfrm>
            <a:off x="4953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DNS</a:t>
            </a:r>
          </a:p>
        </p:txBody>
      </p:sp>
      <p:sp>
        <p:nvSpPr>
          <p:cNvPr id="17" name="Rectangle 16">
            <a:extLst>
              <a:ext uri="{FF2B5EF4-FFF2-40B4-BE49-F238E27FC236}">
                <a16:creationId xmlns:a16="http://schemas.microsoft.com/office/drawing/2014/main" id="{6B0FE1CB-49A7-4C0A-9881-90C689CEFDAE}"/>
              </a:ext>
            </a:extLst>
          </p:cNvPr>
          <p:cNvSpPr/>
          <p:nvPr/>
        </p:nvSpPr>
        <p:spPr>
          <a:xfrm>
            <a:off x="5715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TFTP</a:t>
            </a:r>
          </a:p>
        </p:txBody>
      </p:sp>
      <p:sp>
        <p:nvSpPr>
          <p:cNvPr id="18" name="Rectangle 17">
            <a:extLst>
              <a:ext uri="{FF2B5EF4-FFF2-40B4-BE49-F238E27FC236}">
                <a16:creationId xmlns:a16="http://schemas.microsoft.com/office/drawing/2014/main" id="{5E43F992-D158-4D5B-B164-CA38C96A5456}"/>
              </a:ext>
            </a:extLst>
          </p:cNvPr>
          <p:cNvSpPr/>
          <p:nvPr/>
        </p:nvSpPr>
        <p:spPr>
          <a:xfrm>
            <a:off x="6477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SNMP</a:t>
            </a:r>
          </a:p>
        </p:txBody>
      </p:sp>
      <p:sp>
        <p:nvSpPr>
          <p:cNvPr id="12" name="Oval 11">
            <a:extLst>
              <a:ext uri="{FF2B5EF4-FFF2-40B4-BE49-F238E27FC236}">
                <a16:creationId xmlns:a16="http://schemas.microsoft.com/office/drawing/2014/main" id="{818260FF-88F1-483B-B5B9-FD4753DE044E}"/>
              </a:ext>
            </a:extLst>
          </p:cNvPr>
          <p:cNvSpPr/>
          <p:nvPr/>
        </p:nvSpPr>
        <p:spPr>
          <a:xfrm>
            <a:off x="204216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80</a:t>
            </a:r>
          </a:p>
        </p:txBody>
      </p:sp>
      <p:sp>
        <p:nvSpPr>
          <p:cNvPr id="20" name="Oval 19">
            <a:extLst>
              <a:ext uri="{FF2B5EF4-FFF2-40B4-BE49-F238E27FC236}">
                <a16:creationId xmlns:a16="http://schemas.microsoft.com/office/drawing/2014/main" id="{E196970D-3454-4D47-8E2C-6BF7FF61CBF5}"/>
              </a:ext>
            </a:extLst>
          </p:cNvPr>
          <p:cNvSpPr/>
          <p:nvPr/>
        </p:nvSpPr>
        <p:spPr>
          <a:xfrm>
            <a:off x="350520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21</a:t>
            </a:r>
          </a:p>
        </p:txBody>
      </p:sp>
      <p:sp>
        <p:nvSpPr>
          <p:cNvPr id="21" name="Oval 20">
            <a:extLst>
              <a:ext uri="{FF2B5EF4-FFF2-40B4-BE49-F238E27FC236}">
                <a16:creationId xmlns:a16="http://schemas.microsoft.com/office/drawing/2014/main" id="{190D8893-C3D2-4363-AE82-5CB053C52B4B}"/>
              </a:ext>
            </a:extLst>
          </p:cNvPr>
          <p:cNvSpPr/>
          <p:nvPr/>
        </p:nvSpPr>
        <p:spPr>
          <a:xfrm>
            <a:off x="426720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25</a:t>
            </a:r>
          </a:p>
        </p:txBody>
      </p:sp>
      <p:sp>
        <p:nvSpPr>
          <p:cNvPr id="22" name="Oval 21">
            <a:extLst>
              <a:ext uri="{FF2B5EF4-FFF2-40B4-BE49-F238E27FC236}">
                <a16:creationId xmlns:a16="http://schemas.microsoft.com/office/drawing/2014/main" id="{3821A7CE-513A-4187-9650-CB1FE7ECD0A0}"/>
              </a:ext>
            </a:extLst>
          </p:cNvPr>
          <p:cNvSpPr/>
          <p:nvPr/>
        </p:nvSpPr>
        <p:spPr>
          <a:xfrm>
            <a:off x="501396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53</a:t>
            </a:r>
          </a:p>
        </p:txBody>
      </p:sp>
      <p:sp>
        <p:nvSpPr>
          <p:cNvPr id="23" name="Oval 22">
            <a:extLst>
              <a:ext uri="{FF2B5EF4-FFF2-40B4-BE49-F238E27FC236}">
                <a16:creationId xmlns:a16="http://schemas.microsoft.com/office/drawing/2014/main" id="{1B894717-3ADD-4C68-BA64-820BF9636917}"/>
              </a:ext>
            </a:extLst>
          </p:cNvPr>
          <p:cNvSpPr/>
          <p:nvPr/>
        </p:nvSpPr>
        <p:spPr>
          <a:xfrm>
            <a:off x="586740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69</a:t>
            </a:r>
          </a:p>
        </p:txBody>
      </p:sp>
      <p:sp>
        <p:nvSpPr>
          <p:cNvPr id="24" name="Oval 23">
            <a:extLst>
              <a:ext uri="{FF2B5EF4-FFF2-40B4-BE49-F238E27FC236}">
                <a16:creationId xmlns:a16="http://schemas.microsoft.com/office/drawing/2014/main" id="{28E59DD4-A261-47E7-9C70-5A3F65C1990C}"/>
              </a:ext>
            </a:extLst>
          </p:cNvPr>
          <p:cNvSpPr/>
          <p:nvPr/>
        </p:nvSpPr>
        <p:spPr>
          <a:xfrm>
            <a:off x="653796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161</a:t>
            </a:r>
          </a:p>
        </p:txBody>
      </p:sp>
      <p:sp>
        <p:nvSpPr>
          <p:cNvPr id="25" name="TextBox 24">
            <a:extLst>
              <a:ext uri="{FF2B5EF4-FFF2-40B4-BE49-F238E27FC236}">
                <a16:creationId xmlns:a16="http://schemas.microsoft.com/office/drawing/2014/main" id="{C7F16237-90DA-4201-818B-2C4197FFD890}"/>
              </a:ext>
            </a:extLst>
          </p:cNvPr>
          <p:cNvSpPr txBox="1"/>
          <p:nvPr/>
        </p:nvSpPr>
        <p:spPr>
          <a:xfrm>
            <a:off x="7540845" y="2356455"/>
            <a:ext cx="1450755" cy="707886"/>
          </a:xfrm>
          <a:prstGeom prst="rect">
            <a:avLst/>
          </a:prstGeom>
          <a:solidFill>
            <a:schemeClr val="bg1"/>
          </a:solidFill>
        </p:spPr>
        <p:txBody>
          <a:bodyPr wrap="square" rtlCol="0">
            <a:spAutoFit/>
          </a:bodyPr>
          <a:lstStyle/>
          <a:p>
            <a:pPr algn="ctr"/>
            <a:r>
              <a:rPr lang="en-US" sz="2000" b="1" dirty="0"/>
              <a:t>Application Layer</a:t>
            </a:r>
          </a:p>
        </p:txBody>
      </p:sp>
      <p:sp>
        <p:nvSpPr>
          <p:cNvPr id="26" name="TextBox 25">
            <a:extLst>
              <a:ext uri="{FF2B5EF4-FFF2-40B4-BE49-F238E27FC236}">
                <a16:creationId xmlns:a16="http://schemas.microsoft.com/office/drawing/2014/main" id="{86EFA5E0-8CB0-4D01-8CF1-04F5C592A94D}"/>
              </a:ext>
            </a:extLst>
          </p:cNvPr>
          <p:cNvSpPr txBox="1"/>
          <p:nvPr/>
        </p:nvSpPr>
        <p:spPr>
          <a:xfrm>
            <a:off x="7586871" y="3826953"/>
            <a:ext cx="1328529" cy="707886"/>
          </a:xfrm>
          <a:prstGeom prst="rect">
            <a:avLst/>
          </a:prstGeom>
          <a:solidFill>
            <a:schemeClr val="bg1"/>
          </a:solidFill>
        </p:spPr>
        <p:txBody>
          <a:bodyPr wrap="square" rtlCol="0">
            <a:spAutoFit/>
          </a:bodyPr>
          <a:lstStyle/>
          <a:p>
            <a:pPr algn="ctr"/>
            <a:r>
              <a:rPr lang="en-US" sz="2000" b="1" dirty="0"/>
              <a:t>Transport Layer</a:t>
            </a:r>
          </a:p>
        </p:txBody>
      </p:sp>
      <p:cxnSp>
        <p:nvCxnSpPr>
          <p:cNvPr id="27" name="Straight Connector 26">
            <a:extLst>
              <a:ext uri="{FF2B5EF4-FFF2-40B4-BE49-F238E27FC236}">
                <a16:creationId xmlns:a16="http://schemas.microsoft.com/office/drawing/2014/main" id="{DF25077C-C8E6-4098-B8D4-A7676E4FF044}"/>
              </a:ext>
            </a:extLst>
          </p:cNvPr>
          <p:cNvCxnSpPr>
            <a:cxnSpLocks/>
          </p:cNvCxnSpPr>
          <p:nvPr/>
        </p:nvCxnSpPr>
        <p:spPr>
          <a:xfrm>
            <a:off x="7391400" y="3608070"/>
            <a:ext cx="1676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D076E4A-5CE0-4D59-980A-606258B55395}"/>
              </a:ext>
            </a:extLst>
          </p:cNvPr>
          <p:cNvCxnSpPr>
            <a:cxnSpLocks/>
          </p:cNvCxnSpPr>
          <p:nvPr/>
        </p:nvCxnSpPr>
        <p:spPr>
          <a:xfrm>
            <a:off x="381000" y="3638550"/>
            <a:ext cx="1492882"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DB05B1C-9365-43CD-8F0B-75A76F8AEA67}"/>
              </a:ext>
            </a:extLst>
          </p:cNvPr>
          <p:cNvSpPr/>
          <p:nvPr/>
        </p:nvSpPr>
        <p:spPr>
          <a:xfrm>
            <a:off x="2667000" y="1504950"/>
            <a:ext cx="731520" cy="2103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t>HTTPS</a:t>
            </a:r>
          </a:p>
        </p:txBody>
      </p:sp>
      <p:sp>
        <p:nvSpPr>
          <p:cNvPr id="39" name="Oval 38">
            <a:extLst>
              <a:ext uri="{FF2B5EF4-FFF2-40B4-BE49-F238E27FC236}">
                <a16:creationId xmlns:a16="http://schemas.microsoft.com/office/drawing/2014/main" id="{738368CF-D6DB-489F-810F-369729C3DF26}"/>
              </a:ext>
            </a:extLst>
          </p:cNvPr>
          <p:cNvSpPr/>
          <p:nvPr/>
        </p:nvSpPr>
        <p:spPr>
          <a:xfrm>
            <a:off x="2804160" y="3257550"/>
            <a:ext cx="548640" cy="569403"/>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443</a:t>
            </a:r>
          </a:p>
        </p:txBody>
      </p:sp>
    </p:spTree>
    <p:extLst>
      <p:ext uri="{BB962C8B-B14F-4D97-AF65-F5344CB8AC3E}">
        <p14:creationId xmlns:p14="http://schemas.microsoft.com/office/powerpoint/2010/main" val="249670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TCP and UDP</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sz="2400" b="1" dirty="0"/>
              <a:t>The core protocols of the Transport layer are:</a:t>
            </a:r>
          </a:p>
          <a:p>
            <a:r>
              <a:rPr lang="en-US" sz="2000" b="1" dirty="0"/>
              <a:t>Transmission Control Protocol (TCP)</a:t>
            </a:r>
            <a:r>
              <a:rPr lang="en-US" altLang="en-US" sz="2000" b="1" dirty="0"/>
              <a:t>: </a:t>
            </a:r>
            <a:r>
              <a:rPr lang="en-US" altLang="en-US" sz="2000" dirty="0"/>
              <a:t>provides a </a:t>
            </a:r>
            <a:r>
              <a:rPr lang="en-US" altLang="en-US" sz="2000" dirty="0">
                <a:solidFill>
                  <a:srgbClr val="FF0000"/>
                </a:solidFill>
              </a:rPr>
              <a:t>connection-oriented reliable </a:t>
            </a:r>
            <a:r>
              <a:rPr lang="en-US" altLang="en-US" sz="2000" dirty="0"/>
              <a:t>communication service. TCP is responsible for the establishment of a TCP connection, the </a:t>
            </a:r>
            <a:r>
              <a:rPr lang="en-US" altLang="en-US" sz="2000" dirty="0">
                <a:solidFill>
                  <a:srgbClr val="FF0000"/>
                </a:solidFill>
              </a:rPr>
              <a:t>sequencing and acknowledgment </a:t>
            </a:r>
            <a:r>
              <a:rPr lang="en-US" altLang="en-US" sz="2000" dirty="0"/>
              <a:t>of packets sent, and the recovery of packets lost during transmission.</a:t>
            </a:r>
          </a:p>
          <a:p>
            <a:r>
              <a:rPr lang="en-US" sz="2000" b="1" dirty="0"/>
              <a:t>User Datagram Protocol (UDP):</a:t>
            </a:r>
            <a:r>
              <a:rPr lang="en-US" altLang="en-US" sz="2000" b="1" dirty="0"/>
              <a:t> </a:t>
            </a:r>
            <a:r>
              <a:rPr lang="en-US" altLang="en-US" sz="2000" dirty="0"/>
              <a:t>provides a </a:t>
            </a:r>
            <a:r>
              <a:rPr lang="en-US" altLang="en-US" sz="2000" dirty="0">
                <a:solidFill>
                  <a:srgbClr val="FF0000"/>
                </a:solidFill>
              </a:rPr>
              <a:t>connectionless unreliable </a:t>
            </a:r>
            <a:r>
              <a:rPr lang="en-US" altLang="en-US" sz="2000" dirty="0"/>
              <a:t>communication service. UDP is used when the amount of data to be transferred is small (such as the data that would fit into a single packet). This protocol is concerned with</a:t>
            </a:r>
            <a:r>
              <a:rPr lang="en-US" altLang="en-US" sz="2000" dirty="0">
                <a:solidFill>
                  <a:srgbClr val="00B050"/>
                </a:solidFill>
              </a:rPr>
              <a:t> time rather than reliability.</a:t>
            </a:r>
          </a:p>
        </p:txBody>
      </p:sp>
    </p:spTree>
    <p:extLst>
      <p:ext uri="{BB962C8B-B14F-4D97-AF65-F5344CB8AC3E}">
        <p14:creationId xmlns:p14="http://schemas.microsoft.com/office/powerpoint/2010/main" val="42815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Learning Objectives</a:t>
            </a:r>
          </a:p>
        </p:txBody>
      </p:sp>
      <p:sp>
        <p:nvSpPr>
          <p:cNvPr id="28" name="Content Placeholder 2"/>
          <p:cNvSpPr txBox="1">
            <a:spLocks/>
          </p:cNvSpPr>
          <p:nvPr/>
        </p:nvSpPr>
        <p:spPr>
          <a:xfrm>
            <a:off x="609600" y="1352550"/>
            <a:ext cx="83820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endParaRPr lang="en-US" dirty="0"/>
          </a:p>
        </p:txBody>
      </p:sp>
      <p:sp>
        <p:nvSpPr>
          <p:cNvPr id="4" name="Content Placeholder 2">
            <a:extLst>
              <a:ext uri="{FF2B5EF4-FFF2-40B4-BE49-F238E27FC236}">
                <a16:creationId xmlns:a16="http://schemas.microsoft.com/office/drawing/2014/main" id="{5883B06D-8F46-407C-AD58-24D9F9466D21}"/>
              </a:ext>
            </a:extLst>
          </p:cNvPr>
          <p:cNvSpPr txBox="1">
            <a:spLocks/>
          </p:cNvSpPr>
          <p:nvPr/>
        </p:nvSpPr>
        <p:spPr>
          <a:xfrm>
            <a:off x="457200" y="1047750"/>
            <a:ext cx="83820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800" dirty="0"/>
              <a:t>Determine the differences and similarities between the OSI model and the TCP/IP model.</a:t>
            </a:r>
          </a:p>
          <a:p>
            <a:r>
              <a:rPr lang="en-US" sz="2800" dirty="0"/>
              <a:t>Define the purpose and function of the main protocols used within each layer of the TCP/IP architecture.</a:t>
            </a:r>
          </a:p>
          <a:p>
            <a:r>
              <a:rPr lang="en-US" sz="2800" dirty="0"/>
              <a:t>Understand the purpose of the key fields of the headers of each of IP, TCP, and UDP.</a:t>
            </a:r>
          </a:p>
          <a:p>
            <a:r>
              <a:rPr lang="en-US" sz="2800" dirty="0"/>
              <a:t>Identify the function, the segment format, and the associated ports for each of TCP and UDP.</a:t>
            </a:r>
          </a:p>
        </p:txBody>
      </p:sp>
    </p:spTree>
    <p:extLst>
      <p:ext uri="{BB962C8B-B14F-4D97-AF65-F5344CB8AC3E}">
        <p14:creationId xmlns:p14="http://schemas.microsoft.com/office/powerpoint/2010/main" val="409950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TCP Segment Format</a:t>
            </a:r>
          </a:p>
        </p:txBody>
      </p:sp>
      <p:sp>
        <p:nvSpPr>
          <p:cNvPr id="12" name="Rectangle 11">
            <a:extLst>
              <a:ext uri="{FF2B5EF4-FFF2-40B4-BE49-F238E27FC236}">
                <a16:creationId xmlns:a16="http://schemas.microsoft.com/office/drawing/2014/main" id="{96598AE3-9561-45FD-B8E6-3070C30FF178}"/>
              </a:ext>
            </a:extLst>
          </p:cNvPr>
          <p:cNvSpPr/>
          <p:nvPr/>
        </p:nvSpPr>
        <p:spPr>
          <a:xfrm>
            <a:off x="2872018" y="3263900"/>
            <a:ext cx="914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Header Length (4)</a:t>
            </a:r>
          </a:p>
        </p:txBody>
      </p:sp>
      <p:sp>
        <p:nvSpPr>
          <p:cNvPr id="13" name="Rectangle 12">
            <a:extLst>
              <a:ext uri="{FF2B5EF4-FFF2-40B4-BE49-F238E27FC236}">
                <a16:creationId xmlns:a16="http://schemas.microsoft.com/office/drawing/2014/main" id="{085DBF7D-8EB4-45E8-960F-731E1E3E7405}"/>
              </a:ext>
            </a:extLst>
          </p:cNvPr>
          <p:cNvSpPr/>
          <p:nvPr/>
        </p:nvSpPr>
        <p:spPr>
          <a:xfrm>
            <a:off x="3786418" y="3263900"/>
            <a:ext cx="914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Reserved (6)</a:t>
            </a:r>
          </a:p>
        </p:txBody>
      </p:sp>
      <p:sp>
        <p:nvSpPr>
          <p:cNvPr id="14" name="Rectangle 13">
            <a:extLst>
              <a:ext uri="{FF2B5EF4-FFF2-40B4-BE49-F238E27FC236}">
                <a16:creationId xmlns:a16="http://schemas.microsoft.com/office/drawing/2014/main" id="{EE79A8C0-1D89-47C0-ABFD-6DA19D4F6DCD}"/>
              </a:ext>
            </a:extLst>
          </p:cNvPr>
          <p:cNvSpPr/>
          <p:nvPr/>
        </p:nvSpPr>
        <p:spPr>
          <a:xfrm>
            <a:off x="4700818" y="3263900"/>
            <a:ext cx="914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Code Bits (6)</a:t>
            </a:r>
          </a:p>
        </p:txBody>
      </p:sp>
      <p:sp>
        <p:nvSpPr>
          <p:cNvPr id="15" name="Rectangle 14">
            <a:extLst>
              <a:ext uri="{FF2B5EF4-FFF2-40B4-BE49-F238E27FC236}">
                <a16:creationId xmlns:a16="http://schemas.microsoft.com/office/drawing/2014/main" id="{F6BE298E-BE65-4227-9405-4556A0DEDE28}"/>
              </a:ext>
            </a:extLst>
          </p:cNvPr>
          <p:cNvSpPr/>
          <p:nvPr/>
        </p:nvSpPr>
        <p:spPr>
          <a:xfrm>
            <a:off x="5615218" y="326390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Window (16)</a:t>
            </a:r>
          </a:p>
        </p:txBody>
      </p:sp>
      <p:sp>
        <p:nvSpPr>
          <p:cNvPr id="16" name="Rectangle 15">
            <a:extLst>
              <a:ext uri="{FF2B5EF4-FFF2-40B4-BE49-F238E27FC236}">
                <a16:creationId xmlns:a16="http://schemas.microsoft.com/office/drawing/2014/main" id="{CBA3E9FC-CD91-46ED-A371-174789487BFE}"/>
              </a:ext>
            </a:extLst>
          </p:cNvPr>
          <p:cNvSpPr/>
          <p:nvPr/>
        </p:nvSpPr>
        <p:spPr>
          <a:xfrm>
            <a:off x="2872018" y="2806700"/>
            <a:ext cx="5486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Acknowledgment Number (32)</a:t>
            </a:r>
          </a:p>
        </p:txBody>
      </p:sp>
      <p:sp>
        <p:nvSpPr>
          <p:cNvPr id="17" name="Rectangle 16">
            <a:extLst>
              <a:ext uri="{FF2B5EF4-FFF2-40B4-BE49-F238E27FC236}">
                <a16:creationId xmlns:a16="http://schemas.microsoft.com/office/drawing/2014/main" id="{42A1E21C-60E6-40F3-B004-51E3AB3929C7}"/>
              </a:ext>
            </a:extLst>
          </p:cNvPr>
          <p:cNvSpPr/>
          <p:nvPr/>
        </p:nvSpPr>
        <p:spPr>
          <a:xfrm>
            <a:off x="2872018" y="2349500"/>
            <a:ext cx="5486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Sequence Number (32)</a:t>
            </a:r>
          </a:p>
        </p:txBody>
      </p:sp>
      <p:sp>
        <p:nvSpPr>
          <p:cNvPr id="18" name="Rectangle 17">
            <a:extLst>
              <a:ext uri="{FF2B5EF4-FFF2-40B4-BE49-F238E27FC236}">
                <a16:creationId xmlns:a16="http://schemas.microsoft.com/office/drawing/2014/main" id="{857A88B9-094F-4E08-9FD1-0C264E5B11B7}"/>
              </a:ext>
            </a:extLst>
          </p:cNvPr>
          <p:cNvSpPr/>
          <p:nvPr/>
        </p:nvSpPr>
        <p:spPr>
          <a:xfrm>
            <a:off x="2872018" y="189230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Source Port (16)</a:t>
            </a:r>
          </a:p>
        </p:txBody>
      </p:sp>
      <p:sp>
        <p:nvSpPr>
          <p:cNvPr id="19" name="Rectangle 18">
            <a:extLst>
              <a:ext uri="{FF2B5EF4-FFF2-40B4-BE49-F238E27FC236}">
                <a16:creationId xmlns:a16="http://schemas.microsoft.com/office/drawing/2014/main" id="{D347FCBF-25B2-4351-8458-DF67E559B9E4}"/>
              </a:ext>
            </a:extLst>
          </p:cNvPr>
          <p:cNvSpPr/>
          <p:nvPr/>
        </p:nvSpPr>
        <p:spPr>
          <a:xfrm>
            <a:off x="5615218" y="189230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Destination Port (16)</a:t>
            </a:r>
          </a:p>
        </p:txBody>
      </p:sp>
      <p:sp>
        <p:nvSpPr>
          <p:cNvPr id="20" name="Rectangle 19">
            <a:extLst>
              <a:ext uri="{FF2B5EF4-FFF2-40B4-BE49-F238E27FC236}">
                <a16:creationId xmlns:a16="http://schemas.microsoft.com/office/drawing/2014/main" id="{277E8A30-CDEF-46EE-A291-65C7154D5FC2}"/>
              </a:ext>
            </a:extLst>
          </p:cNvPr>
          <p:cNvSpPr/>
          <p:nvPr/>
        </p:nvSpPr>
        <p:spPr>
          <a:xfrm>
            <a:off x="2872018" y="372110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TCP Checksum (16)</a:t>
            </a:r>
          </a:p>
        </p:txBody>
      </p:sp>
      <p:sp>
        <p:nvSpPr>
          <p:cNvPr id="21" name="Rectangle 20">
            <a:extLst>
              <a:ext uri="{FF2B5EF4-FFF2-40B4-BE49-F238E27FC236}">
                <a16:creationId xmlns:a16="http://schemas.microsoft.com/office/drawing/2014/main" id="{91E56CD9-C7F4-4E55-8152-89748702843B}"/>
              </a:ext>
            </a:extLst>
          </p:cNvPr>
          <p:cNvSpPr/>
          <p:nvPr/>
        </p:nvSpPr>
        <p:spPr>
          <a:xfrm>
            <a:off x="5615218" y="372110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Urgent Pointer (16)</a:t>
            </a:r>
          </a:p>
        </p:txBody>
      </p:sp>
      <p:sp>
        <p:nvSpPr>
          <p:cNvPr id="22" name="Rectangle 21">
            <a:extLst>
              <a:ext uri="{FF2B5EF4-FFF2-40B4-BE49-F238E27FC236}">
                <a16:creationId xmlns:a16="http://schemas.microsoft.com/office/drawing/2014/main" id="{46D4467E-A6FA-4542-B56B-907D98CE4D7E}"/>
              </a:ext>
            </a:extLst>
          </p:cNvPr>
          <p:cNvSpPr/>
          <p:nvPr/>
        </p:nvSpPr>
        <p:spPr>
          <a:xfrm>
            <a:off x="2872018" y="4171950"/>
            <a:ext cx="5486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Options (0 or 32 if any)</a:t>
            </a:r>
          </a:p>
        </p:txBody>
      </p:sp>
      <p:sp>
        <p:nvSpPr>
          <p:cNvPr id="23" name="Rectangle 22">
            <a:extLst>
              <a:ext uri="{FF2B5EF4-FFF2-40B4-BE49-F238E27FC236}">
                <a16:creationId xmlns:a16="http://schemas.microsoft.com/office/drawing/2014/main" id="{08C545BD-A078-40E6-AE83-74748D1607DB}"/>
              </a:ext>
            </a:extLst>
          </p:cNvPr>
          <p:cNvSpPr/>
          <p:nvPr/>
        </p:nvSpPr>
        <p:spPr>
          <a:xfrm>
            <a:off x="2872018" y="4629150"/>
            <a:ext cx="5486400" cy="457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Data (varies)</a:t>
            </a:r>
          </a:p>
        </p:txBody>
      </p:sp>
      <p:sp>
        <p:nvSpPr>
          <p:cNvPr id="24" name="TextBox 23">
            <a:extLst>
              <a:ext uri="{FF2B5EF4-FFF2-40B4-BE49-F238E27FC236}">
                <a16:creationId xmlns:a16="http://schemas.microsoft.com/office/drawing/2014/main" id="{E4AF0F33-FA00-4E3B-87D8-D5D709FBC205}"/>
              </a:ext>
            </a:extLst>
          </p:cNvPr>
          <p:cNvSpPr txBox="1"/>
          <p:nvPr/>
        </p:nvSpPr>
        <p:spPr>
          <a:xfrm>
            <a:off x="2795818" y="1581150"/>
            <a:ext cx="511679" cy="307777"/>
          </a:xfrm>
          <a:prstGeom prst="rect">
            <a:avLst/>
          </a:prstGeom>
          <a:noFill/>
        </p:spPr>
        <p:txBody>
          <a:bodyPr wrap="none" rtlCol="0">
            <a:spAutoFit/>
          </a:bodyPr>
          <a:lstStyle/>
          <a:p>
            <a:r>
              <a:rPr lang="en-US" sz="1400" dirty="0"/>
              <a:t>Bit 0</a:t>
            </a:r>
          </a:p>
        </p:txBody>
      </p:sp>
      <p:sp>
        <p:nvSpPr>
          <p:cNvPr id="25" name="TextBox 24">
            <a:extLst>
              <a:ext uri="{FF2B5EF4-FFF2-40B4-BE49-F238E27FC236}">
                <a16:creationId xmlns:a16="http://schemas.microsoft.com/office/drawing/2014/main" id="{0F6EF5A7-26CF-4F24-8D42-DA4180CAC7F8}"/>
              </a:ext>
            </a:extLst>
          </p:cNvPr>
          <p:cNvSpPr txBox="1"/>
          <p:nvPr/>
        </p:nvSpPr>
        <p:spPr>
          <a:xfrm>
            <a:off x="5005618" y="1578173"/>
            <a:ext cx="620683" cy="307777"/>
          </a:xfrm>
          <a:prstGeom prst="rect">
            <a:avLst/>
          </a:prstGeom>
          <a:noFill/>
        </p:spPr>
        <p:txBody>
          <a:bodyPr wrap="none" rtlCol="0">
            <a:spAutoFit/>
          </a:bodyPr>
          <a:lstStyle/>
          <a:p>
            <a:r>
              <a:rPr lang="en-US" sz="1400" dirty="0"/>
              <a:t>Bit 15</a:t>
            </a:r>
          </a:p>
        </p:txBody>
      </p:sp>
      <p:sp>
        <p:nvSpPr>
          <p:cNvPr id="26" name="TextBox 25">
            <a:extLst>
              <a:ext uri="{FF2B5EF4-FFF2-40B4-BE49-F238E27FC236}">
                <a16:creationId xmlns:a16="http://schemas.microsoft.com/office/drawing/2014/main" id="{73183AFA-7B33-49A7-9781-49F0BE4176F0}"/>
              </a:ext>
            </a:extLst>
          </p:cNvPr>
          <p:cNvSpPr txBox="1"/>
          <p:nvPr/>
        </p:nvSpPr>
        <p:spPr>
          <a:xfrm>
            <a:off x="5539018" y="1581150"/>
            <a:ext cx="620683" cy="307777"/>
          </a:xfrm>
          <a:prstGeom prst="rect">
            <a:avLst/>
          </a:prstGeom>
          <a:noFill/>
        </p:spPr>
        <p:txBody>
          <a:bodyPr wrap="none" rtlCol="0">
            <a:spAutoFit/>
          </a:bodyPr>
          <a:lstStyle/>
          <a:p>
            <a:r>
              <a:rPr lang="en-US" sz="1400" dirty="0"/>
              <a:t>Bit 16</a:t>
            </a:r>
          </a:p>
        </p:txBody>
      </p:sp>
      <p:sp>
        <p:nvSpPr>
          <p:cNvPr id="27" name="TextBox 26">
            <a:extLst>
              <a:ext uri="{FF2B5EF4-FFF2-40B4-BE49-F238E27FC236}">
                <a16:creationId xmlns:a16="http://schemas.microsoft.com/office/drawing/2014/main" id="{FAEA6D7B-2337-41F3-A414-580DE901F9DD}"/>
              </a:ext>
            </a:extLst>
          </p:cNvPr>
          <p:cNvSpPr txBox="1"/>
          <p:nvPr/>
        </p:nvSpPr>
        <p:spPr>
          <a:xfrm>
            <a:off x="7813935" y="1578172"/>
            <a:ext cx="620683" cy="307777"/>
          </a:xfrm>
          <a:prstGeom prst="rect">
            <a:avLst/>
          </a:prstGeom>
          <a:noFill/>
        </p:spPr>
        <p:txBody>
          <a:bodyPr wrap="none" rtlCol="0">
            <a:spAutoFit/>
          </a:bodyPr>
          <a:lstStyle/>
          <a:p>
            <a:r>
              <a:rPr lang="en-US" sz="1400" dirty="0"/>
              <a:t>Bit 31</a:t>
            </a:r>
          </a:p>
        </p:txBody>
      </p:sp>
      <p:cxnSp>
        <p:nvCxnSpPr>
          <p:cNvPr id="29" name="Straight Arrow Connector 28">
            <a:extLst>
              <a:ext uri="{FF2B5EF4-FFF2-40B4-BE49-F238E27FC236}">
                <a16:creationId xmlns:a16="http://schemas.microsoft.com/office/drawing/2014/main" id="{69C90F80-82C5-48C1-9A2B-37435CF21F3E}"/>
              </a:ext>
            </a:extLst>
          </p:cNvPr>
          <p:cNvCxnSpPr/>
          <p:nvPr/>
        </p:nvCxnSpPr>
        <p:spPr>
          <a:xfrm>
            <a:off x="2872018" y="1509812"/>
            <a:ext cx="55192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E4C8985-382C-43F1-B0E2-DBEAAB7823E5}"/>
              </a:ext>
            </a:extLst>
          </p:cNvPr>
          <p:cNvSpPr txBox="1"/>
          <p:nvPr/>
        </p:nvSpPr>
        <p:spPr>
          <a:xfrm>
            <a:off x="4929418" y="1352550"/>
            <a:ext cx="1388522" cy="307777"/>
          </a:xfrm>
          <a:prstGeom prst="rect">
            <a:avLst/>
          </a:prstGeom>
          <a:solidFill>
            <a:schemeClr val="bg1"/>
          </a:solidFill>
        </p:spPr>
        <p:txBody>
          <a:bodyPr wrap="none" rtlCol="0">
            <a:spAutoFit/>
          </a:bodyPr>
          <a:lstStyle/>
          <a:p>
            <a:r>
              <a:rPr lang="en-US" sz="1400" b="1" dirty="0"/>
              <a:t>4 Bytes (32 bits)</a:t>
            </a:r>
          </a:p>
        </p:txBody>
      </p:sp>
      <p:cxnSp>
        <p:nvCxnSpPr>
          <p:cNvPr id="31" name="Straight Arrow Connector 30">
            <a:extLst>
              <a:ext uri="{FF2B5EF4-FFF2-40B4-BE49-F238E27FC236}">
                <a16:creationId xmlns:a16="http://schemas.microsoft.com/office/drawing/2014/main" id="{9B111031-9EB5-4139-BE53-9D4581B2264E}"/>
              </a:ext>
            </a:extLst>
          </p:cNvPr>
          <p:cNvCxnSpPr>
            <a:cxnSpLocks/>
          </p:cNvCxnSpPr>
          <p:nvPr/>
        </p:nvCxnSpPr>
        <p:spPr>
          <a:xfrm flipV="1">
            <a:off x="8653789" y="1885950"/>
            <a:ext cx="0" cy="266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B0FF9AE-63D4-4937-B3CE-A632D9CF7194}"/>
              </a:ext>
            </a:extLst>
          </p:cNvPr>
          <p:cNvSpPr txBox="1"/>
          <p:nvPr/>
        </p:nvSpPr>
        <p:spPr>
          <a:xfrm rot="16200000">
            <a:off x="8066321" y="2928202"/>
            <a:ext cx="1174937" cy="523220"/>
          </a:xfrm>
          <a:prstGeom prst="rect">
            <a:avLst/>
          </a:prstGeom>
          <a:solidFill>
            <a:schemeClr val="bg1"/>
          </a:solidFill>
        </p:spPr>
        <p:txBody>
          <a:bodyPr wrap="none" rtlCol="0">
            <a:spAutoFit/>
          </a:bodyPr>
          <a:lstStyle/>
          <a:p>
            <a:pPr algn="ctr"/>
            <a:r>
              <a:rPr lang="en-US" sz="1400" b="1" dirty="0"/>
              <a:t>TCP Header</a:t>
            </a:r>
          </a:p>
          <a:p>
            <a:pPr algn="ctr"/>
            <a:r>
              <a:rPr lang="en-US" sz="1400" b="1" dirty="0"/>
              <a:t>(20-24) bytes</a:t>
            </a:r>
          </a:p>
        </p:txBody>
      </p:sp>
      <p:sp>
        <p:nvSpPr>
          <p:cNvPr id="36" name="TextBox 35">
            <a:extLst>
              <a:ext uri="{FF2B5EF4-FFF2-40B4-BE49-F238E27FC236}">
                <a16:creationId xmlns:a16="http://schemas.microsoft.com/office/drawing/2014/main" id="{C8B9B14A-EF43-4FE2-B9E8-A08B25A7BCF7}"/>
              </a:ext>
            </a:extLst>
          </p:cNvPr>
          <p:cNvSpPr txBox="1"/>
          <p:nvPr/>
        </p:nvSpPr>
        <p:spPr>
          <a:xfrm>
            <a:off x="304800" y="3005146"/>
            <a:ext cx="2391424" cy="400110"/>
          </a:xfrm>
          <a:prstGeom prst="rect">
            <a:avLst/>
          </a:prstGeom>
          <a:solidFill>
            <a:schemeClr val="bg1"/>
          </a:solidFill>
        </p:spPr>
        <p:txBody>
          <a:bodyPr wrap="none" rtlCol="0">
            <a:spAutoFit/>
          </a:bodyPr>
          <a:lstStyle/>
          <a:p>
            <a:r>
              <a:rPr lang="en-US" sz="2000" b="1" dirty="0"/>
              <a:t>TCP Segment Format</a:t>
            </a:r>
          </a:p>
        </p:txBody>
      </p:sp>
    </p:spTree>
    <p:extLst>
      <p:ext uri="{BB962C8B-B14F-4D97-AF65-F5344CB8AC3E}">
        <p14:creationId xmlns:p14="http://schemas.microsoft.com/office/powerpoint/2010/main" val="316960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TCP Header</a:t>
            </a:r>
          </a:p>
        </p:txBody>
      </p:sp>
      <p:graphicFrame>
        <p:nvGraphicFramePr>
          <p:cNvPr id="30" name="Table 29">
            <a:extLst>
              <a:ext uri="{FF2B5EF4-FFF2-40B4-BE49-F238E27FC236}">
                <a16:creationId xmlns:a16="http://schemas.microsoft.com/office/drawing/2014/main" id="{1FB85B08-7CF7-4113-AD53-1235E237330D}"/>
              </a:ext>
            </a:extLst>
          </p:cNvPr>
          <p:cNvGraphicFramePr>
            <a:graphicFrameLocks noGrp="1"/>
          </p:cNvGraphicFramePr>
          <p:nvPr>
            <p:extLst>
              <p:ext uri="{D42A27DB-BD31-4B8C-83A1-F6EECF244321}">
                <p14:modId xmlns:p14="http://schemas.microsoft.com/office/powerpoint/2010/main" val="3553607074"/>
              </p:ext>
            </p:extLst>
          </p:nvPr>
        </p:nvGraphicFramePr>
        <p:xfrm>
          <a:off x="228600" y="1733550"/>
          <a:ext cx="8642287" cy="2697480"/>
        </p:xfrm>
        <a:graphic>
          <a:graphicData uri="http://schemas.openxmlformats.org/drawingml/2006/table">
            <a:tbl>
              <a:tblPr firstRow="1" bandRow="1">
                <a:tableStyleId>{5C22544A-7EE6-4342-B048-85BDC9FD1C3A}</a:tableStyleId>
              </a:tblPr>
              <a:tblGrid>
                <a:gridCol w="2393887">
                  <a:extLst>
                    <a:ext uri="{9D8B030D-6E8A-4147-A177-3AD203B41FA5}">
                      <a16:colId xmlns:a16="http://schemas.microsoft.com/office/drawing/2014/main" val="782617525"/>
                    </a:ext>
                  </a:extLst>
                </a:gridCol>
                <a:gridCol w="6248400">
                  <a:extLst>
                    <a:ext uri="{9D8B030D-6E8A-4147-A177-3AD203B41FA5}">
                      <a16:colId xmlns:a16="http://schemas.microsoft.com/office/drawing/2014/main" val="2236119702"/>
                    </a:ext>
                  </a:extLst>
                </a:gridCol>
              </a:tblGrid>
              <a:tr h="249382">
                <a:tc>
                  <a:txBody>
                    <a:bodyPr/>
                    <a:lstStyle/>
                    <a:p>
                      <a:r>
                        <a:rPr lang="en-US" dirty="0"/>
                        <a:t>TCP Header Field</a:t>
                      </a:r>
                    </a:p>
                  </a:txBody>
                  <a:tcPr/>
                </a:tc>
                <a:tc>
                  <a:txBody>
                    <a:bodyPr/>
                    <a:lstStyle/>
                    <a:p>
                      <a:r>
                        <a:rPr lang="en-US" dirty="0"/>
                        <a:t>Description</a:t>
                      </a:r>
                    </a:p>
                  </a:txBody>
                  <a:tcPr/>
                </a:tc>
                <a:extLst>
                  <a:ext uri="{0D108BD9-81ED-4DB2-BD59-A6C34878D82A}">
                    <a16:rowId xmlns:a16="http://schemas.microsoft.com/office/drawing/2014/main" val="3362164457"/>
                  </a:ext>
                </a:extLst>
              </a:tr>
              <a:tr h="249382">
                <a:tc>
                  <a:txBody>
                    <a:bodyPr/>
                    <a:lstStyle/>
                    <a:p>
                      <a:r>
                        <a:rPr lang="en-US" b="0" dirty="0"/>
                        <a:t>Source Port</a:t>
                      </a:r>
                    </a:p>
                  </a:txBody>
                  <a:tcPr/>
                </a:tc>
                <a:tc>
                  <a:txBody>
                    <a:bodyPr/>
                    <a:lstStyle/>
                    <a:p>
                      <a:r>
                        <a:rPr lang="en-US" dirty="0"/>
                        <a:t>TCP port of sending host.</a:t>
                      </a:r>
                    </a:p>
                  </a:txBody>
                  <a:tcPr/>
                </a:tc>
                <a:extLst>
                  <a:ext uri="{0D108BD9-81ED-4DB2-BD59-A6C34878D82A}">
                    <a16:rowId xmlns:a16="http://schemas.microsoft.com/office/drawing/2014/main" val="4130992641"/>
                  </a:ext>
                </a:extLst>
              </a:tr>
              <a:tr h="249382">
                <a:tc>
                  <a:txBody>
                    <a:bodyPr/>
                    <a:lstStyle/>
                    <a:p>
                      <a:r>
                        <a:rPr lang="en-US" b="0" dirty="0"/>
                        <a:t>Destination Port</a:t>
                      </a:r>
                    </a:p>
                  </a:txBody>
                  <a:tcPr/>
                </a:tc>
                <a:tc>
                  <a:txBody>
                    <a:bodyPr/>
                    <a:lstStyle/>
                    <a:p>
                      <a:r>
                        <a:rPr lang="en-US" dirty="0"/>
                        <a:t>TCP port of destination host.</a:t>
                      </a:r>
                    </a:p>
                  </a:txBody>
                  <a:tcPr/>
                </a:tc>
                <a:extLst>
                  <a:ext uri="{0D108BD9-81ED-4DB2-BD59-A6C34878D82A}">
                    <a16:rowId xmlns:a16="http://schemas.microsoft.com/office/drawing/2014/main" val="3107457863"/>
                  </a:ext>
                </a:extLst>
              </a:tr>
              <a:tr h="249382">
                <a:tc>
                  <a:txBody>
                    <a:bodyPr/>
                    <a:lstStyle/>
                    <a:p>
                      <a:r>
                        <a:rPr lang="en-US" b="0" dirty="0"/>
                        <a:t>Sequence Number</a:t>
                      </a:r>
                    </a:p>
                  </a:txBody>
                  <a:tcPr/>
                </a:tc>
                <a:tc>
                  <a:txBody>
                    <a:bodyPr/>
                    <a:lstStyle/>
                    <a:p>
                      <a:r>
                        <a:rPr lang="en-US" dirty="0"/>
                        <a:t>Sequence number of the first byte of data in the TCP segment.</a:t>
                      </a:r>
                    </a:p>
                  </a:txBody>
                  <a:tcPr/>
                </a:tc>
                <a:extLst>
                  <a:ext uri="{0D108BD9-81ED-4DB2-BD59-A6C34878D82A}">
                    <a16:rowId xmlns:a16="http://schemas.microsoft.com/office/drawing/2014/main" val="3007893502"/>
                  </a:ext>
                </a:extLst>
              </a:tr>
              <a:tr h="249382">
                <a:tc>
                  <a:txBody>
                    <a:bodyPr/>
                    <a:lstStyle/>
                    <a:p>
                      <a:r>
                        <a:rPr lang="en-US" b="0" dirty="0"/>
                        <a:t>Acknowledgment Number</a:t>
                      </a:r>
                    </a:p>
                  </a:txBody>
                  <a:tcPr/>
                </a:tc>
                <a:tc>
                  <a:txBody>
                    <a:bodyPr/>
                    <a:lstStyle/>
                    <a:p>
                      <a:r>
                        <a:rPr lang="en-US" dirty="0"/>
                        <a:t>Sequence number of the byte the sender expects to receive next from the other side of the connection.</a:t>
                      </a:r>
                    </a:p>
                  </a:txBody>
                  <a:tcPr/>
                </a:tc>
                <a:extLst>
                  <a:ext uri="{0D108BD9-81ED-4DB2-BD59-A6C34878D82A}">
                    <a16:rowId xmlns:a16="http://schemas.microsoft.com/office/drawing/2014/main" val="3171823102"/>
                  </a:ext>
                </a:extLst>
              </a:tr>
              <a:tr h="249382">
                <a:tc>
                  <a:txBody>
                    <a:bodyPr/>
                    <a:lstStyle/>
                    <a:p>
                      <a:r>
                        <a:rPr lang="en-US" b="0" dirty="0"/>
                        <a:t>Window</a:t>
                      </a:r>
                    </a:p>
                  </a:txBody>
                  <a:tcPr/>
                </a:tc>
                <a:tc>
                  <a:txBody>
                    <a:bodyPr/>
                    <a:lstStyle/>
                    <a:p>
                      <a:r>
                        <a:rPr lang="en-US" dirty="0"/>
                        <a:t>Current size of a TCP buffer on the host sending this TCP segment to store incoming segments.</a:t>
                      </a:r>
                    </a:p>
                  </a:txBody>
                  <a:tcPr/>
                </a:tc>
                <a:extLst>
                  <a:ext uri="{0D108BD9-81ED-4DB2-BD59-A6C34878D82A}">
                    <a16:rowId xmlns:a16="http://schemas.microsoft.com/office/drawing/2014/main" val="2266041710"/>
                  </a:ext>
                </a:extLst>
              </a:tr>
              <a:tr h="249382">
                <a:tc>
                  <a:txBody>
                    <a:bodyPr/>
                    <a:lstStyle/>
                    <a:p>
                      <a:r>
                        <a:rPr lang="en-US" b="0" dirty="0"/>
                        <a:t>TCP Checksum</a:t>
                      </a:r>
                    </a:p>
                  </a:txBody>
                  <a:tcPr/>
                </a:tc>
                <a:tc>
                  <a:txBody>
                    <a:bodyPr/>
                    <a:lstStyle/>
                    <a:p>
                      <a:r>
                        <a:rPr lang="en-US" dirty="0"/>
                        <a:t>A simple mathematical computation used to verify the integrity (correctness) of the TCP segment.</a:t>
                      </a:r>
                    </a:p>
                  </a:txBody>
                  <a:tcPr/>
                </a:tc>
                <a:extLst>
                  <a:ext uri="{0D108BD9-81ED-4DB2-BD59-A6C34878D82A}">
                    <a16:rowId xmlns:a16="http://schemas.microsoft.com/office/drawing/2014/main" val="2094726113"/>
                  </a:ext>
                </a:extLst>
              </a:tr>
            </a:tbl>
          </a:graphicData>
        </a:graphic>
      </p:graphicFrame>
      <p:sp>
        <p:nvSpPr>
          <p:cNvPr id="33" name="Rectangle 32">
            <a:extLst>
              <a:ext uri="{FF2B5EF4-FFF2-40B4-BE49-F238E27FC236}">
                <a16:creationId xmlns:a16="http://schemas.microsoft.com/office/drawing/2014/main" id="{7FF532BF-2699-471A-B82A-747A295CABC0}"/>
              </a:ext>
            </a:extLst>
          </p:cNvPr>
          <p:cNvSpPr/>
          <p:nvPr/>
        </p:nvSpPr>
        <p:spPr>
          <a:xfrm>
            <a:off x="152400" y="1352550"/>
            <a:ext cx="4572000" cy="369332"/>
          </a:xfrm>
          <a:prstGeom prst="rect">
            <a:avLst/>
          </a:prstGeom>
        </p:spPr>
        <p:txBody>
          <a:bodyPr>
            <a:spAutoFit/>
          </a:bodyPr>
          <a:lstStyle/>
          <a:p>
            <a:r>
              <a:rPr lang="en-US" b="1" dirty="0">
                <a:solidFill>
                  <a:srgbClr val="2A2A2A"/>
                </a:solidFill>
                <a:latin typeface="Segoe UI" panose="020B0502040204020203" pitchFamily="34" charset="0"/>
              </a:rPr>
              <a:t>Key Fields in the TCP Header</a:t>
            </a:r>
            <a:endParaRPr lang="en-US" dirty="0">
              <a:solidFill>
                <a:srgbClr val="2A2A2A"/>
              </a:solidFill>
              <a:latin typeface="Segoe UI" panose="020B0502040204020203" pitchFamily="34" charset="0"/>
            </a:endParaRPr>
          </a:p>
        </p:txBody>
      </p:sp>
    </p:spTree>
    <p:extLst>
      <p:ext uri="{BB962C8B-B14F-4D97-AF65-F5344CB8AC3E}">
        <p14:creationId xmlns:p14="http://schemas.microsoft.com/office/powerpoint/2010/main" val="169338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a:extLst>
              <a:ext uri="{FF2B5EF4-FFF2-40B4-BE49-F238E27FC236}">
                <a16:creationId xmlns:a16="http://schemas.microsoft.com/office/drawing/2014/main" id="{DC6BBC57-6D26-4DEC-A29D-0B9EC947F705}"/>
              </a:ext>
            </a:extLst>
          </p:cNvPr>
          <p:cNvCxnSpPr>
            <a:cxnSpLocks/>
          </p:cNvCxnSpPr>
          <p:nvPr/>
        </p:nvCxnSpPr>
        <p:spPr>
          <a:xfrm>
            <a:off x="2712720" y="4933950"/>
            <a:ext cx="5500873" cy="0"/>
          </a:xfrm>
          <a:prstGeom prst="straightConnector1">
            <a:avLst/>
          </a:prstGeom>
          <a:ln w="19050">
            <a:solidFill>
              <a:srgbClr val="00206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E5F727DC-EC63-4DF5-AC11-C327D734DBB2}"/>
              </a:ext>
            </a:extLst>
          </p:cNvPr>
          <p:cNvCxnSpPr>
            <a:cxnSpLocks/>
          </p:cNvCxnSpPr>
          <p:nvPr/>
        </p:nvCxnSpPr>
        <p:spPr>
          <a:xfrm flipH="1">
            <a:off x="2712720" y="4553505"/>
            <a:ext cx="5486400" cy="0"/>
          </a:xfrm>
          <a:prstGeom prst="straightConnector1">
            <a:avLst/>
          </a:prstGeom>
          <a:ln w="19050">
            <a:solidFill>
              <a:srgbClr val="00206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075E8449-896C-4278-BB26-AED3E3EA5312}"/>
              </a:ext>
            </a:extLst>
          </p:cNvPr>
          <p:cNvCxnSpPr>
            <a:cxnSpLocks/>
          </p:cNvCxnSpPr>
          <p:nvPr/>
        </p:nvCxnSpPr>
        <p:spPr>
          <a:xfrm>
            <a:off x="2712720" y="3715305"/>
            <a:ext cx="5500873" cy="0"/>
          </a:xfrm>
          <a:prstGeom prst="straightConnector1">
            <a:avLst/>
          </a:prstGeom>
          <a:ln w="19050">
            <a:solidFill>
              <a:srgbClr val="00206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806B4EA9-5EAF-4189-902E-9B9F0A49CE31}"/>
              </a:ext>
            </a:extLst>
          </p:cNvPr>
          <p:cNvCxnSpPr>
            <a:cxnSpLocks/>
          </p:cNvCxnSpPr>
          <p:nvPr/>
        </p:nvCxnSpPr>
        <p:spPr>
          <a:xfrm flipH="1">
            <a:off x="2712720" y="4084637"/>
            <a:ext cx="5500874" cy="0"/>
          </a:xfrm>
          <a:prstGeom prst="straightConnector1">
            <a:avLst/>
          </a:prstGeom>
          <a:ln w="19050">
            <a:solidFill>
              <a:srgbClr val="00206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3" name="Straight Arrow Connector 2">
            <a:extLst>
              <a:ext uri="{FF2B5EF4-FFF2-40B4-BE49-F238E27FC236}">
                <a16:creationId xmlns:a16="http://schemas.microsoft.com/office/drawing/2014/main" id="{B931B2CF-2D61-4C15-806C-88D9BD16F5E4}"/>
              </a:ext>
            </a:extLst>
          </p:cNvPr>
          <p:cNvCxnSpPr>
            <a:cxnSpLocks/>
          </p:cNvCxnSpPr>
          <p:nvPr/>
        </p:nvCxnSpPr>
        <p:spPr>
          <a:xfrm>
            <a:off x="2712720" y="2343150"/>
            <a:ext cx="5486400" cy="0"/>
          </a:xfrm>
          <a:prstGeom prst="straightConnector1">
            <a:avLst/>
          </a:prstGeom>
          <a:ln w="19050">
            <a:tailEnd type="triangle" w="lg" len="lg"/>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75AEF9DA-DDAC-4878-83FE-4655B20DE5F3}"/>
              </a:ext>
            </a:extLst>
          </p:cNvPr>
          <p:cNvCxnSpPr>
            <a:cxnSpLocks/>
          </p:cNvCxnSpPr>
          <p:nvPr/>
        </p:nvCxnSpPr>
        <p:spPr>
          <a:xfrm flipH="1">
            <a:off x="2712720" y="2724150"/>
            <a:ext cx="5486400" cy="0"/>
          </a:xfrm>
          <a:prstGeom prst="straightConnector1">
            <a:avLst/>
          </a:prstGeom>
          <a:ln w="19050">
            <a:tailEnd type="triangle" w="lg" len="lg"/>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7B5E1E9B-4FB9-4CC9-A567-240BB18F0C3B}"/>
              </a:ext>
            </a:extLst>
          </p:cNvPr>
          <p:cNvCxnSpPr>
            <a:cxnSpLocks/>
          </p:cNvCxnSpPr>
          <p:nvPr/>
        </p:nvCxnSpPr>
        <p:spPr>
          <a:xfrm>
            <a:off x="2712720" y="3105150"/>
            <a:ext cx="5500873" cy="0"/>
          </a:xfrm>
          <a:prstGeom prst="straightConnector1">
            <a:avLst/>
          </a:prstGeom>
          <a:ln w="19050">
            <a:tailEnd type="triangle" w="lg" len="lg"/>
          </a:ln>
        </p:spPr>
        <p:style>
          <a:lnRef idx="1">
            <a:schemeClr val="accent2"/>
          </a:lnRef>
          <a:fillRef idx="0">
            <a:schemeClr val="accent2"/>
          </a:fillRef>
          <a:effectRef idx="0">
            <a:schemeClr val="accent2"/>
          </a:effectRef>
          <a:fontRef idx="minor">
            <a:schemeClr val="tx1"/>
          </a:fontRef>
        </p:style>
      </p:cxn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TCP Acknowledgement</a:t>
            </a:r>
          </a:p>
        </p:txBody>
      </p:sp>
      <p:sp>
        <p:nvSpPr>
          <p:cNvPr id="4" name="Slide Number Placeholder 4">
            <a:extLst>
              <a:ext uri="{FF2B5EF4-FFF2-40B4-BE49-F238E27FC236}">
                <a16:creationId xmlns:a16="http://schemas.microsoft.com/office/drawing/2014/main" id="{F20983E2-B3E8-447E-A0F7-0BA198EC67AB}"/>
              </a:ext>
            </a:extLst>
          </p:cNvPr>
          <p:cNvSpPr>
            <a:spLocks noGrp="1"/>
          </p:cNvSpPr>
          <p:nvPr>
            <p:ph type="sldNum" sz="quarter" idx="12"/>
          </p:nvPr>
        </p:nvSpPr>
        <p:spPr>
          <a:xfrm>
            <a:off x="6553200" y="6248400"/>
            <a:ext cx="2133600" cy="457200"/>
          </a:xfrm>
        </p:spPr>
        <p:txBody>
          <a:bodyPr/>
          <a:lstStyle/>
          <a:p>
            <a:fld id="{E797A3D8-0232-41D9-B49A-008F2DEAD55F}" type="slidenum">
              <a:rPr lang="ar-SA" altLang="en-US"/>
              <a:pPr/>
              <a:t>22</a:t>
            </a:fld>
            <a:endParaRPr lang="en-US" altLang="en-US"/>
          </a:p>
        </p:txBody>
      </p:sp>
      <p:sp>
        <p:nvSpPr>
          <p:cNvPr id="5" name="Line 3">
            <a:extLst>
              <a:ext uri="{FF2B5EF4-FFF2-40B4-BE49-F238E27FC236}">
                <a16:creationId xmlns:a16="http://schemas.microsoft.com/office/drawing/2014/main" id="{AC311592-3810-4931-9A8B-5524FA5EDEBB}"/>
              </a:ext>
            </a:extLst>
          </p:cNvPr>
          <p:cNvSpPr>
            <a:spLocks noChangeShapeType="1"/>
          </p:cNvSpPr>
          <p:nvPr/>
        </p:nvSpPr>
        <p:spPr bwMode="auto">
          <a:xfrm flipH="1">
            <a:off x="2712720" y="1733550"/>
            <a:ext cx="0" cy="3200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Rectangle 4">
            <a:extLst>
              <a:ext uri="{FF2B5EF4-FFF2-40B4-BE49-F238E27FC236}">
                <a16:creationId xmlns:a16="http://schemas.microsoft.com/office/drawing/2014/main" id="{091C907C-578E-463C-9AB2-3D3F3A459CB8}"/>
              </a:ext>
            </a:extLst>
          </p:cNvPr>
          <p:cNvSpPr>
            <a:spLocks noChangeArrowheads="1"/>
          </p:cNvSpPr>
          <p:nvPr/>
        </p:nvSpPr>
        <p:spPr bwMode="auto">
          <a:xfrm>
            <a:off x="2179320" y="1733550"/>
            <a:ext cx="1097280" cy="4572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dirty="0"/>
              <a:t>Client</a:t>
            </a:r>
          </a:p>
        </p:txBody>
      </p:sp>
      <p:sp>
        <p:nvSpPr>
          <p:cNvPr id="8" name="Line 5">
            <a:extLst>
              <a:ext uri="{FF2B5EF4-FFF2-40B4-BE49-F238E27FC236}">
                <a16:creationId xmlns:a16="http://schemas.microsoft.com/office/drawing/2014/main" id="{E23C9026-0A47-4079-97B6-D5778CE7E734}"/>
              </a:ext>
            </a:extLst>
          </p:cNvPr>
          <p:cNvSpPr>
            <a:spLocks noChangeShapeType="1"/>
          </p:cNvSpPr>
          <p:nvPr/>
        </p:nvSpPr>
        <p:spPr bwMode="auto">
          <a:xfrm>
            <a:off x="8199120" y="1733550"/>
            <a:ext cx="0" cy="3200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6">
            <a:extLst>
              <a:ext uri="{FF2B5EF4-FFF2-40B4-BE49-F238E27FC236}">
                <a16:creationId xmlns:a16="http://schemas.microsoft.com/office/drawing/2014/main" id="{2100FAED-34E1-42A9-8D69-7DB81AA304A0}"/>
              </a:ext>
            </a:extLst>
          </p:cNvPr>
          <p:cNvSpPr>
            <a:spLocks noChangeArrowheads="1"/>
          </p:cNvSpPr>
          <p:nvPr/>
        </p:nvSpPr>
        <p:spPr bwMode="auto">
          <a:xfrm>
            <a:off x="7665720" y="1733550"/>
            <a:ext cx="1097280" cy="4572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dirty="0"/>
              <a:t>Webserver</a:t>
            </a:r>
          </a:p>
        </p:txBody>
      </p:sp>
      <p:sp>
        <p:nvSpPr>
          <p:cNvPr id="17" name="Text Box 14">
            <a:extLst>
              <a:ext uri="{FF2B5EF4-FFF2-40B4-BE49-F238E27FC236}">
                <a16:creationId xmlns:a16="http://schemas.microsoft.com/office/drawing/2014/main" id="{60676A95-0332-4B8F-94D7-EC21D49AF863}"/>
              </a:ext>
            </a:extLst>
          </p:cNvPr>
          <p:cNvSpPr txBox="1">
            <a:spLocks noChangeArrowheads="1"/>
          </p:cNvSpPr>
          <p:nvPr/>
        </p:nvSpPr>
        <p:spPr bwMode="auto">
          <a:xfrm>
            <a:off x="4689524" y="2126218"/>
            <a:ext cx="1532791" cy="369332"/>
          </a:xfrm>
          <a:prstGeom prst="rect">
            <a:avLst/>
          </a:prstGeom>
          <a:solidFill>
            <a:schemeClr val="bg1"/>
          </a:solidFill>
          <a:ln>
            <a:noFill/>
          </a:ln>
          <a:effectLst/>
        </p:spPr>
        <p:txBody>
          <a:bodyPr wrap="none">
            <a:spAutoFit/>
          </a:bodyPr>
          <a:lstStyle/>
          <a:p>
            <a:pPr algn="ctr" eaLnBrk="1" hangingPunct="1"/>
            <a:r>
              <a:rPr lang="en-US" altLang="en-US" dirty="0">
                <a:solidFill>
                  <a:srgbClr val="C00000"/>
                </a:solidFill>
              </a:rPr>
              <a:t>1. SYN (Open)</a:t>
            </a:r>
          </a:p>
        </p:txBody>
      </p:sp>
      <p:sp>
        <p:nvSpPr>
          <p:cNvPr id="18" name="Text Box 15">
            <a:extLst>
              <a:ext uri="{FF2B5EF4-FFF2-40B4-BE49-F238E27FC236}">
                <a16:creationId xmlns:a16="http://schemas.microsoft.com/office/drawing/2014/main" id="{111A8251-97D6-471D-92C3-0F77CC25FF44}"/>
              </a:ext>
            </a:extLst>
          </p:cNvPr>
          <p:cNvSpPr txBox="1">
            <a:spLocks noChangeArrowheads="1"/>
          </p:cNvSpPr>
          <p:nvPr/>
        </p:nvSpPr>
        <p:spPr bwMode="auto">
          <a:xfrm>
            <a:off x="4319710" y="2507218"/>
            <a:ext cx="2272417" cy="369332"/>
          </a:xfrm>
          <a:prstGeom prst="rect">
            <a:avLst/>
          </a:prstGeom>
          <a:solidFill>
            <a:schemeClr val="bg1"/>
          </a:solidFill>
          <a:ln>
            <a:noFill/>
          </a:ln>
          <a:effectLst/>
        </p:spPr>
        <p:txBody>
          <a:bodyPr wrap="none">
            <a:spAutoFit/>
          </a:bodyPr>
          <a:lstStyle/>
          <a:p>
            <a:pPr algn="ctr" eaLnBrk="1" hangingPunct="1"/>
            <a:r>
              <a:rPr lang="en-US" altLang="en-US" dirty="0">
                <a:solidFill>
                  <a:srgbClr val="C00000"/>
                </a:solidFill>
              </a:rPr>
              <a:t>2. SYN-ACK (Ack of 1)</a:t>
            </a:r>
          </a:p>
        </p:txBody>
      </p:sp>
      <p:sp>
        <p:nvSpPr>
          <p:cNvPr id="19" name="Text Box 16">
            <a:extLst>
              <a:ext uri="{FF2B5EF4-FFF2-40B4-BE49-F238E27FC236}">
                <a16:creationId xmlns:a16="http://schemas.microsoft.com/office/drawing/2014/main" id="{6FFA7BC5-1B98-41CB-869E-DFCF6B6EF806}"/>
              </a:ext>
            </a:extLst>
          </p:cNvPr>
          <p:cNvSpPr txBox="1">
            <a:spLocks noChangeArrowheads="1"/>
          </p:cNvSpPr>
          <p:nvPr/>
        </p:nvSpPr>
        <p:spPr bwMode="auto">
          <a:xfrm>
            <a:off x="4556155" y="2888218"/>
            <a:ext cx="1799532" cy="369332"/>
          </a:xfrm>
          <a:prstGeom prst="rect">
            <a:avLst/>
          </a:prstGeom>
          <a:solidFill>
            <a:schemeClr val="bg1"/>
          </a:solidFill>
          <a:ln>
            <a:noFill/>
          </a:ln>
          <a:effectLst/>
        </p:spPr>
        <p:txBody>
          <a:bodyPr wrap="none">
            <a:spAutoFit/>
          </a:bodyPr>
          <a:lstStyle/>
          <a:p>
            <a:pPr algn="ctr" eaLnBrk="1" hangingPunct="1"/>
            <a:r>
              <a:rPr lang="en-US" altLang="en-US" dirty="0">
                <a:solidFill>
                  <a:srgbClr val="C00000"/>
                </a:solidFill>
              </a:rPr>
              <a:t>3. ACK (Ack of 2)</a:t>
            </a:r>
          </a:p>
        </p:txBody>
      </p:sp>
      <p:sp>
        <p:nvSpPr>
          <p:cNvPr id="26" name="Text Box 23">
            <a:extLst>
              <a:ext uri="{FF2B5EF4-FFF2-40B4-BE49-F238E27FC236}">
                <a16:creationId xmlns:a16="http://schemas.microsoft.com/office/drawing/2014/main" id="{0D5B6144-5D0C-4129-9743-86B7F590EF9F}"/>
              </a:ext>
            </a:extLst>
          </p:cNvPr>
          <p:cNvSpPr txBox="1">
            <a:spLocks noChangeArrowheads="1"/>
          </p:cNvSpPr>
          <p:nvPr/>
        </p:nvSpPr>
        <p:spPr bwMode="auto">
          <a:xfrm>
            <a:off x="450355" y="2410420"/>
            <a:ext cx="19880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solidFill>
                  <a:srgbClr val="C00000"/>
                </a:solidFill>
              </a:rPr>
              <a:t>Open a connection</a:t>
            </a:r>
          </a:p>
          <a:p>
            <a:pPr algn="ctr" eaLnBrk="1" hangingPunct="1"/>
            <a:r>
              <a:rPr lang="en-US" altLang="en-US" dirty="0">
                <a:solidFill>
                  <a:srgbClr val="C00000"/>
                </a:solidFill>
              </a:rPr>
              <a:t>(3-way handshake)</a:t>
            </a:r>
          </a:p>
        </p:txBody>
      </p:sp>
      <p:sp>
        <p:nvSpPr>
          <p:cNvPr id="27" name="Text Box 24">
            <a:extLst>
              <a:ext uri="{FF2B5EF4-FFF2-40B4-BE49-F238E27FC236}">
                <a16:creationId xmlns:a16="http://schemas.microsoft.com/office/drawing/2014/main" id="{5ADBE5CF-14CA-40CB-93EC-06809AAC76DA}"/>
              </a:ext>
            </a:extLst>
          </p:cNvPr>
          <p:cNvSpPr txBox="1">
            <a:spLocks noChangeArrowheads="1"/>
          </p:cNvSpPr>
          <p:nvPr/>
        </p:nvSpPr>
        <p:spPr bwMode="auto">
          <a:xfrm>
            <a:off x="533400" y="3858220"/>
            <a:ext cx="18885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dirty="0">
                <a:solidFill>
                  <a:srgbClr val="002060"/>
                </a:solidFill>
              </a:rPr>
              <a:t>Carrying out HTTP</a:t>
            </a:r>
          </a:p>
          <a:p>
            <a:pPr algn="ctr" eaLnBrk="1" hangingPunct="1"/>
            <a:r>
              <a:rPr lang="en-US" altLang="en-US" dirty="0">
                <a:solidFill>
                  <a:srgbClr val="002060"/>
                </a:solidFill>
              </a:rPr>
              <a:t>Request and Response</a:t>
            </a:r>
          </a:p>
        </p:txBody>
      </p:sp>
      <p:sp>
        <p:nvSpPr>
          <p:cNvPr id="28" name="Text Box 26">
            <a:extLst>
              <a:ext uri="{FF2B5EF4-FFF2-40B4-BE49-F238E27FC236}">
                <a16:creationId xmlns:a16="http://schemas.microsoft.com/office/drawing/2014/main" id="{4FD59A46-4E19-450F-9C4D-69B42B153EC4}"/>
              </a:ext>
            </a:extLst>
          </p:cNvPr>
          <p:cNvSpPr txBox="1">
            <a:spLocks noChangeArrowheads="1"/>
          </p:cNvSpPr>
          <p:nvPr/>
        </p:nvSpPr>
        <p:spPr bwMode="auto">
          <a:xfrm>
            <a:off x="1821460" y="1276350"/>
            <a:ext cx="55042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dirty="0">
                <a:solidFill>
                  <a:srgbClr val="C00000"/>
                </a:solidFill>
              </a:rPr>
              <a:t>After opening a connection …</a:t>
            </a:r>
            <a:r>
              <a:rPr lang="en-US" altLang="en-US" sz="2000" b="1" dirty="0"/>
              <a:t> </a:t>
            </a:r>
            <a:r>
              <a:rPr lang="en-US" altLang="en-US" sz="2000" b="1" dirty="0">
                <a:solidFill>
                  <a:srgbClr val="002060"/>
                </a:solidFill>
              </a:rPr>
              <a:t>Data is transferred</a:t>
            </a:r>
          </a:p>
        </p:txBody>
      </p:sp>
      <p:sp>
        <p:nvSpPr>
          <p:cNvPr id="20" name="Text Box 17">
            <a:extLst>
              <a:ext uri="{FF2B5EF4-FFF2-40B4-BE49-F238E27FC236}">
                <a16:creationId xmlns:a16="http://schemas.microsoft.com/office/drawing/2014/main" id="{1C03B8B5-480C-4C98-B05C-F95D191350E9}"/>
              </a:ext>
            </a:extLst>
          </p:cNvPr>
          <p:cNvSpPr txBox="1">
            <a:spLocks noChangeArrowheads="1"/>
          </p:cNvSpPr>
          <p:nvPr/>
        </p:nvSpPr>
        <p:spPr bwMode="auto">
          <a:xfrm>
            <a:off x="4259350" y="3497818"/>
            <a:ext cx="2391552" cy="369332"/>
          </a:xfrm>
          <a:prstGeom prst="rect">
            <a:avLst/>
          </a:prstGeom>
          <a:solidFill>
            <a:schemeClr val="bg1"/>
          </a:solidFill>
          <a:ln>
            <a:noFill/>
          </a:ln>
          <a:effectLst/>
        </p:spPr>
        <p:txBody>
          <a:bodyPr wrap="none">
            <a:spAutoFit/>
          </a:bodyPr>
          <a:lstStyle/>
          <a:p>
            <a:pPr algn="ctr" eaLnBrk="1" hangingPunct="1"/>
            <a:r>
              <a:rPr lang="en-US" altLang="en-US" dirty="0">
                <a:solidFill>
                  <a:srgbClr val="002060"/>
                </a:solidFill>
              </a:rPr>
              <a:t>4. Data = HTTP Request</a:t>
            </a:r>
          </a:p>
        </p:txBody>
      </p:sp>
      <p:sp>
        <p:nvSpPr>
          <p:cNvPr id="21" name="Text Box 18">
            <a:extLst>
              <a:ext uri="{FF2B5EF4-FFF2-40B4-BE49-F238E27FC236}">
                <a16:creationId xmlns:a16="http://schemas.microsoft.com/office/drawing/2014/main" id="{707722C3-5BFE-467D-9A10-EE31A2F7D035}"/>
              </a:ext>
            </a:extLst>
          </p:cNvPr>
          <p:cNvSpPr txBox="1">
            <a:spLocks noChangeArrowheads="1"/>
          </p:cNvSpPr>
          <p:nvPr/>
        </p:nvSpPr>
        <p:spPr bwMode="auto">
          <a:xfrm>
            <a:off x="4601268" y="3867150"/>
            <a:ext cx="1799532" cy="369332"/>
          </a:xfrm>
          <a:prstGeom prst="rect">
            <a:avLst/>
          </a:prstGeom>
          <a:solidFill>
            <a:schemeClr val="bg1"/>
          </a:solidFill>
          <a:ln>
            <a:noFill/>
          </a:ln>
          <a:effectLst/>
        </p:spPr>
        <p:txBody>
          <a:bodyPr wrap="none">
            <a:spAutoFit/>
          </a:bodyPr>
          <a:lstStyle/>
          <a:p>
            <a:pPr eaLnBrk="1" hangingPunct="1"/>
            <a:r>
              <a:rPr lang="en-US" altLang="en-US" dirty="0">
                <a:solidFill>
                  <a:srgbClr val="002060"/>
                </a:solidFill>
              </a:rPr>
              <a:t>5. ACK (Ack of 4)</a:t>
            </a:r>
          </a:p>
        </p:txBody>
      </p:sp>
      <p:sp>
        <p:nvSpPr>
          <p:cNvPr id="22" name="Text Box 19">
            <a:extLst>
              <a:ext uri="{FF2B5EF4-FFF2-40B4-BE49-F238E27FC236}">
                <a16:creationId xmlns:a16="http://schemas.microsoft.com/office/drawing/2014/main" id="{81434CFB-E449-4573-A5FF-979E525BF431}"/>
              </a:ext>
            </a:extLst>
          </p:cNvPr>
          <p:cNvSpPr txBox="1">
            <a:spLocks noChangeArrowheads="1"/>
          </p:cNvSpPr>
          <p:nvPr/>
        </p:nvSpPr>
        <p:spPr bwMode="auto">
          <a:xfrm>
            <a:off x="4195222" y="4336018"/>
            <a:ext cx="2521396" cy="369332"/>
          </a:xfrm>
          <a:prstGeom prst="rect">
            <a:avLst/>
          </a:prstGeom>
          <a:solidFill>
            <a:schemeClr val="bg1"/>
          </a:solidFill>
          <a:ln>
            <a:noFill/>
          </a:ln>
          <a:effectLst/>
        </p:spPr>
        <p:txBody>
          <a:bodyPr wrap="none">
            <a:spAutoFit/>
          </a:bodyPr>
          <a:lstStyle/>
          <a:p>
            <a:pPr algn="ctr" eaLnBrk="1" hangingPunct="1"/>
            <a:r>
              <a:rPr lang="en-US" altLang="en-US" dirty="0">
                <a:solidFill>
                  <a:srgbClr val="002060"/>
                </a:solidFill>
              </a:rPr>
              <a:t>6. Data = HTTP Response</a:t>
            </a:r>
          </a:p>
        </p:txBody>
      </p:sp>
      <p:sp>
        <p:nvSpPr>
          <p:cNvPr id="23" name="Text Box 20">
            <a:extLst>
              <a:ext uri="{FF2B5EF4-FFF2-40B4-BE49-F238E27FC236}">
                <a16:creationId xmlns:a16="http://schemas.microsoft.com/office/drawing/2014/main" id="{9F957F06-9600-4480-BF21-6D7355BDF111}"/>
              </a:ext>
            </a:extLst>
          </p:cNvPr>
          <p:cNvSpPr txBox="1">
            <a:spLocks noChangeArrowheads="1"/>
          </p:cNvSpPr>
          <p:nvPr/>
        </p:nvSpPr>
        <p:spPr bwMode="auto">
          <a:xfrm>
            <a:off x="4601268" y="4717018"/>
            <a:ext cx="1799532" cy="369332"/>
          </a:xfrm>
          <a:prstGeom prst="rect">
            <a:avLst/>
          </a:prstGeom>
          <a:solidFill>
            <a:schemeClr val="bg1"/>
          </a:solidFill>
          <a:ln>
            <a:noFill/>
          </a:ln>
          <a:effectLst/>
        </p:spPr>
        <p:txBody>
          <a:bodyPr wrap="none">
            <a:spAutoFit/>
          </a:bodyPr>
          <a:lstStyle/>
          <a:p>
            <a:pPr algn="ctr" eaLnBrk="1" hangingPunct="1"/>
            <a:r>
              <a:rPr lang="en-US" altLang="en-US" dirty="0">
                <a:solidFill>
                  <a:srgbClr val="002060"/>
                </a:solidFill>
              </a:rPr>
              <a:t>7. ACK (Ack of 6)</a:t>
            </a:r>
          </a:p>
        </p:txBody>
      </p:sp>
    </p:spTree>
    <p:extLst>
      <p:ext uri="{BB962C8B-B14F-4D97-AF65-F5344CB8AC3E}">
        <p14:creationId xmlns:p14="http://schemas.microsoft.com/office/powerpoint/2010/main" val="36623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right)">
                                      <p:cBhvr>
                                        <p:cTn id="53" dur="500"/>
                                        <p:tgtEl>
                                          <p:spTgt spid="35"/>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right)">
                                      <p:cBhvr>
                                        <p:cTn id="62" dur="500"/>
                                        <p:tgtEl>
                                          <p:spTgt spid="3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left)">
                                      <p:cBhvr>
                                        <p:cTn id="71" dur="500"/>
                                        <p:tgtEl>
                                          <p:spTgt spid="49"/>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6" grpId="0"/>
      <p:bldP spid="27" grpId="0"/>
      <p:bldP spid="20" grpId="0" animBg="1"/>
      <p:bldP spid="21" grpId="0" animBg="1"/>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TCP Acknowledgement</a:t>
            </a:r>
          </a:p>
        </p:txBody>
      </p:sp>
      <p:sp>
        <p:nvSpPr>
          <p:cNvPr id="6" name="Rectangle 3">
            <a:extLst>
              <a:ext uri="{FF2B5EF4-FFF2-40B4-BE49-F238E27FC236}">
                <a16:creationId xmlns:a16="http://schemas.microsoft.com/office/drawing/2014/main" id="{97C86013-2F0C-4B48-B23D-112EA7C6C260}"/>
              </a:ext>
            </a:extLst>
          </p:cNvPr>
          <p:cNvSpPr txBox="1">
            <a:spLocks noChangeArrowheads="1"/>
          </p:cNvSpPr>
          <p:nvPr/>
        </p:nvSpPr>
        <p:spPr>
          <a:xfrm>
            <a:off x="228600" y="1200150"/>
            <a:ext cx="8839200" cy="34099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TCP Acknowledgements:</a:t>
            </a:r>
          </a:p>
          <a:p>
            <a:pPr marL="320040" lvl="1" indent="-320040">
              <a:spcBef>
                <a:spcPts val="700"/>
              </a:spcBef>
              <a:buClr>
                <a:schemeClr val="accent2"/>
              </a:buClr>
              <a:buSzPct val="60000"/>
              <a:buFont typeface="Wingdings"/>
              <a:buChar char=""/>
            </a:pPr>
            <a:r>
              <a:rPr lang="en-US" altLang="en-US" sz="2400" dirty="0"/>
              <a:t>Each correct TCP segment is acknowledged.</a:t>
            </a:r>
          </a:p>
          <a:p>
            <a:pPr marL="320040" lvl="1" indent="-320040">
              <a:spcBef>
                <a:spcPts val="700"/>
              </a:spcBef>
              <a:buClr>
                <a:schemeClr val="accent2"/>
              </a:buClr>
              <a:buSzPct val="60000"/>
              <a:buFont typeface="Wingdings"/>
              <a:buChar char=""/>
            </a:pPr>
            <a:r>
              <a:rPr lang="en-US" altLang="en-US" sz="2400" dirty="0"/>
              <a:t>Sender listens and waits to be sure that each TCP segment is acknowledged by the receiver.</a:t>
            </a:r>
          </a:p>
          <a:p>
            <a:pPr marL="320040" lvl="1" indent="-320040">
              <a:spcBef>
                <a:spcPts val="700"/>
              </a:spcBef>
              <a:buClr>
                <a:schemeClr val="accent2"/>
              </a:buClr>
              <a:buSzPct val="60000"/>
              <a:buFont typeface="Wingdings"/>
              <a:buChar char=""/>
            </a:pPr>
            <a:r>
              <a:rPr lang="en-US" altLang="en-US" sz="2400" dirty="0"/>
              <a:t>If a segment is not acknowledged in a reasonable period of time, the sender resends it.</a:t>
            </a:r>
          </a:p>
          <a:p>
            <a:pPr marL="320040" lvl="1" indent="-320040">
              <a:spcBef>
                <a:spcPts val="700"/>
              </a:spcBef>
              <a:buClr>
                <a:schemeClr val="accent2"/>
              </a:buClr>
              <a:buSzPct val="60000"/>
              <a:buFont typeface="Wingdings"/>
              <a:buChar char=""/>
            </a:pPr>
            <a:r>
              <a:rPr lang="en-US" altLang="en-US" sz="2400" dirty="0"/>
              <a:t>That’s why TCP is a reliable protocol, but takes more processing time.</a:t>
            </a:r>
            <a:endParaRPr lang="en-US" altLang="en-US" sz="2000" dirty="0"/>
          </a:p>
        </p:txBody>
      </p:sp>
    </p:spTree>
    <p:extLst>
      <p:ext uri="{BB962C8B-B14F-4D97-AF65-F5344CB8AC3E}">
        <p14:creationId xmlns:p14="http://schemas.microsoft.com/office/powerpoint/2010/main" val="320246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UDP Segment Format</a:t>
            </a:r>
          </a:p>
        </p:txBody>
      </p:sp>
      <p:sp>
        <p:nvSpPr>
          <p:cNvPr id="18" name="Rectangle 17">
            <a:extLst>
              <a:ext uri="{FF2B5EF4-FFF2-40B4-BE49-F238E27FC236}">
                <a16:creationId xmlns:a16="http://schemas.microsoft.com/office/drawing/2014/main" id="{857A88B9-094F-4E08-9FD1-0C264E5B11B7}"/>
              </a:ext>
            </a:extLst>
          </p:cNvPr>
          <p:cNvSpPr/>
          <p:nvPr/>
        </p:nvSpPr>
        <p:spPr>
          <a:xfrm>
            <a:off x="2872018" y="219075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Source Port (16)</a:t>
            </a:r>
          </a:p>
        </p:txBody>
      </p:sp>
      <p:sp>
        <p:nvSpPr>
          <p:cNvPr id="19" name="Rectangle 18">
            <a:extLst>
              <a:ext uri="{FF2B5EF4-FFF2-40B4-BE49-F238E27FC236}">
                <a16:creationId xmlns:a16="http://schemas.microsoft.com/office/drawing/2014/main" id="{D347FCBF-25B2-4351-8458-DF67E559B9E4}"/>
              </a:ext>
            </a:extLst>
          </p:cNvPr>
          <p:cNvSpPr/>
          <p:nvPr/>
        </p:nvSpPr>
        <p:spPr>
          <a:xfrm>
            <a:off x="5615218" y="219075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Destination Port (16)</a:t>
            </a:r>
          </a:p>
        </p:txBody>
      </p:sp>
      <p:sp>
        <p:nvSpPr>
          <p:cNvPr id="23" name="Rectangle 22">
            <a:extLst>
              <a:ext uri="{FF2B5EF4-FFF2-40B4-BE49-F238E27FC236}">
                <a16:creationId xmlns:a16="http://schemas.microsoft.com/office/drawing/2014/main" id="{08C545BD-A078-40E6-AE83-74748D1607DB}"/>
              </a:ext>
            </a:extLst>
          </p:cNvPr>
          <p:cNvSpPr/>
          <p:nvPr/>
        </p:nvSpPr>
        <p:spPr>
          <a:xfrm>
            <a:off x="2872018" y="3105150"/>
            <a:ext cx="5486400" cy="457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Data (varies)</a:t>
            </a:r>
          </a:p>
        </p:txBody>
      </p:sp>
      <p:sp>
        <p:nvSpPr>
          <p:cNvPr id="24" name="TextBox 23">
            <a:extLst>
              <a:ext uri="{FF2B5EF4-FFF2-40B4-BE49-F238E27FC236}">
                <a16:creationId xmlns:a16="http://schemas.microsoft.com/office/drawing/2014/main" id="{E4AF0F33-FA00-4E3B-87D8-D5D709FBC205}"/>
              </a:ext>
            </a:extLst>
          </p:cNvPr>
          <p:cNvSpPr txBox="1"/>
          <p:nvPr/>
        </p:nvSpPr>
        <p:spPr>
          <a:xfrm>
            <a:off x="2795818" y="1879600"/>
            <a:ext cx="511679" cy="307777"/>
          </a:xfrm>
          <a:prstGeom prst="rect">
            <a:avLst/>
          </a:prstGeom>
          <a:noFill/>
        </p:spPr>
        <p:txBody>
          <a:bodyPr wrap="none" rtlCol="0">
            <a:spAutoFit/>
          </a:bodyPr>
          <a:lstStyle/>
          <a:p>
            <a:r>
              <a:rPr lang="en-US" sz="1400" dirty="0"/>
              <a:t>Bit 0</a:t>
            </a:r>
          </a:p>
        </p:txBody>
      </p:sp>
      <p:sp>
        <p:nvSpPr>
          <p:cNvPr id="25" name="TextBox 24">
            <a:extLst>
              <a:ext uri="{FF2B5EF4-FFF2-40B4-BE49-F238E27FC236}">
                <a16:creationId xmlns:a16="http://schemas.microsoft.com/office/drawing/2014/main" id="{0F6EF5A7-26CF-4F24-8D42-DA4180CAC7F8}"/>
              </a:ext>
            </a:extLst>
          </p:cNvPr>
          <p:cNvSpPr txBox="1"/>
          <p:nvPr/>
        </p:nvSpPr>
        <p:spPr>
          <a:xfrm>
            <a:off x="5005618" y="1876623"/>
            <a:ext cx="620683" cy="307777"/>
          </a:xfrm>
          <a:prstGeom prst="rect">
            <a:avLst/>
          </a:prstGeom>
          <a:noFill/>
        </p:spPr>
        <p:txBody>
          <a:bodyPr wrap="none" rtlCol="0">
            <a:spAutoFit/>
          </a:bodyPr>
          <a:lstStyle/>
          <a:p>
            <a:r>
              <a:rPr lang="en-US" sz="1400" dirty="0"/>
              <a:t>Bit 15</a:t>
            </a:r>
          </a:p>
        </p:txBody>
      </p:sp>
      <p:sp>
        <p:nvSpPr>
          <p:cNvPr id="26" name="TextBox 25">
            <a:extLst>
              <a:ext uri="{FF2B5EF4-FFF2-40B4-BE49-F238E27FC236}">
                <a16:creationId xmlns:a16="http://schemas.microsoft.com/office/drawing/2014/main" id="{73183AFA-7B33-49A7-9781-49F0BE4176F0}"/>
              </a:ext>
            </a:extLst>
          </p:cNvPr>
          <p:cNvSpPr txBox="1"/>
          <p:nvPr/>
        </p:nvSpPr>
        <p:spPr>
          <a:xfrm>
            <a:off x="5539018" y="1879600"/>
            <a:ext cx="620683" cy="307777"/>
          </a:xfrm>
          <a:prstGeom prst="rect">
            <a:avLst/>
          </a:prstGeom>
          <a:noFill/>
        </p:spPr>
        <p:txBody>
          <a:bodyPr wrap="none" rtlCol="0">
            <a:spAutoFit/>
          </a:bodyPr>
          <a:lstStyle/>
          <a:p>
            <a:r>
              <a:rPr lang="en-US" sz="1400" dirty="0"/>
              <a:t>Bit 16</a:t>
            </a:r>
          </a:p>
        </p:txBody>
      </p:sp>
      <p:sp>
        <p:nvSpPr>
          <p:cNvPr id="27" name="TextBox 26">
            <a:extLst>
              <a:ext uri="{FF2B5EF4-FFF2-40B4-BE49-F238E27FC236}">
                <a16:creationId xmlns:a16="http://schemas.microsoft.com/office/drawing/2014/main" id="{FAEA6D7B-2337-41F3-A414-580DE901F9DD}"/>
              </a:ext>
            </a:extLst>
          </p:cNvPr>
          <p:cNvSpPr txBox="1"/>
          <p:nvPr/>
        </p:nvSpPr>
        <p:spPr>
          <a:xfrm>
            <a:off x="7813935" y="1876622"/>
            <a:ext cx="620683" cy="307777"/>
          </a:xfrm>
          <a:prstGeom prst="rect">
            <a:avLst/>
          </a:prstGeom>
          <a:noFill/>
        </p:spPr>
        <p:txBody>
          <a:bodyPr wrap="none" rtlCol="0">
            <a:spAutoFit/>
          </a:bodyPr>
          <a:lstStyle/>
          <a:p>
            <a:r>
              <a:rPr lang="en-US" sz="1400" dirty="0"/>
              <a:t>Bit 31</a:t>
            </a:r>
          </a:p>
        </p:txBody>
      </p:sp>
      <p:cxnSp>
        <p:nvCxnSpPr>
          <p:cNvPr id="29" name="Straight Arrow Connector 28">
            <a:extLst>
              <a:ext uri="{FF2B5EF4-FFF2-40B4-BE49-F238E27FC236}">
                <a16:creationId xmlns:a16="http://schemas.microsoft.com/office/drawing/2014/main" id="{69C90F80-82C5-48C1-9A2B-37435CF21F3E}"/>
              </a:ext>
            </a:extLst>
          </p:cNvPr>
          <p:cNvCxnSpPr/>
          <p:nvPr/>
        </p:nvCxnSpPr>
        <p:spPr>
          <a:xfrm>
            <a:off x="2872018" y="1808262"/>
            <a:ext cx="55192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E4C8985-382C-43F1-B0E2-DBEAAB7823E5}"/>
              </a:ext>
            </a:extLst>
          </p:cNvPr>
          <p:cNvSpPr txBox="1"/>
          <p:nvPr/>
        </p:nvSpPr>
        <p:spPr>
          <a:xfrm>
            <a:off x="4929418" y="1651000"/>
            <a:ext cx="1388522" cy="307777"/>
          </a:xfrm>
          <a:prstGeom prst="rect">
            <a:avLst/>
          </a:prstGeom>
          <a:solidFill>
            <a:schemeClr val="bg1"/>
          </a:solidFill>
        </p:spPr>
        <p:txBody>
          <a:bodyPr wrap="none" rtlCol="0">
            <a:spAutoFit/>
          </a:bodyPr>
          <a:lstStyle/>
          <a:p>
            <a:r>
              <a:rPr lang="en-US" sz="1400" b="1" dirty="0"/>
              <a:t>4 Bytes (32 bits)</a:t>
            </a:r>
          </a:p>
        </p:txBody>
      </p:sp>
      <p:sp>
        <p:nvSpPr>
          <p:cNvPr id="32" name="TextBox 31">
            <a:extLst>
              <a:ext uri="{FF2B5EF4-FFF2-40B4-BE49-F238E27FC236}">
                <a16:creationId xmlns:a16="http://schemas.microsoft.com/office/drawing/2014/main" id="{BB0FF9AE-63D4-4937-B3CE-A632D9CF7194}"/>
              </a:ext>
            </a:extLst>
          </p:cNvPr>
          <p:cNvSpPr txBox="1"/>
          <p:nvPr/>
        </p:nvSpPr>
        <p:spPr>
          <a:xfrm rot="16200000">
            <a:off x="8094374" y="2406006"/>
            <a:ext cx="1118831" cy="523220"/>
          </a:xfrm>
          <a:prstGeom prst="rect">
            <a:avLst/>
          </a:prstGeom>
          <a:solidFill>
            <a:schemeClr val="bg1"/>
          </a:solidFill>
        </p:spPr>
        <p:txBody>
          <a:bodyPr wrap="none" rtlCol="0">
            <a:spAutoFit/>
          </a:bodyPr>
          <a:lstStyle/>
          <a:p>
            <a:pPr algn="ctr"/>
            <a:r>
              <a:rPr lang="en-US" sz="1400" b="1" dirty="0"/>
              <a:t>UDP Header</a:t>
            </a:r>
          </a:p>
          <a:p>
            <a:pPr algn="ctr"/>
            <a:r>
              <a:rPr lang="en-US" sz="1400" b="1" dirty="0"/>
              <a:t>8 bytes</a:t>
            </a:r>
          </a:p>
        </p:txBody>
      </p:sp>
      <p:sp>
        <p:nvSpPr>
          <p:cNvPr id="36" name="TextBox 35">
            <a:extLst>
              <a:ext uri="{FF2B5EF4-FFF2-40B4-BE49-F238E27FC236}">
                <a16:creationId xmlns:a16="http://schemas.microsoft.com/office/drawing/2014/main" id="{C8B9B14A-EF43-4FE2-B9E8-A08B25A7BCF7}"/>
              </a:ext>
            </a:extLst>
          </p:cNvPr>
          <p:cNvSpPr txBox="1"/>
          <p:nvPr/>
        </p:nvSpPr>
        <p:spPr>
          <a:xfrm>
            <a:off x="228600" y="2647950"/>
            <a:ext cx="2451056" cy="400110"/>
          </a:xfrm>
          <a:prstGeom prst="rect">
            <a:avLst/>
          </a:prstGeom>
          <a:solidFill>
            <a:schemeClr val="bg1"/>
          </a:solidFill>
        </p:spPr>
        <p:txBody>
          <a:bodyPr wrap="none" rtlCol="0">
            <a:spAutoFit/>
          </a:bodyPr>
          <a:lstStyle/>
          <a:p>
            <a:r>
              <a:rPr lang="en-US" sz="2000" b="1" dirty="0"/>
              <a:t>UDP Segment Format</a:t>
            </a:r>
          </a:p>
        </p:txBody>
      </p:sp>
      <p:sp>
        <p:nvSpPr>
          <p:cNvPr id="30" name="Rectangle 29">
            <a:extLst>
              <a:ext uri="{FF2B5EF4-FFF2-40B4-BE49-F238E27FC236}">
                <a16:creationId xmlns:a16="http://schemas.microsoft.com/office/drawing/2014/main" id="{EF12E693-ADA3-40B5-9A74-A42C7B00FDF5}"/>
              </a:ext>
            </a:extLst>
          </p:cNvPr>
          <p:cNvSpPr/>
          <p:nvPr/>
        </p:nvSpPr>
        <p:spPr>
          <a:xfrm>
            <a:off x="2872018" y="264795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Length (16)</a:t>
            </a:r>
          </a:p>
        </p:txBody>
      </p:sp>
      <p:sp>
        <p:nvSpPr>
          <p:cNvPr id="33" name="Rectangle 32">
            <a:extLst>
              <a:ext uri="{FF2B5EF4-FFF2-40B4-BE49-F238E27FC236}">
                <a16:creationId xmlns:a16="http://schemas.microsoft.com/office/drawing/2014/main" id="{DE156B0A-9326-441C-ADAF-6BE798FD4582}"/>
              </a:ext>
            </a:extLst>
          </p:cNvPr>
          <p:cNvSpPr/>
          <p:nvPr/>
        </p:nvSpPr>
        <p:spPr>
          <a:xfrm>
            <a:off x="5615218" y="264795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Checksum (16)</a:t>
            </a:r>
          </a:p>
        </p:txBody>
      </p:sp>
    </p:spTree>
    <p:extLst>
      <p:ext uri="{BB962C8B-B14F-4D97-AF65-F5344CB8AC3E}">
        <p14:creationId xmlns:p14="http://schemas.microsoft.com/office/powerpoint/2010/main" val="1816068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UDP Header</a:t>
            </a:r>
          </a:p>
        </p:txBody>
      </p:sp>
      <p:graphicFrame>
        <p:nvGraphicFramePr>
          <p:cNvPr id="30" name="Table 29">
            <a:extLst>
              <a:ext uri="{FF2B5EF4-FFF2-40B4-BE49-F238E27FC236}">
                <a16:creationId xmlns:a16="http://schemas.microsoft.com/office/drawing/2014/main" id="{1FB85B08-7CF7-4113-AD53-1235E237330D}"/>
              </a:ext>
            </a:extLst>
          </p:cNvPr>
          <p:cNvGraphicFramePr>
            <a:graphicFrameLocks noGrp="1"/>
          </p:cNvGraphicFramePr>
          <p:nvPr>
            <p:extLst>
              <p:ext uri="{D42A27DB-BD31-4B8C-83A1-F6EECF244321}">
                <p14:modId xmlns:p14="http://schemas.microsoft.com/office/powerpoint/2010/main" val="3143001738"/>
              </p:ext>
            </p:extLst>
          </p:nvPr>
        </p:nvGraphicFramePr>
        <p:xfrm>
          <a:off x="248538" y="1809750"/>
          <a:ext cx="8590662" cy="1691640"/>
        </p:xfrm>
        <a:graphic>
          <a:graphicData uri="http://schemas.openxmlformats.org/drawingml/2006/table">
            <a:tbl>
              <a:tblPr firstRow="1" bandRow="1">
                <a:tableStyleId>{5C22544A-7EE6-4342-B048-85BDC9FD1C3A}</a:tableStyleId>
              </a:tblPr>
              <a:tblGrid>
                <a:gridCol w="2393887">
                  <a:extLst>
                    <a:ext uri="{9D8B030D-6E8A-4147-A177-3AD203B41FA5}">
                      <a16:colId xmlns:a16="http://schemas.microsoft.com/office/drawing/2014/main" val="782617525"/>
                    </a:ext>
                  </a:extLst>
                </a:gridCol>
                <a:gridCol w="6196775">
                  <a:extLst>
                    <a:ext uri="{9D8B030D-6E8A-4147-A177-3AD203B41FA5}">
                      <a16:colId xmlns:a16="http://schemas.microsoft.com/office/drawing/2014/main" val="2236119702"/>
                    </a:ext>
                  </a:extLst>
                </a:gridCol>
              </a:tblGrid>
              <a:tr h="249382">
                <a:tc>
                  <a:txBody>
                    <a:bodyPr/>
                    <a:lstStyle/>
                    <a:p>
                      <a:r>
                        <a:rPr lang="en-US" dirty="0"/>
                        <a:t>TCP Header Field</a:t>
                      </a:r>
                    </a:p>
                  </a:txBody>
                  <a:tcPr/>
                </a:tc>
                <a:tc>
                  <a:txBody>
                    <a:bodyPr/>
                    <a:lstStyle/>
                    <a:p>
                      <a:r>
                        <a:rPr lang="en-US" dirty="0"/>
                        <a:t>Description</a:t>
                      </a:r>
                    </a:p>
                  </a:txBody>
                  <a:tcPr/>
                </a:tc>
                <a:extLst>
                  <a:ext uri="{0D108BD9-81ED-4DB2-BD59-A6C34878D82A}">
                    <a16:rowId xmlns:a16="http://schemas.microsoft.com/office/drawing/2014/main" val="3362164457"/>
                  </a:ext>
                </a:extLst>
              </a:tr>
              <a:tr h="249382">
                <a:tc>
                  <a:txBody>
                    <a:bodyPr/>
                    <a:lstStyle/>
                    <a:p>
                      <a:r>
                        <a:rPr lang="en-US" b="0" dirty="0"/>
                        <a:t>Source Port</a:t>
                      </a:r>
                    </a:p>
                  </a:txBody>
                  <a:tcPr/>
                </a:tc>
                <a:tc>
                  <a:txBody>
                    <a:bodyPr/>
                    <a:lstStyle/>
                    <a:p>
                      <a:r>
                        <a:rPr lang="en-US" dirty="0"/>
                        <a:t>UDP port of sending host.</a:t>
                      </a:r>
                    </a:p>
                  </a:txBody>
                  <a:tcPr/>
                </a:tc>
                <a:extLst>
                  <a:ext uri="{0D108BD9-81ED-4DB2-BD59-A6C34878D82A}">
                    <a16:rowId xmlns:a16="http://schemas.microsoft.com/office/drawing/2014/main" val="4130992641"/>
                  </a:ext>
                </a:extLst>
              </a:tr>
              <a:tr h="249382">
                <a:tc>
                  <a:txBody>
                    <a:bodyPr/>
                    <a:lstStyle/>
                    <a:p>
                      <a:r>
                        <a:rPr lang="en-US" b="0" dirty="0"/>
                        <a:t>Destination Port</a:t>
                      </a:r>
                    </a:p>
                  </a:txBody>
                  <a:tcPr/>
                </a:tc>
                <a:tc>
                  <a:txBody>
                    <a:bodyPr/>
                    <a:lstStyle/>
                    <a:p>
                      <a:r>
                        <a:rPr lang="en-US" dirty="0"/>
                        <a:t>UDP port of destination host.</a:t>
                      </a:r>
                    </a:p>
                  </a:txBody>
                  <a:tcPr/>
                </a:tc>
                <a:extLst>
                  <a:ext uri="{0D108BD9-81ED-4DB2-BD59-A6C34878D82A}">
                    <a16:rowId xmlns:a16="http://schemas.microsoft.com/office/drawing/2014/main" val="3107457863"/>
                  </a:ext>
                </a:extLst>
              </a:tr>
              <a:tr h="249382">
                <a:tc>
                  <a:txBody>
                    <a:bodyPr/>
                    <a:lstStyle/>
                    <a:p>
                      <a:r>
                        <a:rPr lang="en-US" b="0" dirty="0"/>
                        <a:t>Length</a:t>
                      </a:r>
                    </a:p>
                  </a:txBody>
                  <a:tcPr/>
                </a:tc>
                <a:tc>
                  <a:txBody>
                    <a:bodyPr/>
                    <a:lstStyle/>
                    <a:p>
                      <a:r>
                        <a:rPr lang="en-US" b="0" i="0" kern="1200" dirty="0">
                          <a:solidFill>
                            <a:schemeClr val="dk1"/>
                          </a:solidFill>
                          <a:effectLst/>
                          <a:latin typeface="+mn-lt"/>
                          <a:ea typeface="+mn-ea"/>
                          <a:cs typeface="+mn-cs"/>
                        </a:rPr>
                        <a:t>Length of UDP segment (including UDP header and UDP data).</a:t>
                      </a:r>
                      <a:endParaRPr lang="en-US" dirty="0"/>
                    </a:p>
                  </a:txBody>
                  <a:tcPr/>
                </a:tc>
                <a:extLst>
                  <a:ext uri="{0D108BD9-81ED-4DB2-BD59-A6C34878D82A}">
                    <a16:rowId xmlns:a16="http://schemas.microsoft.com/office/drawing/2014/main" val="339596421"/>
                  </a:ext>
                </a:extLst>
              </a:tr>
              <a:tr h="249382">
                <a:tc>
                  <a:txBody>
                    <a:bodyPr/>
                    <a:lstStyle/>
                    <a:p>
                      <a:r>
                        <a:rPr lang="en-US" b="0" dirty="0"/>
                        <a:t>UDP Checksum</a:t>
                      </a:r>
                    </a:p>
                  </a:txBody>
                  <a:tcPr/>
                </a:tc>
                <a:tc>
                  <a:txBody>
                    <a:bodyPr/>
                    <a:lstStyle/>
                    <a:p>
                      <a:r>
                        <a:rPr lang="en-US" dirty="0"/>
                        <a:t>A simple mathematical computation used to verify the integrity (correctness) of the UDP header and UDP data.</a:t>
                      </a:r>
                    </a:p>
                  </a:txBody>
                  <a:tcPr/>
                </a:tc>
                <a:extLst>
                  <a:ext uri="{0D108BD9-81ED-4DB2-BD59-A6C34878D82A}">
                    <a16:rowId xmlns:a16="http://schemas.microsoft.com/office/drawing/2014/main" val="2094726113"/>
                  </a:ext>
                </a:extLst>
              </a:tr>
            </a:tbl>
          </a:graphicData>
        </a:graphic>
      </p:graphicFrame>
      <p:sp>
        <p:nvSpPr>
          <p:cNvPr id="33" name="Rectangle 32">
            <a:extLst>
              <a:ext uri="{FF2B5EF4-FFF2-40B4-BE49-F238E27FC236}">
                <a16:creationId xmlns:a16="http://schemas.microsoft.com/office/drawing/2014/main" id="{7FF532BF-2699-471A-B82A-747A295CABC0}"/>
              </a:ext>
            </a:extLst>
          </p:cNvPr>
          <p:cNvSpPr/>
          <p:nvPr/>
        </p:nvSpPr>
        <p:spPr>
          <a:xfrm>
            <a:off x="152400" y="1352550"/>
            <a:ext cx="4572000" cy="369332"/>
          </a:xfrm>
          <a:prstGeom prst="rect">
            <a:avLst/>
          </a:prstGeom>
        </p:spPr>
        <p:txBody>
          <a:bodyPr>
            <a:spAutoFit/>
          </a:bodyPr>
          <a:lstStyle/>
          <a:p>
            <a:r>
              <a:rPr lang="en-US" b="1" dirty="0">
                <a:solidFill>
                  <a:srgbClr val="2A2A2A"/>
                </a:solidFill>
                <a:latin typeface="Segoe UI" panose="020B0502040204020203" pitchFamily="34" charset="0"/>
              </a:rPr>
              <a:t>Key Fields in the UDP Header</a:t>
            </a:r>
            <a:endParaRPr lang="en-US" dirty="0">
              <a:solidFill>
                <a:srgbClr val="2A2A2A"/>
              </a:solidFill>
              <a:latin typeface="Segoe UI" panose="020B0502040204020203" pitchFamily="34" charset="0"/>
            </a:endParaRPr>
          </a:p>
        </p:txBody>
      </p:sp>
    </p:spTree>
    <p:extLst>
      <p:ext uri="{BB962C8B-B14F-4D97-AF65-F5344CB8AC3E}">
        <p14:creationId xmlns:p14="http://schemas.microsoft.com/office/powerpoint/2010/main" val="394896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Internet Layer: Overview</a:t>
            </a:r>
          </a:p>
        </p:txBody>
      </p:sp>
      <p:sp>
        <p:nvSpPr>
          <p:cNvPr id="3" name="Content Placeholder 2"/>
          <p:cNvSpPr txBox="1">
            <a:spLocks/>
          </p:cNvSpPr>
          <p:nvPr/>
        </p:nvSpPr>
        <p:spPr>
          <a:xfrm>
            <a:off x="152400" y="1352550"/>
            <a:ext cx="8763000" cy="18288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000" dirty="0"/>
              <a:t>The Internet Layer is responsible for addressing, packaging, and routing functions.</a:t>
            </a:r>
          </a:p>
          <a:p>
            <a:r>
              <a:rPr lang="en-US" altLang="en-US" sz="2000" dirty="0"/>
              <a:t>The Internet packet encapsulates data unit (segments) received from the overlying transport layer, and adds to its own header information.</a:t>
            </a:r>
          </a:p>
          <a:p>
            <a:r>
              <a:rPr lang="en-US" altLang="en-US" sz="2000" dirty="0"/>
              <a:t>The Internet header contains all the necessary information to deliver the packet from one end to another.</a:t>
            </a:r>
          </a:p>
          <a:p>
            <a:r>
              <a:rPr lang="en-US" altLang="en-US" sz="2000" dirty="0"/>
              <a:t>Some of the core protocols of the Internet layer are:</a:t>
            </a:r>
          </a:p>
          <a:p>
            <a:pPr marL="320040" lvl="1" indent="0">
              <a:buNone/>
            </a:pPr>
            <a:r>
              <a:rPr lang="en-US" altLang="en-US" sz="1800" dirty="0"/>
              <a:t>1. Internet Protocol (IP)</a:t>
            </a:r>
          </a:p>
          <a:p>
            <a:pPr marL="320040" lvl="1" indent="0">
              <a:buNone/>
            </a:pPr>
            <a:r>
              <a:rPr lang="en-US" altLang="en-US" sz="1800" dirty="0"/>
              <a:t>2. Address Resolution Protocol (ARP)</a:t>
            </a:r>
          </a:p>
          <a:p>
            <a:pPr marL="320040" lvl="1" indent="0">
              <a:buNone/>
            </a:pPr>
            <a:r>
              <a:rPr lang="en-US" altLang="en-US" sz="1800" dirty="0"/>
              <a:t>3. Internet Control Message Protocol (ICMP)</a:t>
            </a:r>
          </a:p>
          <a:p>
            <a:endParaRPr lang="en-US" altLang="en-US" sz="2000" dirty="0"/>
          </a:p>
        </p:txBody>
      </p:sp>
      <p:sp>
        <p:nvSpPr>
          <p:cNvPr id="2" name="Rectangle 1">
            <a:extLst>
              <a:ext uri="{FF2B5EF4-FFF2-40B4-BE49-F238E27FC236}">
                <a16:creationId xmlns:a16="http://schemas.microsoft.com/office/drawing/2014/main" id="{5AC4B6F9-F149-408C-BFDD-F779C04AEA3F}"/>
              </a:ext>
            </a:extLst>
          </p:cNvPr>
          <p:cNvSpPr/>
          <p:nvPr/>
        </p:nvSpPr>
        <p:spPr>
          <a:xfrm>
            <a:off x="6553200" y="4057650"/>
            <a:ext cx="205740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Data</a:t>
            </a:r>
          </a:p>
        </p:txBody>
      </p:sp>
      <p:sp>
        <p:nvSpPr>
          <p:cNvPr id="5" name="Rectangle 4">
            <a:extLst>
              <a:ext uri="{FF2B5EF4-FFF2-40B4-BE49-F238E27FC236}">
                <a16:creationId xmlns:a16="http://schemas.microsoft.com/office/drawing/2014/main" id="{442DB024-A4BC-477E-92DD-C345EB601B5A}"/>
              </a:ext>
            </a:extLst>
          </p:cNvPr>
          <p:cNvSpPr/>
          <p:nvPr/>
        </p:nvSpPr>
        <p:spPr>
          <a:xfrm>
            <a:off x="6553200" y="3714750"/>
            <a:ext cx="2057400" cy="342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IP Header</a:t>
            </a:r>
          </a:p>
        </p:txBody>
      </p:sp>
    </p:spTree>
    <p:extLst>
      <p:ext uri="{BB962C8B-B14F-4D97-AF65-F5344CB8AC3E}">
        <p14:creationId xmlns:p14="http://schemas.microsoft.com/office/powerpoint/2010/main" val="10457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Internet Layer: IP</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000" b="1" dirty="0"/>
              <a:t>Internet Protocol (IP): </a:t>
            </a:r>
            <a:r>
              <a:rPr lang="en-US" altLang="en-US" sz="2000" dirty="0"/>
              <a:t>is a routable protocol responsible for IP addressing, routing, and the fragmentation and reassembly of packets.</a:t>
            </a:r>
          </a:p>
          <a:p>
            <a:r>
              <a:rPr lang="en-US" altLang="en-US" sz="2000" dirty="0"/>
              <a:t>IP is </a:t>
            </a:r>
            <a:r>
              <a:rPr lang="en-US" altLang="en-US" sz="2000" dirty="0">
                <a:solidFill>
                  <a:srgbClr val="FF0000"/>
                </a:solidFill>
              </a:rPr>
              <a:t>responsible for delivering packets to the correct destination </a:t>
            </a:r>
            <a:r>
              <a:rPr lang="en-US" altLang="en-US" sz="2000" dirty="0"/>
              <a:t>but </a:t>
            </a:r>
            <a:r>
              <a:rPr lang="en-US" altLang="en-US" sz="2000" dirty="0">
                <a:solidFill>
                  <a:srgbClr val="FF0000"/>
                </a:solidFill>
              </a:rPr>
              <a:t>does not guarantee delivery of the packets</a:t>
            </a:r>
            <a:r>
              <a:rPr lang="en-US" altLang="en-US" sz="2000" dirty="0"/>
              <a:t>; that is the responsibility of transport protocols.</a:t>
            </a:r>
          </a:p>
          <a:p>
            <a:r>
              <a:rPr lang="en-US" altLang="en-US" sz="2000" dirty="0"/>
              <a:t>The IP protocol on the router decrements (usually by a value of 1) the TTL (time to live) of the packet to prevent it from running around in a “</a:t>
            </a:r>
            <a:r>
              <a:rPr lang="en-US" altLang="en-US" sz="2000" dirty="0">
                <a:solidFill>
                  <a:srgbClr val="FF0000"/>
                </a:solidFill>
              </a:rPr>
              <a:t>network loop</a:t>
            </a:r>
            <a:r>
              <a:rPr lang="en-US" altLang="en-US" sz="2000" dirty="0"/>
              <a:t>.” When TTL reaches to 0, the router discards the packet. </a:t>
            </a:r>
          </a:p>
          <a:p>
            <a:r>
              <a:rPr lang="en-US" altLang="en-US" sz="2000" dirty="0"/>
              <a:t>It is responsible for the fragmentation of a large packet into smaller fragments, in order to cross a certain route that cannot handle the large packet.</a:t>
            </a:r>
          </a:p>
        </p:txBody>
      </p:sp>
    </p:spTree>
    <p:extLst>
      <p:ext uri="{BB962C8B-B14F-4D97-AF65-F5344CB8AC3E}">
        <p14:creationId xmlns:p14="http://schemas.microsoft.com/office/powerpoint/2010/main" val="335858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8610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Internet Layer: ARP</a:t>
            </a:r>
          </a:p>
        </p:txBody>
      </p:sp>
      <p:sp>
        <p:nvSpPr>
          <p:cNvPr id="3" name="Content Placeholder 2"/>
          <p:cNvSpPr txBox="1">
            <a:spLocks/>
          </p:cNvSpPr>
          <p:nvPr/>
        </p:nvSpPr>
        <p:spPr>
          <a:xfrm>
            <a:off x="152400" y="11239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000" b="1" dirty="0"/>
              <a:t>Address Resolution Protocol (ARP): </a:t>
            </a:r>
            <a:r>
              <a:rPr lang="en-US" altLang="en-US" sz="2000" dirty="0"/>
              <a:t>is responsible for converting an IP address to the physical MAC address.</a:t>
            </a:r>
          </a:p>
          <a:p>
            <a:r>
              <a:rPr lang="en-US" altLang="en-US" sz="2000" dirty="0"/>
              <a:t>ARP sends out a broadcast message with an ARP request packet that contains the IP address of the system it is trying to find.</a:t>
            </a:r>
          </a:p>
          <a:p>
            <a:r>
              <a:rPr lang="en-US" altLang="en-US" sz="2000" dirty="0"/>
              <a:t>All systems on the local network see the message, and the system that owns the IP address for which ARP is looking replies by sending its physical address to the originating system in an ARP reply packet.</a:t>
            </a:r>
          </a:p>
          <a:p>
            <a:r>
              <a:rPr lang="en-US" altLang="en-US" sz="2000" dirty="0"/>
              <a:t>All systems maintain </a:t>
            </a:r>
            <a:r>
              <a:rPr lang="en-US" altLang="en-US" sz="2000" dirty="0">
                <a:solidFill>
                  <a:srgbClr val="00B050"/>
                </a:solidFill>
              </a:rPr>
              <a:t>ARP caches (tables) that include IP address–to–physical address mappings. </a:t>
            </a:r>
            <a:r>
              <a:rPr lang="en-US" altLang="en-US" sz="2000" dirty="0"/>
              <a:t>The ARP cache is always checked for an IP address–to–physical address mapping before initiating a broadcast.</a:t>
            </a:r>
          </a:p>
          <a:p>
            <a:r>
              <a:rPr lang="en-US" altLang="en-US" sz="2000" dirty="0"/>
              <a:t>The “ARP” utility and other related TCP/IP utilities will be covered next chapter.</a:t>
            </a:r>
          </a:p>
          <a:p>
            <a:endParaRPr lang="en-US" altLang="en-US" sz="2000" dirty="0"/>
          </a:p>
        </p:txBody>
      </p:sp>
    </p:spTree>
    <p:extLst>
      <p:ext uri="{BB962C8B-B14F-4D97-AF65-F5344CB8AC3E}">
        <p14:creationId xmlns:p14="http://schemas.microsoft.com/office/powerpoint/2010/main" val="107330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Internet Layer: ICMP</a:t>
            </a:r>
          </a:p>
        </p:txBody>
      </p:sp>
      <p:sp>
        <p:nvSpPr>
          <p:cNvPr id="3" name="Content Placeholder 2"/>
          <p:cNvSpPr txBox="1">
            <a:spLocks/>
          </p:cNvSpPr>
          <p:nvPr/>
        </p:nvSpPr>
        <p:spPr>
          <a:xfrm>
            <a:off x="152400" y="12763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000" b="1" dirty="0"/>
              <a:t>Internet Control Message Protocol (ICMP): </a:t>
            </a:r>
            <a:r>
              <a:rPr lang="en-US" altLang="en-US" sz="2000" dirty="0"/>
              <a:t>is </a:t>
            </a:r>
            <a:r>
              <a:rPr lang="en-US" altLang="en-US" sz="2000" dirty="0">
                <a:solidFill>
                  <a:srgbClr val="00B050"/>
                </a:solidFill>
              </a:rPr>
              <a:t>responsible for providing diagnostic functions and reporting errors due to the unsuccessful delivery of IP packets.</a:t>
            </a:r>
          </a:p>
          <a:p>
            <a:r>
              <a:rPr lang="en-US" altLang="en-US" sz="2000" dirty="0"/>
              <a:t>Two utilities that use ICMP messages are: </a:t>
            </a:r>
            <a:r>
              <a:rPr lang="en-US" altLang="en-US" sz="2000" dirty="0">
                <a:solidFill>
                  <a:srgbClr val="00B050"/>
                </a:solidFill>
              </a:rPr>
              <a:t>ping and </a:t>
            </a:r>
            <a:r>
              <a:rPr lang="en-US" altLang="en-US" sz="2000" dirty="0" err="1">
                <a:solidFill>
                  <a:srgbClr val="00B050"/>
                </a:solidFill>
              </a:rPr>
              <a:t>tracert</a:t>
            </a:r>
            <a:r>
              <a:rPr lang="en-US" altLang="en-US" sz="2000" dirty="0"/>
              <a:t>.</a:t>
            </a:r>
          </a:p>
          <a:p>
            <a:r>
              <a:rPr lang="en-US" altLang="en-US" sz="2000" dirty="0"/>
              <a:t>“ping” </a:t>
            </a:r>
            <a:r>
              <a:rPr lang="en-US" altLang="en-US" sz="2000" dirty="0">
                <a:solidFill>
                  <a:srgbClr val="00B050"/>
                </a:solidFill>
              </a:rPr>
              <a:t>reports the time interval </a:t>
            </a:r>
            <a:r>
              <a:rPr lang="en-US" altLang="en-US" sz="2000" dirty="0"/>
              <a:t>between sending the request and receiving the response. You can determine whether a particular IP system on your network is functioning correctly.</a:t>
            </a:r>
          </a:p>
          <a:p>
            <a:r>
              <a:rPr lang="en-US" altLang="en-US" sz="2000" dirty="0"/>
              <a:t>“</a:t>
            </a:r>
            <a:r>
              <a:rPr lang="en-US" altLang="en-US" sz="2000" dirty="0" err="1"/>
              <a:t>tracert</a:t>
            </a:r>
            <a:r>
              <a:rPr lang="en-US" altLang="en-US" sz="2000" dirty="0"/>
              <a:t>” </a:t>
            </a:r>
            <a:r>
              <a:rPr lang="en-US" altLang="en-US" sz="2000" dirty="0">
                <a:solidFill>
                  <a:srgbClr val="00B050"/>
                </a:solidFill>
              </a:rPr>
              <a:t>traces the path taken </a:t>
            </a:r>
            <a:r>
              <a:rPr lang="en-US" altLang="en-US" sz="2000" dirty="0"/>
              <a:t>to a particular host. This utility can be very useful in troubleshooting internetworks.</a:t>
            </a:r>
          </a:p>
          <a:p>
            <a:r>
              <a:rPr lang="en-US" altLang="en-US" sz="2000" dirty="0"/>
              <a:t>The “ping” and “</a:t>
            </a:r>
            <a:r>
              <a:rPr lang="en-US" altLang="en-US" sz="2000" dirty="0" err="1"/>
              <a:t>tracert</a:t>
            </a:r>
            <a:r>
              <a:rPr lang="en-US" altLang="en-US" sz="2000" dirty="0"/>
              <a:t>” utilities will be covered next chapter.</a:t>
            </a:r>
          </a:p>
          <a:p>
            <a:endParaRPr lang="en-US" altLang="en-US" sz="2000" dirty="0"/>
          </a:p>
        </p:txBody>
      </p:sp>
    </p:spTree>
    <p:extLst>
      <p:ext uri="{BB962C8B-B14F-4D97-AF65-F5344CB8AC3E}">
        <p14:creationId xmlns:p14="http://schemas.microsoft.com/office/powerpoint/2010/main" val="178677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Introduction</a:t>
            </a:r>
          </a:p>
        </p:txBody>
      </p:sp>
      <p:sp>
        <p:nvSpPr>
          <p:cNvPr id="3" name="Content Placeholder 2"/>
          <p:cNvSpPr txBox="1">
            <a:spLocks/>
          </p:cNvSpPr>
          <p:nvPr/>
        </p:nvSpPr>
        <p:spPr>
          <a:xfrm>
            <a:off x="304800" y="971550"/>
            <a:ext cx="8915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800" dirty="0"/>
              <a:t>The Transmission Control Protocol/Internet Protocol (TCP/IP) is the protocol suite used by most, if not all, networking environments today.</a:t>
            </a:r>
          </a:p>
          <a:p>
            <a:r>
              <a:rPr lang="en-US" sz="2800" dirty="0"/>
              <a:t>TCP/IP has been adopted as </a:t>
            </a:r>
            <a:r>
              <a:rPr lang="en-US" sz="2800" dirty="0">
                <a:solidFill>
                  <a:srgbClr val="FF0000"/>
                </a:solidFill>
              </a:rPr>
              <a:t>the standard model of the Internet.</a:t>
            </a:r>
          </a:p>
          <a:p>
            <a:pPr>
              <a:lnSpc>
                <a:spcPct val="80000"/>
              </a:lnSpc>
            </a:pPr>
            <a:r>
              <a:rPr lang="en-US" sz="2800" dirty="0"/>
              <a:t>TCP/IP is a suite of protocols – meaning that there is a large set of multiple protocols within the TCP/IP model.</a:t>
            </a:r>
          </a:p>
          <a:p>
            <a:pPr>
              <a:lnSpc>
                <a:spcPct val="80000"/>
              </a:lnSpc>
            </a:pPr>
            <a:r>
              <a:rPr lang="en-US" sz="2800" dirty="0"/>
              <a:t>Each protocol in the suite has a specific purpose and function.</a:t>
            </a:r>
            <a:endParaRPr lang="en-AU" sz="2800" dirty="0"/>
          </a:p>
        </p:txBody>
      </p:sp>
    </p:spTree>
    <p:extLst>
      <p:ext uri="{BB962C8B-B14F-4D97-AF65-F5344CB8AC3E}">
        <p14:creationId xmlns:p14="http://schemas.microsoft.com/office/powerpoint/2010/main" val="16384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Internet Layer: IP Packet Format</a:t>
            </a:r>
          </a:p>
        </p:txBody>
      </p:sp>
      <p:sp>
        <p:nvSpPr>
          <p:cNvPr id="8" name="Rectangle 7">
            <a:extLst>
              <a:ext uri="{FF2B5EF4-FFF2-40B4-BE49-F238E27FC236}">
                <a16:creationId xmlns:a16="http://schemas.microsoft.com/office/drawing/2014/main" id="{33858194-DCA8-4397-A124-19319ABAFD11}"/>
              </a:ext>
            </a:extLst>
          </p:cNvPr>
          <p:cNvSpPr/>
          <p:nvPr/>
        </p:nvSpPr>
        <p:spPr>
          <a:xfrm>
            <a:off x="840589" y="2724150"/>
            <a:ext cx="18288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Time to Live (8)</a:t>
            </a:r>
          </a:p>
        </p:txBody>
      </p:sp>
      <p:sp>
        <p:nvSpPr>
          <p:cNvPr id="9" name="Rectangle 8">
            <a:extLst>
              <a:ext uri="{FF2B5EF4-FFF2-40B4-BE49-F238E27FC236}">
                <a16:creationId xmlns:a16="http://schemas.microsoft.com/office/drawing/2014/main" id="{E7646D93-8D47-4C24-AA28-40BA14132EC9}"/>
              </a:ext>
            </a:extLst>
          </p:cNvPr>
          <p:cNvSpPr/>
          <p:nvPr/>
        </p:nvSpPr>
        <p:spPr>
          <a:xfrm>
            <a:off x="840589" y="2266950"/>
            <a:ext cx="36576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Identification (16)</a:t>
            </a:r>
          </a:p>
        </p:txBody>
      </p:sp>
      <p:sp>
        <p:nvSpPr>
          <p:cNvPr id="14" name="Rectangle 13">
            <a:extLst>
              <a:ext uri="{FF2B5EF4-FFF2-40B4-BE49-F238E27FC236}">
                <a16:creationId xmlns:a16="http://schemas.microsoft.com/office/drawing/2014/main" id="{10B613D1-702F-4ADF-9370-47E8868A9F1E}"/>
              </a:ext>
            </a:extLst>
          </p:cNvPr>
          <p:cNvSpPr/>
          <p:nvPr/>
        </p:nvSpPr>
        <p:spPr>
          <a:xfrm>
            <a:off x="840589" y="3181350"/>
            <a:ext cx="7315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Source IP Address (32 bits)</a:t>
            </a:r>
          </a:p>
        </p:txBody>
      </p:sp>
      <p:sp>
        <p:nvSpPr>
          <p:cNvPr id="15" name="Rectangle 14">
            <a:extLst>
              <a:ext uri="{FF2B5EF4-FFF2-40B4-BE49-F238E27FC236}">
                <a16:creationId xmlns:a16="http://schemas.microsoft.com/office/drawing/2014/main" id="{EAA2C48F-65B1-4083-87CB-D1E03D919116}"/>
              </a:ext>
            </a:extLst>
          </p:cNvPr>
          <p:cNvSpPr/>
          <p:nvPr/>
        </p:nvSpPr>
        <p:spPr>
          <a:xfrm>
            <a:off x="839883" y="4552950"/>
            <a:ext cx="7313517" cy="457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Data (varies)</a:t>
            </a:r>
          </a:p>
        </p:txBody>
      </p:sp>
      <p:sp>
        <p:nvSpPr>
          <p:cNvPr id="16" name="TextBox 15">
            <a:extLst>
              <a:ext uri="{FF2B5EF4-FFF2-40B4-BE49-F238E27FC236}">
                <a16:creationId xmlns:a16="http://schemas.microsoft.com/office/drawing/2014/main" id="{821E76E6-6F6D-4781-879C-C04D11F4FB27}"/>
              </a:ext>
            </a:extLst>
          </p:cNvPr>
          <p:cNvSpPr txBox="1"/>
          <p:nvPr/>
        </p:nvSpPr>
        <p:spPr>
          <a:xfrm>
            <a:off x="838200" y="1525989"/>
            <a:ext cx="511679" cy="307777"/>
          </a:xfrm>
          <a:prstGeom prst="rect">
            <a:avLst/>
          </a:prstGeom>
          <a:noFill/>
        </p:spPr>
        <p:txBody>
          <a:bodyPr wrap="none" rtlCol="0">
            <a:spAutoFit/>
          </a:bodyPr>
          <a:lstStyle/>
          <a:p>
            <a:r>
              <a:rPr lang="en-US" sz="1400" dirty="0"/>
              <a:t>Bit 0</a:t>
            </a:r>
          </a:p>
        </p:txBody>
      </p:sp>
      <p:sp>
        <p:nvSpPr>
          <p:cNvPr id="17" name="TextBox 16">
            <a:extLst>
              <a:ext uri="{FF2B5EF4-FFF2-40B4-BE49-F238E27FC236}">
                <a16:creationId xmlns:a16="http://schemas.microsoft.com/office/drawing/2014/main" id="{DEB3772B-EA90-46A1-92CA-F4C58D884D20}"/>
              </a:ext>
            </a:extLst>
          </p:cNvPr>
          <p:cNvSpPr txBox="1"/>
          <p:nvPr/>
        </p:nvSpPr>
        <p:spPr>
          <a:xfrm>
            <a:off x="3962400" y="1523012"/>
            <a:ext cx="620683" cy="307777"/>
          </a:xfrm>
          <a:prstGeom prst="rect">
            <a:avLst/>
          </a:prstGeom>
          <a:noFill/>
        </p:spPr>
        <p:txBody>
          <a:bodyPr wrap="none" rtlCol="0">
            <a:spAutoFit/>
          </a:bodyPr>
          <a:lstStyle/>
          <a:p>
            <a:r>
              <a:rPr lang="en-US" sz="1400" dirty="0"/>
              <a:t>Bit 15</a:t>
            </a:r>
          </a:p>
        </p:txBody>
      </p:sp>
      <p:sp>
        <p:nvSpPr>
          <p:cNvPr id="18" name="TextBox 17">
            <a:extLst>
              <a:ext uri="{FF2B5EF4-FFF2-40B4-BE49-F238E27FC236}">
                <a16:creationId xmlns:a16="http://schemas.microsoft.com/office/drawing/2014/main" id="{032B6C08-EB96-4A54-8DF4-3713F0DDA82E}"/>
              </a:ext>
            </a:extLst>
          </p:cNvPr>
          <p:cNvSpPr txBox="1"/>
          <p:nvPr/>
        </p:nvSpPr>
        <p:spPr>
          <a:xfrm>
            <a:off x="4495800" y="1525989"/>
            <a:ext cx="620683" cy="307777"/>
          </a:xfrm>
          <a:prstGeom prst="rect">
            <a:avLst/>
          </a:prstGeom>
          <a:noFill/>
        </p:spPr>
        <p:txBody>
          <a:bodyPr wrap="none" rtlCol="0">
            <a:spAutoFit/>
          </a:bodyPr>
          <a:lstStyle/>
          <a:p>
            <a:r>
              <a:rPr lang="en-US" sz="1400" dirty="0"/>
              <a:t>Bit 16</a:t>
            </a:r>
          </a:p>
        </p:txBody>
      </p:sp>
      <p:sp>
        <p:nvSpPr>
          <p:cNvPr id="19" name="TextBox 18">
            <a:extLst>
              <a:ext uri="{FF2B5EF4-FFF2-40B4-BE49-F238E27FC236}">
                <a16:creationId xmlns:a16="http://schemas.microsoft.com/office/drawing/2014/main" id="{C71A9921-0FD4-40B9-8D23-88FAC4C4D5DF}"/>
              </a:ext>
            </a:extLst>
          </p:cNvPr>
          <p:cNvSpPr txBox="1"/>
          <p:nvPr/>
        </p:nvSpPr>
        <p:spPr>
          <a:xfrm>
            <a:off x="7456517" y="1523011"/>
            <a:ext cx="620683" cy="307777"/>
          </a:xfrm>
          <a:prstGeom prst="rect">
            <a:avLst/>
          </a:prstGeom>
          <a:noFill/>
        </p:spPr>
        <p:txBody>
          <a:bodyPr wrap="none" rtlCol="0">
            <a:spAutoFit/>
          </a:bodyPr>
          <a:lstStyle/>
          <a:p>
            <a:r>
              <a:rPr lang="en-US" sz="1400" dirty="0"/>
              <a:t>Bit 31</a:t>
            </a:r>
          </a:p>
        </p:txBody>
      </p:sp>
      <p:cxnSp>
        <p:nvCxnSpPr>
          <p:cNvPr id="20" name="Straight Arrow Connector 19">
            <a:extLst>
              <a:ext uri="{FF2B5EF4-FFF2-40B4-BE49-F238E27FC236}">
                <a16:creationId xmlns:a16="http://schemas.microsoft.com/office/drawing/2014/main" id="{BE4A242D-D6B7-4783-B2F7-77392A25BD71}"/>
              </a:ext>
            </a:extLst>
          </p:cNvPr>
          <p:cNvCxnSpPr>
            <a:cxnSpLocks/>
          </p:cNvCxnSpPr>
          <p:nvPr/>
        </p:nvCxnSpPr>
        <p:spPr>
          <a:xfrm>
            <a:off x="914400" y="1454651"/>
            <a:ext cx="7162800"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15B539-8D35-4722-8F76-4FA798DC7531}"/>
              </a:ext>
            </a:extLst>
          </p:cNvPr>
          <p:cNvSpPr txBox="1"/>
          <p:nvPr/>
        </p:nvSpPr>
        <p:spPr>
          <a:xfrm>
            <a:off x="3810000" y="1297389"/>
            <a:ext cx="1388522" cy="307777"/>
          </a:xfrm>
          <a:prstGeom prst="rect">
            <a:avLst/>
          </a:prstGeom>
          <a:solidFill>
            <a:schemeClr val="bg1"/>
          </a:solidFill>
        </p:spPr>
        <p:txBody>
          <a:bodyPr wrap="none" rtlCol="0">
            <a:spAutoFit/>
          </a:bodyPr>
          <a:lstStyle/>
          <a:p>
            <a:r>
              <a:rPr lang="en-US" sz="1400" b="1" dirty="0"/>
              <a:t>4 Bytes (32 bits)</a:t>
            </a:r>
          </a:p>
        </p:txBody>
      </p:sp>
      <p:cxnSp>
        <p:nvCxnSpPr>
          <p:cNvPr id="22" name="Straight Arrow Connector 21">
            <a:extLst>
              <a:ext uri="{FF2B5EF4-FFF2-40B4-BE49-F238E27FC236}">
                <a16:creationId xmlns:a16="http://schemas.microsoft.com/office/drawing/2014/main" id="{7ED52FCC-8E04-4E6E-92CC-06A6B49F82A3}"/>
              </a:ext>
            </a:extLst>
          </p:cNvPr>
          <p:cNvCxnSpPr>
            <a:cxnSpLocks/>
          </p:cNvCxnSpPr>
          <p:nvPr/>
        </p:nvCxnSpPr>
        <p:spPr>
          <a:xfrm flipV="1">
            <a:off x="8643610" y="1909966"/>
            <a:ext cx="0" cy="2667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0622D2F-CD4B-4F26-B089-7525285C46B0}"/>
              </a:ext>
            </a:extLst>
          </p:cNvPr>
          <p:cNvSpPr txBox="1"/>
          <p:nvPr/>
        </p:nvSpPr>
        <p:spPr>
          <a:xfrm rot="16200000">
            <a:off x="8056142" y="2952218"/>
            <a:ext cx="1174937" cy="523220"/>
          </a:xfrm>
          <a:prstGeom prst="rect">
            <a:avLst/>
          </a:prstGeom>
          <a:solidFill>
            <a:schemeClr val="bg1"/>
          </a:solidFill>
        </p:spPr>
        <p:txBody>
          <a:bodyPr wrap="none" rtlCol="0">
            <a:spAutoFit/>
          </a:bodyPr>
          <a:lstStyle/>
          <a:p>
            <a:pPr algn="ctr"/>
            <a:r>
              <a:rPr lang="en-US" sz="1400" b="1" dirty="0"/>
              <a:t>IP Header</a:t>
            </a:r>
          </a:p>
          <a:p>
            <a:pPr algn="ctr"/>
            <a:r>
              <a:rPr lang="en-US" sz="1400" b="1" dirty="0"/>
              <a:t>(20-24) bytes</a:t>
            </a:r>
          </a:p>
        </p:txBody>
      </p:sp>
      <p:sp>
        <p:nvSpPr>
          <p:cNvPr id="24" name="TextBox 23">
            <a:extLst>
              <a:ext uri="{FF2B5EF4-FFF2-40B4-BE49-F238E27FC236}">
                <a16:creationId xmlns:a16="http://schemas.microsoft.com/office/drawing/2014/main" id="{2509CA40-3559-4444-9765-AC9C656523F6}"/>
              </a:ext>
            </a:extLst>
          </p:cNvPr>
          <p:cNvSpPr txBox="1"/>
          <p:nvPr/>
        </p:nvSpPr>
        <p:spPr>
          <a:xfrm rot="16200000">
            <a:off x="-622875" y="3081908"/>
            <a:ext cx="1950662" cy="400110"/>
          </a:xfrm>
          <a:prstGeom prst="rect">
            <a:avLst/>
          </a:prstGeom>
          <a:solidFill>
            <a:schemeClr val="bg1"/>
          </a:solidFill>
        </p:spPr>
        <p:txBody>
          <a:bodyPr wrap="none" rtlCol="0">
            <a:spAutoFit/>
          </a:bodyPr>
          <a:lstStyle/>
          <a:p>
            <a:r>
              <a:rPr lang="en-US" sz="2000" b="1" dirty="0"/>
              <a:t>IP Packet Format</a:t>
            </a:r>
          </a:p>
        </p:txBody>
      </p:sp>
      <p:sp>
        <p:nvSpPr>
          <p:cNvPr id="25" name="Rectangle 24">
            <a:extLst>
              <a:ext uri="{FF2B5EF4-FFF2-40B4-BE49-F238E27FC236}">
                <a16:creationId xmlns:a16="http://schemas.microsoft.com/office/drawing/2014/main" id="{2FC55935-E46E-45DB-A326-D4079F411A6D}"/>
              </a:ext>
            </a:extLst>
          </p:cNvPr>
          <p:cNvSpPr/>
          <p:nvPr/>
        </p:nvSpPr>
        <p:spPr>
          <a:xfrm>
            <a:off x="838200" y="1809750"/>
            <a:ext cx="914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Version (4)</a:t>
            </a:r>
          </a:p>
        </p:txBody>
      </p:sp>
      <p:sp>
        <p:nvSpPr>
          <p:cNvPr id="26" name="Rectangle 25">
            <a:extLst>
              <a:ext uri="{FF2B5EF4-FFF2-40B4-BE49-F238E27FC236}">
                <a16:creationId xmlns:a16="http://schemas.microsoft.com/office/drawing/2014/main" id="{1567A7CD-18AD-4420-9359-8673CB0708F1}"/>
              </a:ext>
            </a:extLst>
          </p:cNvPr>
          <p:cNvSpPr/>
          <p:nvPr/>
        </p:nvSpPr>
        <p:spPr>
          <a:xfrm>
            <a:off x="1757649" y="1809750"/>
            <a:ext cx="914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Header Length (4)</a:t>
            </a:r>
          </a:p>
        </p:txBody>
      </p:sp>
      <p:sp>
        <p:nvSpPr>
          <p:cNvPr id="27" name="Rectangle 26">
            <a:extLst>
              <a:ext uri="{FF2B5EF4-FFF2-40B4-BE49-F238E27FC236}">
                <a16:creationId xmlns:a16="http://schemas.microsoft.com/office/drawing/2014/main" id="{AB452822-F047-47D4-BBC2-383CF6C0F17F}"/>
              </a:ext>
            </a:extLst>
          </p:cNvPr>
          <p:cNvSpPr/>
          <p:nvPr/>
        </p:nvSpPr>
        <p:spPr>
          <a:xfrm>
            <a:off x="2672755" y="1809750"/>
            <a:ext cx="18288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Priority and Type of Service (8)</a:t>
            </a:r>
          </a:p>
        </p:txBody>
      </p:sp>
      <p:sp>
        <p:nvSpPr>
          <p:cNvPr id="28" name="Rectangle 27">
            <a:extLst>
              <a:ext uri="{FF2B5EF4-FFF2-40B4-BE49-F238E27FC236}">
                <a16:creationId xmlns:a16="http://schemas.microsoft.com/office/drawing/2014/main" id="{0C5A76CD-B807-4926-A927-DDADE326D182}"/>
              </a:ext>
            </a:extLst>
          </p:cNvPr>
          <p:cNvSpPr/>
          <p:nvPr/>
        </p:nvSpPr>
        <p:spPr>
          <a:xfrm>
            <a:off x="4495800" y="1809750"/>
            <a:ext cx="36576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Total Length (16)</a:t>
            </a:r>
          </a:p>
        </p:txBody>
      </p:sp>
      <p:sp>
        <p:nvSpPr>
          <p:cNvPr id="29" name="Rectangle 28">
            <a:extLst>
              <a:ext uri="{FF2B5EF4-FFF2-40B4-BE49-F238E27FC236}">
                <a16:creationId xmlns:a16="http://schemas.microsoft.com/office/drawing/2014/main" id="{DE362E15-1AE1-476B-9637-3DED6CF63926}"/>
              </a:ext>
            </a:extLst>
          </p:cNvPr>
          <p:cNvSpPr/>
          <p:nvPr/>
        </p:nvSpPr>
        <p:spPr>
          <a:xfrm>
            <a:off x="4495800" y="2266950"/>
            <a:ext cx="9144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Flag (3)</a:t>
            </a:r>
          </a:p>
        </p:txBody>
      </p:sp>
      <p:sp>
        <p:nvSpPr>
          <p:cNvPr id="30" name="Rectangle 29">
            <a:extLst>
              <a:ext uri="{FF2B5EF4-FFF2-40B4-BE49-F238E27FC236}">
                <a16:creationId xmlns:a16="http://schemas.microsoft.com/office/drawing/2014/main" id="{E36DADF7-7EF0-4C1F-837E-D3318EAD7680}"/>
              </a:ext>
            </a:extLst>
          </p:cNvPr>
          <p:cNvSpPr/>
          <p:nvPr/>
        </p:nvSpPr>
        <p:spPr>
          <a:xfrm>
            <a:off x="5410200" y="2266950"/>
            <a:ext cx="2743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Fragment Offset (13)</a:t>
            </a:r>
          </a:p>
        </p:txBody>
      </p:sp>
      <p:sp>
        <p:nvSpPr>
          <p:cNvPr id="31" name="Rectangle 30">
            <a:extLst>
              <a:ext uri="{FF2B5EF4-FFF2-40B4-BE49-F238E27FC236}">
                <a16:creationId xmlns:a16="http://schemas.microsoft.com/office/drawing/2014/main" id="{4FEE07EC-21EC-40AD-B812-1E0FE716EF70}"/>
              </a:ext>
            </a:extLst>
          </p:cNvPr>
          <p:cNvSpPr/>
          <p:nvPr/>
        </p:nvSpPr>
        <p:spPr>
          <a:xfrm>
            <a:off x="2669389" y="2724150"/>
            <a:ext cx="18288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Protocol (8)</a:t>
            </a:r>
          </a:p>
        </p:txBody>
      </p:sp>
      <p:sp>
        <p:nvSpPr>
          <p:cNvPr id="32" name="Rectangle 31">
            <a:extLst>
              <a:ext uri="{FF2B5EF4-FFF2-40B4-BE49-F238E27FC236}">
                <a16:creationId xmlns:a16="http://schemas.microsoft.com/office/drawing/2014/main" id="{1183A8AF-19A8-4E3D-B307-6943D39FE0C4}"/>
              </a:ext>
            </a:extLst>
          </p:cNvPr>
          <p:cNvSpPr/>
          <p:nvPr/>
        </p:nvSpPr>
        <p:spPr>
          <a:xfrm>
            <a:off x="4495800" y="2724150"/>
            <a:ext cx="36576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Header Checksum (16)</a:t>
            </a:r>
          </a:p>
        </p:txBody>
      </p:sp>
      <p:sp>
        <p:nvSpPr>
          <p:cNvPr id="33" name="Rectangle 32">
            <a:extLst>
              <a:ext uri="{FF2B5EF4-FFF2-40B4-BE49-F238E27FC236}">
                <a16:creationId xmlns:a16="http://schemas.microsoft.com/office/drawing/2014/main" id="{01022C6F-21B3-4BC4-A1A0-CC22AF896C44}"/>
              </a:ext>
            </a:extLst>
          </p:cNvPr>
          <p:cNvSpPr/>
          <p:nvPr/>
        </p:nvSpPr>
        <p:spPr>
          <a:xfrm>
            <a:off x="840589" y="3638550"/>
            <a:ext cx="7315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Destination IP Address (32 bits)</a:t>
            </a:r>
          </a:p>
        </p:txBody>
      </p:sp>
      <p:sp>
        <p:nvSpPr>
          <p:cNvPr id="34" name="Rectangle 33">
            <a:extLst>
              <a:ext uri="{FF2B5EF4-FFF2-40B4-BE49-F238E27FC236}">
                <a16:creationId xmlns:a16="http://schemas.microsoft.com/office/drawing/2014/main" id="{2AF83E51-B3B1-4795-819B-58C71C7D2ED3}"/>
              </a:ext>
            </a:extLst>
          </p:cNvPr>
          <p:cNvSpPr/>
          <p:nvPr/>
        </p:nvSpPr>
        <p:spPr>
          <a:xfrm>
            <a:off x="838200" y="4095750"/>
            <a:ext cx="7315200" cy="457200"/>
          </a:xfrm>
          <a:prstGeom prst="rect">
            <a:avLst/>
          </a:prstGeom>
          <a:solidFill>
            <a:srgbClr val="E8F0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Options (0, or 32 bits if any)</a:t>
            </a:r>
          </a:p>
        </p:txBody>
      </p:sp>
    </p:spTree>
    <p:extLst>
      <p:ext uri="{BB962C8B-B14F-4D97-AF65-F5344CB8AC3E}">
        <p14:creationId xmlns:p14="http://schemas.microsoft.com/office/powerpoint/2010/main" val="1442670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Internet Layer: IP Header</a:t>
            </a:r>
          </a:p>
        </p:txBody>
      </p:sp>
      <p:graphicFrame>
        <p:nvGraphicFramePr>
          <p:cNvPr id="2" name="Table 1">
            <a:extLst>
              <a:ext uri="{FF2B5EF4-FFF2-40B4-BE49-F238E27FC236}">
                <a16:creationId xmlns:a16="http://schemas.microsoft.com/office/drawing/2014/main" id="{A7EAF34E-A437-477F-BC8A-3B491BD502C9}"/>
              </a:ext>
            </a:extLst>
          </p:cNvPr>
          <p:cNvGraphicFramePr>
            <a:graphicFrameLocks noGrp="1"/>
          </p:cNvGraphicFramePr>
          <p:nvPr>
            <p:extLst>
              <p:ext uri="{D42A27DB-BD31-4B8C-83A1-F6EECF244321}">
                <p14:modId xmlns:p14="http://schemas.microsoft.com/office/powerpoint/2010/main" val="3712421277"/>
              </p:ext>
            </p:extLst>
          </p:nvPr>
        </p:nvGraphicFramePr>
        <p:xfrm>
          <a:off x="228600" y="1733550"/>
          <a:ext cx="8642287" cy="2697480"/>
        </p:xfrm>
        <a:graphic>
          <a:graphicData uri="http://schemas.openxmlformats.org/drawingml/2006/table">
            <a:tbl>
              <a:tblPr firstRow="1" bandRow="1">
                <a:tableStyleId>{5C22544A-7EE6-4342-B048-85BDC9FD1C3A}</a:tableStyleId>
              </a:tblPr>
              <a:tblGrid>
                <a:gridCol w="2393887">
                  <a:extLst>
                    <a:ext uri="{9D8B030D-6E8A-4147-A177-3AD203B41FA5}">
                      <a16:colId xmlns:a16="http://schemas.microsoft.com/office/drawing/2014/main" val="782617525"/>
                    </a:ext>
                  </a:extLst>
                </a:gridCol>
                <a:gridCol w="6248400">
                  <a:extLst>
                    <a:ext uri="{9D8B030D-6E8A-4147-A177-3AD203B41FA5}">
                      <a16:colId xmlns:a16="http://schemas.microsoft.com/office/drawing/2014/main" val="2236119702"/>
                    </a:ext>
                  </a:extLst>
                </a:gridCol>
              </a:tblGrid>
              <a:tr h="249382">
                <a:tc>
                  <a:txBody>
                    <a:bodyPr/>
                    <a:lstStyle/>
                    <a:p>
                      <a:r>
                        <a:rPr lang="en-US" dirty="0"/>
                        <a:t>IP Header Field</a:t>
                      </a:r>
                    </a:p>
                  </a:txBody>
                  <a:tcPr/>
                </a:tc>
                <a:tc>
                  <a:txBody>
                    <a:bodyPr/>
                    <a:lstStyle/>
                    <a:p>
                      <a:r>
                        <a:rPr lang="en-US" dirty="0"/>
                        <a:t>Description</a:t>
                      </a:r>
                    </a:p>
                  </a:txBody>
                  <a:tcPr/>
                </a:tc>
                <a:extLst>
                  <a:ext uri="{0D108BD9-81ED-4DB2-BD59-A6C34878D82A}">
                    <a16:rowId xmlns:a16="http://schemas.microsoft.com/office/drawing/2014/main" val="3362164457"/>
                  </a:ext>
                </a:extLst>
              </a:tr>
              <a:tr h="249382">
                <a:tc>
                  <a:txBody>
                    <a:bodyPr/>
                    <a:lstStyle/>
                    <a:p>
                      <a:r>
                        <a:rPr lang="en-US" b="0" dirty="0"/>
                        <a:t>Source IP Address</a:t>
                      </a:r>
                    </a:p>
                  </a:txBody>
                  <a:tcPr/>
                </a:tc>
                <a:tc>
                  <a:txBody>
                    <a:bodyPr/>
                    <a:lstStyle/>
                    <a:p>
                      <a:r>
                        <a:rPr lang="en-US" dirty="0"/>
                        <a:t>The IP address of the original source of the IP packet.</a:t>
                      </a:r>
                    </a:p>
                  </a:txBody>
                  <a:tcPr/>
                </a:tc>
                <a:extLst>
                  <a:ext uri="{0D108BD9-81ED-4DB2-BD59-A6C34878D82A}">
                    <a16:rowId xmlns:a16="http://schemas.microsoft.com/office/drawing/2014/main" val="4130992641"/>
                  </a:ext>
                </a:extLst>
              </a:tr>
              <a:tr h="249382">
                <a:tc>
                  <a:txBody>
                    <a:bodyPr/>
                    <a:lstStyle/>
                    <a:p>
                      <a:r>
                        <a:rPr lang="en-US" b="0" dirty="0"/>
                        <a:t>Destination IP Address</a:t>
                      </a:r>
                    </a:p>
                  </a:txBody>
                  <a:tcPr/>
                </a:tc>
                <a:tc>
                  <a:txBody>
                    <a:bodyPr/>
                    <a:lstStyle/>
                    <a:p>
                      <a:r>
                        <a:rPr lang="en-US" dirty="0"/>
                        <a:t>The IP address of the final destination of the IP packet.</a:t>
                      </a:r>
                    </a:p>
                  </a:txBody>
                  <a:tcPr/>
                </a:tc>
                <a:extLst>
                  <a:ext uri="{0D108BD9-81ED-4DB2-BD59-A6C34878D82A}">
                    <a16:rowId xmlns:a16="http://schemas.microsoft.com/office/drawing/2014/main" val="3107457863"/>
                  </a:ext>
                </a:extLst>
              </a:tr>
              <a:tr h="249382">
                <a:tc>
                  <a:txBody>
                    <a:bodyPr/>
                    <a:lstStyle/>
                    <a:p>
                      <a:r>
                        <a:rPr lang="en-US" b="0" dirty="0"/>
                        <a:t>Protocol</a:t>
                      </a:r>
                    </a:p>
                  </a:txBody>
                  <a:tcPr/>
                </a:tc>
                <a:tc>
                  <a:txBody>
                    <a:bodyPr/>
                    <a:lstStyle/>
                    <a:p>
                      <a:r>
                        <a:rPr lang="en-US" dirty="0"/>
                        <a:t>Informs IP at the destination host whether to pass the packet up to TCP, UDP, ICMP, or other protocols.</a:t>
                      </a:r>
                    </a:p>
                  </a:txBody>
                  <a:tcPr/>
                </a:tc>
                <a:extLst>
                  <a:ext uri="{0D108BD9-81ED-4DB2-BD59-A6C34878D82A}">
                    <a16:rowId xmlns:a16="http://schemas.microsoft.com/office/drawing/2014/main" val="3007893502"/>
                  </a:ext>
                </a:extLst>
              </a:tr>
              <a:tr h="249382">
                <a:tc>
                  <a:txBody>
                    <a:bodyPr/>
                    <a:lstStyle/>
                    <a:p>
                      <a:r>
                        <a:rPr lang="en-US" b="0" dirty="0"/>
                        <a:t>Header Checksum</a:t>
                      </a:r>
                    </a:p>
                  </a:txBody>
                  <a:tcPr/>
                </a:tc>
                <a:tc>
                  <a:txBody>
                    <a:bodyPr/>
                    <a:lstStyle/>
                    <a:p>
                      <a:r>
                        <a:rPr lang="en-US" dirty="0"/>
                        <a:t>Verifies the integrity of the IP header.</a:t>
                      </a:r>
                    </a:p>
                  </a:txBody>
                  <a:tcPr/>
                </a:tc>
                <a:extLst>
                  <a:ext uri="{0D108BD9-81ED-4DB2-BD59-A6C34878D82A}">
                    <a16:rowId xmlns:a16="http://schemas.microsoft.com/office/drawing/2014/main" val="3171823102"/>
                  </a:ext>
                </a:extLst>
              </a:tr>
              <a:tr h="249382">
                <a:tc>
                  <a:txBody>
                    <a:bodyPr/>
                    <a:lstStyle/>
                    <a:p>
                      <a:r>
                        <a:rPr lang="en-US" b="0" dirty="0"/>
                        <a:t>Identification</a:t>
                      </a:r>
                    </a:p>
                  </a:txBody>
                  <a:tcPr/>
                </a:tc>
                <a:tc>
                  <a:txBody>
                    <a:bodyPr/>
                    <a:lstStyle/>
                    <a:p>
                      <a:r>
                        <a:rPr lang="en-US" dirty="0"/>
                        <a:t>The identification number of the fragment.</a:t>
                      </a:r>
                    </a:p>
                  </a:txBody>
                  <a:tcPr/>
                </a:tc>
                <a:extLst>
                  <a:ext uri="{0D108BD9-81ED-4DB2-BD59-A6C34878D82A}">
                    <a16:rowId xmlns:a16="http://schemas.microsoft.com/office/drawing/2014/main" val="4149657799"/>
                  </a:ext>
                </a:extLst>
              </a:tr>
              <a:tr h="249382">
                <a:tc>
                  <a:txBody>
                    <a:bodyPr/>
                    <a:lstStyle/>
                    <a:p>
                      <a:r>
                        <a:rPr lang="en-US" b="0" dirty="0"/>
                        <a:t>Time-to-Live (TTL)</a:t>
                      </a:r>
                    </a:p>
                  </a:txBody>
                  <a:tcPr/>
                </a:tc>
                <a:tc>
                  <a:txBody>
                    <a:bodyPr/>
                    <a:lstStyle/>
                    <a:p>
                      <a:r>
                        <a:rPr lang="en-US" dirty="0"/>
                        <a:t>Identifies the number of networks on which the packet is allowed to travel (i.e. maximum number of hops), to prevent packets from endlessly circulating on an IP internetwork. </a:t>
                      </a:r>
                    </a:p>
                  </a:txBody>
                  <a:tcPr/>
                </a:tc>
                <a:extLst>
                  <a:ext uri="{0D108BD9-81ED-4DB2-BD59-A6C34878D82A}">
                    <a16:rowId xmlns:a16="http://schemas.microsoft.com/office/drawing/2014/main" val="2266041710"/>
                  </a:ext>
                </a:extLst>
              </a:tr>
            </a:tbl>
          </a:graphicData>
        </a:graphic>
      </p:graphicFrame>
      <p:sp>
        <p:nvSpPr>
          <p:cNvPr id="3" name="Rectangle 2">
            <a:extLst>
              <a:ext uri="{FF2B5EF4-FFF2-40B4-BE49-F238E27FC236}">
                <a16:creationId xmlns:a16="http://schemas.microsoft.com/office/drawing/2014/main" id="{7A8911D4-A537-4F0B-9E3A-D8FC6582CC97}"/>
              </a:ext>
            </a:extLst>
          </p:cNvPr>
          <p:cNvSpPr/>
          <p:nvPr/>
        </p:nvSpPr>
        <p:spPr>
          <a:xfrm>
            <a:off x="152400" y="1352550"/>
            <a:ext cx="4572000" cy="369332"/>
          </a:xfrm>
          <a:prstGeom prst="rect">
            <a:avLst/>
          </a:prstGeom>
        </p:spPr>
        <p:txBody>
          <a:bodyPr>
            <a:spAutoFit/>
          </a:bodyPr>
          <a:lstStyle/>
          <a:p>
            <a:r>
              <a:rPr lang="en-US" b="1" dirty="0">
                <a:solidFill>
                  <a:srgbClr val="2A2A2A"/>
                </a:solidFill>
                <a:latin typeface="Segoe UI" panose="020B0502040204020203" pitchFamily="34" charset="0"/>
              </a:rPr>
              <a:t>Key Fields in the IP Header</a:t>
            </a:r>
            <a:endParaRPr lang="en-US" dirty="0">
              <a:solidFill>
                <a:srgbClr val="2A2A2A"/>
              </a:solidFill>
              <a:latin typeface="Segoe UI" panose="020B0502040204020203" pitchFamily="34" charset="0"/>
            </a:endParaRPr>
          </a:p>
        </p:txBody>
      </p:sp>
    </p:spTree>
    <p:extLst>
      <p:ext uri="{BB962C8B-B14F-4D97-AF65-F5344CB8AC3E}">
        <p14:creationId xmlns:p14="http://schemas.microsoft.com/office/powerpoint/2010/main" val="323156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Link Layer: Overview</a:t>
            </a:r>
          </a:p>
        </p:txBody>
      </p:sp>
      <p:sp>
        <p:nvSpPr>
          <p:cNvPr id="3" name="Content Placeholder 2"/>
          <p:cNvSpPr txBox="1">
            <a:spLocks/>
          </p:cNvSpPr>
          <p:nvPr/>
        </p:nvSpPr>
        <p:spPr>
          <a:xfrm>
            <a:off x="152400" y="12001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400" dirty="0"/>
              <a:t>This layer is also known as “Network Interface” Layer.</a:t>
            </a:r>
          </a:p>
          <a:p>
            <a:r>
              <a:rPr lang="en-US" altLang="en-US" sz="2400" dirty="0"/>
              <a:t>It is responsible for placing TCP/IP packets on the network medium and receiving TCP/IP packets off the network medium.</a:t>
            </a:r>
          </a:p>
          <a:p>
            <a:r>
              <a:rPr lang="en-US" altLang="en-US" sz="2400" dirty="0"/>
              <a:t>It is concerned with </a:t>
            </a:r>
            <a:r>
              <a:rPr lang="en-US" altLang="en-US" sz="2400" dirty="0">
                <a:solidFill>
                  <a:srgbClr val="00B050"/>
                </a:solidFill>
              </a:rPr>
              <a:t>specifying the characteristics of the transmission medium, the nature of the signals, the data rate, and related matters.</a:t>
            </a:r>
          </a:p>
          <a:p>
            <a:r>
              <a:rPr lang="en-US" altLang="en-US" sz="2400" dirty="0"/>
              <a:t>It includes LAN technologies such as </a:t>
            </a:r>
            <a:r>
              <a:rPr lang="en-US" altLang="en-US" sz="2400" dirty="0">
                <a:solidFill>
                  <a:srgbClr val="C00000"/>
                </a:solidFill>
              </a:rPr>
              <a:t>Ethernet</a:t>
            </a:r>
            <a:r>
              <a:rPr lang="en-US" altLang="en-US" sz="2400" dirty="0"/>
              <a:t>, </a:t>
            </a:r>
            <a:r>
              <a:rPr lang="en-US" altLang="en-US" sz="2400" dirty="0">
                <a:solidFill>
                  <a:srgbClr val="C00000"/>
                </a:solidFill>
              </a:rPr>
              <a:t>Token Ring</a:t>
            </a:r>
            <a:r>
              <a:rPr lang="en-US" altLang="en-US" sz="2400" dirty="0"/>
              <a:t>, </a:t>
            </a:r>
            <a:r>
              <a:rPr lang="en-US" altLang="en-US" sz="2400" dirty="0">
                <a:solidFill>
                  <a:srgbClr val="C00000"/>
                </a:solidFill>
              </a:rPr>
              <a:t>FDDI</a:t>
            </a:r>
            <a:r>
              <a:rPr lang="en-US" altLang="en-US" sz="2400" dirty="0"/>
              <a:t> and WAN technologies such as </a:t>
            </a:r>
            <a:r>
              <a:rPr lang="en-US" altLang="en-US" sz="2400" dirty="0">
                <a:solidFill>
                  <a:srgbClr val="C00000"/>
                </a:solidFill>
              </a:rPr>
              <a:t>X.25</a:t>
            </a:r>
            <a:r>
              <a:rPr lang="en-US" altLang="en-US" sz="2400" dirty="0"/>
              <a:t> and </a:t>
            </a:r>
            <a:r>
              <a:rPr lang="en-US" altLang="en-US" sz="2400" dirty="0">
                <a:solidFill>
                  <a:srgbClr val="C00000"/>
                </a:solidFill>
              </a:rPr>
              <a:t>Frame Relay</a:t>
            </a:r>
            <a:r>
              <a:rPr lang="en-US" altLang="en-US" sz="2400" dirty="0"/>
              <a:t>.</a:t>
            </a:r>
          </a:p>
        </p:txBody>
      </p:sp>
    </p:spTree>
    <p:extLst>
      <p:ext uri="{BB962C8B-B14F-4D97-AF65-F5344CB8AC3E}">
        <p14:creationId xmlns:p14="http://schemas.microsoft.com/office/powerpoint/2010/main" val="271540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Link Layer: Ethernet</a:t>
            </a:r>
          </a:p>
        </p:txBody>
      </p:sp>
      <p:sp>
        <p:nvSpPr>
          <p:cNvPr id="3" name="Content Placeholder 2"/>
          <p:cNvSpPr txBox="1">
            <a:spLocks/>
          </p:cNvSpPr>
          <p:nvPr/>
        </p:nvSpPr>
        <p:spPr>
          <a:xfrm>
            <a:off x="152400" y="10477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1. Ethernet (IEEE 802.3)</a:t>
            </a:r>
          </a:p>
          <a:p>
            <a:r>
              <a:rPr lang="en-US" altLang="en-US" sz="2400" dirty="0"/>
              <a:t>Technically it is referred to as the IEEE 802.3 protocol. </a:t>
            </a:r>
          </a:p>
          <a:p>
            <a:r>
              <a:rPr lang="en-US" altLang="en-US" sz="2400" dirty="0"/>
              <a:t>Ethernet is a network protocol that controls how data is transmitted over a LAN configured in </a:t>
            </a:r>
            <a:r>
              <a:rPr lang="en-US" altLang="en-US" sz="2400" dirty="0">
                <a:solidFill>
                  <a:srgbClr val="00B050"/>
                </a:solidFill>
              </a:rPr>
              <a:t>a bus or star topology. </a:t>
            </a:r>
          </a:p>
          <a:p>
            <a:r>
              <a:rPr lang="en-US" altLang="en-US" sz="2400" dirty="0"/>
              <a:t>Ethernet was initially designed to run over coaxial cables, but a typical Ethernet LAN now uses special categories of twisted pair cables, or fiber optic cabling.</a:t>
            </a:r>
          </a:p>
          <a:p>
            <a:r>
              <a:rPr lang="en-US" altLang="en-US" sz="2400" dirty="0"/>
              <a:t>The protocol has evolved and improved over time and can now deliver at the speed of </a:t>
            </a:r>
            <a:r>
              <a:rPr lang="en-US" altLang="en-US" sz="2400" dirty="0">
                <a:solidFill>
                  <a:srgbClr val="00B050"/>
                </a:solidFill>
              </a:rPr>
              <a:t>10 </a:t>
            </a:r>
            <a:r>
              <a:rPr lang="en-US" altLang="en-US" sz="2400" dirty="0" err="1">
                <a:solidFill>
                  <a:srgbClr val="00B050"/>
                </a:solidFill>
              </a:rPr>
              <a:t>Gbps</a:t>
            </a:r>
            <a:r>
              <a:rPr lang="en-US" altLang="en-US" sz="2400" dirty="0"/>
              <a:t>.</a:t>
            </a:r>
          </a:p>
        </p:txBody>
      </p:sp>
    </p:spTree>
    <p:extLst>
      <p:ext uri="{BB962C8B-B14F-4D97-AF65-F5344CB8AC3E}">
        <p14:creationId xmlns:p14="http://schemas.microsoft.com/office/powerpoint/2010/main" val="37999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Link Layer: Ethernet</a:t>
            </a:r>
          </a:p>
        </p:txBody>
      </p:sp>
      <p:sp>
        <p:nvSpPr>
          <p:cNvPr id="3" name="Content Placeholder 2"/>
          <p:cNvSpPr txBox="1">
            <a:spLocks/>
          </p:cNvSpPr>
          <p:nvPr/>
        </p:nvSpPr>
        <p:spPr>
          <a:xfrm>
            <a:off x="152400" y="971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1. Ethernet (IEEE 802.3): How it works</a:t>
            </a:r>
          </a:p>
          <a:p>
            <a:r>
              <a:rPr lang="en-US" altLang="en-US" sz="2400" dirty="0"/>
              <a:t>It defines a means of </a:t>
            </a:r>
            <a:r>
              <a:rPr lang="en-US" altLang="en-US" sz="2400" dirty="0">
                <a:solidFill>
                  <a:srgbClr val="00B050"/>
                </a:solidFill>
              </a:rPr>
              <a:t>sharing the transmission medium </a:t>
            </a:r>
            <a:r>
              <a:rPr lang="en-US" altLang="en-US" sz="2400" dirty="0"/>
              <a:t>(i.e. </a:t>
            </a:r>
            <a:r>
              <a:rPr lang="en-US" altLang="en-US" sz="2400" dirty="0">
                <a:solidFill>
                  <a:srgbClr val="00B050"/>
                </a:solidFill>
              </a:rPr>
              <a:t>carrier</a:t>
            </a:r>
            <a:r>
              <a:rPr lang="en-US" altLang="en-US" sz="2400" dirty="0"/>
              <a:t>).</a:t>
            </a:r>
          </a:p>
          <a:p>
            <a:r>
              <a:rPr lang="en-US" altLang="en-US" sz="2400" dirty="0"/>
              <a:t>So-called, </a:t>
            </a:r>
            <a:r>
              <a:rPr lang="en-US" altLang="en-US" sz="2400" dirty="0">
                <a:solidFill>
                  <a:srgbClr val="00B050"/>
                </a:solidFill>
              </a:rPr>
              <a:t>Carrier Sense Multiple Access with Collision Detection (CSMA/CD).</a:t>
            </a:r>
          </a:p>
          <a:p>
            <a:r>
              <a:rPr lang="en-US" altLang="en-US" sz="2400" dirty="0"/>
              <a:t>When a device wants to send data to another, it senses the carrier (i.e. transmission medium). If the carrier is free, it sends the data packet on the network. If there is already a packet on the wire, the device that wants to send waits for some thousandths of a second to try again until it can send.</a:t>
            </a:r>
          </a:p>
          <a:p>
            <a:endParaRPr lang="en-US" altLang="en-US" sz="2400" dirty="0"/>
          </a:p>
        </p:txBody>
      </p:sp>
    </p:spTree>
    <p:extLst>
      <p:ext uri="{BB962C8B-B14F-4D97-AF65-F5344CB8AC3E}">
        <p14:creationId xmlns:p14="http://schemas.microsoft.com/office/powerpoint/2010/main" val="120843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Link Layer: Token Ring</a:t>
            </a:r>
          </a:p>
        </p:txBody>
      </p:sp>
      <p:sp>
        <p:nvSpPr>
          <p:cNvPr id="3" name="Content Placeholder 2"/>
          <p:cNvSpPr txBox="1">
            <a:spLocks/>
          </p:cNvSpPr>
          <p:nvPr/>
        </p:nvSpPr>
        <p:spPr>
          <a:xfrm>
            <a:off x="152400" y="11239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2. Token Ring (IEEE 802.5)</a:t>
            </a:r>
          </a:p>
          <a:p>
            <a:r>
              <a:rPr lang="en-US" altLang="en-US" sz="2400" dirty="0"/>
              <a:t>Technically it follows the IEEE 802.5 protocol. </a:t>
            </a:r>
          </a:p>
          <a:p>
            <a:r>
              <a:rPr lang="en-US" altLang="en-US" sz="2400" dirty="0"/>
              <a:t>Token Ring is a network protocol that controls how data is transmitted over a LAN configured in a </a:t>
            </a:r>
            <a:r>
              <a:rPr lang="en-US" altLang="en-US" sz="2400" dirty="0">
                <a:solidFill>
                  <a:srgbClr val="00B050"/>
                </a:solidFill>
              </a:rPr>
              <a:t>ring or star topology</a:t>
            </a:r>
            <a:r>
              <a:rPr lang="en-US" altLang="en-US" sz="2400" dirty="0"/>
              <a:t>. </a:t>
            </a:r>
          </a:p>
          <a:p>
            <a:r>
              <a:rPr lang="en-US" altLang="en-US" sz="2400" dirty="0"/>
              <a:t>Token Ring significantly decreased in popularity and was gradually phased out of business networks, as Ethernet technology began to dominate LAN designs.</a:t>
            </a:r>
          </a:p>
          <a:p>
            <a:r>
              <a:rPr lang="en-US" altLang="en-US" sz="2400" dirty="0"/>
              <a:t>Standard Token Ring supports only up to </a:t>
            </a:r>
            <a:r>
              <a:rPr lang="en-US" altLang="en-US" sz="2400" dirty="0">
                <a:solidFill>
                  <a:srgbClr val="00B050"/>
                </a:solidFill>
              </a:rPr>
              <a:t>16 </a:t>
            </a:r>
            <a:r>
              <a:rPr lang="en-US" altLang="en-US" sz="2400" dirty="0" err="1">
                <a:solidFill>
                  <a:srgbClr val="00B050"/>
                </a:solidFill>
              </a:rPr>
              <a:t>Mbps</a:t>
            </a:r>
            <a:r>
              <a:rPr lang="en-US" altLang="en-US" sz="2400" dirty="0"/>
              <a:t>.</a:t>
            </a:r>
            <a:endParaRPr lang="en-US" altLang="en-US" sz="2400" b="1" dirty="0"/>
          </a:p>
          <a:p>
            <a:pPr marL="0" indent="0">
              <a:buNone/>
            </a:pPr>
            <a:endParaRPr lang="en-US" altLang="en-US" sz="2400" b="1" dirty="0"/>
          </a:p>
        </p:txBody>
      </p:sp>
    </p:spTree>
    <p:extLst>
      <p:ext uri="{BB962C8B-B14F-4D97-AF65-F5344CB8AC3E}">
        <p14:creationId xmlns:p14="http://schemas.microsoft.com/office/powerpoint/2010/main" val="108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Link Layer: Token Ring</a:t>
            </a:r>
          </a:p>
        </p:txBody>
      </p:sp>
      <p:sp>
        <p:nvSpPr>
          <p:cNvPr id="3" name="Content Placeholder 2"/>
          <p:cNvSpPr txBox="1">
            <a:spLocks/>
          </p:cNvSpPr>
          <p:nvPr/>
        </p:nvSpPr>
        <p:spPr>
          <a:xfrm>
            <a:off x="152399" y="1123950"/>
            <a:ext cx="5386387"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2. Token Ring: How it works</a:t>
            </a:r>
          </a:p>
          <a:p>
            <a:r>
              <a:rPr lang="en-US" altLang="en-US" sz="2400" dirty="0"/>
              <a:t>Recall the “token passing” process covered in chapter 1.</a:t>
            </a:r>
          </a:p>
          <a:p>
            <a:r>
              <a:rPr lang="en-US" altLang="en-US" sz="2400" dirty="0"/>
              <a:t>Token-passing networks move a small frame, called a token, around the network. Possessing the token grants the right to transmit. If a node receiving the token has no data to send, it passes the token to the next node. </a:t>
            </a:r>
          </a:p>
          <a:p>
            <a:pPr marL="0" indent="0">
              <a:buNone/>
            </a:pPr>
            <a:endParaRPr lang="en-US" altLang="en-US" sz="2400" b="1" dirty="0"/>
          </a:p>
        </p:txBody>
      </p:sp>
      <p:pic>
        <p:nvPicPr>
          <p:cNvPr id="64" name="Picture 82" descr="ring">
            <a:extLst>
              <a:ext uri="{FF2B5EF4-FFF2-40B4-BE49-F238E27FC236}">
                <a16:creationId xmlns:a16="http://schemas.microsoft.com/office/drawing/2014/main" id="{DF392B21-71B4-40D2-8BD2-CEC176EFCE1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0200" y="1276350"/>
            <a:ext cx="3300413" cy="3665538"/>
          </a:xfrm>
          <a:prstGeom prst="rect">
            <a:avLst/>
          </a:prstGeom>
          <a:noFill/>
          <a:extLst>
            <a:ext uri="{909E8E84-426E-40DD-AFC4-6F175D3DCCD1}">
              <a14:hiddenFill xmlns:a14="http://schemas.microsoft.com/office/drawing/2010/main">
                <a:solidFill>
                  <a:srgbClr val="FFFFFF"/>
                </a:solidFill>
              </a14:hiddenFill>
            </a:ext>
          </a:extLst>
        </p:spPr>
      </p:pic>
      <p:sp>
        <p:nvSpPr>
          <p:cNvPr id="65" name="AutoShape 83">
            <a:extLst>
              <a:ext uri="{FF2B5EF4-FFF2-40B4-BE49-F238E27FC236}">
                <a16:creationId xmlns:a16="http://schemas.microsoft.com/office/drawing/2014/main" id="{04F81149-1A48-43F8-8490-F859665AE2A3}"/>
              </a:ext>
            </a:extLst>
          </p:cNvPr>
          <p:cNvSpPr>
            <a:spLocks noChangeArrowheads="1"/>
          </p:cNvSpPr>
          <p:nvPr/>
        </p:nvSpPr>
        <p:spPr bwMode="auto">
          <a:xfrm>
            <a:off x="6400800" y="1581150"/>
            <a:ext cx="381000" cy="381000"/>
          </a:xfrm>
          <a:prstGeom prst="wedgeEllipseCallout">
            <a:avLst>
              <a:gd name="adj1" fmla="val -56250"/>
              <a:gd name="adj2" fmla="val 5583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sp>
        <p:nvSpPr>
          <p:cNvPr id="66" name="AutoShape 84">
            <a:extLst>
              <a:ext uri="{FF2B5EF4-FFF2-40B4-BE49-F238E27FC236}">
                <a16:creationId xmlns:a16="http://schemas.microsoft.com/office/drawing/2014/main" id="{5259DFF7-0755-4C95-A677-2EAE29FB78CD}"/>
              </a:ext>
            </a:extLst>
          </p:cNvPr>
          <p:cNvSpPr>
            <a:spLocks noChangeArrowheads="1"/>
          </p:cNvSpPr>
          <p:nvPr/>
        </p:nvSpPr>
        <p:spPr bwMode="auto">
          <a:xfrm>
            <a:off x="7924800" y="1733550"/>
            <a:ext cx="381000" cy="381000"/>
          </a:xfrm>
          <a:prstGeom prst="wedgeEllipseCallout">
            <a:avLst>
              <a:gd name="adj1" fmla="val -61667"/>
              <a:gd name="adj2" fmla="val 60417"/>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67" name="Group 85">
            <a:extLst>
              <a:ext uri="{FF2B5EF4-FFF2-40B4-BE49-F238E27FC236}">
                <a16:creationId xmlns:a16="http://schemas.microsoft.com/office/drawing/2014/main" id="{4F9B654E-12F5-4A00-ABCC-D257A85D7362}"/>
              </a:ext>
            </a:extLst>
          </p:cNvPr>
          <p:cNvGrpSpPr>
            <a:grpSpLocks/>
          </p:cNvGrpSpPr>
          <p:nvPr/>
        </p:nvGrpSpPr>
        <p:grpSpPr bwMode="auto">
          <a:xfrm>
            <a:off x="6400800" y="2266950"/>
            <a:ext cx="2514600" cy="1362075"/>
            <a:chOff x="4032" y="1632"/>
            <a:chExt cx="1584" cy="858"/>
          </a:xfrm>
        </p:grpSpPr>
        <p:sp>
          <p:nvSpPr>
            <p:cNvPr id="68" name="AutoShape 86">
              <a:extLst>
                <a:ext uri="{FF2B5EF4-FFF2-40B4-BE49-F238E27FC236}">
                  <a16:creationId xmlns:a16="http://schemas.microsoft.com/office/drawing/2014/main" id="{58EB8438-A88E-461C-AAC2-FACA9044D0FC}"/>
                </a:ext>
              </a:extLst>
            </p:cNvPr>
            <p:cNvSpPr>
              <a:spLocks noChangeArrowheads="1"/>
            </p:cNvSpPr>
            <p:nvPr/>
          </p:nvSpPr>
          <p:spPr bwMode="auto">
            <a:xfrm>
              <a:off x="5376" y="2250"/>
              <a:ext cx="240" cy="240"/>
            </a:xfrm>
            <a:prstGeom prst="wedgeEllipseCallout">
              <a:avLst>
                <a:gd name="adj1" fmla="val -59167"/>
                <a:gd name="adj2" fmla="val 5708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69" name="Group 87">
              <a:extLst>
                <a:ext uri="{FF2B5EF4-FFF2-40B4-BE49-F238E27FC236}">
                  <a16:creationId xmlns:a16="http://schemas.microsoft.com/office/drawing/2014/main" id="{265844CB-FAFC-4710-894B-19035E38BDD1}"/>
                </a:ext>
              </a:extLst>
            </p:cNvPr>
            <p:cNvGrpSpPr>
              <a:grpSpLocks/>
            </p:cNvGrpSpPr>
            <p:nvPr/>
          </p:nvGrpSpPr>
          <p:grpSpPr bwMode="auto">
            <a:xfrm>
              <a:off x="4032" y="1632"/>
              <a:ext cx="576" cy="192"/>
              <a:chOff x="4032" y="1632"/>
              <a:chExt cx="576" cy="192"/>
            </a:xfrm>
          </p:grpSpPr>
          <p:sp>
            <p:nvSpPr>
              <p:cNvPr id="70" name="AutoShape 88">
                <a:extLst>
                  <a:ext uri="{FF2B5EF4-FFF2-40B4-BE49-F238E27FC236}">
                    <a16:creationId xmlns:a16="http://schemas.microsoft.com/office/drawing/2014/main" id="{20422749-E339-4AAD-9127-072602005A8B}"/>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89">
                <a:extLst>
                  <a:ext uri="{FF2B5EF4-FFF2-40B4-BE49-F238E27FC236}">
                    <a16:creationId xmlns:a16="http://schemas.microsoft.com/office/drawing/2014/main" id="{38B1AFF7-D676-4304-B618-67FFB84CE392}"/>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72" name="Group 90">
            <a:extLst>
              <a:ext uri="{FF2B5EF4-FFF2-40B4-BE49-F238E27FC236}">
                <a16:creationId xmlns:a16="http://schemas.microsoft.com/office/drawing/2014/main" id="{FF1DB9A4-6C0F-42E7-AA7B-27960A11CE81}"/>
              </a:ext>
            </a:extLst>
          </p:cNvPr>
          <p:cNvGrpSpPr>
            <a:grpSpLocks/>
          </p:cNvGrpSpPr>
          <p:nvPr/>
        </p:nvGrpSpPr>
        <p:grpSpPr bwMode="auto">
          <a:xfrm>
            <a:off x="6400800" y="2266950"/>
            <a:ext cx="1295400" cy="2362200"/>
            <a:chOff x="4032" y="1632"/>
            <a:chExt cx="816" cy="1488"/>
          </a:xfrm>
        </p:grpSpPr>
        <p:sp>
          <p:nvSpPr>
            <p:cNvPr id="73" name="AutoShape 91">
              <a:extLst>
                <a:ext uri="{FF2B5EF4-FFF2-40B4-BE49-F238E27FC236}">
                  <a16:creationId xmlns:a16="http://schemas.microsoft.com/office/drawing/2014/main" id="{2C571008-7E93-4311-90D4-9A797714F0D9}"/>
                </a:ext>
              </a:extLst>
            </p:cNvPr>
            <p:cNvSpPr>
              <a:spLocks noChangeArrowheads="1"/>
            </p:cNvSpPr>
            <p:nvPr/>
          </p:nvSpPr>
          <p:spPr bwMode="auto">
            <a:xfrm>
              <a:off x="4608" y="2880"/>
              <a:ext cx="240" cy="240"/>
            </a:xfrm>
            <a:prstGeom prst="wedgeEllipseCallout">
              <a:avLst>
                <a:gd name="adj1" fmla="val -56667"/>
                <a:gd name="adj2" fmla="val 60000"/>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74" name="Group 92">
              <a:extLst>
                <a:ext uri="{FF2B5EF4-FFF2-40B4-BE49-F238E27FC236}">
                  <a16:creationId xmlns:a16="http://schemas.microsoft.com/office/drawing/2014/main" id="{C570F259-4A65-4394-A48D-793585254650}"/>
                </a:ext>
              </a:extLst>
            </p:cNvPr>
            <p:cNvGrpSpPr>
              <a:grpSpLocks/>
            </p:cNvGrpSpPr>
            <p:nvPr/>
          </p:nvGrpSpPr>
          <p:grpSpPr bwMode="auto">
            <a:xfrm>
              <a:off x="4032" y="1632"/>
              <a:ext cx="576" cy="192"/>
              <a:chOff x="4032" y="1632"/>
              <a:chExt cx="576" cy="192"/>
            </a:xfrm>
          </p:grpSpPr>
          <p:sp>
            <p:nvSpPr>
              <p:cNvPr id="75" name="AutoShape 93">
                <a:extLst>
                  <a:ext uri="{FF2B5EF4-FFF2-40B4-BE49-F238E27FC236}">
                    <a16:creationId xmlns:a16="http://schemas.microsoft.com/office/drawing/2014/main" id="{B9B93081-F20F-4D9D-ABBF-B744780E643D}"/>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Text Box 94">
                <a:extLst>
                  <a:ext uri="{FF2B5EF4-FFF2-40B4-BE49-F238E27FC236}">
                    <a16:creationId xmlns:a16="http://schemas.microsoft.com/office/drawing/2014/main" id="{367082DE-1282-4670-9AC9-FABD1ABF08AC}"/>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77" name="Group 95">
            <a:extLst>
              <a:ext uri="{FF2B5EF4-FFF2-40B4-BE49-F238E27FC236}">
                <a16:creationId xmlns:a16="http://schemas.microsoft.com/office/drawing/2014/main" id="{52D2792E-3625-435E-96FB-4F9ED88B1429}"/>
              </a:ext>
            </a:extLst>
          </p:cNvPr>
          <p:cNvGrpSpPr>
            <a:grpSpLocks/>
          </p:cNvGrpSpPr>
          <p:nvPr/>
        </p:nvGrpSpPr>
        <p:grpSpPr bwMode="auto">
          <a:xfrm>
            <a:off x="5943600" y="2266950"/>
            <a:ext cx="1371600" cy="1143000"/>
            <a:chOff x="3744" y="1632"/>
            <a:chExt cx="864" cy="720"/>
          </a:xfrm>
        </p:grpSpPr>
        <p:sp>
          <p:nvSpPr>
            <p:cNvPr id="78" name="AutoShape 96">
              <a:extLst>
                <a:ext uri="{FF2B5EF4-FFF2-40B4-BE49-F238E27FC236}">
                  <a16:creationId xmlns:a16="http://schemas.microsoft.com/office/drawing/2014/main" id="{14FABEA7-1243-41D1-9F5A-C4834012B3A4}"/>
                </a:ext>
              </a:extLst>
            </p:cNvPr>
            <p:cNvSpPr>
              <a:spLocks noChangeArrowheads="1"/>
            </p:cNvSpPr>
            <p:nvPr/>
          </p:nvSpPr>
          <p:spPr bwMode="auto">
            <a:xfrm>
              <a:off x="3744" y="2112"/>
              <a:ext cx="240" cy="240"/>
            </a:xfrm>
            <a:prstGeom prst="wedgeEllipseCallout">
              <a:avLst>
                <a:gd name="adj1" fmla="val -56667"/>
                <a:gd name="adj2" fmla="val 5958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grpSp>
          <p:nvGrpSpPr>
            <p:cNvPr id="79" name="Group 97">
              <a:extLst>
                <a:ext uri="{FF2B5EF4-FFF2-40B4-BE49-F238E27FC236}">
                  <a16:creationId xmlns:a16="http://schemas.microsoft.com/office/drawing/2014/main" id="{66243488-9120-464A-B4A7-FB1478D56AD1}"/>
                </a:ext>
              </a:extLst>
            </p:cNvPr>
            <p:cNvGrpSpPr>
              <a:grpSpLocks/>
            </p:cNvGrpSpPr>
            <p:nvPr/>
          </p:nvGrpSpPr>
          <p:grpSpPr bwMode="auto">
            <a:xfrm>
              <a:off x="4032" y="1632"/>
              <a:ext cx="576" cy="192"/>
              <a:chOff x="4032" y="1632"/>
              <a:chExt cx="576" cy="192"/>
            </a:xfrm>
          </p:grpSpPr>
          <p:sp>
            <p:nvSpPr>
              <p:cNvPr id="80" name="AutoShape 98">
                <a:extLst>
                  <a:ext uri="{FF2B5EF4-FFF2-40B4-BE49-F238E27FC236}">
                    <a16:creationId xmlns:a16="http://schemas.microsoft.com/office/drawing/2014/main" id="{C4BAC983-D817-4D57-A532-9F78F85A3466}"/>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1" name="Text Box 99">
                <a:extLst>
                  <a:ext uri="{FF2B5EF4-FFF2-40B4-BE49-F238E27FC236}">
                    <a16:creationId xmlns:a16="http://schemas.microsoft.com/office/drawing/2014/main" id="{DB04BE91-64A3-4A37-AC2F-A7E937AB9426}"/>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82" name="Group 100">
            <a:extLst>
              <a:ext uri="{FF2B5EF4-FFF2-40B4-BE49-F238E27FC236}">
                <a16:creationId xmlns:a16="http://schemas.microsoft.com/office/drawing/2014/main" id="{174A2D62-0B7D-433B-9569-F6EDAA397002}"/>
              </a:ext>
            </a:extLst>
          </p:cNvPr>
          <p:cNvGrpSpPr>
            <a:grpSpLocks/>
          </p:cNvGrpSpPr>
          <p:nvPr/>
        </p:nvGrpSpPr>
        <p:grpSpPr bwMode="auto">
          <a:xfrm>
            <a:off x="6010275" y="2209800"/>
            <a:ext cx="1304925" cy="381000"/>
            <a:chOff x="3786" y="1596"/>
            <a:chExt cx="822" cy="240"/>
          </a:xfrm>
        </p:grpSpPr>
        <p:sp>
          <p:nvSpPr>
            <p:cNvPr id="83" name="AutoShape 101">
              <a:extLst>
                <a:ext uri="{FF2B5EF4-FFF2-40B4-BE49-F238E27FC236}">
                  <a16:creationId xmlns:a16="http://schemas.microsoft.com/office/drawing/2014/main" id="{7F92DC92-5C60-4592-BDBF-7C027B0F4DDD}"/>
                </a:ext>
              </a:extLst>
            </p:cNvPr>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84" name="Group 102">
              <a:extLst>
                <a:ext uri="{FF2B5EF4-FFF2-40B4-BE49-F238E27FC236}">
                  <a16:creationId xmlns:a16="http://schemas.microsoft.com/office/drawing/2014/main" id="{2929AD6F-DD2B-40D3-AEB3-0DCED431583C}"/>
                </a:ext>
              </a:extLst>
            </p:cNvPr>
            <p:cNvGrpSpPr>
              <a:grpSpLocks/>
            </p:cNvGrpSpPr>
            <p:nvPr/>
          </p:nvGrpSpPr>
          <p:grpSpPr bwMode="auto">
            <a:xfrm>
              <a:off x="4032" y="1632"/>
              <a:ext cx="576" cy="192"/>
              <a:chOff x="4032" y="1632"/>
              <a:chExt cx="576" cy="192"/>
            </a:xfrm>
          </p:grpSpPr>
          <p:sp>
            <p:nvSpPr>
              <p:cNvPr id="85" name="AutoShape 103">
                <a:extLst>
                  <a:ext uri="{FF2B5EF4-FFF2-40B4-BE49-F238E27FC236}">
                    <a16:creationId xmlns:a16="http://schemas.microsoft.com/office/drawing/2014/main" id="{642902CE-EFBD-4AB5-BDED-2F409D6026C6}"/>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Text Box 104">
                <a:extLst>
                  <a:ext uri="{FF2B5EF4-FFF2-40B4-BE49-F238E27FC236}">
                    <a16:creationId xmlns:a16="http://schemas.microsoft.com/office/drawing/2014/main" id="{4F0E3831-E2D2-4F21-98AD-4613407C17C6}"/>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87" name="Group 105">
            <a:extLst>
              <a:ext uri="{FF2B5EF4-FFF2-40B4-BE49-F238E27FC236}">
                <a16:creationId xmlns:a16="http://schemas.microsoft.com/office/drawing/2014/main" id="{0823E737-CED2-4987-8C6A-6EFEE5A96D16}"/>
              </a:ext>
            </a:extLst>
          </p:cNvPr>
          <p:cNvGrpSpPr>
            <a:grpSpLocks/>
          </p:cNvGrpSpPr>
          <p:nvPr/>
        </p:nvGrpSpPr>
        <p:grpSpPr bwMode="auto">
          <a:xfrm>
            <a:off x="7543800" y="2266950"/>
            <a:ext cx="1304925" cy="381000"/>
            <a:chOff x="3786" y="1596"/>
            <a:chExt cx="822" cy="240"/>
          </a:xfrm>
        </p:grpSpPr>
        <p:sp>
          <p:nvSpPr>
            <p:cNvPr id="88" name="AutoShape 106">
              <a:extLst>
                <a:ext uri="{FF2B5EF4-FFF2-40B4-BE49-F238E27FC236}">
                  <a16:creationId xmlns:a16="http://schemas.microsoft.com/office/drawing/2014/main" id="{C25C34EB-B1AB-4581-A25A-4076CCF7EFB2}"/>
                </a:ext>
              </a:extLst>
            </p:cNvPr>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89" name="Group 107">
              <a:extLst>
                <a:ext uri="{FF2B5EF4-FFF2-40B4-BE49-F238E27FC236}">
                  <a16:creationId xmlns:a16="http://schemas.microsoft.com/office/drawing/2014/main" id="{52317387-8129-4C9E-9C2D-9FFA28FB81F5}"/>
                </a:ext>
              </a:extLst>
            </p:cNvPr>
            <p:cNvGrpSpPr>
              <a:grpSpLocks/>
            </p:cNvGrpSpPr>
            <p:nvPr/>
          </p:nvGrpSpPr>
          <p:grpSpPr bwMode="auto">
            <a:xfrm>
              <a:off x="4032" y="1632"/>
              <a:ext cx="576" cy="192"/>
              <a:chOff x="4032" y="1632"/>
              <a:chExt cx="576" cy="192"/>
            </a:xfrm>
          </p:grpSpPr>
          <p:sp>
            <p:nvSpPr>
              <p:cNvPr id="90" name="AutoShape 108">
                <a:extLst>
                  <a:ext uri="{FF2B5EF4-FFF2-40B4-BE49-F238E27FC236}">
                    <a16:creationId xmlns:a16="http://schemas.microsoft.com/office/drawing/2014/main" id="{073CF13E-C26A-4645-8B8F-5D6F17E3C19C}"/>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 Box 109">
                <a:extLst>
                  <a:ext uri="{FF2B5EF4-FFF2-40B4-BE49-F238E27FC236}">
                    <a16:creationId xmlns:a16="http://schemas.microsoft.com/office/drawing/2014/main" id="{A7BAA1E0-8700-41FD-BBD2-87EF63DF2C20}"/>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92" name="Group 110">
            <a:extLst>
              <a:ext uri="{FF2B5EF4-FFF2-40B4-BE49-F238E27FC236}">
                <a16:creationId xmlns:a16="http://schemas.microsoft.com/office/drawing/2014/main" id="{7D43ED9F-B7D9-4B2D-B411-AB8176242142}"/>
              </a:ext>
            </a:extLst>
          </p:cNvPr>
          <p:cNvGrpSpPr>
            <a:grpSpLocks/>
          </p:cNvGrpSpPr>
          <p:nvPr/>
        </p:nvGrpSpPr>
        <p:grpSpPr bwMode="auto">
          <a:xfrm>
            <a:off x="7839075" y="3638550"/>
            <a:ext cx="1304925" cy="381000"/>
            <a:chOff x="3786" y="1596"/>
            <a:chExt cx="822" cy="240"/>
          </a:xfrm>
        </p:grpSpPr>
        <p:sp>
          <p:nvSpPr>
            <p:cNvPr id="93" name="AutoShape 111">
              <a:extLst>
                <a:ext uri="{FF2B5EF4-FFF2-40B4-BE49-F238E27FC236}">
                  <a16:creationId xmlns:a16="http://schemas.microsoft.com/office/drawing/2014/main" id="{66BB1C94-CADA-49FF-9316-FA69D25DC1DF}"/>
                </a:ext>
              </a:extLst>
            </p:cNvPr>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94" name="Group 112">
              <a:extLst>
                <a:ext uri="{FF2B5EF4-FFF2-40B4-BE49-F238E27FC236}">
                  <a16:creationId xmlns:a16="http://schemas.microsoft.com/office/drawing/2014/main" id="{FF2BB3AF-9F38-457D-A4F6-6C208D4940A0}"/>
                </a:ext>
              </a:extLst>
            </p:cNvPr>
            <p:cNvGrpSpPr>
              <a:grpSpLocks/>
            </p:cNvGrpSpPr>
            <p:nvPr/>
          </p:nvGrpSpPr>
          <p:grpSpPr bwMode="auto">
            <a:xfrm>
              <a:off x="4032" y="1632"/>
              <a:ext cx="576" cy="192"/>
              <a:chOff x="4032" y="1632"/>
              <a:chExt cx="576" cy="192"/>
            </a:xfrm>
          </p:grpSpPr>
          <p:sp>
            <p:nvSpPr>
              <p:cNvPr id="95" name="AutoShape 113">
                <a:extLst>
                  <a:ext uri="{FF2B5EF4-FFF2-40B4-BE49-F238E27FC236}">
                    <a16:creationId xmlns:a16="http://schemas.microsoft.com/office/drawing/2014/main" id="{82EE433B-DD72-47AB-AC9D-941BE484BF87}"/>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6" name="Text Box 114">
                <a:extLst>
                  <a:ext uri="{FF2B5EF4-FFF2-40B4-BE49-F238E27FC236}">
                    <a16:creationId xmlns:a16="http://schemas.microsoft.com/office/drawing/2014/main" id="{E371A92F-BE0B-44A8-8C8C-D935CF9D5637}"/>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data</a:t>
                </a:r>
              </a:p>
            </p:txBody>
          </p:sp>
        </p:grpSp>
      </p:grpSp>
      <p:grpSp>
        <p:nvGrpSpPr>
          <p:cNvPr id="97" name="Group 115">
            <a:extLst>
              <a:ext uri="{FF2B5EF4-FFF2-40B4-BE49-F238E27FC236}">
                <a16:creationId xmlns:a16="http://schemas.microsoft.com/office/drawing/2014/main" id="{C02017C1-7348-4988-9732-AC3003A84CAE}"/>
              </a:ext>
            </a:extLst>
          </p:cNvPr>
          <p:cNvGrpSpPr>
            <a:grpSpLocks/>
          </p:cNvGrpSpPr>
          <p:nvPr/>
        </p:nvGrpSpPr>
        <p:grpSpPr bwMode="auto">
          <a:xfrm>
            <a:off x="7839075" y="3638550"/>
            <a:ext cx="1304925" cy="381000"/>
            <a:chOff x="3786" y="1596"/>
            <a:chExt cx="822" cy="240"/>
          </a:xfrm>
        </p:grpSpPr>
        <p:sp>
          <p:nvSpPr>
            <p:cNvPr id="98" name="AutoShape 116">
              <a:extLst>
                <a:ext uri="{FF2B5EF4-FFF2-40B4-BE49-F238E27FC236}">
                  <a16:creationId xmlns:a16="http://schemas.microsoft.com/office/drawing/2014/main" id="{72B731DD-F385-425F-B60F-86F56E4C9A94}"/>
                </a:ext>
              </a:extLst>
            </p:cNvPr>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99" name="Group 117">
              <a:extLst>
                <a:ext uri="{FF2B5EF4-FFF2-40B4-BE49-F238E27FC236}">
                  <a16:creationId xmlns:a16="http://schemas.microsoft.com/office/drawing/2014/main" id="{E7020D29-6C67-4467-850C-21FE9A662AD5}"/>
                </a:ext>
              </a:extLst>
            </p:cNvPr>
            <p:cNvGrpSpPr>
              <a:grpSpLocks/>
            </p:cNvGrpSpPr>
            <p:nvPr/>
          </p:nvGrpSpPr>
          <p:grpSpPr bwMode="auto">
            <a:xfrm>
              <a:off x="4032" y="1632"/>
              <a:ext cx="576" cy="192"/>
              <a:chOff x="4032" y="1632"/>
              <a:chExt cx="576" cy="192"/>
            </a:xfrm>
          </p:grpSpPr>
          <p:sp>
            <p:nvSpPr>
              <p:cNvPr id="100" name="AutoShape 118">
                <a:extLst>
                  <a:ext uri="{FF2B5EF4-FFF2-40B4-BE49-F238E27FC236}">
                    <a16:creationId xmlns:a16="http://schemas.microsoft.com/office/drawing/2014/main" id="{334A31C4-AE35-4941-B772-CBBA9A908D70}"/>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01" name="Text Box 119">
                <a:extLst>
                  <a:ext uri="{FF2B5EF4-FFF2-40B4-BE49-F238E27FC236}">
                    <a16:creationId xmlns:a16="http://schemas.microsoft.com/office/drawing/2014/main" id="{BB0EB09C-768D-4787-8224-B6220E526A1A}"/>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grpSp>
        <p:nvGrpSpPr>
          <p:cNvPr id="102" name="Group 120">
            <a:extLst>
              <a:ext uri="{FF2B5EF4-FFF2-40B4-BE49-F238E27FC236}">
                <a16:creationId xmlns:a16="http://schemas.microsoft.com/office/drawing/2014/main" id="{C867E939-1942-471E-A5C1-5098471AECAF}"/>
              </a:ext>
            </a:extLst>
          </p:cNvPr>
          <p:cNvGrpSpPr>
            <a:grpSpLocks/>
          </p:cNvGrpSpPr>
          <p:nvPr/>
        </p:nvGrpSpPr>
        <p:grpSpPr bwMode="auto">
          <a:xfrm>
            <a:off x="6553200" y="4705350"/>
            <a:ext cx="1304925" cy="381000"/>
            <a:chOff x="3786" y="1596"/>
            <a:chExt cx="822" cy="240"/>
          </a:xfrm>
        </p:grpSpPr>
        <p:sp>
          <p:nvSpPr>
            <p:cNvPr id="103" name="AutoShape 121">
              <a:extLst>
                <a:ext uri="{FF2B5EF4-FFF2-40B4-BE49-F238E27FC236}">
                  <a16:creationId xmlns:a16="http://schemas.microsoft.com/office/drawing/2014/main" id="{B955FD43-B528-4EA2-922E-9027224B44CA}"/>
                </a:ext>
              </a:extLst>
            </p:cNvPr>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104" name="Group 122">
              <a:extLst>
                <a:ext uri="{FF2B5EF4-FFF2-40B4-BE49-F238E27FC236}">
                  <a16:creationId xmlns:a16="http://schemas.microsoft.com/office/drawing/2014/main" id="{7D431FC0-BFE4-4223-B3B2-0657F786E940}"/>
                </a:ext>
              </a:extLst>
            </p:cNvPr>
            <p:cNvGrpSpPr>
              <a:grpSpLocks/>
            </p:cNvGrpSpPr>
            <p:nvPr/>
          </p:nvGrpSpPr>
          <p:grpSpPr bwMode="auto">
            <a:xfrm>
              <a:off x="4032" y="1632"/>
              <a:ext cx="576" cy="192"/>
              <a:chOff x="4032" y="1632"/>
              <a:chExt cx="576" cy="192"/>
            </a:xfrm>
          </p:grpSpPr>
          <p:sp>
            <p:nvSpPr>
              <p:cNvPr id="105" name="AutoShape 123">
                <a:extLst>
                  <a:ext uri="{FF2B5EF4-FFF2-40B4-BE49-F238E27FC236}">
                    <a16:creationId xmlns:a16="http://schemas.microsoft.com/office/drawing/2014/main" id="{0EF2367B-2F71-4EB8-B9CF-23C9FC78A4AD}"/>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06" name="Text Box 124">
                <a:extLst>
                  <a:ext uri="{FF2B5EF4-FFF2-40B4-BE49-F238E27FC236}">
                    <a16:creationId xmlns:a16="http://schemas.microsoft.com/office/drawing/2014/main" id="{3F9157E8-721A-4D9A-97DF-CE2478E33CD2}"/>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grpSp>
        <p:nvGrpSpPr>
          <p:cNvPr id="107" name="Group 125">
            <a:extLst>
              <a:ext uri="{FF2B5EF4-FFF2-40B4-BE49-F238E27FC236}">
                <a16:creationId xmlns:a16="http://schemas.microsoft.com/office/drawing/2014/main" id="{D8F3E228-4413-4C95-A9B3-CDCBE5C3C1CC}"/>
              </a:ext>
            </a:extLst>
          </p:cNvPr>
          <p:cNvGrpSpPr>
            <a:grpSpLocks/>
          </p:cNvGrpSpPr>
          <p:nvPr/>
        </p:nvGrpSpPr>
        <p:grpSpPr bwMode="auto">
          <a:xfrm>
            <a:off x="5334000" y="3486150"/>
            <a:ext cx="1304925" cy="381000"/>
            <a:chOff x="3786" y="1596"/>
            <a:chExt cx="822" cy="240"/>
          </a:xfrm>
        </p:grpSpPr>
        <p:sp>
          <p:nvSpPr>
            <p:cNvPr id="108" name="AutoShape 126">
              <a:extLst>
                <a:ext uri="{FF2B5EF4-FFF2-40B4-BE49-F238E27FC236}">
                  <a16:creationId xmlns:a16="http://schemas.microsoft.com/office/drawing/2014/main" id="{F9459E1E-B442-4254-8A5E-84B12FEF47BA}"/>
                </a:ext>
              </a:extLst>
            </p:cNvPr>
            <p:cNvSpPr>
              <a:spLocks noChangeArrowheads="1"/>
            </p:cNvSpPr>
            <p:nvPr/>
          </p:nvSpPr>
          <p:spPr bwMode="auto">
            <a:xfrm>
              <a:off x="3786" y="1596"/>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109" name="Group 127">
              <a:extLst>
                <a:ext uri="{FF2B5EF4-FFF2-40B4-BE49-F238E27FC236}">
                  <a16:creationId xmlns:a16="http://schemas.microsoft.com/office/drawing/2014/main" id="{0115E5C5-B08D-4267-B9AA-589718D2067B}"/>
                </a:ext>
              </a:extLst>
            </p:cNvPr>
            <p:cNvGrpSpPr>
              <a:grpSpLocks/>
            </p:cNvGrpSpPr>
            <p:nvPr/>
          </p:nvGrpSpPr>
          <p:grpSpPr bwMode="auto">
            <a:xfrm>
              <a:off x="4032" y="1632"/>
              <a:ext cx="576" cy="192"/>
              <a:chOff x="4032" y="1632"/>
              <a:chExt cx="576" cy="192"/>
            </a:xfrm>
          </p:grpSpPr>
          <p:sp>
            <p:nvSpPr>
              <p:cNvPr id="110" name="AutoShape 128">
                <a:extLst>
                  <a:ext uri="{FF2B5EF4-FFF2-40B4-BE49-F238E27FC236}">
                    <a16:creationId xmlns:a16="http://schemas.microsoft.com/office/drawing/2014/main" id="{61FE11FC-037E-41D7-A57D-A1B8C579BFC5}"/>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1" name="Text Box 129">
                <a:extLst>
                  <a:ext uri="{FF2B5EF4-FFF2-40B4-BE49-F238E27FC236}">
                    <a16:creationId xmlns:a16="http://schemas.microsoft.com/office/drawing/2014/main" id="{E4F7A19E-C56B-4D26-948B-26F3BD50B343}"/>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grpSp>
        <p:nvGrpSpPr>
          <p:cNvPr id="112" name="Group 130">
            <a:extLst>
              <a:ext uri="{FF2B5EF4-FFF2-40B4-BE49-F238E27FC236}">
                <a16:creationId xmlns:a16="http://schemas.microsoft.com/office/drawing/2014/main" id="{7A7E1D61-D057-4BDA-98DB-0DEB1C7EF53C}"/>
              </a:ext>
            </a:extLst>
          </p:cNvPr>
          <p:cNvGrpSpPr>
            <a:grpSpLocks/>
          </p:cNvGrpSpPr>
          <p:nvPr/>
        </p:nvGrpSpPr>
        <p:grpSpPr bwMode="auto">
          <a:xfrm>
            <a:off x="5038725" y="1504950"/>
            <a:ext cx="1304925" cy="381000"/>
            <a:chOff x="3174" y="1152"/>
            <a:chExt cx="822" cy="240"/>
          </a:xfrm>
        </p:grpSpPr>
        <p:sp>
          <p:nvSpPr>
            <p:cNvPr id="113" name="AutoShape 131">
              <a:extLst>
                <a:ext uri="{FF2B5EF4-FFF2-40B4-BE49-F238E27FC236}">
                  <a16:creationId xmlns:a16="http://schemas.microsoft.com/office/drawing/2014/main" id="{6D70104E-FC49-436A-8FB2-EA0D4ED0959C}"/>
                </a:ext>
              </a:extLst>
            </p:cNvPr>
            <p:cNvSpPr>
              <a:spLocks noChangeArrowheads="1"/>
            </p:cNvSpPr>
            <p:nvPr/>
          </p:nvSpPr>
          <p:spPr bwMode="auto">
            <a:xfrm>
              <a:off x="3756" y="1152"/>
              <a:ext cx="240" cy="240"/>
            </a:xfrm>
            <a:prstGeom prst="wedgeEllipseCallout">
              <a:avLst>
                <a:gd name="adj1" fmla="val 59167"/>
                <a:gd name="adj2" fmla="val -57083"/>
              </a:avLst>
            </a:prstGeom>
            <a:solidFill>
              <a:srgbClr val="FF3300"/>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b="1">
                  <a:solidFill>
                    <a:schemeClr val="bg1"/>
                  </a:solidFill>
                  <a:latin typeface="Times New Roman" panose="02020603050405020304" pitchFamily="18" charset="0"/>
                  <a:cs typeface="Times New Roman" panose="02020603050405020304" pitchFamily="18" charset="0"/>
                </a:rPr>
                <a:t>T</a:t>
              </a:r>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114" name="Group 132">
              <a:extLst>
                <a:ext uri="{FF2B5EF4-FFF2-40B4-BE49-F238E27FC236}">
                  <a16:creationId xmlns:a16="http://schemas.microsoft.com/office/drawing/2014/main" id="{77704FE1-6A41-405B-8CD3-24C9DCA49473}"/>
                </a:ext>
              </a:extLst>
            </p:cNvPr>
            <p:cNvGrpSpPr>
              <a:grpSpLocks/>
            </p:cNvGrpSpPr>
            <p:nvPr/>
          </p:nvGrpSpPr>
          <p:grpSpPr bwMode="auto">
            <a:xfrm>
              <a:off x="3174" y="1188"/>
              <a:ext cx="576" cy="192"/>
              <a:chOff x="4032" y="1632"/>
              <a:chExt cx="576" cy="192"/>
            </a:xfrm>
          </p:grpSpPr>
          <p:sp>
            <p:nvSpPr>
              <p:cNvPr id="115" name="AutoShape 133">
                <a:extLst>
                  <a:ext uri="{FF2B5EF4-FFF2-40B4-BE49-F238E27FC236}">
                    <a16:creationId xmlns:a16="http://schemas.microsoft.com/office/drawing/2014/main" id="{E6087B64-A8B8-442B-9744-0CCBB4C0E71D}"/>
                  </a:ext>
                </a:extLst>
              </p:cNvPr>
              <p:cNvSpPr>
                <a:spLocks noChangeArrowheads="1"/>
              </p:cNvSpPr>
              <p:nvPr/>
            </p:nvSpPr>
            <p:spPr bwMode="auto">
              <a:xfrm>
                <a:off x="4032" y="1632"/>
                <a:ext cx="576" cy="192"/>
              </a:xfrm>
              <a:prstGeom prst="flowChartMagneticDrum">
                <a:avLst/>
              </a:prstGeom>
              <a:solidFill>
                <a:srgbClr val="CCEC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6" name="Text Box 134">
                <a:extLst>
                  <a:ext uri="{FF2B5EF4-FFF2-40B4-BE49-F238E27FC236}">
                    <a16:creationId xmlns:a16="http://schemas.microsoft.com/office/drawing/2014/main" id="{386E1085-4F0F-4C51-86EE-B1939635BB05}"/>
                  </a:ext>
                </a:extLst>
              </p:cNvPr>
              <p:cNvSpPr txBox="1">
                <a:spLocks noChangeArrowheads="1"/>
              </p:cNvSpPr>
              <p:nvPr/>
            </p:nvSpPr>
            <p:spPr bwMode="auto">
              <a:xfrm>
                <a:off x="4128" y="1632"/>
                <a:ext cx="24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0" hangingPunct="0">
                  <a:spcBef>
                    <a:spcPct val="50000"/>
                  </a:spcBef>
                </a:pPr>
                <a:r>
                  <a:rPr lang="en-US" altLang="en-US">
                    <a:latin typeface="Times New Roman" panose="02020603050405020304" pitchFamily="18" charset="0"/>
                    <a:cs typeface="Times New Roman" panose="02020603050405020304" pitchFamily="18" charset="0"/>
                  </a:rPr>
                  <a:t>Ack</a:t>
                </a:r>
              </a:p>
            </p:txBody>
          </p:sp>
        </p:grpSp>
      </p:grpSp>
      <p:sp>
        <p:nvSpPr>
          <p:cNvPr id="117" name="AutoShape 135">
            <a:extLst>
              <a:ext uri="{FF2B5EF4-FFF2-40B4-BE49-F238E27FC236}">
                <a16:creationId xmlns:a16="http://schemas.microsoft.com/office/drawing/2014/main" id="{862E3122-2C23-42D0-9366-B66F247813E7}"/>
              </a:ext>
            </a:extLst>
          </p:cNvPr>
          <p:cNvSpPr>
            <a:spLocks noChangeArrowheads="1"/>
          </p:cNvSpPr>
          <p:nvPr/>
        </p:nvSpPr>
        <p:spPr bwMode="auto">
          <a:xfrm>
            <a:off x="6400800" y="1581150"/>
            <a:ext cx="381000" cy="381000"/>
          </a:xfrm>
          <a:prstGeom prst="wedgeEllipseCallout">
            <a:avLst>
              <a:gd name="adj1" fmla="val -56250"/>
              <a:gd name="adj2" fmla="val 55833"/>
            </a:avLst>
          </a:prstGeom>
          <a:solidFill>
            <a:schemeClr val="bg1"/>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en-US">
                <a:solidFill>
                  <a:srgbClr val="FF3300"/>
                </a:solidFill>
                <a:latin typeface="Times New Roman" panose="02020603050405020304" pitchFamily="18" charset="0"/>
                <a:cs typeface="Times New Roman" panose="02020603050405020304" pitchFamily="18" charset="0"/>
              </a:rPr>
              <a:t>T</a:t>
            </a:r>
          </a:p>
        </p:txBody>
      </p:sp>
      <p:sp>
        <p:nvSpPr>
          <p:cNvPr id="118" name="TextBox 117">
            <a:extLst>
              <a:ext uri="{FF2B5EF4-FFF2-40B4-BE49-F238E27FC236}">
                <a16:creationId xmlns:a16="http://schemas.microsoft.com/office/drawing/2014/main" id="{738C3E23-7744-49FF-AF6A-E4BF0D7CC997}"/>
              </a:ext>
            </a:extLst>
          </p:cNvPr>
          <p:cNvSpPr txBox="1"/>
          <p:nvPr/>
        </p:nvSpPr>
        <p:spPr>
          <a:xfrm>
            <a:off x="6562725" y="1244084"/>
            <a:ext cx="324128" cy="369332"/>
          </a:xfrm>
          <a:prstGeom prst="rect">
            <a:avLst/>
          </a:prstGeom>
          <a:noFill/>
        </p:spPr>
        <p:txBody>
          <a:bodyPr wrap="none" rtlCol="0">
            <a:spAutoFit/>
          </a:bodyPr>
          <a:lstStyle/>
          <a:p>
            <a:r>
              <a:rPr lang="en-US" dirty="0"/>
              <a:t>A</a:t>
            </a:r>
          </a:p>
        </p:txBody>
      </p:sp>
      <p:sp>
        <p:nvSpPr>
          <p:cNvPr id="119" name="TextBox 118">
            <a:extLst>
              <a:ext uri="{FF2B5EF4-FFF2-40B4-BE49-F238E27FC236}">
                <a16:creationId xmlns:a16="http://schemas.microsoft.com/office/drawing/2014/main" id="{9AD167E7-E41A-44D4-A19B-D05541849089}"/>
              </a:ext>
            </a:extLst>
          </p:cNvPr>
          <p:cNvSpPr txBox="1"/>
          <p:nvPr/>
        </p:nvSpPr>
        <p:spPr>
          <a:xfrm>
            <a:off x="7543800" y="1236702"/>
            <a:ext cx="300082" cy="369332"/>
          </a:xfrm>
          <a:prstGeom prst="rect">
            <a:avLst/>
          </a:prstGeom>
          <a:noFill/>
        </p:spPr>
        <p:txBody>
          <a:bodyPr wrap="none" rtlCol="0">
            <a:spAutoFit/>
          </a:bodyPr>
          <a:lstStyle/>
          <a:p>
            <a:r>
              <a:rPr lang="en-US" dirty="0"/>
              <a:t>B</a:t>
            </a:r>
          </a:p>
        </p:txBody>
      </p:sp>
      <p:sp>
        <p:nvSpPr>
          <p:cNvPr id="120" name="TextBox 119">
            <a:extLst>
              <a:ext uri="{FF2B5EF4-FFF2-40B4-BE49-F238E27FC236}">
                <a16:creationId xmlns:a16="http://schemas.microsoft.com/office/drawing/2014/main" id="{23D5A032-E3BB-480F-BB12-B4CC4A1CB2CF}"/>
              </a:ext>
            </a:extLst>
          </p:cNvPr>
          <p:cNvSpPr txBox="1"/>
          <p:nvPr/>
        </p:nvSpPr>
        <p:spPr>
          <a:xfrm>
            <a:off x="8591272" y="2781064"/>
            <a:ext cx="324128" cy="369332"/>
          </a:xfrm>
          <a:prstGeom prst="rect">
            <a:avLst/>
          </a:prstGeom>
          <a:noFill/>
        </p:spPr>
        <p:txBody>
          <a:bodyPr wrap="none" rtlCol="0">
            <a:spAutoFit/>
          </a:bodyPr>
          <a:lstStyle/>
          <a:p>
            <a:r>
              <a:rPr lang="en-US" dirty="0"/>
              <a:t>C</a:t>
            </a:r>
          </a:p>
        </p:txBody>
      </p:sp>
      <p:sp>
        <p:nvSpPr>
          <p:cNvPr id="121" name="TextBox 120">
            <a:extLst>
              <a:ext uri="{FF2B5EF4-FFF2-40B4-BE49-F238E27FC236}">
                <a16:creationId xmlns:a16="http://schemas.microsoft.com/office/drawing/2014/main" id="{67F6C674-EB0B-4104-9F56-A7E278DB4562}"/>
              </a:ext>
            </a:extLst>
          </p:cNvPr>
          <p:cNvSpPr txBox="1"/>
          <p:nvPr/>
        </p:nvSpPr>
        <p:spPr>
          <a:xfrm>
            <a:off x="6914872" y="3663434"/>
            <a:ext cx="324128" cy="369332"/>
          </a:xfrm>
          <a:prstGeom prst="rect">
            <a:avLst/>
          </a:prstGeom>
          <a:noFill/>
        </p:spPr>
        <p:txBody>
          <a:bodyPr wrap="none" rtlCol="0">
            <a:spAutoFit/>
          </a:bodyPr>
          <a:lstStyle/>
          <a:p>
            <a:r>
              <a:rPr lang="en-US" dirty="0"/>
              <a:t>D</a:t>
            </a:r>
          </a:p>
        </p:txBody>
      </p:sp>
      <p:sp>
        <p:nvSpPr>
          <p:cNvPr id="122" name="TextBox 121">
            <a:extLst>
              <a:ext uri="{FF2B5EF4-FFF2-40B4-BE49-F238E27FC236}">
                <a16:creationId xmlns:a16="http://schemas.microsoft.com/office/drawing/2014/main" id="{23A3077A-4260-4309-B917-6CA5AE2B0067}"/>
              </a:ext>
            </a:extLst>
          </p:cNvPr>
          <p:cNvSpPr txBox="1"/>
          <p:nvPr/>
        </p:nvSpPr>
        <p:spPr>
          <a:xfrm>
            <a:off x="5384417" y="2421097"/>
            <a:ext cx="285656" cy="369332"/>
          </a:xfrm>
          <a:prstGeom prst="rect">
            <a:avLst/>
          </a:prstGeom>
          <a:noFill/>
        </p:spPr>
        <p:txBody>
          <a:bodyPr wrap="none" rtlCol="0">
            <a:spAutoFit/>
          </a:bodyPr>
          <a:lstStyle/>
          <a:p>
            <a:r>
              <a:rPr lang="en-US" dirty="0"/>
              <a:t>E</a:t>
            </a:r>
          </a:p>
        </p:txBody>
      </p:sp>
      <p:sp>
        <p:nvSpPr>
          <p:cNvPr id="123" name="TextBox 122">
            <a:extLst>
              <a:ext uri="{FF2B5EF4-FFF2-40B4-BE49-F238E27FC236}">
                <a16:creationId xmlns:a16="http://schemas.microsoft.com/office/drawing/2014/main" id="{04691AB9-B20C-431E-9E56-6B281BFC6C38}"/>
              </a:ext>
            </a:extLst>
          </p:cNvPr>
          <p:cNvSpPr txBox="1"/>
          <p:nvPr/>
        </p:nvSpPr>
        <p:spPr>
          <a:xfrm>
            <a:off x="6553200" y="2553223"/>
            <a:ext cx="703269" cy="307777"/>
          </a:xfrm>
          <a:prstGeom prst="rect">
            <a:avLst/>
          </a:prstGeom>
          <a:noFill/>
        </p:spPr>
        <p:txBody>
          <a:bodyPr wrap="none" rtlCol="0">
            <a:spAutoFit/>
          </a:bodyPr>
          <a:lstStyle/>
          <a:p>
            <a:r>
              <a:rPr lang="en-US" sz="1400" dirty="0"/>
              <a:t>waiting</a:t>
            </a:r>
          </a:p>
        </p:txBody>
      </p:sp>
    </p:spTree>
    <p:extLst>
      <p:ext uri="{BB962C8B-B14F-4D97-AF65-F5344CB8AC3E}">
        <p14:creationId xmlns:p14="http://schemas.microsoft.com/office/powerpoint/2010/main" val="179005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dissolve">
                                      <p:cBhvr>
                                        <p:cTn id="10" dur="5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fade">
                                      <p:cBhvr>
                                        <p:cTn id="13" dur="500"/>
                                        <p:tgtEl>
                                          <p:spTgt spid="1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fade">
                                      <p:cBhvr>
                                        <p:cTn id="19" dur="500"/>
                                        <p:tgtEl>
                                          <p:spTgt spid="1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500"/>
                                        <p:tgtEl>
                                          <p:spTgt spid="1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fade">
                                      <p:cBhvr>
                                        <p:cTn id="25" dur="500"/>
                                        <p:tgtEl>
                                          <p:spTgt spid="1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6"/>
                                        </p:tgtEl>
                                        <p:attrNameLst>
                                          <p:attrName>style.visibility</p:attrName>
                                        </p:attrNameLst>
                                      </p:cBhvr>
                                      <p:to>
                                        <p:strVal val="visible"/>
                                      </p:to>
                                    </p:se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499"/>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23"/>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499"/>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92"/>
                                        </p:tgtEl>
                                        <p:attrNameLst>
                                          <p:attrName>style.visibility</p:attrName>
                                        </p:attrNameLst>
                                      </p:cBhvr>
                                      <p:to>
                                        <p:strVal val="visible"/>
                                      </p:to>
                                    </p:se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97"/>
                                        </p:tgtEl>
                                        <p:attrNameLst>
                                          <p:attrName>style.visibility</p:attrName>
                                        </p:attrNameLst>
                                      </p:cBhvr>
                                      <p:to>
                                        <p:strVal val="visible"/>
                                      </p:to>
                                    </p:se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102"/>
                                        </p:tgtEl>
                                        <p:attrNameLst>
                                          <p:attrName>style.visibility</p:attrName>
                                        </p:attrNameLst>
                                      </p:cBhvr>
                                      <p:to>
                                        <p:strVal val="visible"/>
                                      </p:to>
                                    </p:set>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107"/>
                                        </p:tgtEl>
                                        <p:attrNameLst>
                                          <p:attrName>style.visibility</p:attrName>
                                        </p:attrNameLst>
                                      </p:cBhvr>
                                      <p:to>
                                        <p:strVal val="visible"/>
                                      </p:to>
                                    </p:se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499"/>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animBg="1" autoUpdateAnimBg="0"/>
      <p:bldP spid="66" grpId="0" animBg="1" autoUpdateAnimBg="0"/>
      <p:bldP spid="117" grpId="0" animBg="1" autoUpdateAnimBg="0"/>
      <p:bldP spid="118" grpId="0"/>
      <p:bldP spid="119" grpId="0"/>
      <p:bldP spid="120" grpId="0"/>
      <p:bldP spid="121" grpId="0"/>
      <p:bldP spid="122" grpId="0"/>
      <p:bldP spid="123" grpId="0"/>
      <p:bldP spid="12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Configuration Fundamentals</a:t>
            </a:r>
          </a:p>
        </p:txBody>
      </p:sp>
      <p:sp>
        <p:nvSpPr>
          <p:cNvPr id="3" name="Content Placeholder 2"/>
          <p:cNvSpPr txBox="1">
            <a:spLocks/>
          </p:cNvSpPr>
          <p:nvPr/>
        </p:nvSpPr>
        <p:spPr>
          <a:xfrm>
            <a:off x="152400" y="12001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Now, you are ready to go though the fundamentals of the TCP/IP configuration: </a:t>
            </a:r>
          </a:p>
          <a:p>
            <a:pPr lvl="1">
              <a:buFont typeface="Wingdings" panose="05000000000000000000" pitchFamily="2" charset="2"/>
              <a:buChar char="q"/>
            </a:pPr>
            <a:r>
              <a:rPr lang="en-US" altLang="en-US" sz="2100" b="1" dirty="0"/>
              <a:t>IP addressing</a:t>
            </a:r>
          </a:p>
          <a:p>
            <a:pPr lvl="1">
              <a:buFont typeface="Wingdings" panose="05000000000000000000" pitchFamily="2" charset="2"/>
              <a:buChar char="q"/>
            </a:pPr>
            <a:r>
              <a:rPr lang="en-US" altLang="en-US" sz="2100" b="1" dirty="0"/>
              <a:t>Subnetting mask</a:t>
            </a:r>
          </a:p>
          <a:p>
            <a:pPr lvl="1">
              <a:buFont typeface="Wingdings" panose="05000000000000000000" pitchFamily="2" charset="2"/>
              <a:buChar char="q"/>
            </a:pPr>
            <a:r>
              <a:rPr lang="en-US" altLang="en-US" sz="2100" b="1" dirty="0"/>
              <a:t>Default gateway</a:t>
            </a:r>
          </a:p>
          <a:p>
            <a:pPr marL="365760" lvl="1" indent="0">
              <a:buNone/>
            </a:pPr>
            <a:endParaRPr lang="en-US" altLang="en-US" sz="2100" b="1" dirty="0"/>
          </a:p>
          <a:p>
            <a:pPr marL="365760" lvl="1" indent="0">
              <a:buNone/>
            </a:pPr>
            <a:r>
              <a:rPr lang="en-US" altLang="en-US" sz="2100" b="1" dirty="0"/>
              <a:t>That’s our next lesson.</a:t>
            </a:r>
          </a:p>
        </p:txBody>
      </p:sp>
    </p:spTree>
    <p:extLst>
      <p:ext uri="{BB962C8B-B14F-4D97-AF65-F5344CB8AC3E}">
        <p14:creationId xmlns:p14="http://schemas.microsoft.com/office/powerpoint/2010/main" val="2677682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1333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Summary of Protocols used in TCP/IP</a:t>
            </a:r>
          </a:p>
        </p:txBody>
      </p:sp>
      <p:graphicFrame>
        <p:nvGraphicFramePr>
          <p:cNvPr id="2" name="Table 1">
            <a:extLst>
              <a:ext uri="{FF2B5EF4-FFF2-40B4-BE49-F238E27FC236}">
                <a16:creationId xmlns:a16="http://schemas.microsoft.com/office/drawing/2014/main" id="{426EBD5E-2F72-4156-9638-A76960E8F868}"/>
              </a:ext>
            </a:extLst>
          </p:cNvPr>
          <p:cNvGraphicFramePr>
            <a:graphicFrameLocks noGrp="1"/>
          </p:cNvGraphicFramePr>
          <p:nvPr/>
        </p:nvGraphicFramePr>
        <p:xfrm>
          <a:off x="0" y="742950"/>
          <a:ext cx="9144000" cy="4389120"/>
        </p:xfrm>
        <a:graphic>
          <a:graphicData uri="http://schemas.openxmlformats.org/drawingml/2006/table">
            <a:tbl>
              <a:tblPr firstRow="1" bandRow="1">
                <a:tableStyleId>{5C22544A-7EE6-4342-B048-85BDC9FD1C3A}</a:tableStyleId>
              </a:tblPr>
              <a:tblGrid>
                <a:gridCol w="2073342">
                  <a:extLst>
                    <a:ext uri="{9D8B030D-6E8A-4147-A177-3AD203B41FA5}">
                      <a16:colId xmlns:a16="http://schemas.microsoft.com/office/drawing/2014/main" val="4100618382"/>
                    </a:ext>
                  </a:extLst>
                </a:gridCol>
                <a:gridCol w="4235640">
                  <a:extLst>
                    <a:ext uri="{9D8B030D-6E8A-4147-A177-3AD203B41FA5}">
                      <a16:colId xmlns:a16="http://schemas.microsoft.com/office/drawing/2014/main" val="2769850309"/>
                    </a:ext>
                  </a:extLst>
                </a:gridCol>
                <a:gridCol w="2835018">
                  <a:extLst>
                    <a:ext uri="{9D8B030D-6E8A-4147-A177-3AD203B41FA5}">
                      <a16:colId xmlns:a16="http://schemas.microsoft.com/office/drawing/2014/main" val="1090806840"/>
                    </a:ext>
                  </a:extLst>
                </a:gridCol>
              </a:tblGrid>
              <a:tr h="349360">
                <a:tc>
                  <a:txBody>
                    <a:bodyPr/>
                    <a:lstStyle/>
                    <a:p>
                      <a:r>
                        <a:rPr lang="en-US" sz="1800" dirty="0"/>
                        <a:t>TCP/IP Layer</a:t>
                      </a:r>
                    </a:p>
                  </a:txBody>
                  <a:tcPr anchor="ctr"/>
                </a:tc>
                <a:tc>
                  <a:txBody>
                    <a:bodyPr/>
                    <a:lstStyle/>
                    <a:p>
                      <a:r>
                        <a:rPr lang="en-US" sz="1800" dirty="0"/>
                        <a:t>Internet Functions/Services</a:t>
                      </a:r>
                    </a:p>
                  </a:txBody>
                  <a:tcPr anchor="ctr"/>
                </a:tc>
                <a:tc>
                  <a:txBody>
                    <a:bodyPr/>
                    <a:lstStyle/>
                    <a:p>
                      <a:r>
                        <a:rPr lang="en-US" sz="1800" dirty="0"/>
                        <a:t>Protocols</a:t>
                      </a:r>
                    </a:p>
                  </a:txBody>
                  <a:tcPr anchor="ctr"/>
                </a:tc>
                <a:extLst>
                  <a:ext uri="{0D108BD9-81ED-4DB2-BD59-A6C34878D82A}">
                    <a16:rowId xmlns:a16="http://schemas.microsoft.com/office/drawing/2014/main" val="1211208849"/>
                  </a:ext>
                </a:extLst>
              </a:tr>
              <a:tr h="0">
                <a:tc rowSpan="5">
                  <a:txBody>
                    <a:bodyPr/>
                    <a:lstStyle/>
                    <a:p>
                      <a:r>
                        <a:rPr lang="en-US" sz="1800" b="1" dirty="0"/>
                        <a:t>Application Layer</a:t>
                      </a:r>
                    </a:p>
                  </a:txBody>
                  <a:tcPr anchor="ctr">
                    <a:solidFill>
                      <a:schemeClr val="accent4">
                        <a:lumMod val="20000"/>
                        <a:lumOff val="80000"/>
                      </a:schemeClr>
                    </a:solidFill>
                  </a:tcPr>
                </a:tc>
                <a:tc>
                  <a:txBody>
                    <a:bodyPr/>
                    <a:lstStyle/>
                    <a:p>
                      <a:r>
                        <a:rPr lang="en-US" sz="1800" dirty="0"/>
                        <a:t>Hypertext Transfer &amp; Access</a:t>
                      </a:r>
                    </a:p>
                  </a:txBody>
                  <a:tcPr anchor="ctr">
                    <a:solidFill>
                      <a:schemeClr val="accent4">
                        <a:lumMod val="20000"/>
                        <a:lumOff val="80000"/>
                      </a:schemeClr>
                    </a:solidFill>
                  </a:tcPr>
                </a:tc>
                <a:tc>
                  <a:txBody>
                    <a:bodyPr/>
                    <a:lstStyle/>
                    <a:p>
                      <a:r>
                        <a:rPr lang="en-US" sz="1800" dirty="0"/>
                        <a:t>HTTP, HTTPS</a:t>
                      </a:r>
                    </a:p>
                  </a:txBody>
                  <a:tcPr anchor="ctr">
                    <a:solidFill>
                      <a:schemeClr val="accent4">
                        <a:lumMod val="20000"/>
                        <a:lumOff val="80000"/>
                      </a:schemeClr>
                    </a:solidFill>
                  </a:tcPr>
                </a:tc>
                <a:extLst>
                  <a:ext uri="{0D108BD9-81ED-4DB2-BD59-A6C34878D82A}">
                    <a16:rowId xmlns:a16="http://schemas.microsoft.com/office/drawing/2014/main" val="1449339627"/>
                  </a:ext>
                </a:extLst>
              </a:tr>
              <a:tr h="3074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File Transfer &amp; Access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FTP, TFTP, SFTP</a:t>
                      </a:r>
                    </a:p>
                  </a:txBody>
                  <a:tcPr anchor="ctr">
                    <a:solidFill>
                      <a:schemeClr val="accent4">
                        <a:lumMod val="20000"/>
                        <a:lumOff val="80000"/>
                      </a:schemeClr>
                    </a:solidFill>
                  </a:tcPr>
                </a:tc>
                <a:extLst>
                  <a:ext uri="{0D108BD9-81ED-4DB2-BD59-A6C34878D82A}">
                    <a16:rowId xmlns:a16="http://schemas.microsoft.com/office/drawing/2014/main" val="4251893431"/>
                  </a:ext>
                </a:extLst>
              </a:tr>
              <a:tr h="3074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Email Messaging</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SMTP, POP3, IMAP4</a:t>
                      </a:r>
                    </a:p>
                  </a:txBody>
                  <a:tcPr anchor="ctr">
                    <a:solidFill>
                      <a:schemeClr val="accent4">
                        <a:lumMod val="20000"/>
                        <a:lumOff val="80000"/>
                      </a:schemeClr>
                    </a:solidFill>
                  </a:tcPr>
                </a:tc>
                <a:extLst>
                  <a:ext uri="{0D108BD9-81ED-4DB2-BD59-A6C34878D82A}">
                    <a16:rowId xmlns:a16="http://schemas.microsoft.com/office/drawing/2014/main" val="1086946203"/>
                  </a:ext>
                </a:extLst>
              </a:tr>
              <a:tr h="30743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Remote Access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TELNET</a:t>
                      </a:r>
                    </a:p>
                  </a:txBody>
                  <a:tcPr anchor="ctr">
                    <a:solidFill>
                      <a:schemeClr val="accent4">
                        <a:lumMod val="20000"/>
                        <a:lumOff val="80000"/>
                      </a:schemeClr>
                    </a:solidFill>
                  </a:tcPr>
                </a:tc>
                <a:extLst>
                  <a:ext uri="{0D108BD9-81ED-4DB2-BD59-A6C34878D82A}">
                    <a16:rowId xmlns:a16="http://schemas.microsoft.com/office/drawing/2014/main" val="416713749"/>
                  </a:ext>
                </a:extLst>
              </a:tr>
              <a:tr h="0">
                <a:tc vMerge="1">
                  <a:txBody>
                    <a:bodyPr/>
                    <a:lstStyle/>
                    <a:p>
                      <a:endParaRPr lang="en-US" sz="1800"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Others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DNS, SNMP, NTP, NNTP, ...</a:t>
                      </a:r>
                    </a:p>
                  </a:txBody>
                  <a:tcPr anchor="ctr">
                    <a:solidFill>
                      <a:schemeClr val="accent4">
                        <a:lumMod val="20000"/>
                        <a:lumOff val="80000"/>
                      </a:schemeClr>
                    </a:solidFill>
                  </a:tcPr>
                </a:tc>
                <a:extLst>
                  <a:ext uri="{0D108BD9-81ED-4DB2-BD59-A6C34878D82A}">
                    <a16:rowId xmlns:a16="http://schemas.microsoft.com/office/drawing/2014/main" val="1864314853"/>
                  </a:ext>
                </a:extLst>
              </a:tr>
              <a:tr h="307437">
                <a:tc rowSpan="2">
                  <a:txBody>
                    <a:bodyPr/>
                    <a:lstStyle/>
                    <a:p>
                      <a:r>
                        <a:rPr lang="en-US" sz="1800" b="1" dirty="0"/>
                        <a:t>Transport Layer</a:t>
                      </a:r>
                    </a:p>
                  </a:txBody>
                  <a:tcPr anchor="ctr">
                    <a:solidFill>
                      <a:srgbClr val="E8F0F4"/>
                    </a:solidFill>
                  </a:tcPr>
                </a:tc>
                <a:tc>
                  <a:txBody>
                    <a:bodyPr/>
                    <a:lstStyle/>
                    <a:p>
                      <a:r>
                        <a:rPr lang="en-US" sz="1800" dirty="0"/>
                        <a:t>Connection-oriented Transmission</a:t>
                      </a:r>
                    </a:p>
                  </a:txBody>
                  <a:tcPr anchor="ctr">
                    <a:solidFill>
                      <a:srgbClr val="E8F0F4"/>
                    </a:solidFill>
                  </a:tcPr>
                </a:tc>
                <a:tc>
                  <a:txBody>
                    <a:bodyPr/>
                    <a:lstStyle/>
                    <a:p>
                      <a:r>
                        <a:rPr lang="en-US" sz="1800" dirty="0"/>
                        <a:t>TCP</a:t>
                      </a:r>
                    </a:p>
                  </a:txBody>
                  <a:tcPr anchor="ctr">
                    <a:solidFill>
                      <a:srgbClr val="E8F0F4"/>
                    </a:solidFill>
                  </a:tcPr>
                </a:tc>
                <a:extLst>
                  <a:ext uri="{0D108BD9-81ED-4DB2-BD59-A6C34878D82A}">
                    <a16:rowId xmlns:a16="http://schemas.microsoft.com/office/drawing/2014/main" val="839242213"/>
                  </a:ext>
                </a:extLst>
              </a:tr>
              <a:tr h="307437">
                <a:tc vMerge="1">
                  <a:txBody>
                    <a:bodyPr/>
                    <a:lstStyle/>
                    <a:p>
                      <a:endParaRPr lang="en-US" sz="1800" dirty="0"/>
                    </a:p>
                  </a:txBody>
                  <a:tcPr>
                    <a:solidFill>
                      <a:srgbClr val="E8F0F4"/>
                    </a:solidFill>
                  </a:tcPr>
                </a:tc>
                <a:tc>
                  <a:txBody>
                    <a:bodyPr/>
                    <a:lstStyle/>
                    <a:p>
                      <a:r>
                        <a:rPr lang="en-US" sz="1800" dirty="0"/>
                        <a:t>Connectionless Transmission</a:t>
                      </a:r>
                    </a:p>
                  </a:txBody>
                  <a:tcPr anchor="ctr">
                    <a:solidFill>
                      <a:srgbClr val="E8F0F4"/>
                    </a:solidFill>
                  </a:tcPr>
                </a:tc>
                <a:tc>
                  <a:txBody>
                    <a:bodyPr/>
                    <a:lstStyle/>
                    <a:p>
                      <a:r>
                        <a:rPr lang="en-US" sz="1800" dirty="0"/>
                        <a:t>UDP</a:t>
                      </a:r>
                    </a:p>
                  </a:txBody>
                  <a:tcPr anchor="ctr">
                    <a:solidFill>
                      <a:srgbClr val="E8F0F4"/>
                    </a:solidFill>
                  </a:tcPr>
                </a:tc>
                <a:extLst>
                  <a:ext uri="{0D108BD9-81ED-4DB2-BD59-A6C34878D82A}">
                    <a16:rowId xmlns:a16="http://schemas.microsoft.com/office/drawing/2014/main" val="1676792386"/>
                  </a:ext>
                </a:extLst>
              </a:tr>
              <a:tr h="307437">
                <a:tc rowSpan="3">
                  <a:txBody>
                    <a:bodyPr/>
                    <a:lstStyle/>
                    <a:p>
                      <a:r>
                        <a:rPr lang="en-US" sz="1800" b="1" dirty="0"/>
                        <a:t>Internet Layer</a:t>
                      </a:r>
                    </a:p>
                  </a:txBody>
                  <a:tcPr anchor="ctr">
                    <a:solidFill>
                      <a:schemeClr val="accent4">
                        <a:lumMod val="20000"/>
                        <a:lumOff val="80000"/>
                      </a:schemeClr>
                    </a:solidFill>
                  </a:tcPr>
                </a:tc>
                <a:tc>
                  <a:txBody>
                    <a:bodyPr/>
                    <a:lstStyle/>
                    <a:p>
                      <a:r>
                        <a:rPr lang="en-US" sz="1800" dirty="0"/>
                        <a:t>Packet Delivery &amp; Addressing</a:t>
                      </a:r>
                    </a:p>
                  </a:txBody>
                  <a:tcPr anchor="ctr">
                    <a:solidFill>
                      <a:schemeClr val="accent4">
                        <a:lumMod val="20000"/>
                        <a:lumOff val="80000"/>
                      </a:schemeClr>
                    </a:solidFill>
                  </a:tcPr>
                </a:tc>
                <a:tc>
                  <a:txBody>
                    <a:bodyPr/>
                    <a:lstStyle/>
                    <a:p>
                      <a:r>
                        <a:rPr lang="en-US" sz="1800" dirty="0"/>
                        <a:t>IP</a:t>
                      </a:r>
                    </a:p>
                  </a:txBody>
                  <a:tcPr anchor="ctr">
                    <a:solidFill>
                      <a:schemeClr val="accent4">
                        <a:lumMod val="20000"/>
                        <a:lumOff val="80000"/>
                      </a:schemeClr>
                    </a:solidFill>
                  </a:tcPr>
                </a:tc>
                <a:extLst>
                  <a:ext uri="{0D108BD9-81ED-4DB2-BD59-A6C34878D82A}">
                    <a16:rowId xmlns:a16="http://schemas.microsoft.com/office/drawing/2014/main" val="2064895072"/>
                  </a:ext>
                </a:extLst>
              </a:tr>
              <a:tr h="307437">
                <a:tc vMerge="1">
                  <a:txBody>
                    <a:bodyPr/>
                    <a:lstStyle/>
                    <a:p>
                      <a:endParaRPr lang="en-US" sz="1800" dirty="0"/>
                    </a:p>
                  </a:txBody>
                  <a:tcPr>
                    <a:solidFill>
                      <a:schemeClr val="accent4">
                        <a:lumMod val="20000"/>
                        <a:lumOff val="80000"/>
                      </a:schemeClr>
                    </a:solidFill>
                  </a:tcPr>
                </a:tc>
                <a:tc>
                  <a:txBody>
                    <a:bodyPr/>
                    <a:lstStyle/>
                    <a:p>
                      <a:r>
                        <a:rPr lang="en-US" sz="1800" dirty="0"/>
                        <a:t>Status &amp; Error Reporting</a:t>
                      </a:r>
                    </a:p>
                  </a:txBody>
                  <a:tcPr anchor="ctr">
                    <a:solidFill>
                      <a:schemeClr val="accent4">
                        <a:lumMod val="20000"/>
                        <a:lumOff val="80000"/>
                      </a:schemeClr>
                    </a:solidFill>
                  </a:tcPr>
                </a:tc>
                <a:tc>
                  <a:txBody>
                    <a:bodyPr/>
                    <a:lstStyle/>
                    <a:p>
                      <a:r>
                        <a:rPr lang="en-US" sz="1800" dirty="0"/>
                        <a:t>ICMP</a:t>
                      </a:r>
                    </a:p>
                  </a:txBody>
                  <a:tcPr anchor="ctr">
                    <a:solidFill>
                      <a:schemeClr val="accent4">
                        <a:lumMod val="20000"/>
                        <a:lumOff val="80000"/>
                      </a:schemeClr>
                    </a:solidFill>
                  </a:tcPr>
                </a:tc>
                <a:extLst>
                  <a:ext uri="{0D108BD9-81ED-4DB2-BD59-A6C34878D82A}">
                    <a16:rowId xmlns:a16="http://schemas.microsoft.com/office/drawing/2014/main" val="3583169964"/>
                  </a:ext>
                </a:extLst>
              </a:tr>
              <a:tr h="307437">
                <a:tc vMerge="1">
                  <a:txBody>
                    <a:bodyPr/>
                    <a:lstStyle/>
                    <a:p>
                      <a:endParaRPr lang="en-US" sz="1800" dirty="0"/>
                    </a:p>
                  </a:txBody>
                  <a:tcPr>
                    <a:solidFill>
                      <a:schemeClr val="accent4">
                        <a:lumMod val="20000"/>
                        <a:lumOff val="80000"/>
                      </a:schemeClr>
                    </a:solidFill>
                  </a:tcPr>
                </a:tc>
                <a:tc>
                  <a:txBody>
                    <a:bodyPr/>
                    <a:lstStyle/>
                    <a:p>
                      <a:r>
                        <a:rPr lang="en-US" sz="1800" dirty="0"/>
                        <a:t>Logical-to-Physical Address Resolution</a:t>
                      </a:r>
                    </a:p>
                  </a:txBody>
                  <a:tcPr anchor="ctr">
                    <a:solidFill>
                      <a:schemeClr val="accent4">
                        <a:lumMod val="20000"/>
                        <a:lumOff val="80000"/>
                      </a:schemeClr>
                    </a:solidFill>
                  </a:tcPr>
                </a:tc>
                <a:tc>
                  <a:txBody>
                    <a:bodyPr/>
                    <a:lstStyle/>
                    <a:p>
                      <a:r>
                        <a:rPr lang="en-US" sz="1800" dirty="0"/>
                        <a:t>ARP, RARP</a:t>
                      </a:r>
                    </a:p>
                  </a:txBody>
                  <a:tcPr anchor="ctr">
                    <a:solidFill>
                      <a:schemeClr val="accent4">
                        <a:lumMod val="20000"/>
                        <a:lumOff val="80000"/>
                      </a:schemeClr>
                    </a:solidFill>
                  </a:tcPr>
                </a:tc>
                <a:extLst>
                  <a:ext uri="{0D108BD9-81ED-4DB2-BD59-A6C34878D82A}">
                    <a16:rowId xmlns:a16="http://schemas.microsoft.com/office/drawing/2014/main" val="782320458"/>
                  </a:ext>
                </a:extLst>
              </a:tr>
              <a:tr h="0">
                <a:tc>
                  <a:txBody>
                    <a:bodyPr/>
                    <a:lstStyle/>
                    <a:p>
                      <a:r>
                        <a:rPr lang="en-US" sz="1800" b="1" dirty="0"/>
                        <a:t>Link Layer</a:t>
                      </a:r>
                    </a:p>
                  </a:txBody>
                  <a:tcPr anchor="ctr">
                    <a:solidFill>
                      <a:srgbClr val="E8F0F4"/>
                    </a:solidFill>
                  </a:tcPr>
                </a:tc>
                <a:tc>
                  <a:txBody>
                    <a:bodyPr/>
                    <a:lstStyle/>
                    <a:p>
                      <a:r>
                        <a:rPr lang="en-US" sz="1800" dirty="0"/>
                        <a:t>Transmission Specs</a:t>
                      </a:r>
                    </a:p>
                  </a:txBody>
                  <a:tcPr anchor="ctr">
                    <a:solidFill>
                      <a:srgbClr val="E8F0F4"/>
                    </a:solidFill>
                  </a:tcPr>
                </a:tc>
                <a:tc>
                  <a:txBody>
                    <a:bodyPr/>
                    <a:lstStyle/>
                    <a:p>
                      <a:r>
                        <a:rPr lang="en-US" sz="1800" dirty="0"/>
                        <a:t>Ethernet, Token Ring, FDDI</a:t>
                      </a:r>
                    </a:p>
                  </a:txBody>
                  <a:tcPr anchor="ctr">
                    <a:solidFill>
                      <a:srgbClr val="E8F0F4"/>
                    </a:solidFill>
                  </a:tcPr>
                </a:tc>
                <a:extLst>
                  <a:ext uri="{0D108BD9-81ED-4DB2-BD59-A6C34878D82A}">
                    <a16:rowId xmlns:a16="http://schemas.microsoft.com/office/drawing/2014/main" val="1183547842"/>
                  </a:ext>
                </a:extLst>
              </a:tr>
            </a:tbl>
          </a:graphicData>
        </a:graphic>
      </p:graphicFrame>
    </p:spTree>
    <p:extLst>
      <p:ext uri="{BB962C8B-B14F-4D97-AF65-F5344CB8AC3E}">
        <p14:creationId xmlns:p14="http://schemas.microsoft.com/office/powerpoint/2010/main" val="8080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endParaRPr lang="en-US"/>
          </a:p>
        </p:txBody>
      </p:sp>
      <p:sp>
        <p:nvSpPr>
          <p:cNvPr id="4" name="Rectangle 11"/>
          <p:cNvSpPr>
            <a:spLocks/>
          </p:cNvSpPr>
          <p:nvPr/>
        </p:nvSpPr>
        <p:spPr bwMode="auto">
          <a:xfrm>
            <a:off x="304800" y="10001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Research Activity</a:t>
            </a:r>
          </a:p>
        </p:txBody>
      </p:sp>
      <p:sp>
        <p:nvSpPr>
          <p:cNvPr id="6" name="Content Placeholder 2"/>
          <p:cNvSpPr txBox="1">
            <a:spLocks/>
          </p:cNvSpPr>
          <p:nvPr/>
        </p:nvSpPr>
        <p:spPr>
          <a:xfrm>
            <a:off x="152400" y="819150"/>
            <a:ext cx="8839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tx1"/>
              </a:buClr>
              <a:buSzPct val="90000"/>
              <a:buFont typeface="+mj-lt"/>
              <a:buAutoNum type="arabicPeriod"/>
            </a:pPr>
            <a:r>
              <a:rPr lang="en-US" sz="2000" dirty="0"/>
              <a:t>There are more networking protocols other than the TCP/IP model, such as IPX/SPX, NetBEUI, and AppleTalk. Write short notes of each of these models.</a:t>
            </a:r>
          </a:p>
          <a:p>
            <a:pPr marL="457200" indent="-457200">
              <a:buClr>
                <a:schemeClr val="tx1"/>
              </a:buClr>
              <a:buSzPct val="90000"/>
              <a:buFont typeface="+mj-lt"/>
              <a:buAutoNum type="arabicPeriod"/>
            </a:pPr>
            <a:r>
              <a:rPr lang="en-US" sz="2000" dirty="0"/>
              <a:t>Explain which mail protocol is better, POP3 or IMAP4, from the perspective of each of: the server storage space, mail synchronization, and privacy.</a:t>
            </a:r>
          </a:p>
          <a:p>
            <a:pPr marL="457200" indent="-457200">
              <a:buClr>
                <a:schemeClr val="tx1"/>
              </a:buClr>
              <a:buSzPct val="90000"/>
              <a:buFont typeface="+mj-lt"/>
              <a:buAutoNum type="arabicPeriod"/>
            </a:pPr>
            <a:r>
              <a:rPr lang="en-US" sz="2000" dirty="0"/>
              <a:t>FTP is not just a protocol, it is a program as well. Compare between FTP and other file management programs such as Dropbox and Google Drive, pointing out the pros and cons of each of them.</a:t>
            </a:r>
          </a:p>
          <a:p>
            <a:pPr marL="457200" indent="-457200">
              <a:buClr>
                <a:schemeClr val="tx1"/>
              </a:buClr>
              <a:buSzPct val="90000"/>
              <a:buFont typeface="+mj-lt"/>
              <a:buAutoNum type="arabicPeriod"/>
            </a:pPr>
            <a:r>
              <a:rPr lang="en-US" sz="2000" dirty="0"/>
              <a:t>Explain using an example how the checksum is calculated and used to detect errors within the transmitted data.</a:t>
            </a:r>
          </a:p>
          <a:p>
            <a:pPr marL="457200" indent="-457200">
              <a:buClr>
                <a:schemeClr val="tx1"/>
              </a:buClr>
              <a:buSzPct val="90000"/>
              <a:buFont typeface="+mj-lt"/>
              <a:buAutoNum type="arabicPeriod"/>
            </a:pPr>
            <a:r>
              <a:rPr lang="en-US" sz="2000" dirty="0"/>
              <a:t>Explore and briefly explain other more protocols that reside at the link layer, such as 802.11 and FDDI.</a:t>
            </a:r>
          </a:p>
        </p:txBody>
      </p:sp>
    </p:spTree>
    <p:extLst>
      <p:ext uri="{BB962C8B-B14F-4D97-AF65-F5344CB8AC3E}">
        <p14:creationId xmlns:p14="http://schemas.microsoft.com/office/powerpoint/2010/main" val="111705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009D6651-635E-4B97-95EB-9C1A8195A4DF}"/>
              </a:ext>
            </a:extLst>
          </p:cNvPr>
          <p:cNvSpPr/>
          <p:nvPr/>
        </p:nvSpPr>
        <p:spPr>
          <a:xfrm>
            <a:off x="1295397" y="3269219"/>
            <a:ext cx="22098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Network Layer</a:t>
            </a:r>
          </a:p>
        </p:txBody>
      </p:sp>
      <p:sp>
        <p:nvSpPr>
          <p:cNvPr id="51" name="Rectangle: Rounded Corners 50">
            <a:extLst>
              <a:ext uri="{FF2B5EF4-FFF2-40B4-BE49-F238E27FC236}">
                <a16:creationId xmlns:a16="http://schemas.microsoft.com/office/drawing/2014/main" id="{C8287E6E-C76F-43BC-8858-70278340EB79}"/>
              </a:ext>
            </a:extLst>
          </p:cNvPr>
          <p:cNvSpPr/>
          <p:nvPr/>
        </p:nvSpPr>
        <p:spPr>
          <a:xfrm>
            <a:off x="1295397" y="2812019"/>
            <a:ext cx="22098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Transport Layer</a:t>
            </a:r>
          </a:p>
        </p:txBody>
      </p:sp>
      <p:sp>
        <p:nvSpPr>
          <p:cNvPr id="53" name="Rectangle: Rounded Corners 52">
            <a:extLst>
              <a:ext uri="{FF2B5EF4-FFF2-40B4-BE49-F238E27FC236}">
                <a16:creationId xmlns:a16="http://schemas.microsoft.com/office/drawing/2014/main" id="{991BAA46-76C4-40AF-809B-955B6F15868B}"/>
              </a:ext>
            </a:extLst>
          </p:cNvPr>
          <p:cNvSpPr/>
          <p:nvPr/>
        </p:nvSpPr>
        <p:spPr>
          <a:xfrm>
            <a:off x="1295397" y="3726419"/>
            <a:ext cx="22098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Data Link Layer</a:t>
            </a:r>
          </a:p>
        </p:txBody>
      </p:sp>
      <p:sp>
        <p:nvSpPr>
          <p:cNvPr id="54" name="Rectangle: Rounded Corners 53">
            <a:extLst>
              <a:ext uri="{FF2B5EF4-FFF2-40B4-BE49-F238E27FC236}">
                <a16:creationId xmlns:a16="http://schemas.microsoft.com/office/drawing/2014/main" id="{9F9802DA-60EE-4E3B-A4F1-A85424A0FE5D}"/>
              </a:ext>
            </a:extLst>
          </p:cNvPr>
          <p:cNvSpPr/>
          <p:nvPr/>
        </p:nvSpPr>
        <p:spPr>
          <a:xfrm>
            <a:off x="1295397" y="4183619"/>
            <a:ext cx="22098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Physical Layer</a:t>
            </a:r>
          </a:p>
        </p:txBody>
      </p: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OSI Model versus TCP/IP Model</a:t>
            </a:r>
          </a:p>
        </p:txBody>
      </p:sp>
      <p:sp>
        <p:nvSpPr>
          <p:cNvPr id="21" name="Rectangle: Rounded Corners 20">
            <a:extLst>
              <a:ext uri="{FF2B5EF4-FFF2-40B4-BE49-F238E27FC236}">
                <a16:creationId xmlns:a16="http://schemas.microsoft.com/office/drawing/2014/main" id="{67380BD0-5D2A-4D8B-915A-5F5E9BB0513F}"/>
              </a:ext>
            </a:extLst>
          </p:cNvPr>
          <p:cNvSpPr/>
          <p:nvPr/>
        </p:nvSpPr>
        <p:spPr>
          <a:xfrm>
            <a:off x="1295400" y="1428750"/>
            <a:ext cx="22098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Application Layer</a:t>
            </a:r>
          </a:p>
        </p:txBody>
      </p:sp>
      <p:sp>
        <p:nvSpPr>
          <p:cNvPr id="22" name="Rectangle: Rounded Corners 21">
            <a:extLst>
              <a:ext uri="{FF2B5EF4-FFF2-40B4-BE49-F238E27FC236}">
                <a16:creationId xmlns:a16="http://schemas.microsoft.com/office/drawing/2014/main" id="{69BC234B-6314-4157-8467-74D355477A89}"/>
              </a:ext>
            </a:extLst>
          </p:cNvPr>
          <p:cNvSpPr/>
          <p:nvPr/>
        </p:nvSpPr>
        <p:spPr>
          <a:xfrm>
            <a:off x="1295400" y="1897619"/>
            <a:ext cx="22098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Presentation Layer</a:t>
            </a:r>
          </a:p>
        </p:txBody>
      </p:sp>
      <p:sp>
        <p:nvSpPr>
          <p:cNvPr id="23" name="Rectangle: Rounded Corners 22">
            <a:extLst>
              <a:ext uri="{FF2B5EF4-FFF2-40B4-BE49-F238E27FC236}">
                <a16:creationId xmlns:a16="http://schemas.microsoft.com/office/drawing/2014/main" id="{C454AFD8-ECDA-4583-8EB9-564FA22603AF}"/>
              </a:ext>
            </a:extLst>
          </p:cNvPr>
          <p:cNvSpPr/>
          <p:nvPr/>
        </p:nvSpPr>
        <p:spPr>
          <a:xfrm>
            <a:off x="1295400" y="2354819"/>
            <a:ext cx="22098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Session Layer</a:t>
            </a:r>
          </a:p>
        </p:txBody>
      </p:sp>
      <p:sp>
        <p:nvSpPr>
          <p:cNvPr id="24" name="Rectangle: Rounded Corners 23">
            <a:extLst>
              <a:ext uri="{FF2B5EF4-FFF2-40B4-BE49-F238E27FC236}">
                <a16:creationId xmlns:a16="http://schemas.microsoft.com/office/drawing/2014/main" id="{18981B44-9624-4A02-B89E-0FE064A7AF4B}"/>
              </a:ext>
            </a:extLst>
          </p:cNvPr>
          <p:cNvSpPr/>
          <p:nvPr/>
        </p:nvSpPr>
        <p:spPr>
          <a:xfrm>
            <a:off x="1295400" y="2812019"/>
            <a:ext cx="22098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Transport Layer</a:t>
            </a:r>
          </a:p>
        </p:txBody>
      </p:sp>
      <p:sp>
        <p:nvSpPr>
          <p:cNvPr id="26" name="Rectangle: Rounded Corners 25">
            <a:extLst>
              <a:ext uri="{FF2B5EF4-FFF2-40B4-BE49-F238E27FC236}">
                <a16:creationId xmlns:a16="http://schemas.microsoft.com/office/drawing/2014/main" id="{0DCFB3D4-3B3C-4ADD-9B63-CE659D414CFD}"/>
              </a:ext>
            </a:extLst>
          </p:cNvPr>
          <p:cNvSpPr/>
          <p:nvPr/>
        </p:nvSpPr>
        <p:spPr>
          <a:xfrm>
            <a:off x="1295400" y="3726419"/>
            <a:ext cx="22098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Data Link Layer</a:t>
            </a:r>
          </a:p>
        </p:txBody>
      </p:sp>
      <p:sp>
        <p:nvSpPr>
          <p:cNvPr id="27" name="Rectangle: Rounded Corners 26">
            <a:extLst>
              <a:ext uri="{FF2B5EF4-FFF2-40B4-BE49-F238E27FC236}">
                <a16:creationId xmlns:a16="http://schemas.microsoft.com/office/drawing/2014/main" id="{6E7B432C-292A-48E6-9BB8-1C9C5B90D1A9}"/>
              </a:ext>
            </a:extLst>
          </p:cNvPr>
          <p:cNvSpPr/>
          <p:nvPr/>
        </p:nvSpPr>
        <p:spPr>
          <a:xfrm>
            <a:off x="1295400" y="4183619"/>
            <a:ext cx="22098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Physical Layer</a:t>
            </a:r>
          </a:p>
        </p:txBody>
      </p:sp>
      <p:sp>
        <p:nvSpPr>
          <p:cNvPr id="35" name="TextBox 34">
            <a:extLst>
              <a:ext uri="{FF2B5EF4-FFF2-40B4-BE49-F238E27FC236}">
                <a16:creationId xmlns:a16="http://schemas.microsoft.com/office/drawing/2014/main" id="{7F5F1AFC-E004-4EFC-BA09-2D637435ED0D}"/>
              </a:ext>
            </a:extLst>
          </p:cNvPr>
          <p:cNvSpPr txBox="1"/>
          <p:nvPr/>
        </p:nvSpPr>
        <p:spPr>
          <a:xfrm>
            <a:off x="482549" y="4145300"/>
            <a:ext cx="812851" cy="338554"/>
          </a:xfrm>
          <a:prstGeom prst="rect">
            <a:avLst/>
          </a:prstGeom>
          <a:noFill/>
        </p:spPr>
        <p:txBody>
          <a:bodyPr wrap="none" rtlCol="0">
            <a:spAutoFit/>
          </a:bodyPr>
          <a:lstStyle/>
          <a:p>
            <a:r>
              <a:rPr lang="en-US" sz="1600" dirty="0"/>
              <a:t>Layer 1</a:t>
            </a:r>
          </a:p>
        </p:txBody>
      </p:sp>
      <p:sp>
        <p:nvSpPr>
          <p:cNvPr id="36" name="TextBox 35">
            <a:extLst>
              <a:ext uri="{FF2B5EF4-FFF2-40B4-BE49-F238E27FC236}">
                <a16:creationId xmlns:a16="http://schemas.microsoft.com/office/drawing/2014/main" id="{9A2DC14F-ECC9-41EE-8174-0250B156D5C3}"/>
              </a:ext>
            </a:extLst>
          </p:cNvPr>
          <p:cNvSpPr txBox="1"/>
          <p:nvPr/>
        </p:nvSpPr>
        <p:spPr>
          <a:xfrm>
            <a:off x="482548" y="3698756"/>
            <a:ext cx="812851" cy="338554"/>
          </a:xfrm>
          <a:prstGeom prst="rect">
            <a:avLst/>
          </a:prstGeom>
          <a:noFill/>
        </p:spPr>
        <p:txBody>
          <a:bodyPr wrap="none" rtlCol="0">
            <a:spAutoFit/>
          </a:bodyPr>
          <a:lstStyle/>
          <a:p>
            <a:r>
              <a:rPr lang="en-US" sz="1600" dirty="0"/>
              <a:t>Layer 2</a:t>
            </a:r>
          </a:p>
        </p:txBody>
      </p:sp>
      <p:sp>
        <p:nvSpPr>
          <p:cNvPr id="37" name="TextBox 36">
            <a:extLst>
              <a:ext uri="{FF2B5EF4-FFF2-40B4-BE49-F238E27FC236}">
                <a16:creationId xmlns:a16="http://schemas.microsoft.com/office/drawing/2014/main" id="{8AAA5072-113C-4B28-B983-266E5C465D8C}"/>
              </a:ext>
            </a:extLst>
          </p:cNvPr>
          <p:cNvSpPr txBox="1"/>
          <p:nvPr/>
        </p:nvSpPr>
        <p:spPr>
          <a:xfrm>
            <a:off x="482548" y="3245067"/>
            <a:ext cx="812851" cy="338554"/>
          </a:xfrm>
          <a:prstGeom prst="rect">
            <a:avLst/>
          </a:prstGeom>
          <a:noFill/>
        </p:spPr>
        <p:txBody>
          <a:bodyPr wrap="none" rtlCol="0">
            <a:spAutoFit/>
          </a:bodyPr>
          <a:lstStyle/>
          <a:p>
            <a:r>
              <a:rPr lang="en-US" sz="1600" dirty="0"/>
              <a:t>Layer 3</a:t>
            </a:r>
          </a:p>
        </p:txBody>
      </p:sp>
      <p:sp>
        <p:nvSpPr>
          <p:cNvPr id="38" name="TextBox 37">
            <a:extLst>
              <a:ext uri="{FF2B5EF4-FFF2-40B4-BE49-F238E27FC236}">
                <a16:creationId xmlns:a16="http://schemas.microsoft.com/office/drawing/2014/main" id="{44E6AA01-3236-458A-BB86-AF94E63ED629}"/>
              </a:ext>
            </a:extLst>
          </p:cNvPr>
          <p:cNvSpPr txBox="1"/>
          <p:nvPr/>
        </p:nvSpPr>
        <p:spPr>
          <a:xfrm>
            <a:off x="482547" y="2798523"/>
            <a:ext cx="812851" cy="338554"/>
          </a:xfrm>
          <a:prstGeom prst="rect">
            <a:avLst/>
          </a:prstGeom>
          <a:noFill/>
        </p:spPr>
        <p:txBody>
          <a:bodyPr wrap="none" rtlCol="0">
            <a:spAutoFit/>
          </a:bodyPr>
          <a:lstStyle/>
          <a:p>
            <a:r>
              <a:rPr lang="en-US" sz="1600" dirty="0"/>
              <a:t>Layer 4</a:t>
            </a:r>
          </a:p>
        </p:txBody>
      </p:sp>
      <p:sp>
        <p:nvSpPr>
          <p:cNvPr id="39" name="TextBox 38">
            <a:extLst>
              <a:ext uri="{FF2B5EF4-FFF2-40B4-BE49-F238E27FC236}">
                <a16:creationId xmlns:a16="http://schemas.microsoft.com/office/drawing/2014/main" id="{00A752D6-B675-49B4-99C1-F445CCDDEEE0}"/>
              </a:ext>
            </a:extLst>
          </p:cNvPr>
          <p:cNvSpPr txBox="1"/>
          <p:nvPr/>
        </p:nvSpPr>
        <p:spPr>
          <a:xfrm>
            <a:off x="482547" y="2344833"/>
            <a:ext cx="812851" cy="338554"/>
          </a:xfrm>
          <a:prstGeom prst="rect">
            <a:avLst/>
          </a:prstGeom>
          <a:noFill/>
        </p:spPr>
        <p:txBody>
          <a:bodyPr wrap="none" rtlCol="0">
            <a:spAutoFit/>
          </a:bodyPr>
          <a:lstStyle/>
          <a:p>
            <a:r>
              <a:rPr lang="en-US" sz="1600" dirty="0"/>
              <a:t>Layer 5</a:t>
            </a:r>
          </a:p>
        </p:txBody>
      </p:sp>
      <p:sp>
        <p:nvSpPr>
          <p:cNvPr id="40" name="TextBox 39">
            <a:extLst>
              <a:ext uri="{FF2B5EF4-FFF2-40B4-BE49-F238E27FC236}">
                <a16:creationId xmlns:a16="http://schemas.microsoft.com/office/drawing/2014/main" id="{7A36E6DD-53DA-4184-8737-A705D41C9759}"/>
              </a:ext>
            </a:extLst>
          </p:cNvPr>
          <p:cNvSpPr txBox="1"/>
          <p:nvPr/>
        </p:nvSpPr>
        <p:spPr>
          <a:xfrm>
            <a:off x="482546" y="1898289"/>
            <a:ext cx="812851" cy="338554"/>
          </a:xfrm>
          <a:prstGeom prst="rect">
            <a:avLst/>
          </a:prstGeom>
          <a:noFill/>
        </p:spPr>
        <p:txBody>
          <a:bodyPr wrap="none" rtlCol="0">
            <a:spAutoFit/>
          </a:bodyPr>
          <a:lstStyle/>
          <a:p>
            <a:r>
              <a:rPr lang="en-US" sz="1600" dirty="0"/>
              <a:t>Layer 6</a:t>
            </a:r>
          </a:p>
        </p:txBody>
      </p:sp>
      <p:sp>
        <p:nvSpPr>
          <p:cNvPr id="41" name="TextBox 40">
            <a:extLst>
              <a:ext uri="{FF2B5EF4-FFF2-40B4-BE49-F238E27FC236}">
                <a16:creationId xmlns:a16="http://schemas.microsoft.com/office/drawing/2014/main" id="{F13BDE68-070D-4794-922C-B1FA9BEEE3D0}"/>
              </a:ext>
            </a:extLst>
          </p:cNvPr>
          <p:cNvSpPr txBox="1"/>
          <p:nvPr/>
        </p:nvSpPr>
        <p:spPr>
          <a:xfrm>
            <a:off x="482546" y="1456268"/>
            <a:ext cx="812851" cy="338554"/>
          </a:xfrm>
          <a:prstGeom prst="rect">
            <a:avLst/>
          </a:prstGeom>
          <a:noFill/>
        </p:spPr>
        <p:txBody>
          <a:bodyPr wrap="none" rtlCol="0">
            <a:spAutoFit/>
          </a:bodyPr>
          <a:lstStyle/>
          <a:p>
            <a:r>
              <a:rPr lang="en-US" sz="1600" dirty="0"/>
              <a:t>Layer 7</a:t>
            </a:r>
          </a:p>
        </p:txBody>
      </p:sp>
      <p:sp>
        <p:nvSpPr>
          <p:cNvPr id="19" name="Rectangle: Rounded Corners 18">
            <a:extLst>
              <a:ext uri="{FF2B5EF4-FFF2-40B4-BE49-F238E27FC236}">
                <a16:creationId xmlns:a16="http://schemas.microsoft.com/office/drawing/2014/main" id="{95EF8036-A04A-44E5-8499-47D9516F1750}"/>
              </a:ext>
            </a:extLst>
          </p:cNvPr>
          <p:cNvSpPr/>
          <p:nvPr/>
        </p:nvSpPr>
        <p:spPr>
          <a:xfrm>
            <a:off x="5765746" y="1440292"/>
            <a:ext cx="2209800" cy="1280414"/>
          </a:xfrm>
          <a:prstGeom prst="roundRect">
            <a:avLst/>
          </a:prstGeom>
          <a:solidFill>
            <a:srgbClr val="7030A0"/>
          </a:solidFill>
        </p:spPr>
        <p:style>
          <a:lnRef idx="0">
            <a:schemeClr val="dk1"/>
          </a:lnRef>
          <a:fillRef idx="3">
            <a:schemeClr val="dk1"/>
          </a:fillRef>
          <a:effectRef idx="3">
            <a:schemeClr val="dk1"/>
          </a:effectRef>
          <a:fontRef idx="minor">
            <a:schemeClr val="lt1"/>
          </a:fontRef>
        </p:style>
        <p:txBody>
          <a:bodyPr rtlCol="0" anchor="ctr"/>
          <a:lstStyle/>
          <a:p>
            <a:pPr algn="ctr"/>
            <a:r>
              <a:rPr lang="en-US" b="1" dirty="0"/>
              <a:t>Application Layer</a:t>
            </a:r>
          </a:p>
        </p:txBody>
      </p:sp>
      <p:sp>
        <p:nvSpPr>
          <p:cNvPr id="28" name="Rectangle: Rounded Corners 27">
            <a:extLst>
              <a:ext uri="{FF2B5EF4-FFF2-40B4-BE49-F238E27FC236}">
                <a16:creationId xmlns:a16="http://schemas.microsoft.com/office/drawing/2014/main" id="{56BADA39-79A3-428F-8DFA-DDE09C185512}"/>
              </a:ext>
            </a:extLst>
          </p:cNvPr>
          <p:cNvSpPr/>
          <p:nvPr/>
        </p:nvSpPr>
        <p:spPr>
          <a:xfrm>
            <a:off x="5765746" y="2812019"/>
            <a:ext cx="22098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Transport Layer</a:t>
            </a:r>
          </a:p>
        </p:txBody>
      </p:sp>
      <p:sp>
        <p:nvSpPr>
          <p:cNvPr id="29" name="Rectangle: Rounded Corners 28">
            <a:extLst>
              <a:ext uri="{FF2B5EF4-FFF2-40B4-BE49-F238E27FC236}">
                <a16:creationId xmlns:a16="http://schemas.microsoft.com/office/drawing/2014/main" id="{0BC3D741-D349-47B2-81E6-F8BC03153D98}"/>
              </a:ext>
            </a:extLst>
          </p:cNvPr>
          <p:cNvSpPr/>
          <p:nvPr/>
        </p:nvSpPr>
        <p:spPr>
          <a:xfrm>
            <a:off x="5765746" y="3256945"/>
            <a:ext cx="22098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Internet Layer</a:t>
            </a:r>
          </a:p>
        </p:txBody>
      </p:sp>
      <p:sp>
        <p:nvSpPr>
          <p:cNvPr id="30" name="Rectangle: Rounded Corners 29">
            <a:extLst>
              <a:ext uri="{FF2B5EF4-FFF2-40B4-BE49-F238E27FC236}">
                <a16:creationId xmlns:a16="http://schemas.microsoft.com/office/drawing/2014/main" id="{5BE52C15-250E-4940-BE47-2FD763E47CDF}"/>
              </a:ext>
            </a:extLst>
          </p:cNvPr>
          <p:cNvSpPr/>
          <p:nvPr/>
        </p:nvSpPr>
        <p:spPr>
          <a:xfrm>
            <a:off x="5765746" y="3708251"/>
            <a:ext cx="2209800" cy="841127"/>
          </a:xfrm>
          <a:prstGeom prst="round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Link Layer</a:t>
            </a:r>
          </a:p>
        </p:txBody>
      </p:sp>
      <p:sp>
        <p:nvSpPr>
          <p:cNvPr id="31" name="TextBox 30">
            <a:extLst>
              <a:ext uri="{FF2B5EF4-FFF2-40B4-BE49-F238E27FC236}">
                <a16:creationId xmlns:a16="http://schemas.microsoft.com/office/drawing/2014/main" id="{1EC22E98-C750-4954-BD33-0E266A6E42EF}"/>
              </a:ext>
            </a:extLst>
          </p:cNvPr>
          <p:cNvSpPr txBox="1"/>
          <p:nvPr/>
        </p:nvSpPr>
        <p:spPr>
          <a:xfrm>
            <a:off x="7950147" y="3959537"/>
            <a:ext cx="812851" cy="338554"/>
          </a:xfrm>
          <a:prstGeom prst="rect">
            <a:avLst/>
          </a:prstGeom>
          <a:noFill/>
        </p:spPr>
        <p:txBody>
          <a:bodyPr wrap="none" rtlCol="0">
            <a:spAutoFit/>
          </a:bodyPr>
          <a:lstStyle/>
          <a:p>
            <a:r>
              <a:rPr lang="en-US" sz="1600" dirty="0"/>
              <a:t>Layer 1</a:t>
            </a:r>
          </a:p>
        </p:txBody>
      </p:sp>
      <p:sp>
        <p:nvSpPr>
          <p:cNvPr id="33" name="TextBox 32">
            <a:extLst>
              <a:ext uri="{FF2B5EF4-FFF2-40B4-BE49-F238E27FC236}">
                <a16:creationId xmlns:a16="http://schemas.microsoft.com/office/drawing/2014/main" id="{45ABAD0A-B0E3-481E-9723-B50B6387978E}"/>
              </a:ext>
            </a:extLst>
          </p:cNvPr>
          <p:cNvSpPr txBox="1"/>
          <p:nvPr/>
        </p:nvSpPr>
        <p:spPr>
          <a:xfrm>
            <a:off x="7975546" y="3274889"/>
            <a:ext cx="812851" cy="338554"/>
          </a:xfrm>
          <a:prstGeom prst="rect">
            <a:avLst/>
          </a:prstGeom>
          <a:noFill/>
        </p:spPr>
        <p:txBody>
          <a:bodyPr wrap="none" rtlCol="0">
            <a:spAutoFit/>
          </a:bodyPr>
          <a:lstStyle/>
          <a:p>
            <a:r>
              <a:rPr lang="en-US" sz="1600" dirty="0"/>
              <a:t>Layer 2</a:t>
            </a:r>
          </a:p>
        </p:txBody>
      </p:sp>
      <p:sp>
        <p:nvSpPr>
          <p:cNvPr id="34" name="TextBox 33">
            <a:extLst>
              <a:ext uri="{FF2B5EF4-FFF2-40B4-BE49-F238E27FC236}">
                <a16:creationId xmlns:a16="http://schemas.microsoft.com/office/drawing/2014/main" id="{5A13B56E-C8AB-4152-BF70-26226EE39315}"/>
              </a:ext>
            </a:extLst>
          </p:cNvPr>
          <p:cNvSpPr txBox="1"/>
          <p:nvPr/>
        </p:nvSpPr>
        <p:spPr>
          <a:xfrm>
            <a:off x="7950148" y="2791419"/>
            <a:ext cx="812851" cy="338554"/>
          </a:xfrm>
          <a:prstGeom prst="rect">
            <a:avLst/>
          </a:prstGeom>
          <a:noFill/>
        </p:spPr>
        <p:txBody>
          <a:bodyPr wrap="none" rtlCol="0">
            <a:spAutoFit/>
          </a:bodyPr>
          <a:lstStyle/>
          <a:p>
            <a:r>
              <a:rPr lang="en-US" sz="1600" dirty="0"/>
              <a:t>Layer 3</a:t>
            </a:r>
          </a:p>
        </p:txBody>
      </p:sp>
      <p:sp>
        <p:nvSpPr>
          <p:cNvPr id="42" name="TextBox 41">
            <a:extLst>
              <a:ext uri="{FF2B5EF4-FFF2-40B4-BE49-F238E27FC236}">
                <a16:creationId xmlns:a16="http://schemas.microsoft.com/office/drawing/2014/main" id="{C6AEDFB4-2CEF-444D-8493-5BE3B32C1980}"/>
              </a:ext>
            </a:extLst>
          </p:cNvPr>
          <p:cNvSpPr txBox="1"/>
          <p:nvPr/>
        </p:nvSpPr>
        <p:spPr>
          <a:xfrm>
            <a:off x="7950146" y="1892952"/>
            <a:ext cx="812851" cy="338554"/>
          </a:xfrm>
          <a:prstGeom prst="rect">
            <a:avLst/>
          </a:prstGeom>
          <a:noFill/>
        </p:spPr>
        <p:txBody>
          <a:bodyPr wrap="none" rtlCol="0">
            <a:spAutoFit/>
          </a:bodyPr>
          <a:lstStyle/>
          <a:p>
            <a:r>
              <a:rPr lang="en-US" sz="1600" dirty="0"/>
              <a:t>Layer 4</a:t>
            </a:r>
          </a:p>
        </p:txBody>
      </p:sp>
      <p:sp>
        <p:nvSpPr>
          <p:cNvPr id="48" name="Rectangle: Rounded Corners 47">
            <a:extLst>
              <a:ext uri="{FF2B5EF4-FFF2-40B4-BE49-F238E27FC236}">
                <a16:creationId xmlns:a16="http://schemas.microsoft.com/office/drawing/2014/main" id="{2EA19BD3-1376-4D54-A804-D9775F122D97}"/>
              </a:ext>
            </a:extLst>
          </p:cNvPr>
          <p:cNvSpPr/>
          <p:nvPr/>
        </p:nvSpPr>
        <p:spPr>
          <a:xfrm>
            <a:off x="1295400" y="1428750"/>
            <a:ext cx="22098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Application Layer</a:t>
            </a:r>
          </a:p>
        </p:txBody>
      </p:sp>
      <p:sp>
        <p:nvSpPr>
          <p:cNvPr id="49" name="Rectangle: Rounded Corners 48">
            <a:extLst>
              <a:ext uri="{FF2B5EF4-FFF2-40B4-BE49-F238E27FC236}">
                <a16:creationId xmlns:a16="http://schemas.microsoft.com/office/drawing/2014/main" id="{B44C8902-16E9-4500-A458-FF1D79D91821}"/>
              </a:ext>
            </a:extLst>
          </p:cNvPr>
          <p:cNvSpPr/>
          <p:nvPr/>
        </p:nvSpPr>
        <p:spPr>
          <a:xfrm>
            <a:off x="1295400" y="1897619"/>
            <a:ext cx="22098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Presentation Layer</a:t>
            </a:r>
          </a:p>
        </p:txBody>
      </p:sp>
      <p:sp>
        <p:nvSpPr>
          <p:cNvPr id="50" name="Rectangle: Rounded Corners 49">
            <a:extLst>
              <a:ext uri="{FF2B5EF4-FFF2-40B4-BE49-F238E27FC236}">
                <a16:creationId xmlns:a16="http://schemas.microsoft.com/office/drawing/2014/main" id="{FA304099-E94C-4137-8AAD-9D31BBA88684}"/>
              </a:ext>
            </a:extLst>
          </p:cNvPr>
          <p:cNvSpPr/>
          <p:nvPr/>
        </p:nvSpPr>
        <p:spPr>
          <a:xfrm>
            <a:off x="1295400" y="2354819"/>
            <a:ext cx="22098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Session Layer</a:t>
            </a:r>
          </a:p>
        </p:txBody>
      </p:sp>
      <p:sp>
        <p:nvSpPr>
          <p:cNvPr id="55" name="TextBox 54">
            <a:extLst>
              <a:ext uri="{FF2B5EF4-FFF2-40B4-BE49-F238E27FC236}">
                <a16:creationId xmlns:a16="http://schemas.microsoft.com/office/drawing/2014/main" id="{6AC9A67F-C7B8-49CE-80E8-A0520FFF53DF}"/>
              </a:ext>
            </a:extLst>
          </p:cNvPr>
          <p:cNvSpPr txBox="1"/>
          <p:nvPr/>
        </p:nvSpPr>
        <p:spPr>
          <a:xfrm>
            <a:off x="1295400" y="4704261"/>
            <a:ext cx="2155718" cy="400110"/>
          </a:xfrm>
          <a:prstGeom prst="rect">
            <a:avLst/>
          </a:prstGeom>
          <a:noFill/>
        </p:spPr>
        <p:txBody>
          <a:bodyPr wrap="none" rtlCol="0">
            <a:spAutoFit/>
          </a:bodyPr>
          <a:lstStyle/>
          <a:p>
            <a:pPr algn="ctr"/>
            <a:r>
              <a:rPr lang="en-US" sz="2000" b="1" dirty="0"/>
              <a:t>7-Layer OSI Model</a:t>
            </a:r>
          </a:p>
        </p:txBody>
      </p:sp>
      <p:sp>
        <p:nvSpPr>
          <p:cNvPr id="56" name="TextBox 55">
            <a:extLst>
              <a:ext uri="{FF2B5EF4-FFF2-40B4-BE49-F238E27FC236}">
                <a16:creationId xmlns:a16="http://schemas.microsoft.com/office/drawing/2014/main" id="{A3A405CF-C01D-4C18-AF49-8458AFBC510B}"/>
              </a:ext>
            </a:extLst>
          </p:cNvPr>
          <p:cNvSpPr txBox="1"/>
          <p:nvPr/>
        </p:nvSpPr>
        <p:spPr>
          <a:xfrm>
            <a:off x="5661885" y="4689394"/>
            <a:ext cx="2493568" cy="400110"/>
          </a:xfrm>
          <a:prstGeom prst="rect">
            <a:avLst/>
          </a:prstGeom>
          <a:noFill/>
        </p:spPr>
        <p:txBody>
          <a:bodyPr wrap="none" rtlCol="0">
            <a:spAutoFit/>
          </a:bodyPr>
          <a:lstStyle/>
          <a:p>
            <a:pPr algn="ctr"/>
            <a:r>
              <a:rPr lang="en-US" sz="2000" b="1" dirty="0"/>
              <a:t>TCP/IP Internet Model</a:t>
            </a:r>
          </a:p>
        </p:txBody>
      </p:sp>
      <p:sp>
        <p:nvSpPr>
          <p:cNvPr id="25" name="Rectangle: Rounded Corners 24">
            <a:extLst>
              <a:ext uri="{FF2B5EF4-FFF2-40B4-BE49-F238E27FC236}">
                <a16:creationId xmlns:a16="http://schemas.microsoft.com/office/drawing/2014/main" id="{2A09569A-6CDF-4582-B3EB-C17197B2D0FA}"/>
              </a:ext>
            </a:extLst>
          </p:cNvPr>
          <p:cNvSpPr/>
          <p:nvPr/>
        </p:nvSpPr>
        <p:spPr>
          <a:xfrm>
            <a:off x="1295400" y="3269219"/>
            <a:ext cx="22098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Network Layer</a:t>
            </a:r>
          </a:p>
        </p:txBody>
      </p:sp>
    </p:spTree>
    <p:extLst>
      <p:ext uri="{BB962C8B-B14F-4D97-AF65-F5344CB8AC3E}">
        <p14:creationId xmlns:p14="http://schemas.microsoft.com/office/powerpoint/2010/main" val="256199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3.45679E-6 L 0.4875 3.45679E-6 " pathEditMode="relative" rAng="0" ptsTypes="AA">
                                      <p:cBhvr>
                                        <p:cTn id="6" dur="2000" fill="hold"/>
                                        <p:tgtEl>
                                          <p:spTgt spid="53"/>
                                        </p:tgtEl>
                                        <p:attrNameLst>
                                          <p:attrName>ppt_x</p:attrName>
                                          <p:attrName>ppt_y</p:attrName>
                                        </p:attrNameLst>
                                      </p:cBhvr>
                                      <p:rCtr x="24375" y="0"/>
                                    </p:animMotion>
                                  </p:childTnLst>
                                </p:cTn>
                              </p:par>
                              <p:par>
                                <p:cTn id="7" presetID="63" presetClass="path" presetSubtype="0" accel="50000" decel="50000" fill="hold" grpId="0" nodeType="withEffect">
                                  <p:stCondLst>
                                    <p:cond delay="0"/>
                                  </p:stCondLst>
                                  <p:childTnLst>
                                    <p:animMotion origin="layout" path="M 0 4.5679E-6 L 0.4875 4.5679E-6 " pathEditMode="relative" rAng="0" ptsTypes="AA">
                                      <p:cBhvr>
                                        <p:cTn id="8" dur="2000" fill="hold"/>
                                        <p:tgtEl>
                                          <p:spTgt spid="54"/>
                                        </p:tgtEl>
                                        <p:attrNameLst>
                                          <p:attrName>ppt_x</p:attrName>
                                          <p:attrName>ppt_y</p:attrName>
                                        </p:attrNameLst>
                                      </p:cBhvr>
                                      <p:rCtr x="24375" y="0"/>
                                    </p:animMotion>
                                  </p:childTnLst>
                                </p:cTn>
                              </p:par>
                            </p:childTnLst>
                          </p:cTn>
                        </p:par>
                        <p:par>
                          <p:cTn id="9" fill="hold">
                            <p:stCondLst>
                              <p:cond delay="2000"/>
                            </p:stCondLst>
                            <p:childTnLst>
                              <p:par>
                                <p:cTn id="10" presetID="9" presetClass="exit" presetSubtype="0" fill="hold" grpId="1" nodeType="afterEffect">
                                  <p:stCondLst>
                                    <p:cond delay="0"/>
                                  </p:stCondLst>
                                  <p:childTnLst>
                                    <p:animEffect transition="out" filter="dissolve">
                                      <p:cBhvr>
                                        <p:cTn id="11" dur="500"/>
                                        <p:tgtEl>
                                          <p:spTgt spid="53"/>
                                        </p:tgtEl>
                                      </p:cBhvr>
                                    </p:animEffect>
                                    <p:set>
                                      <p:cBhvr>
                                        <p:cTn id="12" dur="1" fill="hold">
                                          <p:stCondLst>
                                            <p:cond delay="499"/>
                                          </p:stCondLst>
                                        </p:cTn>
                                        <p:tgtEl>
                                          <p:spTgt spid="53"/>
                                        </p:tgtEl>
                                        <p:attrNameLst>
                                          <p:attrName>style.visibility</p:attrName>
                                        </p:attrNameLst>
                                      </p:cBhvr>
                                      <p:to>
                                        <p:strVal val="hidden"/>
                                      </p:to>
                                    </p:set>
                                  </p:childTnLst>
                                </p:cTn>
                              </p:par>
                              <p:par>
                                <p:cTn id="13" presetID="9" presetClass="exit" presetSubtype="0" fill="hold" grpId="1" nodeType="withEffect">
                                  <p:stCondLst>
                                    <p:cond delay="0"/>
                                  </p:stCondLst>
                                  <p:childTnLst>
                                    <p:animEffect transition="out" filter="dissolve">
                                      <p:cBhvr>
                                        <p:cTn id="14" dur="500"/>
                                        <p:tgtEl>
                                          <p:spTgt spid="54"/>
                                        </p:tgtEl>
                                      </p:cBhvr>
                                    </p:animEffect>
                                    <p:set>
                                      <p:cBhvr>
                                        <p:cTn id="15" dur="1" fill="hold">
                                          <p:stCondLst>
                                            <p:cond delay="499"/>
                                          </p:stCondLst>
                                        </p:cTn>
                                        <p:tgtEl>
                                          <p:spTgt spid="5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grpId="0" nodeType="clickEffect">
                                  <p:stCondLst>
                                    <p:cond delay="0"/>
                                  </p:stCondLst>
                                  <p:childTnLst>
                                    <p:animMotion origin="layout" path="M 0 2.34568E-6 L 0.4875 2.34568E-6 " pathEditMode="relative" rAng="0" ptsTypes="AA">
                                      <p:cBhvr>
                                        <p:cTn id="25" dur="2000" fill="hold"/>
                                        <p:tgtEl>
                                          <p:spTgt spid="52"/>
                                        </p:tgtEl>
                                        <p:attrNameLst>
                                          <p:attrName>ppt_x</p:attrName>
                                          <p:attrName>ppt_y</p:attrName>
                                        </p:attrNameLst>
                                      </p:cBhvr>
                                      <p:rCtr x="24375" y="0"/>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52"/>
                                        </p:tgtEl>
                                      </p:cBhvr>
                                    </p:animEffect>
                                    <p:set>
                                      <p:cBhvr>
                                        <p:cTn id="29" dur="1" fill="hold">
                                          <p:stCondLst>
                                            <p:cond delay="499"/>
                                          </p:stCondLst>
                                        </p:cTn>
                                        <p:tgtEl>
                                          <p:spTgt spid="52"/>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grpId="0" nodeType="clickEffect">
                                  <p:stCondLst>
                                    <p:cond delay="0"/>
                                  </p:stCondLst>
                                  <p:childTnLst>
                                    <p:animMotion origin="layout" path="M 0 1.23457E-6 L 0.4875 1.23457E-6 " pathEditMode="relative" rAng="0" ptsTypes="AA">
                                      <p:cBhvr>
                                        <p:cTn id="39" dur="2000" fill="hold"/>
                                        <p:tgtEl>
                                          <p:spTgt spid="51"/>
                                        </p:tgtEl>
                                        <p:attrNameLst>
                                          <p:attrName>ppt_x</p:attrName>
                                          <p:attrName>ppt_y</p:attrName>
                                        </p:attrNameLst>
                                      </p:cBhvr>
                                      <p:rCtr x="24375" y="0"/>
                                    </p:animMotion>
                                  </p:childTnLst>
                                </p:cTn>
                              </p:par>
                            </p:childTnLst>
                          </p:cTn>
                        </p:par>
                        <p:par>
                          <p:cTn id="40" fill="hold">
                            <p:stCondLst>
                              <p:cond delay="2000"/>
                            </p:stCondLst>
                            <p:childTnLst>
                              <p:par>
                                <p:cTn id="41" presetID="9" presetClass="exit" presetSubtype="0" fill="hold" grpId="1" nodeType="afterEffect">
                                  <p:stCondLst>
                                    <p:cond delay="0"/>
                                  </p:stCondLst>
                                  <p:childTnLst>
                                    <p:animEffect transition="out" filter="dissolv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grpId="0" nodeType="clickEffect">
                                  <p:stCondLst>
                                    <p:cond delay="0"/>
                                  </p:stCondLst>
                                  <p:childTnLst>
                                    <p:animMotion origin="layout" path="M 0 -1.60494E-6 L 0.4875 -1.60494E-6 " pathEditMode="relative" rAng="0" ptsTypes="AA">
                                      <p:cBhvr>
                                        <p:cTn id="53" dur="2000" fill="hold"/>
                                        <p:tgtEl>
                                          <p:spTgt spid="21"/>
                                        </p:tgtEl>
                                        <p:attrNameLst>
                                          <p:attrName>ppt_x</p:attrName>
                                          <p:attrName>ppt_y</p:attrName>
                                        </p:attrNameLst>
                                      </p:cBhvr>
                                      <p:rCtr x="24375" y="0"/>
                                    </p:animMotion>
                                  </p:childTnLst>
                                </p:cTn>
                              </p:par>
                              <p:par>
                                <p:cTn id="54" presetID="63" presetClass="path" presetSubtype="0" accel="50000" decel="50000" fill="hold" grpId="0" nodeType="withEffect">
                                  <p:stCondLst>
                                    <p:cond delay="0"/>
                                  </p:stCondLst>
                                  <p:childTnLst>
                                    <p:animMotion origin="layout" path="M 0 -9.87654E-7 L 0.4875 -9.87654E-7 " pathEditMode="relative" rAng="0" ptsTypes="AA">
                                      <p:cBhvr>
                                        <p:cTn id="55" dur="2000" fill="hold"/>
                                        <p:tgtEl>
                                          <p:spTgt spid="22"/>
                                        </p:tgtEl>
                                        <p:attrNameLst>
                                          <p:attrName>ppt_x</p:attrName>
                                          <p:attrName>ppt_y</p:attrName>
                                        </p:attrNameLst>
                                      </p:cBhvr>
                                      <p:rCtr x="24375" y="0"/>
                                    </p:animMotion>
                                  </p:childTnLst>
                                </p:cTn>
                              </p:par>
                              <p:par>
                                <p:cTn id="56" presetID="63" presetClass="path" presetSubtype="0" accel="50000" decel="50000" fill="hold" grpId="0" nodeType="withEffect">
                                  <p:stCondLst>
                                    <p:cond delay="0"/>
                                  </p:stCondLst>
                                  <p:childTnLst>
                                    <p:animMotion origin="layout" path="M 0 1.23457E-7 L 0.4875 1.23457E-7 " pathEditMode="relative" rAng="0" ptsTypes="AA">
                                      <p:cBhvr>
                                        <p:cTn id="57" dur="2000" fill="hold"/>
                                        <p:tgtEl>
                                          <p:spTgt spid="23"/>
                                        </p:tgtEl>
                                        <p:attrNameLst>
                                          <p:attrName>ppt_x</p:attrName>
                                          <p:attrName>ppt_y</p:attrName>
                                        </p:attrNameLst>
                                      </p:cBhvr>
                                      <p:rCtr x="24375" y="0"/>
                                    </p:animMotion>
                                  </p:childTnLst>
                                </p:cTn>
                              </p:par>
                            </p:childTnLst>
                          </p:cTn>
                        </p:par>
                        <p:par>
                          <p:cTn id="58" fill="hold">
                            <p:stCondLst>
                              <p:cond delay="2000"/>
                            </p:stCondLst>
                            <p:childTnLst>
                              <p:par>
                                <p:cTn id="59" presetID="9" presetClass="exit" presetSubtype="0" fill="hold" grpId="1" nodeType="afterEffect">
                                  <p:stCondLst>
                                    <p:cond delay="0"/>
                                  </p:stCondLst>
                                  <p:childTnLst>
                                    <p:animEffect transition="out" filter="dissolv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1" grpId="0" animBg="1"/>
      <p:bldP spid="51" grpId="1" animBg="1"/>
      <p:bldP spid="53" grpId="0" animBg="1"/>
      <p:bldP spid="53" grpId="1" animBg="1"/>
      <p:bldP spid="54" grpId="0" animBg="1"/>
      <p:bldP spid="54" grpId="1" animBg="1"/>
      <p:bldP spid="21" grpId="0" animBg="1"/>
      <p:bldP spid="21" grpId="1" animBg="1"/>
      <p:bldP spid="22" grpId="0" animBg="1"/>
      <p:bldP spid="22" grpId="1" animBg="1"/>
      <p:bldP spid="23" grpId="0" animBg="1"/>
      <p:bldP spid="23" grpId="1" animBg="1"/>
      <p:bldP spid="19" grpId="0" animBg="1"/>
      <p:bldP spid="28" grpId="0" animBg="1"/>
      <p:bldP spid="29" grpId="0" animBg="1"/>
      <p:bldP spid="30" grpId="0" animBg="1"/>
      <p:bldP spid="31" grpId="0"/>
      <p:bldP spid="33" grpId="0"/>
      <p:bldP spid="34"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OSI Model versus TCP/IP Model</a:t>
            </a:r>
          </a:p>
        </p:txBody>
      </p:sp>
      <p:sp>
        <p:nvSpPr>
          <p:cNvPr id="3" name="Content Placeholder 2"/>
          <p:cNvSpPr txBox="1">
            <a:spLocks/>
          </p:cNvSpPr>
          <p:nvPr/>
        </p:nvSpPr>
        <p:spPr>
          <a:xfrm>
            <a:off x="152400" y="14287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US" sz="2400" dirty="0"/>
              <a:t>The TCP/IP model is a four-layer model similar in concept to the seven-layer OSI model.</a:t>
            </a:r>
          </a:p>
          <a:p>
            <a:pPr>
              <a:lnSpc>
                <a:spcPct val="80000"/>
              </a:lnSpc>
            </a:pPr>
            <a:r>
              <a:rPr lang="en-US" sz="2400" dirty="0"/>
              <a:t>The four layers of the TCP/IP model map out to the seven layers of the OSI, but you may find that one layer of the TCP/IP model combines multiple layers of the OSI model.</a:t>
            </a:r>
          </a:p>
          <a:p>
            <a:pPr>
              <a:lnSpc>
                <a:spcPct val="80000"/>
              </a:lnSpc>
            </a:pPr>
            <a:r>
              <a:rPr lang="en-US" sz="2400" dirty="0"/>
              <a:t>There are several protocols that direct how computers connect and communicate using TCP/IP within the TCP/IP protocol suite, and each protocol runs on different layers of the Internet model.</a:t>
            </a:r>
          </a:p>
        </p:txBody>
      </p:sp>
    </p:spTree>
    <p:extLst>
      <p:ext uri="{BB962C8B-B14F-4D97-AF65-F5344CB8AC3E}">
        <p14:creationId xmlns:p14="http://schemas.microsoft.com/office/powerpoint/2010/main" val="30017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The Four Layers of the TCP/IP Model</a:t>
            </a:r>
          </a:p>
        </p:txBody>
      </p:sp>
      <p:sp>
        <p:nvSpPr>
          <p:cNvPr id="3" name="Content Placeholder 2"/>
          <p:cNvSpPr txBox="1">
            <a:spLocks/>
          </p:cNvSpPr>
          <p:nvPr/>
        </p:nvSpPr>
        <p:spPr>
          <a:xfrm>
            <a:off x="152400" y="2952750"/>
            <a:ext cx="8763000" cy="381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lnSpc>
                <a:spcPct val="80000"/>
              </a:lnSpc>
              <a:buNone/>
            </a:pPr>
            <a:r>
              <a:rPr lang="en-AU" sz="2400" dirty="0"/>
              <a:t>Let’s have a deeper look at each of the four layers.</a:t>
            </a:r>
          </a:p>
        </p:txBody>
      </p:sp>
    </p:spTree>
    <p:extLst>
      <p:ext uri="{BB962C8B-B14F-4D97-AF65-F5344CB8AC3E}">
        <p14:creationId xmlns:p14="http://schemas.microsoft.com/office/powerpoint/2010/main" val="42367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Overview</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400" dirty="0"/>
              <a:t>It is the top most layer of TCP/IP Model (Layer 4).</a:t>
            </a:r>
          </a:p>
          <a:p>
            <a:r>
              <a:rPr lang="en-US" altLang="en-US" sz="2400" dirty="0"/>
              <a:t>The application layer is </a:t>
            </a:r>
            <a:r>
              <a:rPr lang="en-US" altLang="en-US" sz="2400" dirty="0">
                <a:solidFill>
                  <a:srgbClr val="00B050"/>
                </a:solidFill>
              </a:rPr>
              <a:t>responsible for making a network request </a:t>
            </a:r>
            <a:r>
              <a:rPr lang="en-US" altLang="en-US" sz="2400" dirty="0"/>
              <a:t>(sending computer) or servicing the request (receiving computer).</a:t>
            </a:r>
          </a:p>
          <a:p>
            <a:r>
              <a:rPr lang="en-US" altLang="en-US" sz="2400" dirty="0"/>
              <a:t>It provides services such as </a:t>
            </a:r>
            <a:r>
              <a:rPr lang="en-US" altLang="en-US" sz="2400" dirty="0">
                <a:solidFill>
                  <a:srgbClr val="C00000"/>
                </a:solidFill>
              </a:rPr>
              <a:t>e-mail</a:t>
            </a:r>
            <a:r>
              <a:rPr lang="en-US" altLang="en-US" sz="2400" dirty="0"/>
              <a:t>, </a:t>
            </a:r>
            <a:r>
              <a:rPr lang="en-US" altLang="en-US" sz="2400" dirty="0">
                <a:solidFill>
                  <a:srgbClr val="C00000"/>
                </a:solidFill>
              </a:rPr>
              <a:t>file transfer</a:t>
            </a:r>
            <a:r>
              <a:rPr lang="en-US" altLang="en-US" sz="2400" dirty="0"/>
              <a:t>, </a:t>
            </a:r>
            <a:r>
              <a:rPr lang="en-US" altLang="en-US" sz="2400" dirty="0">
                <a:solidFill>
                  <a:srgbClr val="C00000"/>
                </a:solidFill>
              </a:rPr>
              <a:t>access to the world wide web</a:t>
            </a:r>
            <a:r>
              <a:rPr lang="en-US" altLang="en-US" sz="2400" dirty="0"/>
              <a:t>, etc. in order to exchange data between hosts.</a:t>
            </a:r>
          </a:p>
          <a:p>
            <a:r>
              <a:rPr lang="en-US" altLang="en-US" sz="2400" dirty="0"/>
              <a:t>The following are some of the popular application-layer protocols:</a:t>
            </a:r>
          </a:p>
          <a:p>
            <a:pPr lvl="1"/>
            <a:r>
              <a:rPr lang="en-US" altLang="en-US" sz="2100" dirty="0"/>
              <a:t>HTTP, FTP, SMTP &amp; TELNET, DNS to transfer the data between applications.</a:t>
            </a:r>
          </a:p>
        </p:txBody>
      </p:sp>
    </p:spTree>
    <p:extLst>
      <p:ext uri="{BB962C8B-B14F-4D97-AF65-F5344CB8AC3E}">
        <p14:creationId xmlns:p14="http://schemas.microsoft.com/office/powerpoint/2010/main" val="363037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Hypertext Transfer</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sz="2000" b="1" dirty="0"/>
              <a:t>1. Hypertext Transfer (web browsing). Related protocols include:</a:t>
            </a:r>
            <a:endParaRPr lang="en-US" sz="2000" dirty="0"/>
          </a:p>
          <a:p>
            <a:pPr>
              <a:defRPr/>
            </a:pPr>
            <a:r>
              <a:rPr lang="en-US" sz="2000" b="1" dirty="0"/>
              <a:t>HTTP (Hypertext Transfer Protocol): </a:t>
            </a:r>
            <a:r>
              <a:rPr lang="en-US" sz="2000" dirty="0"/>
              <a:t>is the protocol used on the Internet to allow clients to request HTML web pages from web servers. </a:t>
            </a:r>
          </a:p>
          <a:p>
            <a:pPr>
              <a:defRPr/>
            </a:pPr>
            <a:r>
              <a:rPr lang="en-US" sz="2000" b="1" dirty="0"/>
              <a:t>HTTPS (Hypertext Transfer Protocol, Secure):</a:t>
            </a:r>
            <a:r>
              <a:rPr lang="en-US" sz="2000" dirty="0"/>
              <a:t> allows you to connect to a web site and receive and send HTML </a:t>
            </a:r>
            <a:r>
              <a:rPr lang="en-US" sz="2000" dirty="0">
                <a:solidFill>
                  <a:srgbClr val="00B050"/>
                </a:solidFill>
              </a:rPr>
              <a:t>content in an encrypted format</a:t>
            </a:r>
            <a:r>
              <a:rPr lang="en-US" sz="2000" dirty="0"/>
              <a:t>. HTTPS is most commonly used on e-commerce sites to allow you to securely send confidential data (e.g. credit card numbers and passwords).</a:t>
            </a:r>
          </a:p>
        </p:txBody>
      </p:sp>
    </p:spTree>
    <p:extLst>
      <p:ext uri="{BB962C8B-B14F-4D97-AF65-F5344CB8AC3E}">
        <p14:creationId xmlns:p14="http://schemas.microsoft.com/office/powerpoint/2010/main" val="24881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FC59A2D-38B8-4D74-A97B-CBF4DA8E7323}"/>
              </a:ext>
            </a:extLst>
          </p:cNvPr>
          <p:cNvCxnSpPr>
            <a:stCxn id="6" idx="3"/>
            <a:endCxn id="7" idx="1"/>
          </p:cNvCxnSpPr>
          <p:nvPr/>
        </p:nvCxnSpPr>
        <p:spPr>
          <a:xfrm>
            <a:off x="1143000" y="2190750"/>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Hypertext Transfer</a:t>
            </a:r>
          </a:p>
        </p:txBody>
      </p:sp>
      <p:pic>
        <p:nvPicPr>
          <p:cNvPr id="6" name="Graphic 5" descr="Computer">
            <a:extLst>
              <a:ext uri="{FF2B5EF4-FFF2-40B4-BE49-F238E27FC236}">
                <a16:creationId xmlns:a16="http://schemas.microsoft.com/office/drawing/2014/main" id="{12DEF4FB-B0DE-48ED-BA4B-32BAD2D1ED8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8600" y="1733550"/>
            <a:ext cx="914400" cy="914400"/>
          </a:xfrm>
          <a:prstGeom prst="rect">
            <a:avLst/>
          </a:prstGeom>
        </p:spPr>
      </p:pic>
      <p:pic>
        <p:nvPicPr>
          <p:cNvPr id="7" name="Graphic 6" descr="Computer">
            <a:extLst>
              <a:ext uri="{FF2B5EF4-FFF2-40B4-BE49-F238E27FC236}">
                <a16:creationId xmlns:a16="http://schemas.microsoft.com/office/drawing/2014/main" id="{F91386C8-0A2D-4113-B8E8-9C01009F2E3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77200" y="1733550"/>
            <a:ext cx="914400" cy="914400"/>
          </a:xfrm>
          <a:prstGeom prst="rect">
            <a:avLst/>
          </a:prstGeom>
        </p:spPr>
      </p:pic>
      <p:sp>
        <p:nvSpPr>
          <p:cNvPr id="10" name="Cloud 9">
            <a:extLst>
              <a:ext uri="{FF2B5EF4-FFF2-40B4-BE49-F238E27FC236}">
                <a16:creationId xmlns:a16="http://schemas.microsoft.com/office/drawing/2014/main" id="{8410FFD4-7CA4-4B4B-A4D3-B692E2D80009}"/>
              </a:ext>
            </a:extLst>
          </p:cNvPr>
          <p:cNvSpPr/>
          <p:nvPr/>
        </p:nvSpPr>
        <p:spPr>
          <a:xfrm>
            <a:off x="3048000" y="1875670"/>
            <a:ext cx="1524000" cy="7620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cxnSp>
        <p:nvCxnSpPr>
          <p:cNvPr id="17" name="Straight Connector 16">
            <a:extLst>
              <a:ext uri="{FF2B5EF4-FFF2-40B4-BE49-F238E27FC236}">
                <a16:creationId xmlns:a16="http://schemas.microsoft.com/office/drawing/2014/main" id="{8EE82461-0BFD-4959-A330-1F05D09A2F76}"/>
              </a:ext>
            </a:extLst>
          </p:cNvPr>
          <p:cNvCxnSpPr>
            <a:stCxn id="18" idx="3"/>
            <a:endCxn id="19" idx="1"/>
          </p:cNvCxnSpPr>
          <p:nvPr/>
        </p:nvCxnSpPr>
        <p:spPr>
          <a:xfrm>
            <a:off x="1143000" y="4140200"/>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8" name="Graphic 17" descr="Computer">
            <a:extLst>
              <a:ext uri="{FF2B5EF4-FFF2-40B4-BE49-F238E27FC236}">
                <a16:creationId xmlns:a16="http://schemas.microsoft.com/office/drawing/2014/main" id="{292D071C-F830-470E-8E41-E044C16D8F7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8600" y="3683000"/>
            <a:ext cx="914400" cy="914400"/>
          </a:xfrm>
          <a:prstGeom prst="rect">
            <a:avLst/>
          </a:prstGeom>
        </p:spPr>
      </p:pic>
      <p:pic>
        <p:nvPicPr>
          <p:cNvPr id="19" name="Graphic 18" descr="Computer">
            <a:extLst>
              <a:ext uri="{FF2B5EF4-FFF2-40B4-BE49-F238E27FC236}">
                <a16:creationId xmlns:a16="http://schemas.microsoft.com/office/drawing/2014/main" id="{E8B0621B-1CD3-4296-A145-743663296CA2}"/>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77200" y="3683000"/>
            <a:ext cx="914400" cy="914400"/>
          </a:xfrm>
          <a:prstGeom prst="rect">
            <a:avLst/>
          </a:prstGeom>
        </p:spPr>
      </p:pic>
      <p:sp>
        <p:nvSpPr>
          <p:cNvPr id="21" name="TextBox 20">
            <a:extLst>
              <a:ext uri="{FF2B5EF4-FFF2-40B4-BE49-F238E27FC236}">
                <a16:creationId xmlns:a16="http://schemas.microsoft.com/office/drawing/2014/main" id="{131D7E60-A666-4446-BF37-91344407C54D}"/>
              </a:ext>
            </a:extLst>
          </p:cNvPr>
          <p:cNvSpPr txBox="1"/>
          <p:nvPr/>
        </p:nvSpPr>
        <p:spPr>
          <a:xfrm>
            <a:off x="5066441" y="3821869"/>
            <a:ext cx="2682657" cy="338554"/>
          </a:xfrm>
          <a:prstGeom prst="rect">
            <a:avLst/>
          </a:prstGeom>
          <a:noFill/>
        </p:spPr>
        <p:txBody>
          <a:bodyPr wrap="none" rtlCol="0">
            <a:spAutoFit/>
          </a:bodyPr>
          <a:lstStyle/>
          <a:p>
            <a:r>
              <a:rPr lang="en-US" sz="1600" b="1" dirty="0"/>
              <a:t>Request a webpage, securely</a:t>
            </a:r>
          </a:p>
        </p:txBody>
      </p:sp>
      <p:pic>
        <p:nvPicPr>
          <p:cNvPr id="23" name="Picture 22">
            <a:extLst>
              <a:ext uri="{FF2B5EF4-FFF2-40B4-BE49-F238E27FC236}">
                <a16:creationId xmlns:a16="http://schemas.microsoft.com/office/drawing/2014/main" id="{59E1D9CC-883A-43C2-B54F-2BAB3D134EF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900457" y="4204873"/>
            <a:ext cx="3000686" cy="717353"/>
          </a:xfrm>
          <a:prstGeom prst="rect">
            <a:avLst/>
          </a:prstGeom>
        </p:spPr>
      </p:pic>
      <p:pic>
        <p:nvPicPr>
          <p:cNvPr id="24" name="Picture 23">
            <a:extLst>
              <a:ext uri="{FF2B5EF4-FFF2-40B4-BE49-F238E27FC236}">
                <a16:creationId xmlns:a16="http://schemas.microsoft.com/office/drawing/2014/main" id="{7FDA010D-EE10-4697-B677-5E3675103EF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087969" y="2273497"/>
            <a:ext cx="2760631" cy="717353"/>
          </a:xfrm>
          <a:prstGeom prst="rect">
            <a:avLst/>
          </a:prstGeom>
        </p:spPr>
      </p:pic>
      <p:sp>
        <p:nvSpPr>
          <p:cNvPr id="26" name="TextBox 25">
            <a:extLst>
              <a:ext uri="{FF2B5EF4-FFF2-40B4-BE49-F238E27FC236}">
                <a16:creationId xmlns:a16="http://schemas.microsoft.com/office/drawing/2014/main" id="{8642A75E-05A8-4DCC-8313-AA60E0D2BF45}"/>
              </a:ext>
            </a:extLst>
          </p:cNvPr>
          <p:cNvSpPr txBox="1"/>
          <p:nvPr/>
        </p:nvSpPr>
        <p:spPr>
          <a:xfrm>
            <a:off x="5030084" y="1842038"/>
            <a:ext cx="2847767" cy="338554"/>
          </a:xfrm>
          <a:prstGeom prst="rect">
            <a:avLst/>
          </a:prstGeom>
          <a:noFill/>
        </p:spPr>
        <p:txBody>
          <a:bodyPr wrap="none" rtlCol="0">
            <a:spAutoFit/>
          </a:bodyPr>
          <a:lstStyle/>
          <a:p>
            <a:r>
              <a:rPr lang="en-US" sz="1600" b="1" dirty="0"/>
              <a:t>Request a webpage, insecurely</a:t>
            </a:r>
          </a:p>
        </p:txBody>
      </p:sp>
      <p:sp>
        <p:nvSpPr>
          <p:cNvPr id="27" name="TextBox 26">
            <a:extLst>
              <a:ext uri="{FF2B5EF4-FFF2-40B4-BE49-F238E27FC236}">
                <a16:creationId xmlns:a16="http://schemas.microsoft.com/office/drawing/2014/main" id="{7304FCFD-5E43-4720-9F45-E9DEEAEBA856}"/>
              </a:ext>
            </a:extLst>
          </p:cNvPr>
          <p:cNvSpPr txBox="1"/>
          <p:nvPr/>
        </p:nvSpPr>
        <p:spPr>
          <a:xfrm>
            <a:off x="8039100" y="1587634"/>
            <a:ext cx="670376" cy="338554"/>
          </a:xfrm>
          <a:prstGeom prst="rect">
            <a:avLst/>
          </a:prstGeom>
          <a:noFill/>
        </p:spPr>
        <p:txBody>
          <a:bodyPr wrap="none" rtlCol="0">
            <a:spAutoFit/>
          </a:bodyPr>
          <a:lstStyle/>
          <a:p>
            <a:r>
              <a:rPr lang="en-US" sz="1600" b="1" dirty="0"/>
              <a:t>Client</a:t>
            </a:r>
          </a:p>
        </p:txBody>
      </p:sp>
      <p:sp>
        <p:nvSpPr>
          <p:cNvPr id="28" name="TextBox 27">
            <a:extLst>
              <a:ext uri="{FF2B5EF4-FFF2-40B4-BE49-F238E27FC236}">
                <a16:creationId xmlns:a16="http://schemas.microsoft.com/office/drawing/2014/main" id="{BDCB9264-1AE2-4C42-A3E6-CE7F042F6F8D}"/>
              </a:ext>
            </a:extLst>
          </p:cNvPr>
          <p:cNvSpPr txBox="1"/>
          <p:nvPr/>
        </p:nvSpPr>
        <p:spPr>
          <a:xfrm>
            <a:off x="8036376" y="3486150"/>
            <a:ext cx="670376" cy="338554"/>
          </a:xfrm>
          <a:prstGeom prst="rect">
            <a:avLst/>
          </a:prstGeom>
          <a:noFill/>
        </p:spPr>
        <p:txBody>
          <a:bodyPr wrap="none" rtlCol="0">
            <a:spAutoFit/>
          </a:bodyPr>
          <a:lstStyle/>
          <a:p>
            <a:r>
              <a:rPr lang="en-US" sz="1600" b="1" dirty="0"/>
              <a:t>Client</a:t>
            </a:r>
          </a:p>
        </p:txBody>
      </p:sp>
      <p:sp>
        <p:nvSpPr>
          <p:cNvPr id="29" name="TextBox 28">
            <a:extLst>
              <a:ext uri="{FF2B5EF4-FFF2-40B4-BE49-F238E27FC236}">
                <a16:creationId xmlns:a16="http://schemas.microsoft.com/office/drawing/2014/main" id="{7D3895CB-3665-4F97-A6A4-9A039165EC86}"/>
              </a:ext>
            </a:extLst>
          </p:cNvPr>
          <p:cNvSpPr txBox="1"/>
          <p:nvPr/>
        </p:nvSpPr>
        <p:spPr>
          <a:xfrm>
            <a:off x="209360" y="3513723"/>
            <a:ext cx="1138581" cy="338554"/>
          </a:xfrm>
          <a:prstGeom prst="rect">
            <a:avLst/>
          </a:prstGeom>
          <a:noFill/>
        </p:spPr>
        <p:txBody>
          <a:bodyPr wrap="none" rtlCol="0">
            <a:spAutoFit/>
          </a:bodyPr>
          <a:lstStyle/>
          <a:p>
            <a:r>
              <a:rPr lang="en-US" sz="1600" b="1" dirty="0"/>
              <a:t>Web Server</a:t>
            </a:r>
          </a:p>
        </p:txBody>
      </p:sp>
      <p:sp>
        <p:nvSpPr>
          <p:cNvPr id="30" name="TextBox 29">
            <a:extLst>
              <a:ext uri="{FF2B5EF4-FFF2-40B4-BE49-F238E27FC236}">
                <a16:creationId xmlns:a16="http://schemas.microsoft.com/office/drawing/2014/main" id="{5FB7972D-525E-468F-BCDC-94A1700303B4}"/>
              </a:ext>
            </a:extLst>
          </p:cNvPr>
          <p:cNvSpPr txBox="1"/>
          <p:nvPr/>
        </p:nvSpPr>
        <p:spPr>
          <a:xfrm>
            <a:off x="192701" y="1591811"/>
            <a:ext cx="1138581" cy="338554"/>
          </a:xfrm>
          <a:prstGeom prst="rect">
            <a:avLst/>
          </a:prstGeom>
          <a:noFill/>
        </p:spPr>
        <p:txBody>
          <a:bodyPr wrap="none" rtlCol="0">
            <a:spAutoFit/>
          </a:bodyPr>
          <a:lstStyle/>
          <a:p>
            <a:r>
              <a:rPr lang="en-US" sz="1600" b="1" dirty="0"/>
              <a:t>Web Server</a:t>
            </a:r>
          </a:p>
        </p:txBody>
      </p:sp>
      <p:sp>
        <p:nvSpPr>
          <p:cNvPr id="31" name="TextBox 30">
            <a:extLst>
              <a:ext uri="{FF2B5EF4-FFF2-40B4-BE49-F238E27FC236}">
                <a16:creationId xmlns:a16="http://schemas.microsoft.com/office/drawing/2014/main" id="{C66B1F66-C4BF-4618-B0B4-4E7F7C22E65F}"/>
              </a:ext>
            </a:extLst>
          </p:cNvPr>
          <p:cNvSpPr txBox="1"/>
          <p:nvPr/>
        </p:nvSpPr>
        <p:spPr>
          <a:xfrm>
            <a:off x="5560517" y="1435772"/>
            <a:ext cx="1362874" cy="338554"/>
          </a:xfrm>
          <a:prstGeom prst="rect">
            <a:avLst/>
          </a:prstGeom>
          <a:noFill/>
        </p:spPr>
        <p:txBody>
          <a:bodyPr wrap="none" rtlCol="0">
            <a:spAutoFit/>
          </a:bodyPr>
          <a:lstStyle/>
          <a:p>
            <a:r>
              <a:rPr lang="en-US" sz="1600" b="1" dirty="0">
                <a:solidFill>
                  <a:srgbClr val="C00000"/>
                </a:solidFill>
              </a:rPr>
              <a:t>HTTP Protocol</a:t>
            </a:r>
          </a:p>
        </p:txBody>
      </p:sp>
      <p:sp>
        <p:nvSpPr>
          <p:cNvPr id="32" name="TextBox 31">
            <a:extLst>
              <a:ext uri="{FF2B5EF4-FFF2-40B4-BE49-F238E27FC236}">
                <a16:creationId xmlns:a16="http://schemas.microsoft.com/office/drawing/2014/main" id="{C11984BC-35F5-403B-925F-132E00B2D3B8}"/>
              </a:ext>
            </a:extLst>
          </p:cNvPr>
          <p:cNvSpPr txBox="1"/>
          <p:nvPr/>
        </p:nvSpPr>
        <p:spPr>
          <a:xfrm>
            <a:off x="5531339" y="3513723"/>
            <a:ext cx="1460656" cy="338554"/>
          </a:xfrm>
          <a:prstGeom prst="rect">
            <a:avLst/>
          </a:prstGeom>
          <a:noFill/>
        </p:spPr>
        <p:txBody>
          <a:bodyPr wrap="none" rtlCol="0">
            <a:spAutoFit/>
          </a:bodyPr>
          <a:lstStyle/>
          <a:p>
            <a:r>
              <a:rPr lang="en-US" sz="1600" b="1" dirty="0">
                <a:solidFill>
                  <a:srgbClr val="C00000"/>
                </a:solidFill>
              </a:rPr>
              <a:t>HTTPS Protocol</a:t>
            </a:r>
          </a:p>
        </p:txBody>
      </p:sp>
      <p:sp>
        <p:nvSpPr>
          <p:cNvPr id="33" name="Cloud 32">
            <a:extLst>
              <a:ext uri="{FF2B5EF4-FFF2-40B4-BE49-F238E27FC236}">
                <a16:creationId xmlns:a16="http://schemas.microsoft.com/office/drawing/2014/main" id="{98A73FE0-215F-47B7-BCF7-C4EA35CB2E8D}"/>
              </a:ext>
            </a:extLst>
          </p:cNvPr>
          <p:cNvSpPr/>
          <p:nvPr/>
        </p:nvSpPr>
        <p:spPr>
          <a:xfrm>
            <a:off x="3124200" y="3779423"/>
            <a:ext cx="1524000" cy="7620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a:t>
            </a:r>
          </a:p>
        </p:txBody>
      </p:sp>
    </p:spTree>
    <p:extLst>
      <p:ext uri="{BB962C8B-B14F-4D97-AF65-F5344CB8AC3E}">
        <p14:creationId xmlns:p14="http://schemas.microsoft.com/office/powerpoint/2010/main" val="357657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down)">
                                      <p:cBhvr>
                                        <p:cTn id="57" dur="500"/>
                                        <p:tgtEl>
                                          <p:spTgt spid="32"/>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6" grpId="0"/>
      <p:bldP spid="27" grpId="0"/>
      <p:bldP spid="28" grpId="0"/>
      <p:bldP spid="29" grpId="0"/>
      <p:bldP spid="30" grpId="0"/>
      <p:bldP spid="31" grpId="0"/>
      <p:bldP spid="32" grpId="0"/>
      <p:bldP spid="3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Backgrounds.RibbonApplication" Revision="1" Stencil="System.Storyboarding.Backgrounds" StencilVersion="0.1"/>
</Control>
</file>

<file path=customXml/itemProps1.xml><?xml version="1.0" encoding="utf-8"?>
<ds:datastoreItem xmlns:ds="http://schemas.openxmlformats.org/officeDocument/2006/customXml" ds:itemID="{613ADDDD-D24B-47C1-951A-8911F4C38EFC}">
  <ds:schemaRefs>
    <ds:schemaRef ds:uri="http://schemas.microsoft.com/VisualStudio/2011/storyboarding/control"/>
  </ds:schemaRefs>
</ds:datastoreItem>
</file>

<file path=customXml/itemProps2.xml><?xml version="1.0" encoding="utf-8"?>
<ds:datastoreItem xmlns:ds="http://schemas.openxmlformats.org/officeDocument/2006/customXml" ds:itemID="{70274471-5CF1-4566-BB53-F4223706D2F6}">
  <ds:schemaRefs>
    <ds:schemaRef ds:uri="http://schemas.microsoft.com/VisualStudio/2011/storyboarding/control"/>
  </ds:schemaRefs>
</ds:datastoreItem>
</file>

<file path=customXml/itemProps3.xml><?xml version="1.0" encoding="utf-8"?>
<ds:datastoreItem xmlns:ds="http://schemas.openxmlformats.org/officeDocument/2006/customXml" ds:itemID="{8E995DD9-02E1-4F20-9085-A0934A62FE2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WidescreenPresentation</Template>
  <TotalTime>0</TotalTime>
  <Words>3254</Words>
  <Application>Microsoft Office PowerPoint</Application>
  <PresentationFormat>On-screen Show (16:9)</PresentationFormat>
  <Paragraphs>436</Paragraphs>
  <Slides>39</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Calibri Light</vt:lpstr>
      <vt:lpstr>Corbel</vt:lpstr>
      <vt:lpstr>Segoe UI</vt:lpstr>
      <vt:lpstr>Times New Roman</vt:lpstr>
      <vt:lpstr>Wingdings</vt:lpstr>
      <vt:lpstr>Parallax</vt:lpstr>
      <vt:lpstr>Office Theme</vt:lpstr>
      <vt:lpstr>Chapter 4 The Internet: TCP/IP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2015-05-11T06:04:25Z</dcterms:created>
  <dcterms:modified xsi:type="dcterms:W3CDTF">2024-11-05T08:32:12Z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Tfs.IsStoryboard">
    <vt:bool>true</vt:bool>
  </property>
</Properties>
</file>