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59" r:id="rId5"/>
  </p:sldMasterIdLst>
  <p:notesMasterIdLst>
    <p:notesMasterId r:id="rId38"/>
  </p:notesMasterIdLst>
  <p:sldIdLst>
    <p:sldId id="495" r:id="rId6"/>
    <p:sldId id="419" r:id="rId7"/>
    <p:sldId id="482" r:id="rId8"/>
    <p:sldId id="485" r:id="rId9"/>
    <p:sldId id="486" r:id="rId10"/>
    <p:sldId id="487" r:id="rId11"/>
    <p:sldId id="488" r:id="rId12"/>
    <p:sldId id="489" r:id="rId13"/>
    <p:sldId id="490" r:id="rId14"/>
    <p:sldId id="491" r:id="rId15"/>
    <p:sldId id="492" r:id="rId16"/>
    <p:sldId id="483" r:id="rId17"/>
    <p:sldId id="484" r:id="rId18"/>
    <p:sldId id="444" r:id="rId19"/>
    <p:sldId id="443" r:id="rId20"/>
    <p:sldId id="459" r:id="rId21"/>
    <p:sldId id="460" r:id="rId22"/>
    <p:sldId id="462" r:id="rId23"/>
    <p:sldId id="461" r:id="rId24"/>
    <p:sldId id="467" r:id="rId25"/>
    <p:sldId id="468" r:id="rId26"/>
    <p:sldId id="463" r:id="rId27"/>
    <p:sldId id="493" r:id="rId28"/>
    <p:sldId id="494" r:id="rId29"/>
    <p:sldId id="472" r:id="rId30"/>
    <p:sldId id="478" r:id="rId31"/>
    <p:sldId id="471" r:id="rId32"/>
    <p:sldId id="479" r:id="rId33"/>
    <p:sldId id="474" r:id="rId34"/>
    <p:sldId id="475" r:id="rId35"/>
    <p:sldId id="476" r:id="rId36"/>
    <p:sldId id="351" r:id="rId3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FF"/>
    <a:srgbClr val="00FF00"/>
    <a:srgbClr val="FF0000"/>
    <a:srgbClr val="FFFF00"/>
    <a:srgbClr val="2DA2BF"/>
    <a:srgbClr val="CDE0E8"/>
    <a:srgbClr val="E8F0F4"/>
    <a:srgbClr val="1E768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3579" autoAdjust="0"/>
  </p:normalViewPr>
  <p:slideViewPr>
    <p:cSldViewPr>
      <p:cViewPr varScale="1">
        <p:scale>
          <a:sx n="95" d="100"/>
          <a:sy n="95" d="100"/>
        </p:scale>
        <p:origin x="974" y="58"/>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9/18/2022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81022518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0606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253570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831589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2798090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1540770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4059100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273122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2107638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1581766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365283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37351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914787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21</a:t>
            </a:fld>
            <a:endParaRPr lang="en-US"/>
          </a:p>
        </p:txBody>
      </p:sp>
    </p:spTree>
    <p:extLst>
      <p:ext uri="{BB962C8B-B14F-4D97-AF65-F5344CB8AC3E}">
        <p14:creationId xmlns:p14="http://schemas.microsoft.com/office/powerpoint/2010/main" val="1042809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814487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4039013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4119630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25</a:t>
            </a:fld>
            <a:endParaRPr lang="en-US"/>
          </a:p>
        </p:txBody>
      </p:sp>
    </p:spTree>
    <p:extLst>
      <p:ext uri="{BB962C8B-B14F-4D97-AF65-F5344CB8AC3E}">
        <p14:creationId xmlns:p14="http://schemas.microsoft.com/office/powerpoint/2010/main" val="202607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099809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70922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149896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231402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231349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297409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52911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9/18/2022</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9/18/2022</a:t>
            </a:fld>
            <a:endParaRPr lang="en-US" sz="2000" dirty="0">
              <a:solidFill>
                <a:srgbClr val="FFFFFF"/>
              </a:solidFill>
            </a:endParaRPr>
          </a:p>
        </p:txBody>
      </p:sp>
      <p:sp>
        <p:nvSpPr>
          <p:cNvPr id="5" name="Footer Placeholder 4"/>
          <p:cNvSpPr>
            <a:spLocks noGrp="1"/>
          </p:cNvSpPr>
          <p:nvPr>
            <p:ph type="ftr" sz="quarter" idx="11"/>
          </p:nvPr>
        </p:nvSpPr>
        <p:spPr>
          <a:xfrm>
            <a:off x="3999309" y="4412457"/>
            <a:ext cx="3243033" cy="273844"/>
          </a:xfrm>
        </p:spPr>
        <p:txBody>
          <a:bodyPr/>
          <a:lstStyle/>
          <a:p>
            <a:pPr algn="r"/>
            <a:endParaRPr lang="en-US" dirty="0">
              <a:solidFill>
                <a:srgbClr val="212121"/>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rgbClr val="212121"/>
                </a:solidFill>
              </a:rPr>
              <a:pPr/>
              <a:t>‹#›</a:t>
            </a:fld>
            <a:endParaRPr lang="en-US" dirty="0">
              <a:solidFill>
                <a:srgbClr val="212121"/>
              </a:solidFill>
            </a:endParaRPr>
          </a:p>
        </p:txBody>
      </p:sp>
    </p:spTree>
    <p:extLst>
      <p:ext uri="{BB962C8B-B14F-4D97-AF65-F5344CB8AC3E}">
        <p14:creationId xmlns:p14="http://schemas.microsoft.com/office/powerpoint/2010/main" val="413966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a:xfrm>
            <a:off x="8213893" y="4400349"/>
            <a:ext cx="413375" cy="273844"/>
          </a:xfrm>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638333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solidFill>
                  <a:prstClr val="black"/>
                </a:solidFill>
              </a:rPr>
              <a:pPr/>
              <a:t>9/18/2022</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extLst>
      <p:ext uri="{BB962C8B-B14F-4D97-AF65-F5344CB8AC3E}">
        <p14:creationId xmlns:p14="http://schemas.microsoft.com/office/powerpoint/2010/main" val="37561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solidFill>
                <a:prstClr val="black"/>
              </a:solidFill>
            </a:endParaRPr>
          </a:p>
        </p:txBody>
      </p:sp>
    </p:spTree>
    <p:extLst>
      <p:ext uri="{BB962C8B-B14F-4D97-AF65-F5344CB8AC3E}">
        <p14:creationId xmlns:p14="http://schemas.microsoft.com/office/powerpoint/2010/main" val="194259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8" name="Footer Placeholder 7"/>
          <p:cNvSpPr>
            <a:spLocks noGrp="1"/>
          </p:cNvSpPr>
          <p:nvPr>
            <p:ph type="ftr" sz="quarter" idx="11"/>
          </p:nvPr>
        </p:nvSpPr>
        <p:spPr/>
        <p:txBody>
          <a:bodyPr/>
          <a:lstStyle/>
          <a:p>
            <a:pPr algn="r"/>
            <a:endParaRPr lang="en-US" sz="1400" dirty="0">
              <a:solidFill>
                <a:srgbClr val="212121"/>
              </a:solidFill>
            </a:endParaRP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590147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solidFill>
                  <a:prstClr val="black"/>
                </a:solidFill>
              </a:rPr>
              <a:pPr/>
              <a:t>9/18/2022</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6748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solidFill>
                  <a:prstClr val="black"/>
                </a:solidFill>
              </a:rPr>
              <a:pPr/>
              <a:t>9/18/2022</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rgbClr val="212121"/>
                </a:solidFill>
              </a:rPr>
              <a:pPr/>
              <a:t>‹#›</a:t>
            </a:fld>
            <a:endParaRPr lang="en-US" dirty="0">
              <a:solidFill>
                <a:srgbClr val="212121"/>
              </a:solidFill>
            </a:endParaRPr>
          </a:p>
        </p:txBody>
      </p:sp>
    </p:spTree>
    <p:extLst>
      <p:ext uri="{BB962C8B-B14F-4D97-AF65-F5344CB8AC3E}">
        <p14:creationId xmlns:p14="http://schemas.microsoft.com/office/powerpoint/2010/main" val="44450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solidFill>
                  <a:prstClr val="black"/>
                </a:solidFill>
              </a:rPr>
              <a:pPr/>
              <a:t>9/18/2022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265481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solidFill>
                <a:prstClr val="black"/>
              </a:solidFill>
            </a:endParaRPr>
          </a:p>
        </p:txBody>
      </p:sp>
    </p:spTree>
    <p:extLst>
      <p:ext uri="{BB962C8B-B14F-4D97-AF65-F5344CB8AC3E}">
        <p14:creationId xmlns:p14="http://schemas.microsoft.com/office/powerpoint/2010/main" val="2200068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6" name="Footer Placeholder 5"/>
          <p:cNvSpPr>
            <a:spLocks noGrp="1"/>
          </p:cNvSpPr>
          <p:nvPr>
            <p:ph type="ftr" sz="quarter" idx="11"/>
          </p:nvPr>
        </p:nvSpPr>
        <p:spPr/>
        <p:txBody>
          <a:bodyPr/>
          <a:lstStyle/>
          <a:p>
            <a:pPr algn="r"/>
            <a:endParaRPr lang="en-US" sz="1400" dirty="0">
              <a:solidFill>
                <a:srgbClr val="212121"/>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94534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9/18/2022</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105492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6000" dirty="0">
                <a:solidFill>
                  <a:prstClr val="black"/>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6000" dirty="0">
                <a:solidFill>
                  <a:prstClr val="black"/>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844176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713622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6000" dirty="0">
                <a:solidFill>
                  <a:prstClr val="black"/>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6000" dirty="0">
                <a:solidFill>
                  <a:prstClr val="black"/>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4095036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840874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415182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11"/>
          </p:nvPr>
        </p:nvSpPr>
        <p:spPr/>
        <p:txBody>
          <a:bodyPr/>
          <a:lstStyle/>
          <a:p>
            <a:pPr algn="r"/>
            <a:endParaRPr lang="en-US" sz="1400" dirty="0">
              <a:solidFill>
                <a:srgbClr val="212121"/>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699433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3" name="Date Placeholder 2"/>
          <p:cNvSpPr>
            <a:spLocks noGrp="1"/>
          </p:cNvSpPr>
          <p:nvPr>
            <p:ph type="dt" sz="half" idx="20"/>
          </p:nvPr>
        </p:nvSpPr>
        <p:spPr/>
        <p:txBody>
          <a:body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4" name="Footer Placeholder 3"/>
          <p:cNvSpPr>
            <a:spLocks noGrp="1"/>
          </p:cNvSpPr>
          <p:nvPr>
            <p:ph type="ftr" sz="quarter" idx="21"/>
          </p:nvPr>
        </p:nvSpPr>
        <p:spPr/>
        <p:txBody>
          <a:bodyPr/>
          <a:lstStyle/>
          <a:p>
            <a:pPr algn="r"/>
            <a:endParaRPr lang="en-US" sz="1400" dirty="0">
              <a:solidFill>
                <a:srgbClr val="212121"/>
              </a:solidFill>
            </a:endParaRPr>
          </a:p>
        </p:txBody>
      </p:sp>
      <p:sp>
        <p:nvSpPr>
          <p:cNvPr id="5" name="Slide Number Placeholder 4"/>
          <p:cNvSpPr>
            <a:spLocks noGrp="1"/>
          </p:cNvSpPr>
          <p:nvPr>
            <p:ph type="sldNum" sz="quarter" idx="2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320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9/18/2022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9/18/2022</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3" name="Date Placeholder 2"/>
          <p:cNvSpPr>
            <a:spLocks noGrp="1"/>
          </p:cNvSpPr>
          <p:nvPr>
            <p:ph type="dt" sz="half" idx="20"/>
          </p:nvPr>
        </p:nvSpPr>
        <p:spPr/>
        <p:txBody>
          <a:bodyPr/>
          <a:lstStyle/>
          <a:p>
            <a:fld id="{E4606EA6-EFEA-4C30-9264-4F9291A5780D}" type="datetime1">
              <a:rPr lang="en-US" smtClean="0"/>
              <a:pPr/>
              <a:t>9/18/2022</a:t>
            </a:fld>
            <a:endParaRPr lang="en-US" sz="1400" dirty="0">
              <a:solidFill>
                <a:schemeClr val="tx2"/>
              </a:solidFill>
            </a:endParaRPr>
          </a:p>
        </p:txBody>
      </p:sp>
      <p:sp>
        <p:nvSpPr>
          <p:cNvPr id="4" name="Footer Placeholder 3"/>
          <p:cNvSpPr>
            <a:spLocks noGrp="1"/>
          </p:cNvSpPr>
          <p:nvPr>
            <p:ph type="ftr" sz="quarter" idx="21"/>
          </p:nvPr>
        </p:nvSpPr>
        <p:spPr/>
        <p:txBody>
          <a:bodyPr/>
          <a:lstStyle/>
          <a:p>
            <a:pPr algn="r"/>
            <a:endParaRPr lang="en-US" sz="1400" dirty="0">
              <a:solidFill>
                <a:schemeClr val="tx2"/>
              </a:solidFill>
            </a:endParaRPr>
          </a:p>
        </p:txBody>
      </p:sp>
      <p:sp>
        <p:nvSpPr>
          <p:cNvPr id="5" name="Slide Number Placeholder 4"/>
          <p:cNvSpPr>
            <a:spLocks noGrp="1"/>
          </p:cNvSpPr>
          <p:nvPr>
            <p:ph type="sldNum" sz="quarter" idx="2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DFADB5D-B7A0-47E3-AD2D-B1A6F8614213}" type="datetime1">
              <a:rPr lang="en-US" smtClean="0"/>
              <a:pPr/>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9/18/2022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9/18/2022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9/18/2022</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E4606EA6-EFEA-4C30-9264-4F9291A5780D}" type="datetime1">
              <a:rPr lang="en-US" smtClean="0">
                <a:solidFill>
                  <a:prstClr val="black"/>
                </a:solidFill>
              </a:rPr>
              <a:pPr/>
              <a:t>9/18/2022</a:t>
            </a:fld>
            <a:endParaRPr lang="en-US" sz="1400" dirty="0">
              <a:solidFill>
                <a:srgbClr val="212121"/>
              </a:solidFill>
            </a:endParaRPr>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algn="r"/>
            <a:endParaRPr lang="en-US" sz="1400" dirty="0">
              <a:solidFill>
                <a:srgbClr val="212121"/>
              </a:solidFill>
            </a:endParaRPr>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64486652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1191190" y="971550"/>
            <a:ext cx="7772400" cy="1276350"/>
          </a:xfrm>
        </p:spPr>
        <p:txBody>
          <a:bodyPr>
            <a:normAutofit/>
          </a:bodyPr>
          <a:lstStyle/>
          <a:p>
            <a:pPr algn="ctr"/>
            <a:r>
              <a:rPr lang="en-US" sz="2700" b="1"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Chapter 5</a:t>
            </a:r>
            <a:br>
              <a:rPr lang="en-US" sz="2700" b="1"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br>
            <a:r>
              <a:rPr lang="en-US" sz="2800" b="1"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Fundamentals of TCP/IP Configuration</a:t>
            </a:r>
            <a:endParaRPr lang="en-US" sz="2700" b="1"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endParaRPr>
          </a:p>
        </p:txBody>
      </p:sp>
      <p:sp>
        <p:nvSpPr>
          <p:cNvPr id="5" name="TextBox 4"/>
          <p:cNvSpPr txBox="1"/>
          <p:nvPr/>
        </p:nvSpPr>
        <p:spPr>
          <a:xfrm>
            <a:off x="4882895" y="4400550"/>
            <a:ext cx="2394695" cy="400110"/>
          </a:xfrm>
          <a:prstGeom prst="rect">
            <a:avLst/>
          </a:prstGeom>
          <a:noFill/>
        </p:spPr>
        <p:txBody>
          <a:bodyPr wrap="none" rtlCol="0">
            <a:spAutoFit/>
          </a:bodyPr>
          <a:lstStyle/>
          <a:p>
            <a:r>
              <a:rPr lang="en-US" sz="2000" b="1" dirty="0">
                <a:solidFill>
                  <a:prstClr val="black"/>
                </a:solidFill>
                <a:latin typeface="Times New Roman" panose="02020603050405020304" pitchFamily="18" charset="0"/>
                <a:cs typeface="Times New Roman" panose="02020603050405020304" pitchFamily="18" charset="0"/>
              </a:rPr>
              <a:t>Dr. </a:t>
            </a:r>
            <a:r>
              <a:rPr lang="en-US" sz="2000" b="1" dirty="0" err="1">
                <a:solidFill>
                  <a:prstClr val="black"/>
                </a:solidFill>
                <a:latin typeface="Times New Roman" panose="02020603050405020304" pitchFamily="18" charset="0"/>
                <a:cs typeface="Times New Roman" panose="02020603050405020304" pitchFamily="18" charset="0"/>
              </a:rPr>
              <a:t>Omayma</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Younis</a:t>
            </a:r>
            <a:endParaRPr lang="en-US" sz="2000" b="1"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048000" y="3848040"/>
            <a:ext cx="6096000" cy="400110"/>
          </a:xfrm>
          <a:prstGeom prst="rect">
            <a:avLst/>
          </a:prstGeom>
          <a:noFill/>
        </p:spPr>
        <p:txBody>
          <a:bodyPr wrap="square" rtlCol="0">
            <a:spAutoFit/>
          </a:bodyPr>
          <a:lstStyle/>
          <a:p>
            <a:r>
              <a:rPr lang="en-US" sz="2000" b="1" dirty="0">
                <a:solidFill>
                  <a:prstClr val="black"/>
                </a:solidFill>
                <a:latin typeface="Times New Roman" panose="02020603050405020304" pitchFamily="18" charset="0"/>
                <a:cs typeface="Times New Roman" panose="02020603050405020304" pitchFamily="18" charset="0"/>
              </a:rPr>
              <a:t>ES327 – Computer Networks &amp; Data Communication</a:t>
            </a:r>
          </a:p>
        </p:txBody>
      </p:sp>
    </p:spTree>
    <p:extLst>
      <p:ext uri="{BB962C8B-B14F-4D97-AF65-F5344CB8AC3E}">
        <p14:creationId xmlns:p14="http://schemas.microsoft.com/office/powerpoint/2010/main" val="2736151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9916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Converting from Decimal-to-Hexadecimal:</a:t>
            </a:r>
          </a:p>
          <a:p>
            <a:pPr marL="0" indent="0">
              <a:buNone/>
            </a:pPr>
            <a:r>
              <a:rPr lang="en-US" altLang="en-US" sz="2400" dirty="0"/>
              <a:t>Two steps to do:</a:t>
            </a:r>
          </a:p>
          <a:p>
            <a:pPr marL="457200" indent="-457200">
              <a:buAutoNum type="arabicPeriod"/>
            </a:pPr>
            <a:r>
              <a:rPr lang="en-US" altLang="en-US" sz="2400" dirty="0"/>
              <a:t>First, convert from Decimal to Binary.</a:t>
            </a:r>
          </a:p>
          <a:p>
            <a:pPr marL="457200" indent="-457200">
              <a:buAutoNum type="arabicPeriod"/>
            </a:pPr>
            <a:r>
              <a:rPr lang="en-US" altLang="en-US" sz="2400" dirty="0"/>
              <a:t>Then, convert from Binary to Hexadecimal.</a:t>
            </a:r>
          </a:p>
          <a:p>
            <a:pPr marL="0" indent="0">
              <a:buNone/>
            </a:pPr>
            <a:endParaRPr lang="en-US" altLang="en-US" sz="2400" dirty="0"/>
          </a:p>
        </p:txBody>
      </p:sp>
      <p:sp>
        <p:nvSpPr>
          <p:cNvPr id="22" name="Rectangle 21">
            <a:extLst>
              <a:ext uri="{FF2B5EF4-FFF2-40B4-BE49-F238E27FC236}">
                <a16:creationId xmlns:a16="http://schemas.microsoft.com/office/drawing/2014/main" id="{18268940-220C-449B-A372-A7AC5B008122}"/>
              </a:ext>
            </a:extLst>
          </p:cNvPr>
          <p:cNvSpPr/>
          <p:nvPr/>
        </p:nvSpPr>
        <p:spPr>
          <a:xfrm>
            <a:off x="0" y="363855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(45)</a:t>
            </a:r>
            <a:r>
              <a:rPr lang="en-US" sz="2400" b="1" baseline="-25000" dirty="0">
                <a:solidFill>
                  <a:srgbClr val="C00000"/>
                </a:solidFill>
              </a:rPr>
              <a:t>10</a:t>
            </a:r>
          </a:p>
        </p:txBody>
      </p:sp>
      <p:sp>
        <p:nvSpPr>
          <p:cNvPr id="24" name="Rectangle 23">
            <a:extLst>
              <a:ext uri="{FF2B5EF4-FFF2-40B4-BE49-F238E27FC236}">
                <a16:creationId xmlns:a16="http://schemas.microsoft.com/office/drawing/2014/main" id="{05D3B5CF-2984-43EB-92CE-3DECEFF03BF0}"/>
              </a:ext>
            </a:extLst>
          </p:cNvPr>
          <p:cNvSpPr/>
          <p:nvPr/>
        </p:nvSpPr>
        <p:spPr>
          <a:xfrm>
            <a:off x="3352800" y="362204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(101101)</a:t>
            </a:r>
            <a:r>
              <a:rPr lang="en-US" sz="2400" b="1" baseline="-25000" dirty="0">
                <a:solidFill>
                  <a:srgbClr val="C00000"/>
                </a:solidFill>
              </a:rPr>
              <a:t>2</a:t>
            </a:r>
          </a:p>
        </p:txBody>
      </p:sp>
      <p:sp>
        <p:nvSpPr>
          <p:cNvPr id="25" name="Rectangle 24">
            <a:extLst>
              <a:ext uri="{FF2B5EF4-FFF2-40B4-BE49-F238E27FC236}">
                <a16:creationId xmlns:a16="http://schemas.microsoft.com/office/drawing/2014/main" id="{BD56D916-E94B-485F-9638-67E89351DF87}"/>
              </a:ext>
            </a:extLst>
          </p:cNvPr>
          <p:cNvSpPr/>
          <p:nvPr/>
        </p:nvSpPr>
        <p:spPr>
          <a:xfrm>
            <a:off x="6705600" y="363855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(2D)</a:t>
            </a:r>
            <a:r>
              <a:rPr lang="en-US" sz="2400" b="1" baseline="-25000" dirty="0">
                <a:solidFill>
                  <a:srgbClr val="C00000"/>
                </a:solidFill>
              </a:rPr>
              <a:t>16</a:t>
            </a:r>
          </a:p>
        </p:txBody>
      </p:sp>
    </p:spTree>
    <p:extLst>
      <p:ext uri="{BB962C8B-B14F-4D97-AF65-F5344CB8AC3E}">
        <p14:creationId xmlns:p14="http://schemas.microsoft.com/office/powerpoint/2010/main" val="156457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9916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Converting from Hexadecimal-to-Decimal:</a:t>
            </a:r>
          </a:p>
          <a:p>
            <a:pPr marL="0" indent="0">
              <a:buNone/>
            </a:pPr>
            <a:r>
              <a:rPr lang="en-US" altLang="en-US" sz="2400" dirty="0"/>
              <a:t>Two steps to do:</a:t>
            </a:r>
          </a:p>
          <a:p>
            <a:pPr marL="457200" indent="-457200">
              <a:buAutoNum type="arabicPeriod"/>
            </a:pPr>
            <a:r>
              <a:rPr lang="en-US" altLang="en-US" sz="2400" dirty="0"/>
              <a:t>First, convert from Hexadecimal to Binary.</a:t>
            </a:r>
          </a:p>
          <a:p>
            <a:pPr marL="457200" indent="-457200">
              <a:buAutoNum type="arabicPeriod"/>
            </a:pPr>
            <a:r>
              <a:rPr lang="en-US" altLang="en-US" sz="2400" dirty="0"/>
              <a:t>Then, convert from Binary to Decimal.</a:t>
            </a:r>
          </a:p>
          <a:p>
            <a:pPr marL="0" indent="0">
              <a:buNone/>
            </a:pPr>
            <a:endParaRPr lang="en-US" altLang="en-US" sz="2400" dirty="0"/>
          </a:p>
        </p:txBody>
      </p:sp>
      <p:sp>
        <p:nvSpPr>
          <p:cNvPr id="4" name="Rectangle 3">
            <a:extLst>
              <a:ext uri="{FF2B5EF4-FFF2-40B4-BE49-F238E27FC236}">
                <a16:creationId xmlns:a16="http://schemas.microsoft.com/office/drawing/2014/main" id="{7D5DE9F9-D5E4-4FF2-8907-5FA0EDABBE9F}"/>
              </a:ext>
            </a:extLst>
          </p:cNvPr>
          <p:cNvSpPr/>
          <p:nvPr/>
        </p:nvSpPr>
        <p:spPr>
          <a:xfrm>
            <a:off x="0" y="363855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(45)</a:t>
            </a:r>
            <a:r>
              <a:rPr lang="en-US" sz="2400" b="1" baseline="-25000" dirty="0">
                <a:solidFill>
                  <a:srgbClr val="C00000"/>
                </a:solidFill>
              </a:rPr>
              <a:t>16</a:t>
            </a:r>
          </a:p>
        </p:txBody>
      </p:sp>
      <p:sp>
        <p:nvSpPr>
          <p:cNvPr id="5" name="Rectangle 4">
            <a:extLst>
              <a:ext uri="{FF2B5EF4-FFF2-40B4-BE49-F238E27FC236}">
                <a16:creationId xmlns:a16="http://schemas.microsoft.com/office/drawing/2014/main" id="{E3D412D3-7662-4A8F-A13C-DFBCE608FD37}"/>
              </a:ext>
            </a:extLst>
          </p:cNvPr>
          <p:cNvSpPr/>
          <p:nvPr/>
        </p:nvSpPr>
        <p:spPr>
          <a:xfrm>
            <a:off x="3352800" y="362204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(0100 0101)</a:t>
            </a:r>
            <a:r>
              <a:rPr lang="en-US" sz="2400" b="1" baseline="-25000" dirty="0">
                <a:solidFill>
                  <a:srgbClr val="C00000"/>
                </a:solidFill>
              </a:rPr>
              <a:t>2</a:t>
            </a:r>
          </a:p>
        </p:txBody>
      </p:sp>
      <p:sp>
        <p:nvSpPr>
          <p:cNvPr id="6" name="Rectangle 5">
            <a:extLst>
              <a:ext uri="{FF2B5EF4-FFF2-40B4-BE49-F238E27FC236}">
                <a16:creationId xmlns:a16="http://schemas.microsoft.com/office/drawing/2014/main" id="{EF745098-6965-46EE-A72D-D0AFD968D7A6}"/>
              </a:ext>
            </a:extLst>
          </p:cNvPr>
          <p:cNvSpPr/>
          <p:nvPr/>
        </p:nvSpPr>
        <p:spPr>
          <a:xfrm>
            <a:off x="6705600" y="363855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(69)</a:t>
            </a:r>
            <a:r>
              <a:rPr lang="en-US" sz="2400" b="1" baseline="-25000" dirty="0">
                <a:solidFill>
                  <a:srgbClr val="C00000"/>
                </a:solidFill>
              </a:rPr>
              <a:t>10</a:t>
            </a:r>
          </a:p>
        </p:txBody>
      </p:sp>
    </p:spTree>
    <p:extLst>
      <p:ext uri="{BB962C8B-B14F-4D97-AF65-F5344CB8AC3E}">
        <p14:creationId xmlns:p14="http://schemas.microsoft.com/office/powerpoint/2010/main" val="34106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763000" cy="457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Perform the numbering conversions to complete the following table:</a:t>
            </a:r>
          </a:p>
        </p:txBody>
      </p:sp>
      <p:graphicFrame>
        <p:nvGraphicFramePr>
          <p:cNvPr id="2" name="Table 1">
            <a:extLst>
              <a:ext uri="{FF2B5EF4-FFF2-40B4-BE49-F238E27FC236}">
                <a16:creationId xmlns:a16="http://schemas.microsoft.com/office/drawing/2014/main" id="{94B51205-EB41-451F-B89C-589D403D720F}"/>
              </a:ext>
            </a:extLst>
          </p:cNvPr>
          <p:cNvGraphicFramePr>
            <a:graphicFrameLocks noGrp="1"/>
          </p:cNvGraphicFramePr>
          <p:nvPr/>
        </p:nvGraphicFramePr>
        <p:xfrm>
          <a:off x="457200" y="1885950"/>
          <a:ext cx="8458200" cy="29667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3646972004"/>
                    </a:ext>
                  </a:extLst>
                </a:gridCol>
                <a:gridCol w="2819400">
                  <a:extLst>
                    <a:ext uri="{9D8B030D-6E8A-4147-A177-3AD203B41FA5}">
                      <a16:colId xmlns:a16="http://schemas.microsoft.com/office/drawing/2014/main" val="1038074163"/>
                    </a:ext>
                  </a:extLst>
                </a:gridCol>
                <a:gridCol w="2819400">
                  <a:extLst>
                    <a:ext uri="{9D8B030D-6E8A-4147-A177-3AD203B41FA5}">
                      <a16:colId xmlns:a16="http://schemas.microsoft.com/office/drawing/2014/main" val="3997919510"/>
                    </a:ext>
                  </a:extLst>
                </a:gridCol>
              </a:tblGrid>
              <a:tr h="370840">
                <a:tc>
                  <a:txBody>
                    <a:bodyPr/>
                    <a:lstStyle/>
                    <a:p>
                      <a:pPr algn="ctr"/>
                      <a:r>
                        <a:rPr lang="en-US" dirty="0"/>
                        <a:t>Binary Number</a:t>
                      </a:r>
                    </a:p>
                  </a:txBody>
                  <a:tcPr/>
                </a:tc>
                <a:tc>
                  <a:txBody>
                    <a:bodyPr/>
                    <a:lstStyle/>
                    <a:p>
                      <a:pPr algn="ctr"/>
                      <a:r>
                        <a:rPr lang="en-US" dirty="0"/>
                        <a:t>Decimal Number</a:t>
                      </a:r>
                    </a:p>
                  </a:txBody>
                  <a:tcPr/>
                </a:tc>
                <a:tc>
                  <a:txBody>
                    <a:bodyPr/>
                    <a:lstStyle/>
                    <a:p>
                      <a:pPr algn="ctr"/>
                      <a:r>
                        <a:rPr lang="en-US" dirty="0"/>
                        <a:t>Hexadecimal Number</a:t>
                      </a:r>
                    </a:p>
                  </a:txBody>
                  <a:tcPr/>
                </a:tc>
                <a:extLst>
                  <a:ext uri="{0D108BD9-81ED-4DB2-BD59-A6C34878D82A}">
                    <a16:rowId xmlns:a16="http://schemas.microsoft.com/office/drawing/2014/main" val="30319110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10101</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795031318"/>
                  </a:ext>
                </a:extLst>
              </a:tr>
              <a:tr h="370840">
                <a:tc>
                  <a:txBody>
                    <a:bodyPr/>
                    <a:lstStyle/>
                    <a:p>
                      <a:pPr algn="ctr"/>
                      <a:r>
                        <a:rPr lang="en-US" dirty="0"/>
                        <a:t>11001110</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817018075"/>
                  </a:ext>
                </a:extLst>
              </a:tr>
              <a:tr h="370840">
                <a:tc>
                  <a:txBody>
                    <a:bodyPr/>
                    <a:lstStyle/>
                    <a:p>
                      <a:pPr algn="ctr"/>
                      <a:endParaRPr lang="en-US"/>
                    </a:p>
                  </a:txBody>
                  <a:tcPr/>
                </a:tc>
                <a:tc>
                  <a:txBody>
                    <a:bodyPr/>
                    <a:lstStyle/>
                    <a:p>
                      <a:pPr algn="ctr"/>
                      <a:r>
                        <a:rPr lang="en-US" dirty="0"/>
                        <a:t>45</a:t>
                      </a:r>
                    </a:p>
                  </a:txBody>
                  <a:tcPr/>
                </a:tc>
                <a:tc>
                  <a:txBody>
                    <a:bodyPr/>
                    <a:lstStyle/>
                    <a:p>
                      <a:pPr algn="ctr"/>
                      <a:endParaRPr lang="en-US" dirty="0"/>
                    </a:p>
                  </a:txBody>
                  <a:tcPr/>
                </a:tc>
                <a:extLst>
                  <a:ext uri="{0D108BD9-81ED-4DB2-BD59-A6C34878D82A}">
                    <a16:rowId xmlns:a16="http://schemas.microsoft.com/office/drawing/2014/main" val="2419107659"/>
                  </a:ext>
                </a:extLst>
              </a:tr>
              <a:tr h="370840">
                <a:tc>
                  <a:txBody>
                    <a:bodyPr/>
                    <a:lstStyle/>
                    <a:p>
                      <a:pPr algn="ctr"/>
                      <a:endParaRPr lang="en-US"/>
                    </a:p>
                  </a:txBody>
                  <a:tcPr/>
                </a:tc>
                <a:tc>
                  <a:txBody>
                    <a:bodyPr/>
                    <a:lstStyle/>
                    <a:p>
                      <a:pPr algn="ctr"/>
                      <a:r>
                        <a:rPr lang="en-US" dirty="0"/>
                        <a:t>76</a:t>
                      </a:r>
                    </a:p>
                  </a:txBody>
                  <a:tcPr/>
                </a:tc>
                <a:tc>
                  <a:txBody>
                    <a:bodyPr/>
                    <a:lstStyle/>
                    <a:p>
                      <a:pPr algn="ctr"/>
                      <a:endParaRPr lang="en-US" dirty="0"/>
                    </a:p>
                  </a:txBody>
                  <a:tcPr/>
                </a:tc>
                <a:extLst>
                  <a:ext uri="{0D108BD9-81ED-4DB2-BD59-A6C34878D82A}">
                    <a16:rowId xmlns:a16="http://schemas.microsoft.com/office/drawing/2014/main" val="798559017"/>
                  </a:ext>
                </a:extLst>
              </a:tr>
              <a:tr h="370840">
                <a:tc>
                  <a:txBody>
                    <a:bodyPr/>
                    <a:lstStyle/>
                    <a:p>
                      <a:pPr algn="ctr"/>
                      <a:endParaRPr lang="en-US"/>
                    </a:p>
                  </a:txBody>
                  <a:tcPr/>
                </a:tc>
                <a:tc>
                  <a:txBody>
                    <a:bodyPr/>
                    <a:lstStyle/>
                    <a:p>
                      <a:pPr algn="ctr"/>
                      <a:endParaRPr lang="en-US" dirty="0"/>
                    </a:p>
                  </a:txBody>
                  <a:tcPr/>
                </a:tc>
                <a:tc>
                  <a:txBody>
                    <a:bodyPr/>
                    <a:lstStyle/>
                    <a:p>
                      <a:pPr algn="ctr"/>
                      <a:r>
                        <a:rPr lang="en-US" dirty="0"/>
                        <a:t>76</a:t>
                      </a:r>
                    </a:p>
                  </a:txBody>
                  <a:tcPr/>
                </a:tc>
                <a:extLst>
                  <a:ext uri="{0D108BD9-81ED-4DB2-BD59-A6C34878D82A}">
                    <a16:rowId xmlns:a16="http://schemas.microsoft.com/office/drawing/2014/main" val="21558217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123</a:t>
                      </a:r>
                    </a:p>
                  </a:txBody>
                  <a:tcPr/>
                </a:tc>
                <a:extLst>
                  <a:ext uri="{0D108BD9-81ED-4DB2-BD59-A6C34878D82A}">
                    <a16:rowId xmlns:a16="http://schemas.microsoft.com/office/drawing/2014/main" val="3990491214"/>
                  </a:ext>
                </a:extLst>
              </a:tr>
              <a:tr h="370840">
                <a:tc>
                  <a:txBody>
                    <a:bodyPr/>
                    <a:lstStyle/>
                    <a:p>
                      <a:pPr algn="ctr"/>
                      <a:endParaRPr lang="en-US"/>
                    </a:p>
                  </a:txBody>
                  <a:tcPr/>
                </a:tc>
                <a:tc>
                  <a:txBody>
                    <a:bodyPr/>
                    <a:lstStyle/>
                    <a:p>
                      <a:pPr algn="ctr"/>
                      <a:endParaRPr lang="en-US" dirty="0"/>
                    </a:p>
                  </a:txBody>
                  <a:tcPr/>
                </a:tc>
                <a:tc>
                  <a:txBody>
                    <a:bodyPr/>
                    <a:lstStyle/>
                    <a:p>
                      <a:pPr algn="ctr"/>
                      <a:r>
                        <a:rPr lang="en-US" dirty="0"/>
                        <a:t>A1</a:t>
                      </a:r>
                    </a:p>
                  </a:txBody>
                  <a:tcPr/>
                </a:tc>
                <a:extLst>
                  <a:ext uri="{0D108BD9-81ED-4DB2-BD59-A6C34878D82A}">
                    <a16:rowId xmlns:a16="http://schemas.microsoft.com/office/drawing/2014/main" val="3981817414"/>
                  </a:ext>
                </a:extLst>
              </a:tr>
            </a:tbl>
          </a:graphicData>
        </a:graphic>
      </p:graphicFrame>
    </p:spTree>
    <p:extLst>
      <p:ext uri="{BB962C8B-B14F-4D97-AF65-F5344CB8AC3E}">
        <p14:creationId xmlns:p14="http://schemas.microsoft.com/office/powerpoint/2010/main" val="400726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763000" cy="457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Perform the numbering conversions to complete the following table:</a:t>
            </a:r>
          </a:p>
        </p:txBody>
      </p:sp>
      <p:graphicFrame>
        <p:nvGraphicFramePr>
          <p:cNvPr id="2" name="Table 1">
            <a:extLst>
              <a:ext uri="{FF2B5EF4-FFF2-40B4-BE49-F238E27FC236}">
                <a16:creationId xmlns:a16="http://schemas.microsoft.com/office/drawing/2014/main" id="{94B51205-EB41-451F-B89C-589D403D720F}"/>
              </a:ext>
            </a:extLst>
          </p:cNvPr>
          <p:cNvGraphicFramePr>
            <a:graphicFrameLocks noGrp="1"/>
          </p:cNvGraphicFramePr>
          <p:nvPr/>
        </p:nvGraphicFramePr>
        <p:xfrm>
          <a:off x="457200" y="1885950"/>
          <a:ext cx="8458200" cy="29667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3646972004"/>
                    </a:ext>
                  </a:extLst>
                </a:gridCol>
                <a:gridCol w="2819400">
                  <a:extLst>
                    <a:ext uri="{9D8B030D-6E8A-4147-A177-3AD203B41FA5}">
                      <a16:colId xmlns:a16="http://schemas.microsoft.com/office/drawing/2014/main" val="1038074163"/>
                    </a:ext>
                  </a:extLst>
                </a:gridCol>
                <a:gridCol w="2819400">
                  <a:extLst>
                    <a:ext uri="{9D8B030D-6E8A-4147-A177-3AD203B41FA5}">
                      <a16:colId xmlns:a16="http://schemas.microsoft.com/office/drawing/2014/main" val="3997919510"/>
                    </a:ext>
                  </a:extLst>
                </a:gridCol>
              </a:tblGrid>
              <a:tr h="370840">
                <a:tc>
                  <a:txBody>
                    <a:bodyPr/>
                    <a:lstStyle/>
                    <a:p>
                      <a:pPr algn="ctr"/>
                      <a:r>
                        <a:rPr lang="en-US" dirty="0"/>
                        <a:t>Binary Number</a:t>
                      </a:r>
                    </a:p>
                  </a:txBody>
                  <a:tcPr/>
                </a:tc>
                <a:tc>
                  <a:txBody>
                    <a:bodyPr/>
                    <a:lstStyle/>
                    <a:p>
                      <a:pPr algn="ctr"/>
                      <a:r>
                        <a:rPr lang="en-US" dirty="0"/>
                        <a:t>Decimal Number</a:t>
                      </a:r>
                    </a:p>
                  </a:txBody>
                  <a:tcPr/>
                </a:tc>
                <a:tc>
                  <a:txBody>
                    <a:bodyPr/>
                    <a:lstStyle/>
                    <a:p>
                      <a:pPr algn="ctr"/>
                      <a:r>
                        <a:rPr lang="en-US" dirty="0"/>
                        <a:t>Hexadecimal Number</a:t>
                      </a:r>
                    </a:p>
                  </a:txBody>
                  <a:tcPr/>
                </a:tc>
                <a:extLst>
                  <a:ext uri="{0D108BD9-81ED-4DB2-BD59-A6C34878D82A}">
                    <a16:rowId xmlns:a16="http://schemas.microsoft.com/office/drawing/2014/main" val="30319110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10101</a:t>
                      </a:r>
                    </a:p>
                  </a:txBody>
                  <a:tcPr/>
                </a:tc>
                <a:tc>
                  <a:txBody>
                    <a:bodyPr/>
                    <a:lstStyle/>
                    <a:p>
                      <a:pPr algn="ctr"/>
                      <a:r>
                        <a:rPr lang="en-US" dirty="0">
                          <a:solidFill>
                            <a:srgbClr val="C00000"/>
                          </a:solidFill>
                        </a:rPr>
                        <a:t>21</a:t>
                      </a:r>
                    </a:p>
                  </a:txBody>
                  <a:tcPr/>
                </a:tc>
                <a:tc>
                  <a:txBody>
                    <a:bodyPr/>
                    <a:lstStyle/>
                    <a:p>
                      <a:pPr algn="ctr"/>
                      <a:r>
                        <a:rPr lang="en-US" dirty="0">
                          <a:solidFill>
                            <a:srgbClr val="C00000"/>
                          </a:solidFill>
                        </a:rPr>
                        <a:t>15</a:t>
                      </a:r>
                    </a:p>
                  </a:txBody>
                  <a:tcPr/>
                </a:tc>
                <a:extLst>
                  <a:ext uri="{0D108BD9-81ED-4DB2-BD59-A6C34878D82A}">
                    <a16:rowId xmlns:a16="http://schemas.microsoft.com/office/drawing/2014/main" val="795031318"/>
                  </a:ext>
                </a:extLst>
              </a:tr>
              <a:tr h="370840">
                <a:tc>
                  <a:txBody>
                    <a:bodyPr/>
                    <a:lstStyle/>
                    <a:p>
                      <a:pPr algn="ctr"/>
                      <a:r>
                        <a:rPr lang="en-US" dirty="0"/>
                        <a:t>11001110</a:t>
                      </a:r>
                    </a:p>
                  </a:txBody>
                  <a:tcPr/>
                </a:tc>
                <a:tc>
                  <a:txBody>
                    <a:bodyPr/>
                    <a:lstStyle/>
                    <a:p>
                      <a:pPr algn="ctr"/>
                      <a:r>
                        <a:rPr lang="en-US" dirty="0">
                          <a:solidFill>
                            <a:srgbClr val="C00000"/>
                          </a:solidFill>
                        </a:rPr>
                        <a:t>206</a:t>
                      </a:r>
                    </a:p>
                  </a:txBody>
                  <a:tcPr/>
                </a:tc>
                <a:tc>
                  <a:txBody>
                    <a:bodyPr/>
                    <a:lstStyle/>
                    <a:p>
                      <a:pPr algn="ctr"/>
                      <a:r>
                        <a:rPr lang="en-US" dirty="0">
                          <a:solidFill>
                            <a:srgbClr val="C00000"/>
                          </a:solidFill>
                        </a:rPr>
                        <a:t>CE</a:t>
                      </a:r>
                    </a:p>
                  </a:txBody>
                  <a:tcPr/>
                </a:tc>
                <a:extLst>
                  <a:ext uri="{0D108BD9-81ED-4DB2-BD59-A6C34878D82A}">
                    <a16:rowId xmlns:a16="http://schemas.microsoft.com/office/drawing/2014/main" val="3817018075"/>
                  </a:ext>
                </a:extLst>
              </a:tr>
              <a:tr h="370840">
                <a:tc>
                  <a:txBody>
                    <a:bodyPr/>
                    <a:lstStyle/>
                    <a:p>
                      <a:pPr algn="ctr"/>
                      <a:r>
                        <a:rPr lang="en-US" dirty="0">
                          <a:solidFill>
                            <a:srgbClr val="C00000"/>
                          </a:solidFill>
                        </a:rPr>
                        <a:t>101101</a:t>
                      </a:r>
                    </a:p>
                  </a:txBody>
                  <a:tcPr/>
                </a:tc>
                <a:tc>
                  <a:txBody>
                    <a:bodyPr/>
                    <a:lstStyle/>
                    <a:p>
                      <a:pPr algn="ctr"/>
                      <a:r>
                        <a:rPr lang="en-US" dirty="0"/>
                        <a:t>45</a:t>
                      </a:r>
                    </a:p>
                  </a:txBody>
                  <a:tcPr/>
                </a:tc>
                <a:tc>
                  <a:txBody>
                    <a:bodyPr/>
                    <a:lstStyle/>
                    <a:p>
                      <a:pPr algn="ctr"/>
                      <a:r>
                        <a:rPr lang="en-US" dirty="0">
                          <a:solidFill>
                            <a:srgbClr val="C00000"/>
                          </a:solidFill>
                        </a:rPr>
                        <a:t>2D</a:t>
                      </a:r>
                    </a:p>
                  </a:txBody>
                  <a:tcPr/>
                </a:tc>
                <a:extLst>
                  <a:ext uri="{0D108BD9-81ED-4DB2-BD59-A6C34878D82A}">
                    <a16:rowId xmlns:a16="http://schemas.microsoft.com/office/drawing/2014/main" val="2419107659"/>
                  </a:ext>
                </a:extLst>
              </a:tr>
              <a:tr h="370840">
                <a:tc>
                  <a:txBody>
                    <a:bodyPr/>
                    <a:lstStyle/>
                    <a:p>
                      <a:pPr algn="ctr"/>
                      <a:r>
                        <a:rPr lang="en-US" dirty="0">
                          <a:solidFill>
                            <a:srgbClr val="C00000"/>
                          </a:solidFill>
                        </a:rPr>
                        <a:t>1001100</a:t>
                      </a:r>
                    </a:p>
                  </a:txBody>
                  <a:tcPr/>
                </a:tc>
                <a:tc>
                  <a:txBody>
                    <a:bodyPr/>
                    <a:lstStyle/>
                    <a:p>
                      <a:pPr algn="ctr"/>
                      <a:r>
                        <a:rPr lang="en-US" dirty="0"/>
                        <a:t>76</a:t>
                      </a:r>
                    </a:p>
                  </a:txBody>
                  <a:tcPr/>
                </a:tc>
                <a:tc>
                  <a:txBody>
                    <a:bodyPr/>
                    <a:lstStyle/>
                    <a:p>
                      <a:pPr algn="ctr"/>
                      <a:r>
                        <a:rPr lang="en-US" dirty="0">
                          <a:solidFill>
                            <a:srgbClr val="C00000"/>
                          </a:solidFill>
                        </a:rPr>
                        <a:t>4C</a:t>
                      </a:r>
                    </a:p>
                  </a:txBody>
                  <a:tcPr/>
                </a:tc>
                <a:extLst>
                  <a:ext uri="{0D108BD9-81ED-4DB2-BD59-A6C34878D82A}">
                    <a16:rowId xmlns:a16="http://schemas.microsoft.com/office/drawing/2014/main" val="798559017"/>
                  </a:ext>
                </a:extLst>
              </a:tr>
              <a:tr h="370840">
                <a:tc>
                  <a:txBody>
                    <a:bodyPr/>
                    <a:lstStyle/>
                    <a:p>
                      <a:pPr algn="ctr"/>
                      <a:r>
                        <a:rPr lang="en-US" dirty="0">
                          <a:solidFill>
                            <a:srgbClr val="C00000"/>
                          </a:solidFill>
                        </a:rPr>
                        <a:t>1110110</a:t>
                      </a:r>
                    </a:p>
                  </a:txBody>
                  <a:tcPr/>
                </a:tc>
                <a:tc>
                  <a:txBody>
                    <a:bodyPr/>
                    <a:lstStyle/>
                    <a:p>
                      <a:pPr algn="ctr"/>
                      <a:r>
                        <a:rPr lang="en-US" dirty="0">
                          <a:solidFill>
                            <a:srgbClr val="C00000"/>
                          </a:solidFill>
                        </a:rPr>
                        <a:t>118</a:t>
                      </a:r>
                    </a:p>
                  </a:txBody>
                  <a:tcPr/>
                </a:tc>
                <a:tc>
                  <a:txBody>
                    <a:bodyPr/>
                    <a:lstStyle/>
                    <a:p>
                      <a:pPr algn="ctr"/>
                      <a:r>
                        <a:rPr lang="en-US" dirty="0"/>
                        <a:t>76</a:t>
                      </a:r>
                    </a:p>
                  </a:txBody>
                  <a:tcPr/>
                </a:tc>
                <a:extLst>
                  <a:ext uri="{0D108BD9-81ED-4DB2-BD59-A6C34878D82A}">
                    <a16:rowId xmlns:a16="http://schemas.microsoft.com/office/drawing/2014/main" val="2155821774"/>
                  </a:ext>
                </a:extLst>
              </a:tr>
              <a:tr h="370840">
                <a:tc>
                  <a:txBody>
                    <a:bodyPr/>
                    <a:lstStyle/>
                    <a:p>
                      <a:pPr algn="ctr"/>
                      <a:r>
                        <a:rPr lang="en-US" dirty="0">
                          <a:solidFill>
                            <a:srgbClr val="C00000"/>
                          </a:solidFill>
                        </a:rPr>
                        <a:t>100100011</a:t>
                      </a:r>
                    </a:p>
                  </a:txBody>
                  <a:tcPr/>
                </a:tc>
                <a:tc>
                  <a:txBody>
                    <a:bodyPr/>
                    <a:lstStyle/>
                    <a:p>
                      <a:pPr algn="ctr"/>
                      <a:r>
                        <a:rPr lang="en-US" dirty="0">
                          <a:solidFill>
                            <a:srgbClr val="C00000"/>
                          </a:solidFill>
                        </a:rPr>
                        <a:t>291</a:t>
                      </a:r>
                    </a:p>
                  </a:txBody>
                  <a:tcPr/>
                </a:tc>
                <a:tc>
                  <a:txBody>
                    <a:bodyPr/>
                    <a:lstStyle/>
                    <a:p>
                      <a:pPr algn="ctr"/>
                      <a:r>
                        <a:rPr lang="en-US" dirty="0"/>
                        <a:t>123</a:t>
                      </a:r>
                    </a:p>
                  </a:txBody>
                  <a:tcPr/>
                </a:tc>
                <a:extLst>
                  <a:ext uri="{0D108BD9-81ED-4DB2-BD59-A6C34878D82A}">
                    <a16:rowId xmlns:a16="http://schemas.microsoft.com/office/drawing/2014/main" val="3990491214"/>
                  </a:ext>
                </a:extLst>
              </a:tr>
              <a:tr h="370840">
                <a:tc>
                  <a:txBody>
                    <a:bodyPr/>
                    <a:lstStyle/>
                    <a:p>
                      <a:pPr algn="ctr"/>
                      <a:r>
                        <a:rPr lang="en-US" dirty="0">
                          <a:solidFill>
                            <a:srgbClr val="C00000"/>
                          </a:solidFill>
                        </a:rPr>
                        <a:t>10100001</a:t>
                      </a:r>
                    </a:p>
                  </a:txBody>
                  <a:tcPr/>
                </a:tc>
                <a:tc>
                  <a:txBody>
                    <a:bodyPr/>
                    <a:lstStyle/>
                    <a:p>
                      <a:pPr algn="ctr"/>
                      <a:r>
                        <a:rPr lang="en-US" dirty="0">
                          <a:solidFill>
                            <a:srgbClr val="C00000"/>
                          </a:solidFill>
                        </a:rPr>
                        <a:t>161</a:t>
                      </a:r>
                    </a:p>
                  </a:txBody>
                  <a:tcPr/>
                </a:tc>
                <a:tc>
                  <a:txBody>
                    <a:bodyPr/>
                    <a:lstStyle/>
                    <a:p>
                      <a:pPr algn="ctr"/>
                      <a:r>
                        <a:rPr lang="en-US" dirty="0"/>
                        <a:t>A1</a:t>
                      </a:r>
                    </a:p>
                  </a:txBody>
                  <a:tcPr/>
                </a:tc>
                <a:extLst>
                  <a:ext uri="{0D108BD9-81ED-4DB2-BD59-A6C34878D82A}">
                    <a16:rowId xmlns:a16="http://schemas.microsoft.com/office/drawing/2014/main" val="3981817414"/>
                  </a:ext>
                </a:extLst>
              </a:tr>
            </a:tbl>
          </a:graphicData>
        </a:graphic>
      </p:graphicFrame>
    </p:spTree>
    <p:extLst>
      <p:ext uri="{BB962C8B-B14F-4D97-AF65-F5344CB8AC3E}">
        <p14:creationId xmlns:p14="http://schemas.microsoft.com/office/powerpoint/2010/main" val="44816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Configuration Fundamentals</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Now, this section will introduce you to the configuration fundamentals of TCP/IP. </a:t>
            </a:r>
          </a:p>
          <a:p>
            <a:pPr>
              <a:buFont typeface="Wingdings" panose="05000000000000000000" pitchFamily="2" charset="2"/>
              <a:buChar char="q"/>
            </a:pPr>
            <a:r>
              <a:rPr lang="en-US" altLang="en-US" sz="2400" dirty="0"/>
              <a:t>When you configure TCP/IP, you are required to know the settings for the IP address, subnet mask, and default gateway.</a:t>
            </a:r>
          </a:p>
          <a:p>
            <a:pPr lvl="1">
              <a:buFont typeface="Wingdings" panose="05000000000000000000" pitchFamily="2" charset="2"/>
              <a:buChar char="q"/>
            </a:pPr>
            <a:r>
              <a:rPr lang="en-US" altLang="en-US" sz="2100" b="1" dirty="0"/>
              <a:t>IP address</a:t>
            </a:r>
          </a:p>
          <a:p>
            <a:pPr lvl="1">
              <a:buFont typeface="Wingdings" panose="05000000000000000000" pitchFamily="2" charset="2"/>
              <a:buChar char="q"/>
            </a:pPr>
            <a:r>
              <a:rPr lang="en-US" altLang="en-US" sz="2100" b="1" dirty="0"/>
              <a:t>Subnet mask</a:t>
            </a:r>
          </a:p>
          <a:p>
            <a:pPr lvl="1">
              <a:buFont typeface="Wingdings" panose="05000000000000000000" pitchFamily="2" charset="2"/>
              <a:buChar char="q"/>
            </a:pPr>
            <a:r>
              <a:rPr lang="en-US" altLang="en-US" sz="2100" b="1" dirty="0"/>
              <a:t>Default gateway</a:t>
            </a:r>
          </a:p>
        </p:txBody>
      </p:sp>
    </p:spTree>
    <p:extLst>
      <p:ext uri="{BB962C8B-B14F-4D97-AF65-F5344CB8AC3E}">
        <p14:creationId xmlns:p14="http://schemas.microsoft.com/office/powerpoint/2010/main" val="267768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IP Address</a:t>
            </a:r>
          </a:p>
        </p:txBody>
      </p:sp>
      <p:pic>
        <p:nvPicPr>
          <p:cNvPr id="7" name="Picture 6">
            <a:extLst>
              <a:ext uri="{FF2B5EF4-FFF2-40B4-BE49-F238E27FC236}">
                <a16:creationId xmlns:a16="http://schemas.microsoft.com/office/drawing/2014/main" id="{F8A0AE8A-961A-4A4D-88EE-C6886771391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4898"/>
          <a:stretch/>
        </p:blipFill>
        <p:spPr>
          <a:xfrm>
            <a:off x="5638800" y="2266950"/>
            <a:ext cx="3282462" cy="2057400"/>
          </a:xfrm>
          <a:prstGeom prst="rect">
            <a:avLst/>
          </a:prstGeom>
        </p:spPr>
      </p:pic>
      <p:sp>
        <p:nvSpPr>
          <p:cNvPr id="5" name="Content Placeholder 2">
            <a:extLst>
              <a:ext uri="{FF2B5EF4-FFF2-40B4-BE49-F238E27FC236}">
                <a16:creationId xmlns:a16="http://schemas.microsoft.com/office/drawing/2014/main" id="{19576685-ED23-4502-BA4D-4501045DCC27}"/>
              </a:ext>
            </a:extLst>
          </p:cNvPr>
          <p:cNvSpPr txBox="1">
            <a:spLocks/>
          </p:cNvSpPr>
          <p:nvPr/>
        </p:nvSpPr>
        <p:spPr>
          <a:xfrm>
            <a:off x="152400" y="1352550"/>
            <a:ext cx="57150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dirty="0"/>
              <a:t>The following two ways exist to configure systems to use IP addresses:</a:t>
            </a:r>
          </a:p>
          <a:p>
            <a:pPr>
              <a:buFont typeface="Wingdings" panose="05000000000000000000" pitchFamily="2" charset="2"/>
              <a:buChar char="q"/>
            </a:pPr>
            <a:r>
              <a:rPr lang="en-US" altLang="en-US" sz="2400" b="1" dirty="0"/>
              <a:t>Automatic (Dynamic) addressing: </a:t>
            </a:r>
            <a:r>
              <a:rPr lang="en-US" altLang="en-US" sz="2400" dirty="0"/>
              <a:t>IP address is obtained automatically via Dynamic Host Configuration Protocol (DHCP). </a:t>
            </a:r>
          </a:p>
          <a:p>
            <a:pPr>
              <a:buFont typeface="Wingdings" panose="05000000000000000000" pitchFamily="2" charset="2"/>
              <a:buChar char="q"/>
            </a:pPr>
            <a:r>
              <a:rPr lang="en-US" altLang="en-US" sz="2400" b="1" dirty="0"/>
              <a:t>Static addressing: </a:t>
            </a:r>
            <a:r>
              <a:rPr lang="en-US" altLang="en-US" sz="2400" dirty="0"/>
              <a:t>the network administrator enters IP address manually.</a:t>
            </a:r>
          </a:p>
          <a:p>
            <a:pPr marL="0" indent="0">
              <a:buNone/>
            </a:pPr>
            <a:endParaRPr lang="en-US" altLang="en-US" sz="2400" dirty="0"/>
          </a:p>
        </p:txBody>
      </p:sp>
    </p:spTree>
    <p:extLst>
      <p:ext uri="{BB962C8B-B14F-4D97-AF65-F5344CB8AC3E}">
        <p14:creationId xmlns:p14="http://schemas.microsoft.com/office/powerpoint/2010/main" val="125117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IP Address</a:t>
            </a:r>
          </a:p>
        </p:txBody>
      </p:sp>
      <p:sp>
        <p:nvSpPr>
          <p:cNvPr id="3" name="Content Placeholder 2"/>
          <p:cNvSpPr txBox="1">
            <a:spLocks/>
          </p:cNvSpPr>
          <p:nvPr/>
        </p:nvSpPr>
        <p:spPr>
          <a:xfrm>
            <a:off x="152400" y="1352550"/>
            <a:ext cx="57150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dirty="0"/>
              <a:t>The following two ways exist to configure systems to use IP addresses:</a:t>
            </a:r>
          </a:p>
          <a:p>
            <a:pPr>
              <a:buFont typeface="Wingdings" panose="05000000000000000000" pitchFamily="2" charset="2"/>
              <a:buChar char="q"/>
            </a:pPr>
            <a:r>
              <a:rPr lang="en-US" altLang="en-US" sz="2400" b="1" dirty="0"/>
              <a:t>Automatic (Dynamic) addressing: </a:t>
            </a:r>
            <a:r>
              <a:rPr lang="en-US" altLang="en-US" sz="2400" dirty="0"/>
              <a:t>IP address is obtained automatically via Dynamic Host Configuration Protocol (DHCP). </a:t>
            </a:r>
          </a:p>
          <a:p>
            <a:pPr>
              <a:buFont typeface="Wingdings" panose="05000000000000000000" pitchFamily="2" charset="2"/>
              <a:buChar char="q"/>
            </a:pPr>
            <a:r>
              <a:rPr lang="en-US" altLang="en-US" sz="2400" b="1" dirty="0"/>
              <a:t>Static addressing: </a:t>
            </a:r>
            <a:r>
              <a:rPr lang="en-US" altLang="en-US" sz="2400" dirty="0"/>
              <a:t>the network administrator enters IP address manually.</a:t>
            </a:r>
          </a:p>
        </p:txBody>
      </p:sp>
      <p:pic>
        <p:nvPicPr>
          <p:cNvPr id="9" name="Picture 8">
            <a:extLst>
              <a:ext uri="{FF2B5EF4-FFF2-40B4-BE49-F238E27FC236}">
                <a16:creationId xmlns:a16="http://schemas.microsoft.com/office/drawing/2014/main" id="{3229838F-6DF2-43DB-97FE-D8E7AB0615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91463" y="1375359"/>
            <a:ext cx="3085305" cy="3733049"/>
          </a:xfrm>
          <a:prstGeom prst="rect">
            <a:avLst/>
          </a:prstGeom>
        </p:spPr>
      </p:pic>
      <p:sp>
        <p:nvSpPr>
          <p:cNvPr id="2" name="Rectangle 1">
            <a:extLst>
              <a:ext uri="{FF2B5EF4-FFF2-40B4-BE49-F238E27FC236}">
                <a16:creationId xmlns:a16="http://schemas.microsoft.com/office/drawing/2014/main" id="{445DF5F7-E250-429D-B1DB-6A12FD3D3620}"/>
              </a:ext>
            </a:extLst>
          </p:cNvPr>
          <p:cNvSpPr/>
          <p:nvPr/>
        </p:nvSpPr>
        <p:spPr>
          <a:xfrm>
            <a:off x="5943600" y="2495550"/>
            <a:ext cx="2895600" cy="228600"/>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1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IP Address</a:t>
            </a:r>
          </a:p>
        </p:txBody>
      </p:sp>
      <p:sp>
        <p:nvSpPr>
          <p:cNvPr id="3" name="Content Placeholder 2"/>
          <p:cNvSpPr txBox="1">
            <a:spLocks/>
          </p:cNvSpPr>
          <p:nvPr/>
        </p:nvSpPr>
        <p:spPr>
          <a:xfrm>
            <a:off x="152400" y="1276350"/>
            <a:ext cx="8839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000" dirty="0"/>
              <a:t>Using either way, each device in a TCP/IP network must be configured with an IP address and a subnet mask.</a:t>
            </a:r>
          </a:p>
          <a:p>
            <a:pPr>
              <a:buFont typeface="Wingdings" panose="05000000000000000000" pitchFamily="2" charset="2"/>
              <a:buChar char="q"/>
            </a:pPr>
            <a:r>
              <a:rPr lang="en-US" altLang="en-US" sz="2000" dirty="0"/>
              <a:t>The IPv4 address is expressed in a </a:t>
            </a:r>
            <a:r>
              <a:rPr lang="en-US" altLang="en-US" sz="2000" dirty="0">
                <a:solidFill>
                  <a:srgbClr val="00B050"/>
                </a:solidFill>
              </a:rPr>
              <a:t>four-part dotted decimal format</a:t>
            </a:r>
            <a:r>
              <a:rPr lang="en-US" altLang="en-US" sz="2000" dirty="0"/>
              <a:t>, such as:</a:t>
            </a:r>
          </a:p>
          <a:p>
            <a:pPr marL="0" indent="0">
              <a:buNone/>
            </a:pPr>
            <a:r>
              <a:rPr lang="en-US" altLang="en-US" sz="2000" dirty="0">
                <a:solidFill>
                  <a:srgbClr val="C00000"/>
                </a:solidFill>
              </a:rPr>
              <a:t>	192.168.1.3</a:t>
            </a:r>
          </a:p>
          <a:p>
            <a:pPr>
              <a:buFont typeface="Wingdings" panose="05000000000000000000" pitchFamily="2" charset="2"/>
              <a:buChar char="q"/>
            </a:pPr>
            <a:r>
              <a:rPr lang="en-US" altLang="en-US" sz="2000" dirty="0"/>
              <a:t>Each </a:t>
            </a:r>
            <a:r>
              <a:rPr lang="en-US" altLang="en-US" sz="2000" dirty="0">
                <a:solidFill>
                  <a:srgbClr val="00B050"/>
                </a:solidFill>
              </a:rPr>
              <a:t>decimal value is made up of 8 bits </a:t>
            </a:r>
            <a:r>
              <a:rPr lang="en-US" altLang="en-US" sz="2000" dirty="0"/>
              <a:t>(1s and 0s), and there are </a:t>
            </a:r>
            <a:r>
              <a:rPr lang="en-US" altLang="en-US" sz="2000" dirty="0">
                <a:solidFill>
                  <a:srgbClr val="00B050"/>
                </a:solidFill>
              </a:rPr>
              <a:t>four decimal values</a:t>
            </a:r>
            <a:r>
              <a:rPr lang="en-US" altLang="en-US" sz="2000" dirty="0"/>
              <a:t>, so 8 bits times 4 equals the </a:t>
            </a:r>
            <a:r>
              <a:rPr lang="en-US" altLang="en-US" sz="2000" dirty="0">
                <a:solidFill>
                  <a:srgbClr val="00B050"/>
                </a:solidFill>
              </a:rPr>
              <a:t>32-bit address</a:t>
            </a:r>
            <a:r>
              <a:rPr lang="en-US" altLang="en-US" sz="2000" dirty="0"/>
              <a:t>.</a:t>
            </a:r>
          </a:p>
          <a:p>
            <a:pPr>
              <a:buFont typeface="Wingdings" panose="05000000000000000000" pitchFamily="2" charset="2"/>
              <a:buChar char="q"/>
            </a:pPr>
            <a:r>
              <a:rPr lang="en-US" altLang="en-US" sz="2000" dirty="0"/>
              <a:t>Since each of the decimal values is made up of 8 bits (for example, the 192), we refer to each of the decimal values as an </a:t>
            </a:r>
            <a:r>
              <a:rPr lang="en-US" altLang="en-US" sz="2000" dirty="0">
                <a:solidFill>
                  <a:srgbClr val="C00000"/>
                </a:solidFill>
              </a:rPr>
              <a:t>octet</a:t>
            </a:r>
            <a:r>
              <a:rPr lang="en-US" altLang="en-US" sz="2000" dirty="0"/>
              <a:t> (</a:t>
            </a:r>
            <a:r>
              <a:rPr lang="en-US" altLang="en-US" sz="2000" dirty="0">
                <a:solidFill>
                  <a:srgbClr val="00B050"/>
                </a:solidFill>
              </a:rPr>
              <a:t>i.e. byte</a:t>
            </a:r>
            <a:r>
              <a:rPr lang="en-US" altLang="en-US" sz="2000" dirty="0"/>
              <a:t>). There are four octets in an IP address.</a:t>
            </a:r>
          </a:p>
        </p:txBody>
      </p:sp>
    </p:spTree>
    <p:extLst>
      <p:ext uri="{BB962C8B-B14F-4D97-AF65-F5344CB8AC3E}">
        <p14:creationId xmlns:p14="http://schemas.microsoft.com/office/powerpoint/2010/main" val="116986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Subnet Mask</a:t>
            </a:r>
          </a:p>
        </p:txBody>
      </p:sp>
      <p:sp>
        <p:nvSpPr>
          <p:cNvPr id="3" name="Content Placeholder 2"/>
          <p:cNvSpPr txBox="1">
            <a:spLocks/>
          </p:cNvSpPr>
          <p:nvPr/>
        </p:nvSpPr>
        <p:spPr>
          <a:xfrm>
            <a:off x="152400" y="1352550"/>
            <a:ext cx="88392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It is very important to understand that the four octets in an IP address are divided into two parts:</a:t>
            </a:r>
          </a:p>
          <a:p>
            <a:pPr lvl="1">
              <a:buFont typeface="Wingdings" panose="05000000000000000000" pitchFamily="2" charset="2"/>
              <a:buChar char="q"/>
            </a:pPr>
            <a:r>
              <a:rPr lang="en-US" altLang="en-US" sz="1800" dirty="0"/>
              <a:t>Network ID</a:t>
            </a:r>
          </a:p>
          <a:p>
            <a:pPr lvl="1">
              <a:buFont typeface="Wingdings" panose="05000000000000000000" pitchFamily="2" charset="2"/>
              <a:buChar char="q"/>
            </a:pPr>
            <a:r>
              <a:rPr lang="en-US" altLang="en-US" sz="1800" dirty="0"/>
              <a:t>Host ID</a:t>
            </a:r>
          </a:p>
          <a:p>
            <a:pPr marL="320040" lvl="1" indent="-320040">
              <a:spcBef>
                <a:spcPts val="700"/>
              </a:spcBef>
              <a:buClr>
                <a:schemeClr val="accent2"/>
              </a:buClr>
              <a:buSzPct val="60000"/>
              <a:buFont typeface="Wingdings" panose="05000000000000000000" pitchFamily="2" charset="2"/>
              <a:buChar char="q"/>
            </a:pPr>
            <a:r>
              <a:rPr lang="en-US" altLang="en-US" sz="2400" dirty="0"/>
              <a:t>The </a:t>
            </a:r>
            <a:r>
              <a:rPr lang="en-US" altLang="en-US" sz="2400" dirty="0">
                <a:solidFill>
                  <a:srgbClr val="C00000"/>
                </a:solidFill>
              </a:rPr>
              <a:t>subnet mask </a:t>
            </a:r>
            <a:r>
              <a:rPr lang="en-US" altLang="en-US" sz="2400" dirty="0"/>
              <a:t>determines the number of bits that make up the Network ID and the number of bits that make up the Host ID. Let’s see how this works.</a:t>
            </a:r>
          </a:p>
        </p:txBody>
      </p:sp>
    </p:spTree>
    <p:extLst>
      <p:ext uri="{BB962C8B-B14F-4D97-AF65-F5344CB8AC3E}">
        <p14:creationId xmlns:p14="http://schemas.microsoft.com/office/powerpoint/2010/main" val="41381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Subnet Mask</a:t>
            </a:r>
          </a:p>
        </p:txBody>
      </p:sp>
      <p:sp>
        <p:nvSpPr>
          <p:cNvPr id="3" name="Content Placeholder 2"/>
          <p:cNvSpPr txBox="1">
            <a:spLocks/>
          </p:cNvSpPr>
          <p:nvPr/>
        </p:nvSpPr>
        <p:spPr>
          <a:xfrm>
            <a:off x="152400" y="1352550"/>
            <a:ext cx="88392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000" dirty="0"/>
              <a:t>The subnet mask breaks the IP address into: a Network ID part and a Host ID. It looks like the following example:</a:t>
            </a:r>
          </a:p>
          <a:p>
            <a:pPr marL="0" indent="0">
              <a:buNone/>
            </a:pPr>
            <a:r>
              <a:rPr lang="en-US" altLang="en-US" sz="2000" dirty="0">
                <a:solidFill>
                  <a:srgbClr val="C00000"/>
                </a:solidFill>
              </a:rPr>
              <a:t>	255.255.255.0</a:t>
            </a:r>
          </a:p>
          <a:p>
            <a:pPr>
              <a:buFont typeface="Wingdings" panose="05000000000000000000" pitchFamily="2" charset="2"/>
              <a:buChar char="q"/>
            </a:pPr>
            <a:r>
              <a:rPr lang="en-US" altLang="en-US" sz="2000" dirty="0"/>
              <a:t>If there is a (255) in an octet of the subnet mask, then the corresponding octet in the IP address is part of the </a:t>
            </a:r>
            <a:r>
              <a:rPr lang="en-US" altLang="en-US" sz="2000" dirty="0">
                <a:solidFill>
                  <a:srgbClr val="C00000"/>
                </a:solidFill>
              </a:rPr>
              <a:t>Network ID</a:t>
            </a:r>
            <a:r>
              <a:rPr lang="en-US" altLang="en-US" sz="2000" dirty="0"/>
              <a:t>. </a:t>
            </a:r>
          </a:p>
          <a:p>
            <a:pPr>
              <a:buFont typeface="Wingdings" panose="05000000000000000000" pitchFamily="2" charset="2"/>
              <a:buChar char="q"/>
            </a:pPr>
            <a:r>
              <a:rPr lang="en-US" altLang="en-US" sz="2000" dirty="0"/>
              <a:t>For example, if the IP address is (192.168.1.10) and the subnet mask is (255.255.255.0), the first three octets (192.168.1) would make up the Network ID and the last octet (10) would be the Host ID.</a:t>
            </a:r>
          </a:p>
          <a:p>
            <a:pPr>
              <a:buFont typeface="Wingdings" panose="05000000000000000000" pitchFamily="2" charset="2"/>
              <a:buChar char="q"/>
            </a:pPr>
            <a:r>
              <a:rPr lang="en-US" altLang="en-US" sz="2000" dirty="0"/>
              <a:t>Another example, a subnet mask of (255.0.0.0), means that the first octet of the IP address is used as the Network ID portion, while the last three octets are the Host ID portion of the IP address.</a:t>
            </a:r>
          </a:p>
        </p:txBody>
      </p:sp>
    </p:spTree>
    <p:extLst>
      <p:ext uri="{BB962C8B-B14F-4D97-AF65-F5344CB8AC3E}">
        <p14:creationId xmlns:p14="http://schemas.microsoft.com/office/powerpoint/2010/main" val="40750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Learning Objectives</a:t>
            </a:r>
          </a:p>
        </p:txBody>
      </p:sp>
      <p:sp>
        <p:nvSpPr>
          <p:cNvPr id="28" name="Content Placeholder 2"/>
          <p:cNvSpPr txBox="1">
            <a:spLocks/>
          </p:cNvSpPr>
          <p:nvPr/>
        </p:nvSpPr>
        <p:spPr>
          <a:xfrm>
            <a:off x="609600" y="1352550"/>
            <a:ext cx="83820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endParaRPr lang="en-US" dirty="0"/>
          </a:p>
        </p:txBody>
      </p:sp>
      <p:sp>
        <p:nvSpPr>
          <p:cNvPr id="4" name="Content Placeholder 2">
            <a:extLst>
              <a:ext uri="{FF2B5EF4-FFF2-40B4-BE49-F238E27FC236}">
                <a16:creationId xmlns:a16="http://schemas.microsoft.com/office/drawing/2014/main" id="{5883B06D-8F46-407C-AD58-24D9F9466D21}"/>
              </a:ext>
            </a:extLst>
          </p:cNvPr>
          <p:cNvSpPr txBox="1">
            <a:spLocks/>
          </p:cNvSpPr>
          <p:nvPr/>
        </p:nvSpPr>
        <p:spPr>
          <a:xfrm>
            <a:off x="228600" y="1276350"/>
            <a:ext cx="83820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800" dirty="0"/>
              <a:t>Understand the </a:t>
            </a:r>
            <a:r>
              <a:rPr lang="en-US" sz="2800" dirty="0">
                <a:solidFill>
                  <a:srgbClr val="00B050"/>
                </a:solidFill>
              </a:rPr>
              <a:t>different numbering systems </a:t>
            </a:r>
            <a:r>
              <a:rPr lang="en-US" sz="2800" dirty="0"/>
              <a:t>(binary, decimal and hexadecimal), and </a:t>
            </a:r>
            <a:r>
              <a:rPr lang="en-US" sz="2800" dirty="0">
                <a:solidFill>
                  <a:srgbClr val="00B050"/>
                </a:solidFill>
              </a:rPr>
              <a:t>convert between them</a:t>
            </a:r>
            <a:r>
              <a:rPr lang="en-US" sz="2800" dirty="0"/>
              <a:t>.</a:t>
            </a:r>
          </a:p>
          <a:p>
            <a:r>
              <a:rPr lang="en-US" sz="2800" dirty="0"/>
              <a:t>Differentiate between the </a:t>
            </a:r>
            <a:r>
              <a:rPr lang="en-US" sz="2800" dirty="0">
                <a:solidFill>
                  <a:srgbClr val="00B050"/>
                </a:solidFill>
              </a:rPr>
              <a:t>classful IP ranges and their corresponding subnet masks.</a:t>
            </a:r>
          </a:p>
          <a:p>
            <a:r>
              <a:rPr lang="en-US" sz="2800" dirty="0"/>
              <a:t>Learn </a:t>
            </a:r>
            <a:r>
              <a:rPr lang="en-US" sz="2800" dirty="0">
                <a:solidFill>
                  <a:srgbClr val="00B050"/>
                </a:solidFill>
              </a:rPr>
              <a:t>how and why private IP addresses are used</a:t>
            </a:r>
            <a:r>
              <a:rPr lang="en-US" sz="2800" dirty="0"/>
              <a:t>.</a:t>
            </a:r>
          </a:p>
          <a:p>
            <a:r>
              <a:rPr lang="en-US" sz="2800" dirty="0"/>
              <a:t>Identify the </a:t>
            </a:r>
            <a:r>
              <a:rPr lang="en-US" sz="2800" dirty="0">
                <a:solidFill>
                  <a:srgbClr val="00B050"/>
                </a:solidFill>
              </a:rPr>
              <a:t>structure of IP addresses </a:t>
            </a:r>
            <a:r>
              <a:rPr lang="en-US" sz="2800" dirty="0"/>
              <a:t>(IPv4 &amp; IPv6).</a:t>
            </a:r>
          </a:p>
          <a:p>
            <a:r>
              <a:rPr lang="en-US" sz="2800" dirty="0"/>
              <a:t>Understand </a:t>
            </a:r>
            <a:r>
              <a:rPr lang="en-US" sz="2800" dirty="0">
                <a:solidFill>
                  <a:srgbClr val="00B050"/>
                </a:solidFill>
              </a:rPr>
              <a:t>the main TCP/IP utilities, used for managing and troubleshooting the network</a:t>
            </a:r>
            <a:r>
              <a:rPr lang="en-US" sz="2800" dirty="0"/>
              <a:t>.</a:t>
            </a:r>
          </a:p>
        </p:txBody>
      </p:sp>
    </p:spTree>
    <p:extLst>
      <p:ext uri="{BB962C8B-B14F-4D97-AF65-F5344CB8AC3E}">
        <p14:creationId xmlns:p14="http://schemas.microsoft.com/office/powerpoint/2010/main" val="100775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Subnet Mask</a:t>
            </a:r>
          </a:p>
        </p:txBody>
      </p:sp>
      <p:sp>
        <p:nvSpPr>
          <p:cNvPr id="3" name="Content Placeholder 2"/>
          <p:cNvSpPr txBox="1">
            <a:spLocks/>
          </p:cNvSpPr>
          <p:nvPr/>
        </p:nvSpPr>
        <p:spPr>
          <a:xfrm>
            <a:off x="152400" y="1352550"/>
            <a:ext cx="88392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000" dirty="0"/>
              <a:t>Q: Why do we need a subnet mask that breaks the IP address into a Network ID part and a Host ID?</a:t>
            </a:r>
          </a:p>
          <a:p>
            <a:pPr>
              <a:buFont typeface="Wingdings" panose="05000000000000000000" pitchFamily="2" charset="2"/>
              <a:buChar char="q"/>
            </a:pPr>
            <a:r>
              <a:rPr lang="en-US" altLang="en-US" sz="2000" dirty="0"/>
              <a:t>A: It </a:t>
            </a:r>
            <a:r>
              <a:rPr lang="en-US" altLang="en-US" sz="2000" dirty="0">
                <a:solidFill>
                  <a:srgbClr val="00B050"/>
                </a:solidFill>
              </a:rPr>
              <a:t>indicates whether systems exist on the same network or not</a:t>
            </a:r>
            <a:r>
              <a:rPr lang="en-US" altLang="en-US" sz="2000" dirty="0"/>
              <a:t>, by comparing the network IDs.</a:t>
            </a:r>
          </a:p>
          <a:p>
            <a:pPr>
              <a:buFont typeface="Wingdings" panose="05000000000000000000" pitchFamily="2" charset="2"/>
              <a:buChar char="q"/>
            </a:pPr>
            <a:r>
              <a:rPr lang="en-US" altLang="en-US" sz="2000" dirty="0"/>
              <a:t>For example, when a system such as (192.168.1.15), with a subnet mask of (255.255.255.0), sends data to (192.168.45.10); this means that the two systems are on two different networks. Therefore, </a:t>
            </a:r>
            <a:r>
              <a:rPr lang="en-US" sz="2000" dirty="0"/>
              <a:t>the data will need to be passed to the router, so that the router can send the data to the other network.</a:t>
            </a:r>
            <a:endParaRPr lang="en-US" altLang="en-US" sz="2000" dirty="0"/>
          </a:p>
          <a:p>
            <a:pPr>
              <a:buFont typeface="Wingdings" panose="05000000000000000000" pitchFamily="2" charset="2"/>
              <a:buChar char="q"/>
            </a:pPr>
            <a:r>
              <a:rPr lang="en-US" sz="2000" dirty="0"/>
              <a:t>But, when a system such as (128.70.40.5) with a subnet mask of (255.255.0.0), sends a piece of data to (128.70.32.6); this means that the two systems exist on the same network. Therefore, the data is sent without the use of a router.</a:t>
            </a:r>
            <a:endParaRPr lang="en-US" altLang="en-US" sz="2000" dirty="0"/>
          </a:p>
        </p:txBody>
      </p:sp>
    </p:spTree>
    <p:extLst>
      <p:ext uri="{BB962C8B-B14F-4D97-AF65-F5344CB8AC3E}">
        <p14:creationId xmlns:p14="http://schemas.microsoft.com/office/powerpoint/2010/main" val="366853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Default Gateway</a:t>
            </a:r>
          </a:p>
        </p:txBody>
      </p:sp>
      <p:sp>
        <p:nvSpPr>
          <p:cNvPr id="3" name="Content Placeholder 2"/>
          <p:cNvSpPr txBox="1">
            <a:spLocks/>
          </p:cNvSpPr>
          <p:nvPr/>
        </p:nvSpPr>
        <p:spPr>
          <a:xfrm>
            <a:off x="152400" y="1352550"/>
            <a:ext cx="88392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000" dirty="0"/>
              <a:t>Talking about devices residing at different networks, introduces the purpose of the “default gateway”. A default gateway is often referred to simply as “gateway”.</a:t>
            </a:r>
          </a:p>
          <a:p>
            <a:pPr>
              <a:buFont typeface="Wingdings" panose="05000000000000000000" pitchFamily="2" charset="2"/>
              <a:buChar char="q"/>
            </a:pPr>
            <a:r>
              <a:rPr lang="en-US" altLang="en-US" sz="2000" dirty="0"/>
              <a:t>When your system wants to send data to another system on the network, it looks at its own network ID and compares that to the destination system’s IP address.</a:t>
            </a:r>
          </a:p>
          <a:p>
            <a:pPr>
              <a:buFont typeface="Wingdings" panose="05000000000000000000" pitchFamily="2" charset="2"/>
              <a:buChar char="q"/>
            </a:pPr>
            <a:r>
              <a:rPr lang="en-US" altLang="en-US" sz="2000" dirty="0"/>
              <a:t>If both systems have the same network ID, the data is sent directly from your system to the destination system. But, if the two systems are on different networks, your system must pass the data to the router so that the router can send the data to the destination system’s router.</a:t>
            </a:r>
          </a:p>
          <a:p>
            <a:pPr>
              <a:buFont typeface="Wingdings" panose="05000000000000000000" pitchFamily="2" charset="2"/>
              <a:buChar char="q"/>
            </a:pPr>
            <a:r>
              <a:rPr lang="en-US" altLang="en-US" sz="2000" b="1" dirty="0"/>
              <a:t>Q: How does your system know who the router is?</a:t>
            </a:r>
          </a:p>
          <a:p>
            <a:pPr>
              <a:buFont typeface="Wingdings" panose="05000000000000000000" pitchFamily="2" charset="2"/>
              <a:buChar char="q"/>
            </a:pPr>
            <a:r>
              <a:rPr lang="en-US" altLang="en-US" sz="2000" b="1" dirty="0"/>
              <a:t>A: The </a:t>
            </a:r>
            <a:r>
              <a:rPr lang="en-US" altLang="en-US" sz="2000" b="1" dirty="0">
                <a:solidFill>
                  <a:srgbClr val="C00000"/>
                </a:solidFill>
              </a:rPr>
              <a:t>default gateway is the IP address of the router </a:t>
            </a:r>
            <a:r>
              <a:rPr lang="en-US" altLang="en-US" sz="2000" b="1" dirty="0"/>
              <a:t>that can send data from your network to another network.</a:t>
            </a:r>
          </a:p>
          <a:p>
            <a:pPr>
              <a:buFont typeface="Wingdings" panose="05000000000000000000" pitchFamily="2" charset="2"/>
              <a:buChar char="q"/>
            </a:pPr>
            <a:endParaRPr lang="en-US" altLang="en-US" sz="2000" dirty="0"/>
          </a:p>
        </p:txBody>
      </p:sp>
    </p:spTree>
    <p:extLst>
      <p:ext uri="{BB962C8B-B14F-4D97-AF65-F5344CB8AC3E}">
        <p14:creationId xmlns:p14="http://schemas.microsoft.com/office/powerpoint/2010/main" val="387061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More about IP addressing</a:t>
            </a:r>
          </a:p>
        </p:txBody>
      </p:sp>
      <p:sp>
        <p:nvSpPr>
          <p:cNvPr id="3" name="Content Placeholder 2"/>
          <p:cNvSpPr txBox="1">
            <a:spLocks/>
          </p:cNvSpPr>
          <p:nvPr/>
        </p:nvSpPr>
        <p:spPr>
          <a:xfrm>
            <a:off x="152400" y="1352550"/>
            <a:ext cx="8839200" cy="150876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000" dirty="0"/>
              <a:t>There are five classes of IP addresses (classes A through E).</a:t>
            </a:r>
          </a:p>
          <a:p>
            <a:pPr>
              <a:buFont typeface="Wingdings" panose="05000000000000000000" pitchFamily="2" charset="2"/>
              <a:buChar char="q"/>
            </a:pPr>
            <a:r>
              <a:rPr lang="en-US" altLang="en-US" sz="2000" dirty="0"/>
              <a:t>The Internet community defined these classes to accommodate networks of various sizes.</a:t>
            </a:r>
          </a:p>
          <a:p>
            <a:pPr>
              <a:buFont typeface="Wingdings" panose="05000000000000000000" pitchFamily="2" charset="2"/>
              <a:buChar char="q"/>
            </a:pPr>
            <a:r>
              <a:rPr lang="en-US" altLang="en-US" sz="2000" dirty="0"/>
              <a:t>The most common classes in use are: Class A, Class B, Class C, defined as follows:</a:t>
            </a:r>
          </a:p>
          <a:p>
            <a:pPr>
              <a:buFont typeface="Wingdings" panose="05000000000000000000" pitchFamily="2" charset="2"/>
              <a:buChar char="q"/>
            </a:pPr>
            <a:endParaRPr lang="en-US" altLang="en-US" sz="2000" dirty="0"/>
          </a:p>
        </p:txBody>
      </p:sp>
      <p:graphicFrame>
        <p:nvGraphicFramePr>
          <p:cNvPr id="2" name="Table 1">
            <a:extLst>
              <a:ext uri="{FF2B5EF4-FFF2-40B4-BE49-F238E27FC236}">
                <a16:creationId xmlns:a16="http://schemas.microsoft.com/office/drawing/2014/main" id="{40A9B461-2566-4F13-BF6C-E2615E51111E}"/>
              </a:ext>
            </a:extLst>
          </p:cNvPr>
          <p:cNvGraphicFramePr>
            <a:graphicFrameLocks noGrp="1"/>
          </p:cNvGraphicFramePr>
          <p:nvPr>
            <p:extLst>
              <p:ext uri="{D42A27DB-BD31-4B8C-83A1-F6EECF244321}">
                <p14:modId xmlns:p14="http://schemas.microsoft.com/office/powerpoint/2010/main" val="1862363741"/>
              </p:ext>
            </p:extLst>
          </p:nvPr>
        </p:nvGraphicFramePr>
        <p:xfrm>
          <a:off x="266740" y="2861310"/>
          <a:ext cx="8724860" cy="2225040"/>
        </p:xfrm>
        <a:graphic>
          <a:graphicData uri="http://schemas.openxmlformats.org/drawingml/2006/table">
            <a:tbl>
              <a:tblPr firstRow="1" bandRow="1">
                <a:tableStyleId>{5C22544A-7EE6-4342-B048-85BDC9FD1C3A}</a:tableStyleId>
              </a:tblPr>
              <a:tblGrid>
                <a:gridCol w="935187">
                  <a:extLst>
                    <a:ext uri="{9D8B030D-6E8A-4147-A177-3AD203B41FA5}">
                      <a16:colId xmlns:a16="http://schemas.microsoft.com/office/drawing/2014/main" val="4062514151"/>
                    </a:ext>
                  </a:extLst>
                </a:gridCol>
                <a:gridCol w="2343468">
                  <a:extLst>
                    <a:ext uri="{9D8B030D-6E8A-4147-A177-3AD203B41FA5}">
                      <a16:colId xmlns:a16="http://schemas.microsoft.com/office/drawing/2014/main" val="196173019"/>
                    </a:ext>
                  </a:extLst>
                </a:gridCol>
                <a:gridCol w="2354580">
                  <a:extLst>
                    <a:ext uri="{9D8B030D-6E8A-4147-A177-3AD203B41FA5}">
                      <a16:colId xmlns:a16="http://schemas.microsoft.com/office/drawing/2014/main" val="247794263"/>
                    </a:ext>
                  </a:extLst>
                </a:gridCol>
                <a:gridCol w="3091625">
                  <a:extLst>
                    <a:ext uri="{9D8B030D-6E8A-4147-A177-3AD203B41FA5}">
                      <a16:colId xmlns:a16="http://schemas.microsoft.com/office/drawing/2014/main" val="517580158"/>
                    </a:ext>
                  </a:extLst>
                </a:gridCol>
              </a:tblGrid>
              <a:tr h="370840">
                <a:tc>
                  <a:txBody>
                    <a:bodyPr/>
                    <a:lstStyle/>
                    <a:p>
                      <a:r>
                        <a:rPr lang="en-US" dirty="0"/>
                        <a:t>Class</a:t>
                      </a:r>
                    </a:p>
                  </a:txBody>
                  <a:tcPr/>
                </a:tc>
                <a:tc>
                  <a:txBody>
                    <a:bodyPr/>
                    <a:lstStyle/>
                    <a:p>
                      <a:r>
                        <a:rPr lang="en-US" dirty="0"/>
                        <a:t>First IP Octet</a:t>
                      </a:r>
                    </a:p>
                  </a:txBody>
                  <a:tcPr/>
                </a:tc>
                <a:tc>
                  <a:txBody>
                    <a:bodyPr/>
                    <a:lstStyle/>
                    <a:p>
                      <a:r>
                        <a:rPr lang="en-US" dirty="0"/>
                        <a:t>Default Subnet Mask</a:t>
                      </a:r>
                    </a:p>
                  </a:txBody>
                  <a:tcPr/>
                </a:tc>
                <a:tc>
                  <a:txBody>
                    <a:bodyPr/>
                    <a:lstStyle/>
                    <a:p>
                      <a:r>
                        <a:rPr lang="en-US" dirty="0"/>
                        <a:t>Max. no. of hosts per network</a:t>
                      </a:r>
                    </a:p>
                  </a:txBody>
                  <a:tcPr/>
                </a:tc>
                <a:extLst>
                  <a:ext uri="{0D108BD9-81ED-4DB2-BD59-A6C34878D82A}">
                    <a16:rowId xmlns:a16="http://schemas.microsoft.com/office/drawing/2014/main" val="1119300240"/>
                  </a:ext>
                </a:extLst>
              </a:tr>
              <a:tr h="370840">
                <a:tc>
                  <a:txBody>
                    <a:bodyPr/>
                    <a:lstStyle/>
                    <a:p>
                      <a:r>
                        <a:rPr lang="en-US" b="1" dirty="0"/>
                        <a:t>Class A</a:t>
                      </a:r>
                    </a:p>
                  </a:txBody>
                  <a:tcPr/>
                </a:tc>
                <a:tc>
                  <a:txBody>
                    <a:bodyPr/>
                    <a:lstStyle/>
                    <a:p>
                      <a:r>
                        <a:rPr lang="en-US" b="1" dirty="0">
                          <a:solidFill>
                            <a:srgbClr val="C00000"/>
                          </a:solidFill>
                        </a:rPr>
                        <a:t>1</a:t>
                      </a:r>
                      <a:r>
                        <a:rPr lang="en-US" b="1" dirty="0"/>
                        <a:t>.x.x.x to </a:t>
                      </a:r>
                      <a:r>
                        <a:rPr lang="en-US" b="1" dirty="0">
                          <a:solidFill>
                            <a:srgbClr val="C00000"/>
                          </a:solidFill>
                        </a:rPr>
                        <a:t>126</a:t>
                      </a:r>
                      <a:r>
                        <a:rPr lang="en-US" b="1" dirty="0"/>
                        <a:t>.x.x.x</a:t>
                      </a:r>
                    </a:p>
                  </a:txBody>
                  <a:tcPr/>
                </a:tc>
                <a:tc>
                  <a:txBody>
                    <a:bodyPr/>
                    <a:lstStyle/>
                    <a:p>
                      <a:r>
                        <a:rPr lang="en-US" b="1" dirty="0"/>
                        <a:t>255.0.0.0</a:t>
                      </a:r>
                    </a:p>
                  </a:txBody>
                  <a:tcPr/>
                </a:tc>
                <a:tc>
                  <a:txBody>
                    <a:bodyPr/>
                    <a:lstStyle/>
                    <a:p>
                      <a:r>
                        <a:rPr lang="en-US" b="1" baseline="0" dirty="0"/>
                        <a:t>2</a:t>
                      </a:r>
                      <a:r>
                        <a:rPr lang="en-US" b="1" baseline="30000" dirty="0"/>
                        <a:t>24</a:t>
                      </a:r>
                      <a:r>
                        <a:rPr lang="en-US" b="1" baseline="0" dirty="0"/>
                        <a:t> -2 = 16,777,214</a:t>
                      </a:r>
                    </a:p>
                  </a:txBody>
                  <a:tcPr/>
                </a:tc>
                <a:extLst>
                  <a:ext uri="{0D108BD9-81ED-4DB2-BD59-A6C34878D82A}">
                    <a16:rowId xmlns:a16="http://schemas.microsoft.com/office/drawing/2014/main" val="3411391863"/>
                  </a:ext>
                </a:extLst>
              </a:tr>
              <a:tr h="370840">
                <a:tc>
                  <a:txBody>
                    <a:bodyPr/>
                    <a:lstStyle/>
                    <a:p>
                      <a:r>
                        <a:rPr lang="en-US" b="1" dirty="0"/>
                        <a:t>Class B</a:t>
                      </a:r>
                    </a:p>
                  </a:txBody>
                  <a:tcPr/>
                </a:tc>
                <a:tc>
                  <a:txBody>
                    <a:bodyPr/>
                    <a:lstStyle/>
                    <a:p>
                      <a:r>
                        <a:rPr lang="en-US" b="1" dirty="0">
                          <a:solidFill>
                            <a:srgbClr val="C00000"/>
                          </a:solidFill>
                        </a:rPr>
                        <a:t>128</a:t>
                      </a:r>
                      <a:r>
                        <a:rPr lang="en-US" b="1" dirty="0"/>
                        <a:t>.x.x.x to </a:t>
                      </a:r>
                      <a:r>
                        <a:rPr lang="en-US" b="1" dirty="0">
                          <a:solidFill>
                            <a:srgbClr val="C00000"/>
                          </a:solidFill>
                        </a:rPr>
                        <a:t>191</a:t>
                      </a:r>
                      <a:r>
                        <a:rPr lang="en-US" b="1" dirty="0"/>
                        <a:t>.x.x.x</a:t>
                      </a:r>
                    </a:p>
                  </a:txBody>
                  <a:tcPr/>
                </a:tc>
                <a:tc>
                  <a:txBody>
                    <a:bodyPr/>
                    <a:lstStyle/>
                    <a:p>
                      <a:r>
                        <a:rPr lang="en-US" b="1" dirty="0"/>
                        <a:t>255.255.0.0</a:t>
                      </a:r>
                    </a:p>
                  </a:txBody>
                  <a:tcPr/>
                </a:tc>
                <a:tc>
                  <a:txBody>
                    <a:bodyPr/>
                    <a:lstStyle/>
                    <a:p>
                      <a:r>
                        <a:rPr lang="en-US" b="1" baseline="0" dirty="0"/>
                        <a:t>2</a:t>
                      </a:r>
                      <a:r>
                        <a:rPr lang="en-US" b="1" baseline="30000" dirty="0"/>
                        <a:t>16</a:t>
                      </a:r>
                      <a:r>
                        <a:rPr lang="en-US" b="1" baseline="0" dirty="0"/>
                        <a:t> -2 = </a:t>
                      </a:r>
                      <a:r>
                        <a:rPr lang="en-US" b="1" dirty="0"/>
                        <a:t>65,534</a:t>
                      </a:r>
                    </a:p>
                  </a:txBody>
                  <a:tcPr/>
                </a:tc>
                <a:extLst>
                  <a:ext uri="{0D108BD9-81ED-4DB2-BD59-A6C34878D82A}">
                    <a16:rowId xmlns:a16="http://schemas.microsoft.com/office/drawing/2014/main" val="532495965"/>
                  </a:ext>
                </a:extLst>
              </a:tr>
              <a:tr h="370840">
                <a:tc>
                  <a:txBody>
                    <a:bodyPr/>
                    <a:lstStyle/>
                    <a:p>
                      <a:r>
                        <a:rPr lang="en-US" b="1" dirty="0"/>
                        <a:t>Class C</a:t>
                      </a:r>
                    </a:p>
                  </a:txBody>
                  <a:tcPr/>
                </a:tc>
                <a:tc>
                  <a:txBody>
                    <a:bodyPr/>
                    <a:lstStyle/>
                    <a:p>
                      <a:r>
                        <a:rPr lang="en-US" b="1" dirty="0">
                          <a:solidFill>
                            <a:srgbClr val="C00000"/>
                          </a:solidFill>
                        </a:rPr>
                        <a:t>192</a:t>
                      </a:r>
                      <a:r>
                        <a:rPr lang="en-US" b="1" dirty="0"/>
                        <a:t>.x.x.x to </a:t>
                      </a:r>
                      <a:r>
                        <a:rPr lang="en-US" b="1" dirty="0">
                          <a:solidFill>
                            <a:srgbClr val="C00000"/>
                          </a:solidFill>
                        </a:rPr>
                        <a:t>223</a:t>
                      </a:r>
                      <a:r>
                        <a:rPr lang="en-US" b="1" dirty="0"/>
                        <a:t>.x.x.x</a:t>
                      </a:r>
                    </a:p>
                  </a:txBody>
                  <a:tcPr/>
                </a:tc>
                <a:tc>
                  <a:txBody>
                    <a:bodyPr/>
                    <a:lstStyle/>
                    <a:p>
                      <a:r>
                        <a:rPr lang="en-US" b="1" dirty="0"/>
                        <a:t>255.255.255.0</a:t>
                      </a:r>
                    </a:p>
                  </a:txBody>
                  <a:tcPr/>
                </a:tc>
                <a:tc>
                  <a:txBody>
                    <a:bodyPr/>
                    <a:lstStyle/>
                    <a:p>
                      <a:r>
                        <a:rPr lang="en-US" b="1" baseline="0" dirty="0"/>
                        <a:t>2</a:t>
                      </a:r>
                      <a:r>
                        <a:rPr lang="en-US" b="1" baseline="30000" dirty="0"/>
                        <a:t>8</a:t>
                      </a:r>
                      <a:r>
                        <a:rPr lang="en-US" b="1" baseline="0" dirty="0"/>
                        <a:t> -2 = </a:t>
                      </a:r>
                      <a:r>
                        <a:rPr lang="en-US" b="1" dirty="0"/>
                        <a:t>254</a:t>
                      </a:r>
                    </a:p>
                  </a:txBody>
                  <a:tcPr/>
                </a:tc>
                <a:extLst>
                  <a:ext uri="{0D108BD9-81ED-4DB2-BD59-A6C34878D82A}">
                    <a16:rowId xmlns:a16="http://schemas.microsoft.com/office/drawing/2014/main" val="3619609543"/>
                  </a:ext>
                </a:extLst>
              </a:tr>
              <a:tr h="370840">
                <a:tc>
                  <a:txBody>
                    <a:bodyPr/>
                    <a:lstStyle/>
                    <a:p>
                      <a:r>
                        <a:rPr lang="en-US" dirty="0"/>
                        <a:t>Class D</a:t>
                      </a:r>
                    </a:p>
                  </a:txBody>
                  <a:tcPr/>
                </a:tc>
                <a:tc>
                  <a:txBody>
                    <a:bodyPr/>
                    <a:lstStyle/>
                    <a:p>
                      <a:r>
                        <a:rPr lang="en-US" dirty="0">
                          <a:solidFill>
                            <a:srgbClr val="C00000"/>
                          </a:solidFill>
                        </a:rPr>
                        <a:t>224</a:t>
                      </a:r>
                      <a:r>
                        <a:rPr lang="en-US" dirty="0"/>
                        <a:t>.x.x.x to </a:t>
                      </a:r>
                      <a:r>
                        <a:rPr lang="en-US" dirty="0">
                          <a:solidFill>
                            <a:srgbClr val="C00000"/>
                          </a:solidFill>
                        </a:rPr>
                        <a:t>239</a:t>
                      </a:r>
                      <a:r>
                        <a:rPr lang="en-US" dirty="0"/>
                        <a:t>.x.x.x</a:t>
                      </a:r>
                    </a:p>
                  </a:txBody>
                  <a:tcPr/>
                </a:tc>
                <a:tc gridSpan="2">
                  <a:txBody>
                    <a:bodyPr/>
                    <a:lstStyle/>
                    <a:p>
                      <a:pPr algn="ctr"/>
                      <a:r>
                        <a:rPr lang="en-US" dirty="0"/>
                        <a:t> Used for special types of applications (multicasting)</a:t>
                      </a:r>
                    </a:p>
                  </a:txBody>
                  <a:tcPr>
                    <a:solidFill>
                      <a:srgbClr val="E8F0F4"/>
                    </a:solidFill>
                  </a:tcPr>
                </a:tc>
                <a:tc hMerge="1">
                  <a:txBody>
                    <a:bodyPr/>
                    <a:lstStyle/>
                    <a:p>
                      <a:endParaRPr lang="en-US" dirty="0"/>
                    </a:p>
                  </a:txBody>
                  <a:tcPr>
                    <a:noFill/>
                  </a:tcPr>
                </a:tc>
                <a:extLst>
                  <a:ext uri="{0D108BD9-81ED-4DB2-BD59-A6C34878D82A}">
                    <a16:rowId xmlns:a16="http://schemas.microsoft.com/office/drawing/2014/main" val="1864287201"/>
                  </a:ext>
                </a:extLst>
              </a:tr>
              <a:tr h="370840">
                <a:tc>
                  <a:txBody>
                    <a:bodyPr/>
                    <a:lstStyle/>
                    <a:p>
                      <a:r>
                        <a:rPr lang="en-US" dirty="0"/>
                        <a:t>Class E</a:t>
                      </a:r>
                    </a:p>
                  </a:txBody>
                  <a:tcPr/>
                </a:tc>
                <a:tc>
                  <a:txBody>
                    <a:bodyPr/>
                    <a:lstStyle/>
                    <a:p>
                      <a:r>
                        <a:rPr lang="en-US" dirty="0">
                          <a:solidFill>
                            <a:srgbClr val="C00000"/>
                          </a:solidFill>
                        </a:rPr>
                        <a:t>240</a:t>
                      </a:r>
                      <a:r>
                        <a:rPr lang="en-US" dirty="0"/>
                        <a:t>.x.x.x to </a:t>
                      </a:r>
                      <a:r>
                        <a:rPr lang="en-US" dirty="0">
                          <a:solidFill>
                            <a:srgbClr val="C00000"/>
                          </a:solidFill>
                        </a:rPr>
                        <a:t>247</a:t>
                      </a:r>
                      <a:r>
                        <a:rPr lang="en-US" dirty="0"/>
                        <a:t>.x.x.x</a:t>
                      </a:r>
                    </a:p>
                  </a:txBody>
                  <a:tcPr>
                    <a:solidFill>
                      <a:srgbClr val="CDE0E8"/>
                    </a:solidFill>
                  </a:tcPr>
                </a:tc>
                <a:tc gridSpan="2">
                  <a:txBody>
                    <a:bodyPr/>
                    <a:lstStyle/>
                    <a:p>
                      <a:pPr algn="ctr"/>
                      <a:r>
                        <a:rPr lang="en-US" dirty="0"/>
                        <a:t>Used for research purposes only</a:t>
                      </a:r>
                    </a:p>
                  </a:txBody>
                  <a:tcPr>
                    <a:lnB w="12700" cmpd="sng">
                      <a:noFill/>
                    </a:lnB>
                    <a:solidFill>
                      <a:srgbClr val="CDE0E8"/>
                    </a:solidFill>
                  </a:tcPr>
                </a:tc>
                <a:tc hMerge="1">
                  <a:txBody>
                    <a:bodyPr/>
                    <a:lstStyle/>
                    <a:p>
                      <a:endParaRPr lang="en-US" dirty="0"/>
                    </a:p>
                  </a:txBody>
                  <a:tcPr>
                    <a:lnB w="12700" cmpd="sng">
                      <a:noFill/>
                    </a:lnB>
                  </a:tcPr>
                </a:tc>
                <a:extLst>
                  <a:ext uri="{0D108BD9-81ED-4DB2-BD59-A6C34878D82A}">
                    <a16:rowId xmlns:a16="http://schemas.microsoft.com/office/drawing/2014/main" val="229922736"/>
                  </a:ext>
                </a:extLst>
              </a:tr>
            </a:tbl>
          </a:graphicData>
        </a:graphic>
      </p:graphicFrame>
    </p:spTree>
    <p:extLst>
      <p:ext uri="{BB962C8B-B14F-4D97-AF65-F5344CB8AC3E}">
        <p14:creationId xmlns:p14="http://schemas.microsoft.com/office/powerpoint/2010/main" val="21438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8)">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Reserved IP Addresses</a:t>
            </a:r>
          </a:p>
        </p:txBody>
      </p:sp>
      <p:sp>
        <p:nvSpPr>
          <p:cNvPr id="3" name="Content Placeholder 2"/>
          <p:cNvSpPr txBox="1">
            <a:spLocks/>
          </p:cNvSpPr>
          <p:nvPr/>
        </p:nvSpPr>
        <p:spPr>
          <a:xfrm>
            <a:off x="152400" y="1352550"/>
            <a:ext cx="8839200" cy="3429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400" b="1" dirty="0"/>
              <a:t>Internal Loopback Address</a:t>
            </a:r>
          </a:p>
          <a:p>
            <a:pPr lvl="1"/>
            <a:r>
              <a:rPr lang="en-US" sz="2000" dirty="0"/>
              <a:t>You are not allowed to have a host assigned an IP address that has a value of 127 in the first octet. This is because this IP address of 127 has been reserved for the </a:t>
            </a:r>
            <a:r>
              <a:rPr lang="en-US" sz="2000" dirty="0">
                <a:solidFill>
                  <a:srgbClr val="C00000"/>
                </a:solidFill>
              </a:rPr>
              <a:t>loopback address</a:t>
            </a:r>
            <a:r>
              <a:rPr lang="en-US" sz="2000" dirty="0"/>
              <a:t>.</a:t>
            </a:r>
          </a:p>
          <a:p>
            <a:pPr lvl="1"/>
            <a:r>
              <a:rPr lang="en-US" sz="2000" dirty="0"/>
              <a:t>The loopback address is used to refer to the local system, also known as the localhost. If you want to verify that the TCP/IP software has initialized on the local system, you may ping the loopback address, which is typically referred to as 127.0.0.1.</a:t>
            </a:r>
          </a:p>
          <a:p>
            <a:pPr lvl="1"/>
            <a:r>
              <a:rPr lang="en-US" sz="2000" dirty="0"/>
              <a:t>It allows the host to send a test packet to itself without generating network traffic.</a:t>
            </a:r>
          </a:p>
        </p:txBody>
      </p:sp>
    </p:spTree>
    <p:extLst>
      <p:ext uri="{BB962C8B-B14F-4D97-AF65-F5344CB8AC3E}">
        <p14:creationId xmlns:p14="http://schemas.microsoft.com/office/powerpoint/2010/main" val="122643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Reserved IP Addresses</a:t>
            </a:r>
          </a:p>
        </p:txBody>
      </p:sp>
      <p:sp>
        <p:nvSpPr>
          <p:cNvPr id="3" name="Content Placeholder 2"/>
          <p:cNvSpPr txBox="1">
            <a:spLocks/>
          </p:cNvSpPr>
          <p:nvPr/>
        </p:nvSpPr>
        <p:spPr>
          <a:xfrm>
            <a:off x="152400" y="1352550"/>
            <a:ext cx="8839200" cy="3429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400" b="1" dirty="0"/>
              <a:t>Broadcast Address</a:t>
            </a:r>
          </a:p>
          <a:p>
            <a:pPr lvl="1"/>
            <a:r>
              <a:rPr lang="en-US" sz="2000" dirty="0"/>
              <a:t>A broadcast address is a reserved IP address whose Host ID is (255).</a:t>
            </a:r>
          </a:p>
          <a:p>
            <a:pPr lvl="1"/>
            <a:r>
              <a:rPr lang="en-US" sz="2000" dirty="0"/>
              <a:t>The broadcast address</a:t>
            </a:r>
            <a:r>
              <a:rPr lang="en-US" sz="2000" i="1" dirty="0"/>
              <a:t> </a:t>
            </a:r>
            <a:r>
              <a:rPr lang="en-US" sz="2000" dirty="0"/>
              <a:t>is used by applications and hosts to send a message to </a:t>
            </a:r>
            <a:r>
              <a:rPr lang="en-US" sz="2000" dirty="0">
                <a:solidFill>
                  <a:srgbClr val="C00000"/>
                </a:solidFill>
              </a:rPr>
              <a:t>all hosts </a:t>
            </a:r>
            <a:r>
              <a:rPr lang="en-US" sz="2000" dirty="0"/>
              <a:t>on a network.</a:t>
            </a:r>
          </a:p>
          <a:p>
            <a:pPr lvl="1"/>
            <a:r>
              <a:rPr lang="en-US" sz="2000" dirty="0"/>
              <a:t>For example the IP address 172.16.255.255 (Class B), specifies all the hosts on a network whose ID is (172.16). Thereby, any message sent to this IP address is broadcasted to all the hosts on the network</a:t>
            </a:r>
          </a:p>
        </p:txBody>
      </p:sp>
    </p:spTree>
    <p:extLst>
      <p:ext uri="{BB962C8B-B14F-4D97-AF65-F5344CB8AC3E}">
        <p14:creationId xmlns:p14="http://schemas.microsoft.com/office/powerpoint/2010/main" val="83920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IPv6: The new generation of IP addresses</a:t>
            </a:r>
          </a:p>
        </p:txBody>
      </p:sp>
      <p:sp>
        <p:nvSpPr>
          <p:cNvPr id="3" name="Content Placeholder 2"/>
          <p:cNvSpPr txBox="1">
            <a:spLocks/>
          </p:cNvSpPr>
          <p:nvPr/>
        </p:nvSpPr>
        <p:spPr>
          <a:xfrm>
            <a:off x="152400" y="1352550"/>
            <a:ext cx="8839200" cy="3657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000" dirty="0"/>
              <a:t>Our entire discussion so far about TCP/IP is based on version 4 of TCP/IP, known as IPv4.</a:t>
            </a:r>
          </a:p>
          <a:p>
            <a:pPr>
              <a:buFont typeface="Wingdings" panose="05000000000000000000" pitchFamily="2" charset="2"/>
              <a:buChar char="q"/>
            </a:pPr>
            <a:r>
              <a:rPr lang="en-US" altLang="en-US" sz="2000" b="1" dirty="0"/>
              <a:t>Problem:</a:t>
            </a:r>
            <a:r>
              <a:rPr lang="en-US" altLang="en-US" sz="2000" dirty="0"/>
              <a:t> The use of TCP/IP over the years has </a:t>
            </a:r>
            <a:r>
              <a:rPr lang="en-US" altLang="en-US" sz="2000" dirty="0">
                <a:solidFill>
                  <a:srgbClr val="FF0000"/>
                </a:solidFill>
              </a:rPr>
              <a:t>far exceeded expectations</a:t>
            </a:r>
            <a:r>
              <a:rPr lang="en-US" altLang="en-US" sz="2000" dirty="0"/>
              <a:t>, and we are running out of IP addresses !</a:t>
            </a:r>
          </a:p>
          <a:p>
            <a:pPr>
              <a:buFont typeface="Wingdings" panose="05000000000000000000" pitchFamily="2" charset="2"/>
              <a:buChar char="q"/>
            </a:pPr>
            <a:r>
              <a:rPr lang="en-US" altLang="en-US" sz="2000" b="1" dirty="0"/>
              <a:t>Solution:</a:t>
            </a:r>
            <a:r>
              <a:rPr lang="en-US" altLang="en-US" sz="2000" dirty="0"/>
              <a:t> TCP/IP has been redesigned, and the new version is (IPv6).</a:t>
            </a:r>
          </a:p>
          <a:p>
            <a:pPr>
              <a:buFont typeface="Wingdings" panose="05000000000000000000" pitchFamily="2" charset="2"/>
              <a:buChar char="q"/>
            </a:pPr>
            <a:r>
              <a:rPr lang="en-US" altLang="en-US" sz="2000" b="1" dirty="0"/>
              <a:t>How:</a:t>
            </a:r>
            <a:r>
              <a:rPr lang="en-US" altLang="en-US" sz="2000" dirty="0"/>
              <a:t> IPv6 uses a 128-bit address scheme, which is divided into </a:t>
            </a:r>
            <a:r>
              <a:rPr lang="en-US" altLang="en-US" sz="2000" dirty="0">
                <a:solidFill>
                  <a:srgbClr val="C00000"/>
                </a:solidFill>
              </a:rPr>
              <a:t>eight hexadecimal values</a:t>
            </a:r>
            <a:r>
              <a:rPr lang="en-US" altLang="en-US" sz="2000" dirty="0"/>
              <a:t> that are separated by a colon (:) as shown in the following example:</a:t>
            </a:r>
          </a:p>
          <a:p>
            <a:pPr marL="0" indent="0">
              <a:buNone/>
            </a:pPr>
            <a:r>
              <a:rPr lang="en-US" altLang="en-US" sz="2000" dirty="0"/>
              <a:t>	65b3 : b834 : 45a3 : 0000 : 0000 : 762e : 0270 : 5224</a:t>
            </a:r>
          </a:p>
        </p:txBody>
      </p:sp>
    </p:spTree>
    <p:extLst>
      <p:ext uri="{BB962C8B-B14F-4D97-AF65-F5344CB8AC3E}">
        <p14:creationId xmlns:p14="http://schemas.microsoft.com/office/powerpoint/2010/main" val="182731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20D89B0-1A3C-4F23-8B26-B8B7CB3013CA}"/>
              </a:ext>
            </a:extLst>
          </p:cNvPr>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Utilities</a:t>
            </a:r>
          </a:p>
        </p:txBody>
      </p:sp>
      <p:graphicFrame>
        <p:nvGraphicFramePr>
          <p:cNvPr id="2" name="Table 1">
            <a:extLst>
              <a:ext uri="{FF2B5EF4-FFF2-40B4-BE49-F238E27FC236}">
                <a16:creationId xmlns:a16="http://schemas.microsoft.com/office/drawing/2014/main" id="{A7A63D25-5755-4857-B57A-E1131133D643}"/>
              </a:ext>
            </a:extLst>
          </p:cNvPr>
          <p:cNvGraphicFramePr>
            <a:graphicFrameLocks noGrp="1"/>
          </p:cNvGraphicFramePr>
          <p:nvPr>
            <p:extLst>
              <p:ext uri="{D42A27DB-BD31-4B8C-83A1-F6EECF244321}">
                <p14:modId xmlns:p14="http://schemas.microsoft.com/office/powerpoint/2010/main" val="829882388"/>
              </p:ext>
            </p:extLst>
          </p:nvPr>
        </p:nvGraphicFramePr>
        <p:xfrm>
          <a:off x="304800" y="2175510"/>
          <a:ext cx="8539652" cy="2682240"/>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54597783"/>
                    </a:ext>
                  </a:extLst>
                </a:gridCol>
                <a:gridCol w="6896589">
                  <a:extLst>
                    <a:ext uri="{9D8B030D-6E8A-4147-A177-3AD203B41FA5}">
                      <a16:colId xmlns:a16="http://schemas.microsoft.com/office/drawing/2014/main" val="3487104148"/>
                    </a:ext>
                  </a:extLst>
                </a:gridCol>
              </a:tblGrid>
              <a:tr h="393989">
                <a:tc>
                  <a:txBody>
                    <a:bodyPr/>
                    <a:lstStyle/>
                    <a:p>
                      <a:r>
                        <a:rPr lang="en-US" sz="2000" dirty="0"/>
                        <a:t>TCP/IP Utility</a:t>
                      </a:r>
                    </a:p>
                  </a:txBody>
                  <a:tcPr/>
                </a:tc>
                <a:tc>
                  <a:txBody>
                    <a:bodyPr/>
                    <a:lstStyle/>
                    <a:p>
                      <a:r>
                        <a:rPr lang="en-US" sz="2000" dirty="0"/>
                        <a:t>Description/Function</a:t>
                      </a:r>
                    </a:p>
                  </a:txBody>
                  <a:tcPr/>
                </a:tc>
                <a:extLst>
                  <a:ext uri="{0D108BD9-81ED-4DB2-BD59-A6C34878D82A}">
                    <a16:rowId xmlns:a16="http://schemas.microsoft.com/office/drawing/2014/main" val="2841237888"/>
                  </a:ext>
                </a:extLst>
              </a:tr>
              <a:tr h="393989">
                <a:tc>
                  <a:txBody>
                    <a:bodyPr/>
                    <a:lstStyle/>
                    <a:p>
                      <a:r>
                        <a:rPr lang="en-US" sz="2000" b="1" dirty="0"/>
                        <a:t>ipconfig</a:t>
                      </a:r>
                    </a:p>
                  </a:txBody>
                  <a:tcPr/>
                </a:tc>
                <a:tc>
                  <a:txBody>
                    <a:bodyPr/>
                    <a:lstStyle/>
                    <a:p>
                      <a:r>
                        <a:rPr lang="en-US" sz="2000" dirty="0"/>
                        <a:t>View TCP/IP configuration information</a:t>
                      </a:r>
                    </a:p>
                  </a:txBody>
                  <a:tcPr/>
                </a:tc>
                <a:extLst>
                  <a:ext uri="{0D108BD9-81ED-4DB2-BD59-A6C34878D82A}">
                    <a16:rowId xmlns:a16="http://schemas.microsoft.com/office/drawing/2014/main" val="1478107473"/>
                  </a:ext>
                </a:extLst>
              </a:tr>
              <a:tr h="393989">
                <a:tc>
                  <a:txBody>
                    <a:bodyPr/>
                    <a:lstStyle/>
                    <a:p>
                      <a:r>
                        <a:rPr lang="en-US" sz="2000" b="1" dirty="0"/>
                        <a:t>ping</a:t>
                      </a:r>
                    </a:p>
                  </a:txBody>
                  <a:tcPr/>
                </a:tc>
                <a:tc>
                  <a:txBody>
                    <a:bodyPr/>
                    <a:lstStyle/>
                    <a:p>
                      <a:r>
                        <a:rPr lang="en-US" sz="2000" dirty="0"/>
                        <a:t>Tests communication with another TCP/IP host</a:t>
                      </a:r>
                    </a:p>
                  </a:txBody>
                  <a:tcPr/>
                </a:tc>
                <a:extLst>
                  <a:ext uri="{0D108BD9-81ED-4DB2-BD59-A6C34878D82A}">
                    <a16:rowId xmlns:a16="http://schemas.microsoft.com/office/drawing/2014/main" val="3400851603"/>
                  </a:ext>
                </a:extLst>
              </a:tr>
              <a:tr h="697057">
                <a:tc>
                  <a:txBody>
                    <a:bodyPr/>
                    <a:lstStyle/>
                    <a:p>
                      <a:r>
                        <a:rPr lang="en-US" sz="2000" b="1" dirty="0" err="1"/>
                        <a:t>arp</a:t>
                      </a:r>
                      <a:endParaRPr lang="en-US" sz="2000" b="1" dirty="0"/>
                    </a:p>
                  </a:txBody>
                  <a:tcPr/>
                </a:tc>
                <a:tc>
                  <a:txBody>
                    <a:bodyPr/>
                    <a:lstStyle/>
                    <a:p>
                      <a:r>
                        <a:rPr lang="en-US" sz="2000" dirty="0"/>
                        <a:t>Displays and modifies the IP-to-Physical address translation tables used by address resolution protocol (ARP)</a:t>
                      </a:r>
                    </a:p>
                  </a:txBody>
                  <a:tcPr/>
                </a:tc>
                <a:extLst>
                  <a:ext uri="{0D108BD9-81ED-4DB2-BD59-A6C34878D82A}">
                    <a16:rowId xmlns:a16="http://schemas.microsoft.com/office/drawing/2014/main" val="207160823"/>
                  </a:ext>
                </a:extLst>
              </a:tr>
              <a:tr h="393989">
                <a:tc>
                  <a:txBody>
                    <a:bodyPr/>
                    <a:lstStyle/>
                    <a:p>
                      <a:r>
                        <a:rPr lang="en-US" sz="2000" b="1" dirty="0" err="1"/>
                        <a:t>tracert</a:t>
                      </a:r>
                      <a:endParaRPr lang="en-US" sz="2000" b="1" dirty="0"/>
                    </a:p>
                  </a:txBody>
                  <a:tcPr/>
                </a:tc>
                <a:tc>
                  <a:txBody>
                    <a:bodyPr/>
                    <a:lstStyle/>
                    <a:p>
                      <a:r>
                        <a:rPr lang="en-US" sz="2000" dirty="0"/>
                        <a:t>Traces the communication path between two computer systems</a:t>
                      </a:r>
                    </a:p>
                  </a:txBody>
                  <a:tcPr/>
                </a:tc>
                <a:extLst>
                  <a:ext uri="{0D108BD9-81ED-4DB2-BD59-A6C34878D82A}">
                    <a16:rowId xmlns:a16="http://schemas.microsoft.com/office/drawing/2014/main" val="630023138"/>
                  </a:ext>
                </a:extLst>
              </a:tr>
              <a:tr h="393989">
                <a:tc>
                  <a:txBody>
                    <a:bodyPr/>
                    <a:lstStyle/>
                    <a:p>
                      <a:r>
                        <a:rPr lang="en-US" sz="2000" b="1" dirty="0" err="1"/>
                        <a:t>netstat</a:t>
                      </a:r>
                      <a:endParaRPr lang="en-US" sz="2000" b="1" dirty="0"/>
                    </a:p>
                  </a:txBody>
                  <a:tcPr/>
                </a:tc>
                <a:tc>
                  <a:txBody>
                    <a:bodyPr/>
                    <a:lstStyle/>
                    <a:p>
                      <a:r>
                        <a:rPr lang="en-US" sz="2000" dirty="0"/>
                        <a:t>Displays protocol statistics and current TCP/IP network connections</a:t>
                      </a:r>
                    </a:p>
                  </a:txBody>
                  <a:tcPr/>
                </a:tc>
                <a:extLst>
                  <a:ext uri="{0D108BD9-81ED-4DB2-BD59-A6C34878D82A}">
                    <a16:rowId xmlns:a16="http://schemas.microsoft.com/office/drawing/2014/main" val="2437345846"/>
                  </a:ext>
                </a:extLst>
              </a:tr>
            </a:tbl>
          </a:graphicData>
        </a:graphic>
      </p:graphicFrame>
      <p:sp>
        <p:nvSpPr>
          <p:cNvPr id="7" name="Content Placeholder 2">
            <a:extLst>
              <a:ext uri="{FF2B5EF4-FFF2-40B4-BE49-F238E27FC236}">
                <a16:creationId xmlns:a16="http://schemas.microsoft.com/office/drawing/2014/main" id="{4AB8CDD8-5F48-4231-B458-216BAE2E1611}"/>
              </a:ext>
            </a:extLst>
          </p:cNvPr>
          <p:cNvSpPr txBox="1">
            <a:spLocks/>
          </p:cNvSpPr>
          <p:nvPr/>
        </p:nvSpPr>
        <p:spPr>
          <a:xfrm>
            <a:off x="152400" y="1352550"/>
            <a:ext cx="8839200" cy="762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000" dirty="0"/>
              <a:t>The following are some of the command-line TCP/IP utilities, which are commonly used to test and troubleshoot TCP/IP systems.</a:t>
            </a:r>
          </a:p>
          <a:p>
            <a:pPr>
              <a:buFont typeface="Wingdings" panose="05000000000000000000" pitchFamily="2" charset="2"/>
              <a:buChar char="q"/>
            </a:pPr>
            <a:endParaRPr lang="en-US" altLang="en-US" sz="2000" dirty="0"/>
          </a:p>
        </p:txBody>
      </p:sp>
    </p:spTree>
    <p:extLst>
      <p:ext uri="{BB962C8B-B14F-4D97-AF65-F5344CB8AC3E}">
        <p14:creationId xmlns:p14="http://schemas.microsoft.com/office/powerpoint/2010/main" val="3384708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F4FF63-ADBA-420E-BA0F-E9852787F473}"/>
              </a:ext>
            </a:extLst>
          </p:cNvPr>
          <p:cNvSpPr/>
          <p:nvPr/>
        </p:nvSpPr>
        <p:spPr>
          <a:xfrm>
            <a:off x="152400" y="1428750"/>
            <a:ext cx="3200400" cy="3921586"/>
          </a:xfrm>
          <a:prstGeom prst="rect">
            <a:avLst/>
          </a:prstGeom>
        </p:spPr>
        <p:txBody>
          <a:bodyPr wrap="square">
            <a:spAutoFit/>
          </a:bodyPr>
          <a:lstStyle/>
          <a:p>
            <a:pPr marL="320040" indent="-320040">
              <a:spcBef>
                <a:spcPts val="700"/>
              </a:spcBef>
              <a:buClr>
                <a:schemeClr val="accent2"/>
              </a:buClr>
              <a:buSzPct val="60000"/>
              <a:buFont typeface="Wingdings" panose="05000000000000000000" pitchFamily="2" charset="2"/>
              <a:buChar char="q"/>
            </a:pPr>
            <a:r>
              <a:rPr lang="en-US" sz="2000" dirty="0"/>
              <a:t>The </a:t>
            </a:r>
            <a:r>
              <a:rPr lang="en-US" sz="2000" b="1" dirty="0">
                <a:solidFill>
                  <a:srgbClr val="C00000"/>
                </a:solidFill>
              </a:rPr>
              <a:t>ipconfig</a:t>
            </a:r>
            <a:r>
              <a:rPr lang="en-US" sz="2000" b="1" dirty="0"/>
              <a:t> </a:t>
            </a:r>
            <a:r>
              <a:rPr lang="en-US" sz="2000" dirty="0"/>
              <a:t>utility is used to view your TCP/IP settings, such as:</a:t>
            </a:r>
          </a:p>
          <a:p>
            <a:pPr marL="800100" lvl="1" indent="-342900">
              <a:spcBef>
                <a:spcPts val="700"/>
              </a:spcBef>
              <a:buClr>
                <a:schemeClr val="accent2"/>
              </a:buClr>
              <a:buSzPct val="60000"/>
              <a:buFont typeface="Wingdings" panose="05000000000000000000" pitchFamily="2" charset="2"/>
              <a:buChar char="§"/>
            </a:pPr>
            <a:r>
              <a:rPr lang="en-US" dirty="0"/>
              <a:t>Network Connections</a:t>
            </a:r>
          </a:p>
          <a:p>
            <a:pPr marL="800100" lvl="1" indent="-342900">
              <a:spcBef>
                <a:spcPts val="700"/>
              </a:spcBef>
              <a:buClr>
                <a:schemeClr val="accent2"/>
              </a:buClr>
              <a:buSzPct val="60000"/>
              <a:buFont typeface="Wingdings" panose="05000000000000000000" pitchFamily="2" charset="2"/>
              <a:buChar char="§"/>
            </a:pPr>
            <a:r>
              <a:rPr lang="en-US" dirty="0"/>
              <a:t>IPv6 address</a:t>
            </a:r>
          </a:p>
          <a:p>
            <a:pPr marL="800100" lvl="1" indent="-342900">
              <a:spcBef>
                <a:spcPts val="700"/>
              </a:spcBef>
              <a:buClr>
                <a:schemeClr val="accent2"/>
              </a:buClr>
              <a:buSzPct val="60000"/>
              <a:buFont typeface="Wingdings" panose="05000000000000000000" pitchFamily="2" charset="2"/>
              <a:buChar char="§"/>
            </a:pPr>
            <a:r>
              <a:rPr lang="en-US" dirty="0"/>
              <a:t>IPv4 address</a:t>
            </a:r>
          </a:p>
          <a:p>
            <a:pPr marL="800100" lvl="1" indent="-342900">
              <a:spcBef>
                <a:spcPts val="700"/>
              </a:spcBef>
              <a:buClr>
                <a:schemeClr val="accent2"/>
              </a:buClr>
              <a:buSzPct val="60000"/>
              <a:buFont typeface="Wingdings" panose="05000000000000000000" pitchFamily="2" charset="2"/>
              <a:buChar char="§"/>
            </a:pPr>
            <a:r>
              <a:rPr lang="en-US" dirty="0"/>
              <a:t>Subnet mask</a:t>
            </a:r>
          </a:p>
          <a:p>
            <a:pPr marL="800100" lvl="1" indent="-342900">
              <a:spcBef>
                <a:spcPts val="700"/>
              </a:spcBef>
              <a:buClr>
                <a:schemeClr val="accent2"/>
              </a:buClr>
              <a:buSzPct val="60000"/>
              <a:buFont typeface="Wingdings" panose="05000000000000000000" pitchFamily="2" charset="2"/>
              <a:buChar char="§"/>
            </a:pPr>
            <a:r>
              <a:rPr lang="en-US" dirty="0"/>
              <a:t>Default gateway</a:t>
            </a:r>
          </a:p>
          <a:p>
            <a:pPr marL="320040" lvl="1" indent="-320040">
              <a:spcBef>
                <a:spcPts val="700"/>
              </a:spcBef>
              <a:buClr>
                <a:schemeClr val="accent2"/>
              </a:buClr>
              <a:buSzPct val="60000"/>
              <a:buFont typeface="Wingdings" panose="05000000000000000000" pitchFamily="2" charset="2"/>
              <a:buChar char="q"/>
            </a:pPr>
            <a:r>
              <a:rPr lang="en-US" sz="2000" b="1" dirty="0">
                <a:solidFill>
                  <a:srgbClr val="C00000"/>
                </a:solidFill>
              </a:rPr>
              <a:t>ipconfig /all</a:t>
            </a:r>
            <a:r>
              <a:rPr lang="en-US" sz="2000" b="1" dirty="0"/>
              <a:t> </a:t>
            </a:r>
            <a:r>
              <a:rPr lang="en-US" sz="2000" dirty="0"/>
              <a:t>displays full details for TCP/IP settings.</a:t>
            </a:r>
          </a:p>
          <a:p>
            <a:pPr lvl="1">
              <a:spcBef>
                <a:spcPts val="700"/>
              </a:spcBef>
              <a:buClr>
                <a:schemeClr val="accent2"/>
              </a:buClr>
              <a:buSzPct val="60000"/>
            </a:pPr>
            <a:endParaRPr lang="en-US" dirty="0"/>
          </a:p>
        </p:txBody>
      </p:sp>
      <p:sp>
        <p:nvSpPr>
          <p:cNvPr id="5" name="Rectangle 11">
            <a:extLst>
              <a:ext uri="{FF2B5EF4-FFF2-40B4-BE49-F238E27FC236}">
                <a16:creationId xmlns:a16="http://schemas.microsoft.com/office/drawing/2014/main" id="{B20D89B0-1A3C-4F23-8B26-B8B7CB3013CA}"/>
              </a:ext>
            </a:extLst>
          </p:cNvPr>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Utilities: ipconfig</a:t>
            </a:r>
          </a:p>
        </p:txBody>
      </p:sp>
      <p:pic>
        <p:nvPicPr>
          <p:cNvPr id="2" name="Picture 1">
            <a:extLst>
              <a:ext uri="{FF2B5EF4-FFF2-40B4-BE49-F238E27FC236}">
                <a16:creationId xmlns:a16="http://schemas.microsoft.com/office/drawing/2014/main" id="{F3A112C2-7572-4E7D-84EE-8D9735E288B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733800" y="1428750"/>
            <a:ext cx="5195887" cy="3343275"/>
          </a:xfrm>
          <a:prstGeom prst="rect">
            <a:avLst/>
          </a:prstGeom>
        </p:spPr>
      </p:pic>
    </p:spTree>
    <p:extLst>
      <p:ext uri="{BB962C8B-B14F-4D97-AF65-F5344CB8AC3E}">
        <p14:creationId xmlns:p14="http://schemas.microsoft.com/office/powerpoint/2010/main" val="3545931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20D89B0-1A3C-4F23-8B26-B8B7CB3013CA}"/>
              </a:ext>
            </a:extLst>
          </p:cNvPr>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Utilities: ping</a:t>
            </a:r>
          </a:p>
        </p:txBody>
      </p:sp>
      <p:sp>
        <p:nvSpPr>
          <p:cNvPr id="4" name="Rectangle 3">
            <a:extLst>
              <a:ext uri="{FF2B5EF4-FFF2-40B4-BE49-F238E27FC236}">
                <a16:creationId xmlns:a16="http://schemas.microsoft.com/office/drawing/2014/main" id="{E6E21114-0D11-47CD-90E0-74A03AD3E51C}"/>
              </a:ext>
            </a:extLst>
          </p:cNvPr>
          <p:cNvSpPr/>
          <p:nvPr/>
        </p:nvSpPr>
        <p:spPr>
          <a:xfrm>
            <a:off x="152400" y="1352550"/>
            <a:ext cx="3276600" cy="2823850"/>
          </a:xfrm>
          <a:prstGeom prst="rect">
            <a:avLst/>
          </a:prstGeom>
        </p:spPr>
        <p:txBody>
          <a:bodyPr wrap="square">
            <a:spAutoFit/>
          </a:bodyPr>
          <a:lstStyle/>
          <a:p>
            <a:pPr marL="320040" indent="-320040">
              <a:spcBef>
                <a:spcPts val="700"/>
              </a:spcBef>
              <a:buClr>
                <a:schemeClr val="accent2"/>
              </a:buClr>
              <a:buSzPct val="60000"/>
              <a:buFont typeface="Wingdings" panose="05000000000000000000" pitchFamily="2" charset="2"/>
              <a:buChar char="q"/>
            </a:pPr>
            <a:r>
              <a:rPr lang="en-US" sz="2000" dirty="0"/>
              <a:t>The </a:t>
            </a:r>
            <a:r>
              <a:rPr lang="en-US" sz="2000" b="1" dirty="0">
                <a:solidFill>
                  <a:srgbClr val="C00000"/>
                </a:solidFill>
              </a:rPr>
              <a:t>ping</a:t>
            </a:r>
            <a:r>
              <a:rPr lang="en-US" sz="2000" dirty="0"/>
              <a:t> utility is used to test communication with another remote host.</a:t>
            </a:r>
          </a:p>
          <a:p>
            <a:pPr marL="320040" indent="-320040">
              <a:spcBef>
                <a:spcPts val="700"/>
              </a:spcBef>
              <a:buClr>
                <a:schemeClr val="accent2"/>
              </a:buClr>
              <a:buSzPct val="60000"/>
              <a:buFont typeface="Wingdings" panose="05000000000000000000" pitchFamily="2" charset="2"/>
              <a:buChar char="q"/>
            </a:pPr>
            <a:r>
              <a:rPr lang="en-US" sz="2000" dirty="0"/>
              <a:t>The basic syntax for using ping is:</a:t>
            </a:r>
          </a:p>
          <a:p>
            <a:pPr>
              <a:spcBef>
                <a:spcPts val="700"/>
              </a:spcBef>
              <a:buClr>
                <a:schemeClr val="accent2"/>
              </a:buClr>
              <a:buSzPct val="60000"/>
            </a:pPr>
            <a:r>
              <a:rPr lang="en-US" sz="2000" dirty="0"/>
              <a:t>	</a:t>
            </a:r>
            <a:r>
              <a:rPr lang="en-US" sz="2000" b="1" dirty="0"/>
              <a:t>ping </a:t>
            </a:r>
            <a:r>
              <a:rPr lang="en-US" sz="2000" dirty="0"/>
              <a:t>target</a:t>
            </a:r>
          </a:p>
          <a:p>
            <a:pPr marL="320040" indent="-320040">
              <a:spcBef>
                <a:spcPts val="700"/>
              </a:spcBef>
              <a:buClr>
                <a:schemeClr val="accent2"/>
              </a:buClr>
              <a:buSzPct val="60000"/>
              <a:buFont typeface="Wingdings" panose="05000000000000000000" pitchFamily="2" charset="2"/>
              <a:buChar char="q"/>
            </a:pPr>
            <a:r>
              <a:rPr lang="en-US" sz="2000" dirty="0"/>
              <a:t>“target” may refer to a hostname or IP address.</a:t>
            </a:r>
          </a:p>
        </p:txBody>
      </p:sp>
      <p:pic>
        <p:nvPicPr>
          <p:cNvPr id="8" name="Picture 7">
            <a:extLst>
              <a:ext uri="{FF2B5EF4-FFF2-40B4-BE49-F238E27FC236}">
                <a16:creationId xmlns:a16="http://schemas.microsoft.com/office/drawing/2014/main" id="{642FC48F-3FA0-41BB-A6AD-F3BBC14EFCC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48112" y="1445419"/>
            <a:ext cx="4814888" cy="1507331"/>
          </a:xfrm>
          <a:prstGeom prst="rect">
            <a:avLst/>
          </a:prstGeom>
        </p:spPr>
      </p:pic>
      <p:pic>
        <p:nvPicPr>
          <p:cNvPr id="9" name="Picture 8">
            <a:extLst>
              <a:ext uri="{FF2B5EF4-FFF2-40B4-BE49-F238E27FC236}">
                <a16:creationId xmlns:a16="http://schemas.microsoft.com/office/drawing/2014/main" id="{733742A3-5035-4D31-B698-58835352186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48112" y="3181350"/>
            <a:ext cx="4357688" cy="1600200"/>
          </a:xfrm>
          <a:prstGeom prst="rect">
            <a:avLst/>
          </a:prstGeom>
        </p:spPr>
      </p:pic>
    </p:spTree>
    <p:extLst>
      <p:ext uri="{BB962C8B-B14F-4D97-AF65-F5344CB8AC3E}">
        <p14:creationId xmlns:p14="http://schemas.microsoft.com/office/powerpoint/2010/main" val="119286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F4FF63-ADBA-420E-BA0F-E9852787F473}"/>
              </a:ext>
            </a:extLst>
          </p:cNvPr>
          <p:cNvSpPr/>
          <p:nvPr/>
        </p:nvSpPr>
        <p:spPr>
          <a:xfrm>
            <a:off x="190500" y="1450201"/>
            <a:ext cx="4152900" cy="3657411"/>
          </a:xfrm>
          <a:prstGeom prst="rect">
            <a:avLst/>
          </a:prstGeom>
        </p:spPr>
        <p:txBody>
          <a:bodyPr wrap="square">
            <a:spAutoFit/>
          </a:bodyPr>
          <a:lstStyle/>
          <a:p>
            <a:pPr marL="320040" indent="-320040">
              <a:spcBef>
                <a:spcPts val="700"/>
              </a:spcBef>
              <a:buClr>
                <a:schemeClr val="accent2"/>
              </a:buClr>
              <a:buSzPct val="60000"/>
              <a:buFont typeface="Wingdings" panose="05000000000000000000" pitchFamily="2" charset="2"/>
              <a:buChar char="q"/>
            </a:pPr>
            <a:r>
              <a:rPr lang="en-US" sz="2000" dirty="0"/>
              <a:t>The </a:t>
            </a:r>
            <a:r>
              <a:rPr lang="en-US" sz="2000" b="1" dirty="0" err="1">
                <a:solidFill>
                  <a:srgbClr val="C00000"/>
                </a:solidFill>
              </a:rPr>
              <a:t>arp</a:t>
            </a:r>
            <a:r>
              <a:rPr lang="en-US" sz="2000" dirty="0"/>
              <a:t> utility is used to </a:t>
            </a:r>
            <a:r>
              <a:rPr lang="en-US" sz="2000" dirty="0">
                <a:solidFill>
                  <a:srgbClr val="FF0000"/>
                </a:solidFill>
              </a:rPr>
              <a:t>display</a:t>
            </a:r>
            <a:r>
              <a:rPr lang="en-US" sz="2000" dirty="0"/>
              <a:t> and </a:t>
            </a:r>
            <a:r>
              <a:rPr lang="en-US" sz="2000" dirty="0">
                <a:solidFill>
                  <a:srgbClr val="FF0000"/>
                </a:solidFill>
              </a:rPr>
              <a:t>modify</a:t>
            </a:r>
            <a:r>
              <a:rPr lang="en-US" sz="2000" dirty="0"/>
              <a:t> (add/delete) the IP-to-MAC address translation tables (i.e. ARP caches).</a:t>
            </a:r>
          </a:p>
          <a:p>
            <a:pPr marL="320040" indent="-320040">
              <a:spcBef>
                <a:spcPts val="700"/>
              </a:spcBef>
              <a:buClr>
                <a:schemeClr val="accent2"/>
              </a:buClr>
              <a:buSzPct val="60000"/>
              <a:buFont typeface="Wingdings" panose="05000000000000000000" pitchFamily="2" charset="2"/>
              <a:buChar char="q"/>
            </a:pPr>
            <a:r>
              <a:rPr lang="en-US" sz="2000" dirty="0"/>
              <a:t>Some common options of using </a:t>
            </a:r>
            <a:r>
              <a:rPr lang="en-US" sz="2000" b="1" dirty="0" err="1"/>
              <a:t>arp</a:t>
            </a:r>
            <a:r>
              <a:rPr lang="en-US" sz="2000" dirty="0"/>
              <a:t>:</a:t>
            </a:r>
          </a:p>
          <a:p>
            <a:pPr>
              <a:spcBef>
                <a:spcPts val="700"/>
              </a:spcBef>
              <a:buClr>
                <a:schemeClr val="accent2"/>
              </a:buClr>
              <a:buSzPct val="60000"/>
            </a:pPr>
            <a:r>
              <a:rPr lang="en-US" sz="2000" b="1" dirty="0" err="1"/>
              <a:t>arp</a:t>
            </a:r>
            <a:r>
              <a:rPr lang="en-US" sz="2000" b="1" dirty="0"/>
              <a:t> -a :  </a:t>
            </a:r>
            <a:r>
              <a:rPr lang="en-US" sz="2000" dirty="0"/>
              <a:t>displays current ARP entries</a:t>
            </a:r>
            <a:br>
              <a:rPr lang="en-US" sz="2000" dirty="0"/>
            </a:br>
            <a:r>
              <a:rPr lang="en-US" sz="2000" b="1" dirty="0" err="1"/>
              <a:t>arp</a:t>
            </a:r>
            <a:r>
              <a:rPr lang="en-US" sz="2000" b="1" dirty="0"/>
              <a:t> -s :  </a:t>
            </a:r>
            <a:r>
              <a:rPr lang="en-US" sz="2000" dirty="0"/>
              <a:t>adds a host and associates its Internet address with its Physical address.</a:t>
            </a:r>
            <a:br>
              <a:rPr lang="en-US" sz="2000" dirty="0"/>
            </a:br>
            <a:r>
              <a:rPr lang="en-US" sz="2000" b="1" dirty="0" err="1"/>
              <a:t>arp</a:t>
            </a:r>
            <a:r>
              <a:rPr lang="en-US" sz="2000" b="1" dirty="0"/>
              <a:t> -d : </a:t>
            </a:r>
            <a:r>
              <a:rPr lang="en-US" sz="2000" dirty="0"/>
              <a:t>deletes a host specified by its internet address. </a:t>
            </a:r>
          </a:p>
        </p:txBody>
      </p:sp>
      <p:sp>
        <p:nvSpPr>
          <p:cNvPr id="5" name="Rectangle 11">
            <a:extLst>
              <a:ext uri="{FF2B5EF4-FFF2-40B4-BE49-F238E27FC236}">
                <a16:creationId xmlns:a16="http://schemas.microsoft.com/office/drawing/2014/main" id="{B20D89B0-1A3C-4F23-8B26-B8B7CB3013CA}"/>
              </a:ext>
            </a:extLst>
          </p:cNvPr>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Utilities: </a:t>
            </a:r>
            <a:r>
              <a:rPr lang="en-US" sz="3450" b="1" dirty="0" err="1">
                <a:solidFill>
                  <a:schemeClr val="accent2"/>
                </a:solidFill>
                <a:latin typeface="Times New Roman" panose="02020603050405020304" pitchFamily="18" charset="0"/>
                <a:ea typeface="Aleo" panose="020F0502020204030203" pitchFamily="34" charset="0"/>
                <a:cs typeface="Times New Roman" panose="02020603050405020304" pitchFamily="18" charset="0"/>
              </a:rPr>
              <a:t>arp</a:t>
            </a:r>
            <a:endPar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5C9B668-87A5-4C91-91C8-114D062EF5F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495800" y="1450201"/>
            <a:ext cx="4433888" cy="3600450"/>
          </a:xfrm>
          <a:prstGeom prst="rect">
            <a:avLst/>
          </a:prstGeom>
        </p:spPr>
      </p:pic>
    </p:spTree>
    <p:extLst>
      <p:ext uri="{BB962C8B-B14F-4D97-AF65-F5344CB8AC3E}">
        <p14:creationId xmlns:p14="http://schemas.microsoft.com/office/powerpoint/2010/main" val="102393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763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Before we start this chapter, you should have a good understanding of the different numbering system (e.g. binary, decimal, hexadecimal).</a:t>
            </a:r>
          </a:p>
          <a:p>
            <a:pPr>
              <a:buFont typeface="Wingdings" panose="05000000000000000000" pitchFamily="2" charset="2"/>
              <a:buChar char="q"/>
            </a:pPr>
            <a:r>
              <a:rPr lang="en-US" altLang="en-US" sz="2400" dirty="0"/>
              <a:t>A computer understands only two values, 1 (one) and 0 (zero).</a:t>
            </a:r>
          </a:p>
          <a:p>
            <a:pPr>
              <a:buFont typeface="Wingdings" panose="05000000000000000000" pitchFamily="2" charset="2"/>
              <a:buChar char="q"/>
            </a:pPr>
            <a:r>
              <a:rPr lang="en-US" altLang="en-US" sz="2400" dirty="0"/>
              <a:t>If you are familiar with </a:t>
            </a:r>
            <a:r>
              <a:rPr lang="en-US" altLang="en-US" sz="2400" dirty="0">
                <a:solidFill>
                  <a:srgbClr val="00B050"/>
                </a:solidFill>
              </a:rPr>
              <a:t>binary, decimal, and hexadecimal </a:t>
            </a:r>
            <a:r>
              <a:rPr lang="en-US" altLang="en-US" sz="2400" dirty="0"/>
              <a:t>numbering, you can skip this part.</a:t>
            </a:r>
          </a:p>
          <a:p>
            <a:pPr>
              <a:buFont typeface="Wingdings" panose="05000000000000000000" pitchFamily="2" charset="2"/>
              <a:buChar char="q"/>
            </a:pPr>
            <a:r>
              <a:rPr lang="en-US" altLang="en-US" sz="2400" dirty="0"/>
              <a:t>Let’s see … Test yourself ...</a:t>
            </a:r>
            <a:endParaRPr lang="en-US" altLang="en-US" sz="2800" dirty="0"/>
          </a:p>
        </p:txBody>
      </p:sp>
    </p:spTree>
    <p:extLst>
      <p:ext uri="{BB962C8B-B14F-4D97-AF65-F5344CB8AC3E}">
        <p14:creationId xmlns:p14="http://schemas.microsoft.com/office/powerpoint/2010/main" val="226184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F4FF63-ADBA-420E-BA0F-E9852787F473}"/>
              </a:ext>
            </a:extLst>
          </p:cNvPr>
          <p:cNvSpPr/>
          <p:nvPr/>
        </p:nvSpPr>
        <p:spPr>
          <a:xfrm>
            <a:off x="0" y="1504950"/>
            <a:ext cx="3186112" cy="3131627"/>
          </a:xfrm>
          <a:prstGeom prst="rect">
            <a:avLst/>
          </a:prstGeom>
        </p:spPr>
        <p:txBody>
          <a:bodyPr wrap="square">
            <a:spAutoFit/>
          </a:bodyPr>
          <a:lstStyle/>
          <a:p>
            <a:pPr marL="320040" indent="-320040">
              <a:spcBef>
                <a:spcPts val="700"/>
              </a:spcBef>
              <a:buClr>
                <a:schemeClr val="accent2"/>
              </a:buClr>
              <a:buSzPct val="60000"/>
              <a:buFont typeface="Wingdings" panose="05000000000000000000" pitchFamily="2" charset="2"/>
              <a:buChar char="q"/>
            </a:pPr>
            <a:r>
              <a:rPr lang="en-US" sz="2000" dirty="0"/>
              <a:t>The </a:t>
            </a:r>
            <a:r>
              <a:rPr lang="en-US" sz="2000" b="1" dirty="0" err="1">
                <a:solidFill>
                  <a:srgbClr val="C00000"/>
                </a:solidFill>
              </a:rPr>
              <a:t>tracert</a:t>
            </a:r>
            <a:r>
              <a:rPr lang="en-US" sz="2000" dirty="0"/>
              <a:t> utility is used to trace the communication path between two computer systems (i.e. source and destination).</a:t>
            </a:r>
          </a:p>
          <a:p>
            <a:pPr marL="320040" indent="-320040">
              <a:spcBef>
                <a:spcPts val="700"/>
              </a:spcBef>
              <a:buClr>
                <a:schemeClr val="accent2"/>
              </a:buClr>
              <a:buSzPct val="60000"/>
              <a:buFont typeface="Wingdings" panose="05000000000000000000" pitchFamily="2" charset="2"/>
              <a:buChar char="q"/>
            </a:pPr>
            <a:r>
              <a:rPr lang="en-US" sz="2000" dirty="0"/>
              <a:t>Typically, the last hop is the destination IP address.</a:t>
            </a:r>
          </a:p>
          <a:p>
            <a:pPr marL="320040" indent="-320040">
              <a:spcBef>
                <a:spcPts val="700"/>
              </a:spcBef>
              <a:buClr>
                <a:schemeClr val="accent2"/>
              </a:buClr>
              <a:buSzPct val="60000"/>
              <a:buFont typeface="Wingdings" panose="05000000000000000000" pitchFamily="2" charset="2"/>
              <a:buChar char="q"/>
            </a:pPr>
            <a:r>
              <a:rPr lang="en-US" sz="2000" dirty="0"/>
              <a:t>What about the first hop?</a:t>
            </a:r>
          </a:p>
          <a:p>
            <a:pPr marL="320040" indent="-320040">
              <a:spcBef>
                <a:spcPts val="700"/>
              </a:spcBef>
              <a:buClr>
                <a:schemeClr val="accent2"/>
              </a:buClr>
              <a:buSzPct val="60000"/>
              <a:buFont typeface="Wingdings" panose="05000000000000000000" pitchFamily="2" charset="2"/>
              <a:buChar char="q"/>
            </a:pPr>
            <a:endParaRPr lang="en-US" sz="2000" dirty="0"/>
          </a:p>
        </p:txBody>
      </p:sp>
      <p:sp>
        <p:nvSpPr>
          <p:cNvPr id="5" name="Rectangle 11">
            <a:extLst>
              <a:ext uri="{FF2B5EF4-FFF2-40B4-BE49-F238E27FC236}">
                <a16:creationId xmlns:a16="http://schemas.microsoft.com/office/drawing/2014/main" id="{B20D89B0-1A3C-4F23-8B26-B8B7CB3013CA}"/>
              </a:ext>
            </a:extLst>
          </p:cNvPr>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Utilities: </a:t>
            </a:r>
            <a:r>
              <a:rPr lang="en-US" sz="3450" b="1" dirty="0" err="1">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tracert</a:t>
            </a:r>
            <a:endPar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5AD9E2E-A313-44E6-8757-32D40E53052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86112" y="1428750"/>
            <a:ext cx="5881688" cy="2876550"/>
          </a:xfrm>
          <a:prstGeom prst="rect">
            <a:avLst/>
          </a:prstGeom>
        </p:spPr>
      </p:pic>
    </p:spTree>
    <p:extLst>
      <p:ext uri="{BB962C8B-B14F-4D97-AF65-F5344CB8AC3E}">
        <p14:creationId xmlns:p14="http://schemas.microsoft.com/office/powerpoint/2010/main" val="3802994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F4FF63-ADBA-420E-BA0F-E9852787F473}"/>
              </a:ext>
            </a:extLst>
          </p:cNvPr>
          <p:cNvSpPr/>
          <p:nvPr/>
        </p:nvSpPr>
        <p:spPr>
          <a:xfrm>
            <a:off x="228600" y="1428750"/>
            <a:ext cx="3276600" cy="1323439"/>
          </a:xfrm>
          <a:prstGeom prst="rect">
            <a:avLst/>
          </a:prstGeom>
        </p:spPr>
        <p:txBody>
          <a:bodyPr wrap="square">
            <a:spAutoFit/>
          </a:bodyPr>
          <a:lstStyle/>
          <a:p>
            <a:pPr marL="320040" indent="-320040">
              <a:spcBef>
                <a:spcPts val="700"/>
              </a:spcBef>
              <a:buClr>
                <a:schemeClr val="accent2"/>
              </a:buClr>
              <a:buSzPct val="60000"/>
              <a:buFont typeface="Wingdings" panose="05000000000000000000" pitchFamily="2" charset="2"/>
              <a:buChar char="q"/>
            </a:pPr>
            <a:r>
              <a:rPr lang="en-US" sz="2000" dirty="0"/>
              <a:t>The </a:t>
            </a:r>
            <a:r>
              <a:rPr lang="en-US" sz="2000" b="1" dirty="0" err="1">
                <a:solidFill>
                  <a:srgbClr val="C00000"/>
                </a:solidFill>
              </a:rPr>
              <a:t>netstat</a:t>
            </a:r>
            <a:r>
              <a:rPr lang="en-US" sz="2000" dirty="0"/>
              <a:t> utility displays protocol statistics and current TCP/IP network connections.</a:t>
            </a:r>
          </a:p>
        </p:txBody>
      </p:sp>
      <p:sp>
        <p:nvSpPr>
          <p:cNvPr id="5" name="Rectangle 11">
            <a:extLst>
              <a:ext uri="{FF2B5EF4-FFF2-40B4-BE49-F238E27FC236}">
                <a16:creationId xmlns:a16="http://schemas.microsoft.com/office/drawing/2014/main" id="{B20D89B0-1A3C-4F23-8B26-B8B7CB3013CA}"/>
              </a:ext>
            </a:extLst>
          </p:cNvPr>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TCP/IP Utilities: </a:t>
            </a:r>
            <a:r>
              <a:rPr lang="en-US" sz="3450" b="1" dirty="0" err="1">
                <a:solidFill>
                  <a:schemeClr val="accent2"/>
                </a:solidFill>
                <a:latin typeface="Times New Roman" panose="02020603050405020304" pitchFamily="18" charset="0"/>
                <a:ea typeface="Aleo" panose="020F0502020204030203" pitchFamily="34" charset="0"/>
                <a:cs typeface="Times New Roman" panose="02020603050405020304" pitchFamily="18" charset="0"/>
              </a:rPr>
              <a:t>netstat</a:t>
            </a:r>
            <a:endPar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78A0EE3-E7D7-4D15-B6EA-1D9AFB501CE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30600" y="1504950"/>
            <a:ext cx="5362575" cy="2705100"/>
          </a:xfrm>
          <a:prstGeom prst="rect">
            <a:avLst/>
          </a:prstGeom>
        </p:spPr>
      </p:pic>
    </p:spTree>
    <p:extLst>
      <p:ext uri="{BB962C8B-B14F-4D97-AF65-F5344CB8AC3E}">
        <p14:creationId xmlns:p14="http://schemas.microsoft.com/office/powerpoint/2010/main" val="2919165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p:cNvSpPr>
          <p:nvPr/>
        </p:nvSpPr>
        <p:spPr bwMode="auto">
          <a:xfrm>
            <a:off x="304800" y="100012"/>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rgbClr val="C00000"/>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Research Activity</a:t>
            </a:r>
          </a:p>
        </p:txBody>
      </p:sp>
      <p:sp>
        <p:nvSpPr>
          <p:cNvPr id="6" name="Content Placeholder 2"/>
          <p:cNvSpPr txBox="1">
            <a:spLocks/>
          </p:cNvSpPr>
          <p:nvPr/>
        </p:nvSpPr>
        <p:spPr>
          <a:xfrm>
            <a:off x="152400" y="742950"/>
            <a:ext cx="8839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tx1"/>
              </a:buClr>
              <a:buSzPct val="90000"/>
              <a:buFont typeface="+mj-lt"/>
              <a:buAutoNum type="arabicPeriod"/>
            </a:pPr>
            <a:r>
              <a:rPr lang="en-US" sz="2000" dirty="0"/>
              <a:t>What are private IP addresses? Explain the purpose of using </a:t>
            </a:r>
            <a:r>
              <a:rPr lang="en-US" sz="2000"/>
              <a:t>them.</a:t>
            </a:r>
          </a:p>
          <a:p>
            <a:pPr marL="457200" indent="-457200">
              <a:buClr>
                <a:schemeClr val="tx1"/>
              </a:buClr>
              <a:buSzPct val="90000"/>
              <a:buFont typeface="+mj-lt"/>
              <a:buAutoNum type="arabicPeriod"/>
            </a:pPr>
            <a:r>
              <a:rPr lang="en-US" sz="2000" dirty="0"/>
              <a:t>Briefly discuss the purpose and functionality of “Class D” of the IP addresses.</a:t>
            </a:r>
          </a:p>
          <a:p>
            <a:pPr marL="457200" indent="-457200">
              <a:buClr>
                <a:schemeClr val="tx1"/>
              </a:buClr>
              <a:buSzPct val="90000"/>
              <a:buFont typeface="+mj-lt"/>
              <a:buAutoNum type="arabicPeriod"/>
            </a:pPr>
            <a:r>
              <a:rPr lang="en-US" sz="2000" dirty="0"/>
              <a:t>Explore and briefly explain more TCP/IP utilities for testing and troubleshooting the internetwork.</a:t>
            </a:r>
          </a:p>
          <a:p>
            <a:pPr marL="457200" indent="-457200">
              <a:buClr>
                <a:schemeClr val="tx1"/>
              </a:buClr>
              <a:buSzPct val="90000"/>
              <a:buFont typeface="+mj-lt"/>
              <a:buAutoNum type="arabicPeriod"/>
            </a:pPr>
            <a:endParaRPr lang="en-US" sz="2000" dirty="0"/>
          </a:p>
        </p:txBody>
      </p:sp>
    </p:spTree>
    <p:extLst>
      <p:ext uri="{BB962C8B-B14F-4D97-AF65-F5344CB8AC3E}">
        <p14:creationId xmlns:p14="http://schemas.microsoft.com/office/powerpoint/2010/main" val="111705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6019800" cy="609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The Binary digits are only 0 and 1.</a:t>
            </a:r>
          </a:p>
          <a:p>
            <a:pPr>
              <a:buFont typeface="Wingdings" panose="05000000000000000000" pitchFamily="2" charset="2"/>
              <a:buChar char="q"/>
            </a:pPr>
            <a:r>
              <a:rPr lang="en-US" altLang="en-US" sz="2400" dirty="0"/>
              <a:t>The Decimal digits ranges from 0 </a:t>
            </a:r>
            <a:r>
              <a:rPr lang="en-US" altLang="en-US" sz="2400"/>
              <a:t>to 15.</a:t>
            </a:r>
            <a:endParaRPr lang="en-US" altLang="en-US" sz="2400" dirty="0"/>
          </a:p>
          <a:p>
            <a:pPr>
              <a:buFont typeface="Wingdings" panose="05000000000000000000" pitchFamily="2" charset="2"/>
              <a:buChar char="q"/>
            </a:pPr>
            <a:r>
              <a:rPr lang="en-US" altLang="en-US" sz="2400" dirty="0"/>
              <a:t>The hexadecimal digits ranges from 0 through 9, and the letters A through F. </a:t>
            </a:r>
          </a:p>
        </p:txBody>
      </p:sp>
      <p:graphicFrame>
        <p:nvGraphicFramePr>
          <p:cNvPr id="22" name="Table 21">
            <a:extLst>
              <a:ext uri="{FF2B5EF4-FFF2-40B4-BE49-F238E27FC236}">
                <a16:creationId xmlns:a16="http://schemas.microsoft.com/office/drawing/2014/main" id="{CACCA219-198F-4A13-9EF9-A37322465EB1}"/>
              </a:ext>
            </a:extLst>
          </p:cNvPr>
          <p:cNvGraphicFramePr>
            <a:graphicFrameLocks noGrp="1"/>
          </p:cNvGraphicFramePr>
          <p:nvPr/>
        </p:nvGraphicFramePr>
        <p:xfrm>
          <a:off x="6172200" y="-19050"/>
          <a:ext cx="2971800" cy="5181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43824591"/>
                    </a:ext>
                  </a:extLst>
                </a:gridCol>
                <a:gridCol w="990600">
                  <a:extLst>
                    <a:ext uri="{9D8B030D-6E8A-4147-A177-3AD203B41FA5}">
                      <a16:colId xmlns:a16="http://schemas.microsoft.com/office/drawing/2014/main" val="4215684321"/>
                    </a:ext>
                  </a:extLst>
                </a:gridCol>
                <a:gridCol w="990600">
                  <a:extLst>
                    <a:ext uri="{9D8B030D-6E8A-4147-A177-3AD203B41FA5}">
                      <a16:colId xmlns:a16="http://schemas.microsoft.com/office/drawing/2014/main" val="2534987253"/>
                    </a:ext>
                  </a:extLst>
                </a:gridCol>
              </a:tblGrid>
              <a:tr h="147918">
                <a:tc>
                  <a:txBody>
                    <a:bodyPr/>
                    <a:lstStyle/>
                    <a:p>
                      <a:r>
                        <a:rPr lang="en-US" sz="1400" b="1" dirty="0"/>
                        <a:t>DEC</a:t>
                      </a:r>
                    </a:p>
                  </a:txBody>
                  <a:tcPr/>
                </a:tc>
                <a:tc>
                  <a:txBody>
                    <a:bodyPr/>
                    <a:lstStyle/>
                    <a:p>
                      <a:r>
                        <a:rPr lang="en-US" sz="1400" b="1" dirty="0"/>
                        <a:t>HEX</a:t>
                      </a:r>
                    </a:p>
                  </a:txBody>
                  <a:tcPr/>
                </a:tc>
                <a:tc>
                  <a:txBody>
                    <a:bodyPr/>
                    <a:lstStyle/>
                    <a:p>
                      <a:r>
                        <a:rPr lang="en-US" sz="1400" b="1" dirty="0"/>
                        <a:t>BIN</a:t>
                      </a:r>
                    </a:p>
                  </a:txBody>
                  <a:tcPr/>
                </a:tc>
                <a:extLst>
                  <a:ext uri="{0D108BD9-81ED-4DB2-BD59-A6C34878D82A}">
                    <a16:rowId xmlns:a16="http://schemas.microsoft.com/office/drawing/2014/main" val="3985658605"/>
                  </a:ext>
                </a:extLst>
              </a:tr>
              <a:tr h="147918">
                <a:tc>
                  <a:txBody>
                    <a:bodyPr/>
                    <a:lstStyle/>
                    <a:p>
                      <a:r>
                        <a:rPr lang="en-US" sz="1400" b="1" dirty="0"/>
                        <a:t>0</a:t>
                      </a:r>
                    </a:p>
                  </a:txBody>
                  <a:tcPr/>
                </a:tc>
                <a:tc>
                  <a:txBody>
                    <a:bodyPr/>
                    <a:lstStyle/>
                    <a:p>
                      <a:r>
                        <a:rPr lang="en-US" sz="1400" b="1" dirty="0"/>
                        <a:t>0</a:t>
                      </a:r>
                    </a:p>
                  </a:txBody>
                  <a:tcPr/>
                </a:tc>
                <a:tc>
                  <a:txBody>
                    <a:bodyPr/>
                    <a:lstStyle/>
                    <a:p>
                      <a:r>
                        <a:rPr lang="en-US" sz="1400" b="1" dirty="0"/>
                        <a:t>0000</a:t>
                      </a:r>
                    </a:p>
                  </a:txBody>
                  <a:tcPr/>
                </a:tc>
                <a:extLst>
                  <a:ext uri="{0D108BD9-81ED-4DB2-BD59-A6C34878D82A}">
                    <a16:rowId xmlns:a16="http://schemas.microsoft.com/office/drawing/2014/main" val="390630864"/>
                  </a:ext>
                </a:extLst>
              </a:tr>
              <a:tr h="147918">
                <a:tc>
                  <a:txBody>
                    <a:bodyPr/>
                    <a:lstStyle/>
                    <a:p>
                      <a:r>
                        <a:rPr lang="en-US" sz="1400" b="1" dirty="0"/>
                        <a:t>1</a:t>
                      </a:r>
                    </a:p>
                  </a:txBody>
                  <a:tcPr/>
                </a:tc>
                <a:tc>
                  <a:txBody>
                    <a:bodyPr/>
                    <a:lstStyle/>
                    <a:p>
                      <a:r>
                        <a:rPr lang="en-US" sz="1400" b="1" dirty="0"/>
                        <a:t>1</a:t>
                      </a:r>
                    </a:p>
                  </a:txBody>
                  <a:tcPr/>
                </a:tc>
                <a:tc>
                  <a:txBody>
                    <a:bodyPr/>
                    <a:lstStyle/>
                    <a:p>
                      <a:r>
                        <a:rPr lang="en-US" sz="1400" b="1" dirty="0"/>
                        <a:t>0001</a:t>
                      </a:r>
                    </a:p>
                  </a:txBody>
                  <a:tcPr/>
                </a:tc>
                <a:extLst>
                  <a:ext uri="{0D108BD9-81ED-4DB2-BD59-A6C34878D82A}">
                    <a16:rowId xmlns:a16="http://schemas.microsoft.com/office/drawing/2014/main" val="1476336553"/>
                  </a:ext>
                </a:extLst>
              </a:tr>
              <a:tr h="147918">
                <a:tc>
                  <a:txBody>
                    <a:bodyPr/>
                    <a:lstStyle/>
                    <a:p>
                      <a:r>
                        <a:rPr lang="en-US" sz="1400" b="1" dirty="0"/>
                        <a:t>2</a:t>
                      </a:r>
                    </a:p>
                  </a:txBody>
                  <a:tcPr/>
                </a:tc>
                <a:tc>
                  <a:txBody>
                    <a:bodyPr/>
                    <a:lstStyle/>
                    <a:p>
                      <a:r>
                        <a:rPr lang="en-US" sz="1400" b="1" dirty="0"/>
                        <a:t>2</a:t>
                      </a:r>
                    </a:p>
                  </a:txBody>
                  <a:tcPr/>
                </a:tc>
                <a:tc>
                  <a:txBody>
                    <a:bodyPr/>
                    <a:lstStyle/>
                    <a:p>
                      <a:r>
                        <a:rPr lang="en-US" sz="1400" b="1" dirty="0"/>
                        <a:t>0010</a:t>
                      </a:r>
                    </a:p>
                  </a:txBody>
                  <a:tcPr/>
                </a:tc>
                <a:extLst>
                  <a:ext uri="{0D108BD9-81ED-4DB2-BD59-A6C34878D82A}">
                    <a16:rowId xmlns:a16="http://schemas.microsoft.com/office/drawing/2014/main" val="334188246"/>
                  </a:ext>
                </a:extLst>
              </a:tr>
              <a:tr h="147918">
                <a:tc>
                  <a:txBody>
                    <a:bodyPr/>
                    <a:lstStyle/>
                    <a:p>
                      <a:r>
                        <a:rPr lang="en-US" sz="1400" b="1" dirty="0"/>
                        <a:t>3</a:t>
                      </a:r>
                    </a:p>
                  </a:txBody>
                  <a:tcPr/>
                </a:tc>
                <a:tc>
                  <a:txBody>
                    <a:bodyPr/>
                    <a:lstStyle/>
                    <a:p>
                      <a:r>
                        <a:rPr lang="en-US" sz="1400" b="1" dirty="0"/>
                        <a:t>3</a:t>
                      </a:r>
                    </a:p>
                  </a:txBody>
                  <a:tcPr/>
                </a:tc>
                <a:tc>
                  <a:txBody>
                    <a:bodyPr/>
                    <a:lstStyle/>
                    <a:p>
                      <a:r>
                        <a:rPr lang="en-US" sz="1400" b="1" dirty="0"/>
                        <a:t>0011</a:t>
                      </a:r>
                    </a:p>
                  </a:txBody>
                  <a:tcPr/>
                </a:tc>
                <a:extLst>
                  <a:ext uri="{0D108BD9-81ED-4DB2-BD59-A6C34878D82A}">
                    <a16:rowId xmlns:a16="http://schemas.microsoft.com/office/drawing/2014/main" val="2717050110"/>
                  </a:ext>
                </a:extLst>
              </a:tr>
              <a:tr h="147918">
                <a:tc>
                  <a:txBody>
                    <a:bodyPr/>
                    <a:lstStyle/>
                    <a:p>
                      <a:r>
                        <a:rPr lang="en-US" sz="1400" b="1" dirty="0"/>
                        <a:t>4</a:t>
                      </a:r>
                    </a:p>
                  </a:txBody>
                  <a:tcPr/>
                </a:tc>
                <a:tc>
                  <a:txBody>
                    <a:bodyPr/>
                    <a:lstStyle/>
                    <a:p>
                      <a:r>
                        <a:rPr lang="en-US" sz="1400" b="1" dirty="0"/>
                        <a:t>4</a:t>
                      </a:r>
                    </a:p>
                  </a:txBody>
                  <a:tcPr/>
                </a:tc>
                <a:tc>
                  <a:txBody>
                    <a:bodyPr/>
                    <a:lstStyle/>
                    <a:p>
                      <a:r>
                        <a:rPr lang="en-US" sz="1400" b="1" dirty="0"/>
                        <a:t>0100</a:t>
                      </a:r>
                    </a:p>
                  </a:txBody>
                  <a:tcPr/>
                </a:tc>
                <a:extLst>
                  <a:ext uri="{0D108BD9-81ED-4DB2-BD59-A6C34878D82A}">
                    <a16:rowId xmlns:a16="http://schemas.microsoft.com/office/drawing/2014/main" val="1693138888"/>
                  </a:ext>
                </a:extLst>
              </a:tr>
              <a:tr h="147918">
                <a:tc>
                  <a:txBody>
                    <a:bodyPr/>
                    <a:lstStyle/>
                    <a:p>
                      <a:r>
                        <a:rPr lang="en-US" sz="1400" b="1" dirty="0"/>
                        <a:t>5</a:t>
                      </a:r>
                    </a:p>
                  </a:txBody>
                  <a:tcPr/>
                </a:tc>
                <a:tc>
                  <a:txBody>
                    <a:bodyPr/>
                    <a:lstStyle/>
                    <a:p>
                      <a:r>
                        <a:rPr lang="en-US" sz="1400" b="1" dirty="0"/>
                        <a:t>5</a:t>
                      </a:r>
                    </a:p>
                  </a:txBody>
                  <a:tcPr/>
                </a:tc>
                <a:tc>
                  <a:txBody>
                    <a:bodyPr/>
                    <a:lstStyle/>
                    <a:p>
                      <a:r>
                        <a:rPr lang="en-US" sz="1400" b="1" dirty="0"/>
                        <a:t>0101</a:t>
                      </a:r>
                    </a:p>
                  </a:txBody>
                  <a:tcPr/>
                </a:tc>
                <a:extLst>
                  <a:ext uri="{0D108BD9-81ED-4DB2-BD59-A6C34878D82A}">
                    <a16:rowId xmlns:a16="http://schemas.microsoft.com/office/drawing/2014/main" val="1909180145"/>
                  </a:ext>
                </a:extLst>
              </a:tr>
              <a:tr h="147918">
                <a:tc>
                  <a:txBody>
                    <a:bodyPr/>
                    <a:lstStyle/>
                    <a:p>
                      <a:r>
                        <a:rPr lang="en-US" sz="1400" b="1" dirty="0"/>
                        <a:t>6</a:t>
                      </a:r>
                    </a:p>
                  </a:txBody>
                  <a:tcPr/>
                </a:tc>
                <a:tc>
                  <a:txBody>
                    <a:bodyPr/>
                    <a:lstStyle/>
                    <a:p>
                      <a:r>
                        <a:rPr lang="en-US" sz="1400" b="1" dirty="0"/>
                        <a:t>6</a:t>
                      </a:r>
                    </a:p>
                  </a:txBody>
                  <a:tcPr/>
                </a:tc>
                <a:tc>
                  <a:txBody>
                    <a:bodyPr/>
                    <a:lstStyle/>
                    <a:p>
                      <a:r>
                        <a:rPr lang="en-US" sz="1400" b="1" dirty="0"/>
                        <a:t>0110</a:t>
                      </a:r>
                    </a:p>
                  </a:txBody>
                  <a:tcPr/>
                </a:tc>
                <a:extLst>
                  <a:ext uri="{0D108BD9-81ED-4DB2-BD59-A6C34878D82A}">
                    <a16:rowId xmlns:a16="http://schemas.microsoft.com/office/drawing/2014/main" val="636607575"/>
                  </a:ext>
                </a:extLst>
              </a:tr>
              <a:tr h="147918">
                <a:tc>
                  <a:txBody>
                    <a:bodyPr/>
                    <a:lstStyle/>
                    <a:p>
                      <a:r>
                        <a:rPr lang="en-US" sz="1400" b="1" dirty="0"/>
                        <a:t>7</a:t>
                      </a:r>
                    </a:p>
                  </a:txBody>
                  <a:tcPr/>
                </a:tc>
                <a:tc>
                  <a:txBody>
                    <a:bodyPr/>
                    <a:lstStyle/>
                    <a:p>
                      <a:r>
                        <a:rPr lang="en-US" sz="1400" b="1" dirty="0"/>
                        <a:t>7</a:t>
                      </a:r>
                    </a:p>
                  </a:txBody>
                  <a:tcPr/>
                </a:tc>
                <a:tc>
                  <a:txBody>
                    <a:bodyPr/>
                    <a:lstStyle/>
                    <a:p>
                      <a:r>
                        <a:rPr lang="en-US" sz="1400" b="1" dirty="0"/>
                        <a:t>0111</a:t>
                      </a:r>
                    </a:p>
                  </a:txBody>
                  <a:tcPr/>
                </a:tc>
                <a:extLst>
                  <a:ext uri="{0D108BD9-81ED-4DB2-BD59-A6C34878D82A}">
                    <a16:rowId xmlns:a16="http://schemas.microsoft.com/office/drawing/2014/main" val="2158178736"/>
                  </a:ext>
                </a:extLst>
              </a:tr>
              <a:tr h="147918">
                <a:tc>
                  <a:txBody>
                    <a:bodyPr/>
                    <a:lstStyle/>
                    <a:p>
                      <a:r>
                        <a:rPr lang="en-US" sz="1400" b="1" dirty="0"/>
                        <a:t>8</a:t>
                      </a:r>
                    </a:p>
                  </a:txBody>
                  <a:tcPr/>
                </a:tc>
                <a:tc>
                  <a:txBody>
                    <a:bodyPr/>
                    <a:lstStyle/>
                    <a:p>
                      <a:r>
                        <a:rPr lang="en-US" sz="1400" b="1" dirty="0"/>
                        <a:t>8</a:t>
                      </a:r>
                    </a:p>
                  </a:txBody>
                  <a:tcPr/>
                </a:tc>
                <a:tc>
                  <a:txBody>
                    <a:bodyPr/>
                    <a:lstStyle/>
                    <a:p>
                      <a:r>
                        <a:rPr lang="en-US" sz="1400" b="1" dirty="0"/>
                        <a:t>1000</a:t>
                      </a:r>
                    </a:p>
                  </a:txBody>
                  <a:tcPr/>
                </a:tc>
                <a:extLst>
                  <a:ext uri="{0D108BD9-81ED-4DB2-BD59-A6C34878D82A}">
                    <a16:rowId xmlns:a16="http://schemas.microsoft.com/office/drawing/2014/main" val="466756747"/>
                  </a:ext>
                </a:extLst>
              </a:tr>
              <a:tr h="147918">
                <a:tc>
                  <a:txBody>
                    <a:bodyPr/>
                    <a:lstStyle/>
                    <a:p>
                      <a:r>
                        <a:rPr lang="en-US" sz="1400" b="1" dirty="0"/>
                        <a:t>9</a:t>
                      </a:r>
                    </a:p>
                  </a:txBody>
                  <a:tcPr/>
                </a:tc>
                <a:tc>
                  <a:txBody>
                    <a:bodyPr/>
                    <a:lstStyle/>
                    <a:p>
                      <a:r>
                        <a:rPr lang="en-US" sz="1400" b="1" dirty="0"/>
                        <a:t>9</a:t>
                      </a:r>
                    </a:p>
                  </a:txBody>
                  <a:tcPr/>
                </a:tc>
                <a:tc>
                  <a:txBody>
                    <a:bodyPr/>
                    <a:lstStyle/>
                    <a:p>
                      <a:r>
                        <a:rPr lang="en-US" sz="1400" b="1" dirty="0"/>
                        <a:t>1001</a:t>
                      </a:r>
                    </a:p>
                  </a:txBody>
                  <a:tcPr/>
                </a:tc>
                <a:extLst>
                  <a:ext uri="{0D108BD9-81ED-4DB2-BD59-A6C34878D82A}">
                    <a16:rowId xmlns:a16="http://schemas.microsoft.com/office/drawing/2014/main" val="754633408"/>
                  </a:ext>
                </a:extLst>
              </a:tr>
              <a:tr h="147918">
                <a:tc>
                  <a:txBody>
                    <a:bodyPr/>
                    <a:lstStyle/>
                    <a:p>
                      <a:r>
                        <a:rPr lang="en-US" sz="1400" b="1" dirty="0"/>
                        <a:t>10</a:t>
                      </a:r>
                    </a:p>
                  </a:txBody>
                  <a:tcPr/>
                </a:tc>
                <a:tc>
                  <a:txBody>
                    <a:bodyPr/>
                    <a:lstStyle/>
                    <a:p>
                      <a:r>
                        <a:rPr lang="en-US" sz="1400" b="1" dirty="0"/>
                        <a:t>A</a:t>
                      </a:r>
                    </a:p>
                  </a:txBody>
                  <a:tcPr/>
                </a:tc>
                <a:tc>
                  <a:txBody>
                    <a:bodyPr/>
                    <a:lstStyle/>
                    <a:p>
                      <a:r>
                        <a:rPr lang="en-US" sz="1400" b="1" dirty="0"/>
                        <a:t>1010</a:t>
                      </a:r>
                    </a:p>
                  </a:txBody>
                  <a:tcPr/>
                </a:tc>
                <a:extLst>
                  <a:ext uri="{0D108BD9-81ED-4DB2-BD59-A6C34878D82A}">
                    <a16:rowId xmlns:a16="http://schemas.microsoft.com/office/drawing/2014/main" val="1153621515"/>
                  </a:ext>
                </a:extLst>
              </a:tr>
              <a:tr h="147918">
                <a:tc>
                  <a:txBody>
                    <a:bodyPr/>
                    <a:lstStyle/>
                    <a:p>
                      <a:r>
                        <a:rPr lang="en-US" sz="1400" b="1" dirty="0"/>
                        <a:t>11</a:t>
                      </a:r>
                    </a:p>
                  </a:txBody>
                  <a:tcPr/>
                </a:tc>
                <a:tc>
                  <a:txBody>
                    <a:bodyPr/>
                    <a:lstStyle/>
                    <a:p>
                      <a:r>
                        <a:rPr lang="en-US" sz="1400" b="1" dirty="0"/>
                        <a:t>B</a:t>
                      </a:r>
                    </a:p>
                  </a:txBody>
                  <a:tcPr/>
                </a:tc>
                <a:tc>
                  <a:txBody>
                    <a:bodyPr/>
                    <a:lstStyle/>
                    <a:p>
                      <a:r>
                        <a:rPr lang="en-US" sz="1400" b="1" dirty="0"/>
                        <a:t>1011</a:t>
                      </a:r>
                    </a:p>
                  </a:txBody>
                  <a:tcPr/>
                </a:tc>
                <a:extLst>
                  <a:ext uri="{0D108BD9-81ED-4DB2-BD59-A6C34878D82A}">
                    <a16:rowId xmlns:a16="http://schemas.microsoft.com/office/drawing/2014/main" val="500242033"/>
                  </a:ext>
                </a:extLst>
              </a:tr>
              <a:tr h="147918">
                <a:tc>
                  <a:txBody>
                    <a:bodyPr/>
                    <a:lstStyle/>
                    <a:p>
                      <a:r>
                        <a:rPr lang="en-US" sz="1400" b="1" dirty="0"/>
                        <a:t>12</a:t>
                      </a:r>
                    </a:p>
                  </a:txBody>
                  <a:tcPr/>
                </a:tc>
                <a:tc>
                  <a:txBody>
                    <a:bodyPr/>
                    <a:lstStyle/>
                    <a:p>
                      <a:r>
                        <a:rPr lang="en-US" sz="1400" b="1" dirty="0"/>
                        <a:t>C</a:t>
                      </a:r>
                    </a:p>
                  </a:txBody>
                  <a:tcPr/>
                </a:tc>
                <a:tc>
                  <a:txBody>
                    <a:bodyPr/>
                    <a:lstStyle/>
                    <a:p>
                      <a:r>
                        <a:rPr lang="en-US" sz="1400" b="1" dirty="0"/>
                        <a:t>1100</a:t>
                      </a:r>
                    </a:p>
                  </a:txBody>
                  <a:tcPr/>
                </a:tc>
                <a:extLst>
                  <a:ext uri="{0D108BD9-81ED-4DB2-BD59-A6C34878D82A}">
                    <a16:rowId xmlns:a16="http://schemas.microsoft.com/office/drawing/2014/main" val="2716003953"/>
                  </a:ext>
                </a:extLst>
              </a:tr>
              <a:tr h="147918">
                <a:tc>
                  <a:txBody>
                    <a:bodyPr/>
                    <a:lstStyle/>
                    <a:p>
                      <a:r>
                        <a:rPr lang="en-US" sz="1400" b="1" dirty="0"/>
                        <a:t>13</a:t>
                      </a:r>
                    </a:p>
                  </a:txBody>
                  <a:tcPr/>
                </a:tc>
                <a:tc>
                  <a:txBody>
                    <a:bodyPr/>
                    <a:lstStyle/>
                    <a:p>
                      <a:r>
                        <a:rPr lang="en-US" sz="1400" b="1" dirty="0"/>
                        <a:t>D</a:t>
                      </a:r>
                    </a:p>
                  </a:txBody>
                  <a:tcPr/>
                </a:tc>
                <a:tc>
                  <a:txBody>
                    <a:bodyPr/>
                    <a:lstStyle/>
                    <a:p>
                      <a:r>
                        <a:rPr lang="en-US" sz="1400" b="1" dirty="0"/>
                        <a:t>1101</a:t>
                      </a:r>
                    </a:p>
                  </a:txBody>
                  <a:tcPr/>
                </a:tc>
                <a:extLst>
                  <a:ext uri="{0D108BD9-81ED-4DB2-BD59-A6C34878D82A}">
                    <a16:rowId xmlns:a16="http://schemas.microsoft.com/office/drawing/2014/main" val="963190745"/>
                  </a:ext>
                </a:extLst>
              </a:tr>
              <a:tr h="147918">
                <a:tc>
                  <a:txBody>
                    <a:bodyPr/>
                    <a:lstStyle/>
                    <a:p>
                      <a:r>
                        <a:rPr lang="en-US" sz="1400" b="1" dirty="0"/>
                        <a:t>14</a:t>
                      </a:r>
                    </a:p>
                  </a:txBody>
                  <a:tcPr/>
                </a:tc>
                <a:tc>
                  <a:txBody>
                    <a:bodyPr/>
                    <a:lstStyle/>
                    <a:p>
                      <a:r>
                        <a:rPr lang="en-US" sz="1400" b="1" dirty="0"/>
                        <a:t>E</a:t>
                      </a:r>
                    </a:p>
                  </a:txBody>
                  <a:tcPr/>
                </a:tc>
                <a:tc>
                  <a:txBody>
                    <a:bodyPr/>
                    <a:lstStyle/>
                    <a:p>
                      <a:r>
                        <a:rPr lang="en-US" sz="1400" b="1" dirty="0"/>
                        <a:t>1110</a:t>
                      </a:r>
                    </a:p>
                  </a:txBody>
                  <a:tcPr/>
                </a:tc>
                <a:extLst>
                  <a:ext uri="{0D108BD9-81ED-4DB2-BD59-A6C34878D82A}">
                    <a16:rowId xmlns:a16="http://schemas.microsoft.com/office/drawing/2014/main" val="465445692"/>
                  </a:ext>
                </a:extLst>
              </a:tr>
              <a:tr h="147918">
                <a:tc>
                  <a:txBody>
                    <a:bodyPr/>
                    <a:lstStyle/>
                    <a:p>
                      <a:r>
                        <a:rPr lang="en-US" sz="1400" b="1" dirty="0"/>
                        <a:t>15</a:t>
                      </a:r>
                    </a:p>
                  </a:txBody>
                  <a:tcPr/>
                </a:tc>
                <a:tc>
                  <a:txBody>
                    <a:bodyPr/>
                    <a:lstStyle/>
                    <a:p>
                      <a:r>
                        <a:rPr lang="en-US" sz="1400" b="1" dirty="0"/>
                        <a:t>F</a:t>
                      </a:r>
                    </a:p>
                  </a:txBody>
                  <a:tcPr/>
                </a:tc>
                <a:tc>
                  <a:txBody>
                    <a:bodyPr/>
                    <a:lstStyle/>
                    <a:p>
                      <a:r>
                        <a:rPr lang="en-US" sz="1400" b="1" dirty="0"/>
                        <a:t>1111</a:t>
                      </a:r>
                    </a:p>
                  </a:txBody>
                  <a:tcPr/>
                </a:tc>
                <a:extLst>
                  <a:ext uri="{0D108BD9-81ED-4DB2-BD59-A6C34878D82A}">
                    <a16:rowId xmlns:a16="http://schemas.microsoft.com/office/drawing/2014/main" val="3504741879"/>
                  </a:ext>
                </a:extLst>
              </a:tr>
            </a:tbl>
          </a:graphicData>
        </a:graphic>
      </p:graphicFrame>
    </p:spTree>
    <p:extLst>
      <p:ext uri="{BB962C8B-B14F-4D97-AF65-F5344CB8AC3E}">
        <p14:creationId xmlns:p14="http://schemas.microsoft.com/office/powerpoint/2010/main" val="251188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71600"/>
            <a:ext cx="8991600" cy="356235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The number system recognized by computers is known as the binary system and is based on powers of 2.</a:t>
            </a:r>
          </a:p>
          <a:p>
            <a:pPr>
              <a:buFont typeface="Wingdings" panose="05000000000000000000" pitchFamily="2" charset="2"/>
              <a:buChar char="q"/>
            </a:pPr>
            <a:r>
              <a:rPr lang="en-US" altLang="en-US" sz="2400" dirty="0"/>
              <a:t> Binary values are read from right-to-left, instead of left-to-right.</a:t>
            </a:r>
          </a:p>
          <a:p>
            <a:pPr>
              <a:buFont typeface="Wingdings" panose="05000000000000000000" pitchFamily="2" charset="2"/>
              <a:buChar char="q"/>
            </a:pPr>
            <a:r>
              <a:rPr lang="en-US" altLang="en-US" sz="2400" dirty="0"/>
              <a:t>The following figure represents the first eight binary values.</a:t>
            </a:r>
            <a:endParaRPr lang="en-US" altLang="en-US" sz="2800" dirty="0"/>
          </a:p>
        </p:txBody>
      </p:sp>
      <p:sp>
        <p:nvSpPr>
          <p:cNvPr id="4" name="Rectangle 3">
            <a:extLst>
              <a:ext uri="{FF2B5EF4-FFF2-40B4-BE49-F238E27FC236}">
                <a16:creationId xmlns:a16="http://schemas.microsoft.com/office/drawing/2014/main" id="{2699D516-DBD5-4E30-9028-7645F8DC3672}"/>
              </a:ext>
            </a:extLst>
          </p:cNvPr>
          <p:cNvSpPr/>
          <p:nvPr/>
        </p:nvSpPr>
        <p:spPr>
          <a:xfrm>
            <a:off x="653796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02B43BDB-82A1-4F06-AA68-9A4D0B357978}"/>
              </a:ext>
            </a:extLst>
          </p:cNvPr>
          <p:cNvSpPr/>
          <p:nvPr/>
        </p:nvSpPr>
        <p:spPr>
          <a:xfrm>
            <a:off x="589788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08E29DA9-669F-41E0-A2D9-C80E3402AD24}"/>
              </a:ext>
            </a:extLst>
          </p:cNvPr>
          <p:cNvSpPr/>
          <p:nvPr/>
        </p:nvSpPr>
        <p:spPr>
          <a:xfrm>
            <a:off x="525780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2AF2D407-1EDA-46C7-91F4-85A4C6AE1E75}"/>
              </a:ext>
            </a:extLst>
          </p:cNvPr>
          <p:cNvSpPr/>
          <p:nvPr/>
        </p:nvSpPr>
        <p:spPr>
          <a:xfrm>
            <a:off x="461772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2283BF92-44BC-49DE-A2FE-B6C88FBCCDE3}"/>
              </a:ext>
            </a:extLst>
          </p:cNvPr>
          <p:cNvSpPr/>
          <p:nvPr/>
        </p:nvSpPr>
        <p:spPr>
          <a:xfrm>
            <a:off x="397764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
        <p:nvSpPr>
          <p:cNvPr id="10" name="Rectangle 9">
            <a:extLst>
              <a:ext uri="{FF2B5EF4-FFF2-40B4-BE49-F238E27FC236}">
                <a16:creationId xmlns:a16="http://schemas.microsoft.com/office/drawing/2014/main" id="{8FB0942C-4FF3-4222-A413-350E807F59A1}"/>
              </a:ext>
            </a:extLst>
          </p:cNvPr>
          <p:cNvSpPr/>
          <p:nvPr/>
        </p:nvSpPr>
        <p:spPr>
          <a:xfrm>
            <a:off x="333756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
        <p:nvSpPr>
          <p:cNvPr id="11" name="Rectangle 10">
            <a:extLst>
              <a:ext uri="{FF2B5EF4-FFF2-40B4-BE49-F238E27FC236}">
                <a16:creationId xmlns:a16="http://schemas.microsoft.com/office/drawing/2014/main" id="{24B6A4F3-8B70-4506-ABA3-4F170AE35953}"/>
              </a:ext>
            </a:extLst>
          </p:cNvPr>
          <p:cNvSpPr/>
          <p:nvPr/>
        </p:nvSpPr>
        <p:spPr>
          <a:xfrm>
            <a:off x="269748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12" name="Rectangle 11">
            <a:extLst>
              <a:ext uri="{FF2B5EF4-FFF2-40B4-BE49-F238E27FC236}">
                <a16:creationId xmlns:a16="http://schemas.microsoft.com/office/drawing/2014/main" id="{DA76524B-E3E8-436E-B80C-281AC4A2799B}"/>
              </a:ext>
            </a:extLst>
          </p:cNvPr>
          <p:cNvSpPr/>
          <p:nvPr/>
        </p:nvSpPr>
        <p:spPr>
          <a:xfrm>
            <a:off x="2057400" y="3562350"/>
            <a:ext cx="6400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128</a:t>
            </a:r>
          </a:p>
        </p:txBody>
      </p:sp>
      <p:sp>
        <p:nvSpPr>
          <p:cNvPr id="14" name="Rectangle 13">
            <a:extLst>
              <a:ext uri="{FF2B5EF4-FFF2-40B4-BE49-F238E27FC236}">
                <a16:creationId xmlns:a16="http://schemas.microsoft.com/office/drawing/2014/main" id="{58D3A810-AF51-4227-9A04-4FCEEB91DB2D}"/>
              </a:ext>
            </a:extLst>
          </p:cNvPr>
          <p:cNvSpPr/>
          <p:nvPr/>
        </p:nvSpPr>
        <p:spPr>
          <a:xfrm>
            <a:off x="653796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0</a:t>
            </a:r>
          </a:p>
        </p:txBody>
      </p:sp>
      <p:sp>
        <p:nvSpPr>
          <p:cNvPr id="15" name="Rectangle 14">
            <a:extLst>
              <a:ext uri="{FF2B5EF4-FFF2-40B4-BE49-F238E27FC236}">
                <a16:creationId xmlns:a16="http://schemas.microsoft.com/office/drawing/2014/main" id="{6B07860B-6806-41B0-82B6-99D51DCA7BF8}"/>
              </a:ext>
            </a:extLst>
          </p:cNvPr>
          <p:cNvSpPr/>
          <p:nvPr/>
        </p:nvSpPr>
        <p:spPr>
          <a:xfrm>
            <a:off x="589788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1</a:t>
            </a:r>
          </a:p>
        </p:txBody>
      </p:sp>
      <p:sp>
        <p:nvSpPr>
          <p:cNvPr id="16" name="Rectangle 15">
            <a:extLst>
              <a:ext uri="{FF2B5EF4-FFF2-40B4-BE49-F238E27FC236}">
                <a16:creationId xmlns:a16="http://schemas.microsoft.com/office/drawing/2014/main" id="{70A3FE5B-3985-4D5B-857E-997863D902BF}"/>
              </a:ext>
            </a:extLst>
          </p:cNvPr>
          <p:cNvSpPr/>
          <p:nvPr/>
        </p:nvSpPr>
        <p:spPr>
          <a:xfrm>
            <a:off x="525780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2</a:t>
            </a:r>
          </a:p>
        </p:txBody>
      </p:sp>
      <p:sp>
        <p:nvSpPr>
          <p:cNvPr id="17" name="Rectangle 16">
            <a:extLst>
              <a:ext uri="{FF2B5EF4-FFF2-40B4-BE49-F238E27FC236}">
                <a16:creationId xmlns:a16="http://schemas.microsoft.com/office/drawing/2014/main" id="{0E72E9FC-2F1B-4C13-B8C1-5A1B62E66E79}"/>
              </a:ext>
            </a:extLst>
          </p:cNvPr>
          <p:cNvSpPr/>
          <p:nvPr/>
        </p:nvSpPr>
        <p:spPr>
          <a:xfrm>
            <a:off x="461772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3</a:t>
            </a:r>
          </a:p>
        </p:txBody>
      </p:sp>
      <p:sp>
        <p:nvSpPr>
          <p:cNvPr id="18" name="Rectangle 17">
            <a:extLst>
              <a:ext uri="{FF2B5EF4-FFF2-40B4-BE49-F238E27FC236}">
                <a16:creationId xmlns:a16="http://schemas.microsoft.com/office/drawing/2014/main" id="{5EF8256D-4138-4ABF-A36E-870F907F7FDC}"/>
              </a:ext>
            </a:extLst>
          </p:cNvPr>
          <p:cNvSpPr/>
          <p:nvPr/>
        </p:nvSpPr>
        <p:spPr>
          <a:xfrm>
            <a:off x="397764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4</a:t>
            </a:r>
          </a:p>
        </p:txBody>
      </p:sp>
      <p:sp>
        <p:nvSpPr>
          <p:cNvPr id="19" name="Rectangle 18">
            <a:extLst>
              <a:ext uri="{FF2B5EF4-FFF2-40B4-BE49-F238E27FC236}">
                <a16:creationId xmlns:a16="http://schemas.microsoft.com/office/drawing/2014/main" id="{9B4DE92D-AA2B-4692-83E8-466644DEBFBA}"/>
              </a:ext>
            </a:extLst>
          </p:cNvPr>
          <p:cNvSpPr/>
          <p:nvPr/>
        </p:nvSpPr>
        <p:spPr>
          <a:xfrm>
            <a:off x="333756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5</a:t>
            </a:r>
          </a:p>
        </p:txBody>
      </p:sp>
      <p:sp>
        <p:nvSpPr>
          <p:cNvPr id="20" name="Rectangle 19">
            <a:extLst>
              <a:ext uri="{FF2B5EF4-FFF2-40B4-BE49-F238E27FC236}">
                <a16:creationId xmlns:a16="http://schemas.microsoft.com/office/drawing/2014/main" id="{D81E2E3C-BA7A-4769-B9C3-855A709AA7E9}"/>
              </a:ext>
            </a:extLst>
          </p:cNvPr>
          <p:cNvSpPr/>
          <p:nvPr/>
        </p:nvSpPr>
        <p:spPr>
          <a:xfrm>
            <a:off x="269748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6</a:t>
            </a:r>
          </a:p>
        </p:txBody>
      </p:sp>
      <p:sp>
        <p:nvSpPr>
          <p:cNvPr id="21" name="Rectangle 20">
            <a:extLst>
              <a:ext uri="{FF2B5EF4-FFF2-40B4-BE49-F238E27FC236}">
                <a16:creationId xmlns:a16="http://schemas.microsoft.com/office/drawing/2014/main" id="{554FCFAD-568B-4188-84C9-D08BD9C15407}"/>
              </a:ext>
            </a:extLst>
          </p:cNvPr>
          <p:cNvSpPr/>
          <p:nvPr/>
        </p:nvSpPr>
        <p:spPr>
          <a:xfrm>
            <a:off x="2057400" y="3257550"/>
            <a:ext cx="640080" cy="274320"/>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2</a:t>
            </a:r>
            <a:r>
              <a:rPr lang="en-US" baseline="30000" dirty="0">
                <a:solidFill>
                  <a:srgbClr val="0070C0"/>
                </a:solidFill>
              </a:rPr>
              <a:t>7</a:t>
            </a:r>
          </a:p>
        </p:txBody>
      </p:sp>
    </p:spTree>
    <p:extLst>
      <p:ext uri="{BB962C8B-B14F-4D97-AF65-F5344CB8AC3E}">
        <p14:creationId xmlns:p14="http://schemas.microsoft.com/office/powerpoint/2010/main" val="134397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anim calcmode="lin" valueType="num">
                                      <p:cBhvr>
                                        <p:cTn id="67" dur="1000" fill="hold"/>
                                        <p:tgtEl>
                                          <p:spTgt spid="15"/>
                                        </p:tgtEl>
                                        <p:attrNameLst>
                                          <p:attrName>ppt_x</p:attrName>
                                        </p:attrNameLst>
                                      </p:cBhvr>
                                      <p:tavLst>
                                        <p:tav tm="0">
                                          <p:val>
                                            <p:strVal val="#ppt_x"/>
                                          </p:val>
                                        </p:tav>
                                        <p:tav tm="100000">
                                          <p:val>
                                            <p:strVal val="#ppt_x"/>
                                          </p:val>
                                        </p:tav>
                                      </p:tavLst>
                                    </p:anim>
                                    <p:anim calcmode="lin" valueType="num">
                                      <p:cBhvr>
                                        <p:cTn id="68" dur="1000" fill="hold"/>
                                        <p:tgtEl>
                                          <p:spTgt spid="1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1000"/>
                                        <p:tgtEl>
                                          <p:spTgt spid="19"/>
                                        </p:tgtEl>
                                      </p:cBhvr>
                                    </p:animEffect>
                                    <p:anim calcmode="lin" valueType="num">
                                      <p:cBhvr>
                                        <p:cTn id="87" dur="1000" fill="hold"/>
                                        <p:tgtEl>
                                          <p:spTgt spid="19"/>
                                        </p:tgtEl>
                                        <p:attrNameLst>
                                          <p:attrName>ppt_x</p:attrName>
                                        </p:attrNameLst>
                                      </p:cBhvr>
                                      <p:tavLst>
                                        <p:tav tm="0">
                                          <p:val>
                                            <p:strVal val="#ppt_x"/>
                                          </p:val>
                                        </p:tav>
                                        <p:tav tm="100000">
                                          <p:val>
                                            <p:strVal val="#ppt_x"/>
                                          </p:val>
                                        </p:tav>
                                      </p:tavLst>
                                    </p:anim>
                                    <p:anim calcmode="lin" valueType="num">
                                      <p:cBhvr>
                                        <p:cTn id="88" dur="1000" fill="hold"/>
                                        <p:tgtEl>
                                          <p:spTgt spid="1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1000"/>
                                        <p:tgtEl>
                                          <p:spTgt spid="21"/>
                                        </p:tgtEl>
                                      </p:cBhvr>
                                    </p:animEffect>
                                    <p:anim calcmode="lin" valueType="num">
                                      <p:cBhvr>
                                        <p:cTn id="97" dur="1000" fill="hold"/>
                                        <p:tgtEl>
                                          <p:spTgt spid="21"/>
                                        </p:tgtEl>
                                        <p:attrNameLst>
                                          <p:attrName>ppt_x</p:attrName>
                                        </p:attrNameLst>
                                      </p:cBhvr>
                                      <p:tavLst>
                                        <p:tav tm="0">
                                          <p:val>
                                            <p:strVal val="#ppt_x"/>
                                          </p:val>
                                        </p:tav>
                                        <p:tav tm="100000">
                                          <p:val>
                                            <p:strVal val="#ppt_x"/>
                                          </p:val>
                                        </p:tav>
                                      </p:tavLst>
                                    </p:anim>
                                    <p:anim calcmode="lin" valueType="num">
                                      <p:cBhvr>
                                        <p:cTn id="9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991600" cy="457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Converting from Binary-to-Decimal:</a:t>
            </a:r>
          </a:p>
        </p:txBody>
      </p:sp>
      <p:sp>
        <p:nvSpPr>
          <p:cNvPr id="4" name="Rectangle 3">
            <a:extLst>
              <a:ext uri="{FF2B5EF4-FFF2-40B4-BE49-F238E27FC236}">
                <a16:creationId xmlns:a16="http://schemas.microsoft.com/office/drawing/2014/main" id="{2699D516-DBD5-4E30-9028-7645F8DC3672}"/>
              </a:ext>
            </a:extLst>
          </p:cNvPr>
          <p:cNvSpPr/>
          <p:nvPr/>
        </p:nvSpPr>
        <p:spPr>
          <a:xfrm>
            <a:off x="440182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 name="Rectangle 5">
            <a:extLst>
              <a:ext uri="{FF2B5EF4-FFF2-40B4-BE49-F238E27FC236}">
                <a16:creationId xmlns:a16="http://schemas.microsoft.com/office/drawing/2014/main" id="{02B43BDB-82A1-4F06-AA68-9A4D0B357978}"/>
              </a:ext>
            </a:extLst>
          </p:cNvPr>
          <p:cNvSpPr/>
          <p:nvPr/>
        </p:nvSpPr>
        <p:spPr>
          <a:xfrm>
            <a:off x="385318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7" name="Rectangle 6">
            <a:extLst>
              <a:ext uri="{FF2B5EF4-FFF2-40B4-BE49-F238E27FC236}">
                <a16:creationId xmlns:a16="http://schemas.microsoft.com/office/drawing/2014/main" id="{08E29DA9-669F-41E0-A2D9-C80E3402AD24}"/>
              </a:ext>
            </a:extLst>
          </p:cNvPr>
          <p:cNvSpPr/>
          <p:nvPr/>
        </p:nvSpPr>
        <p:spPr>
          <a:xfrm>
            <a:off x="330454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8" name="Rectangle 7">
            <a:extLst>
              <a:ext uri="{FF2B5EF4-FFF2-40B4-BE49-F238E27FC236}">
                <a16:creationId xmlns:a16="http://schemas.microsoft.com/office/drawing/2014/main" id="{2AF2D407-1EDA-46C7-91F4-85A4C6AE1E75}"/>
              </a:ext>
            </a:extLst>
          </p:cNvPr>
          <p:cNvSpPr/>
          <p:nvPr/>
        </p:nvSpPr>
        <p:spPr>
          <a:xfrm>
            <a:off x="275590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9" name="Rectangle 8">
            <a:extLst>
              <a:ext uri="{FF2B5EF4-FFF2-40B4-BE49-F238E27FC236}">
                <a16:creationId xmlns:a16="http://schemas.microsoft.com/office/drawing/2014/main" id="{2283BF92-44BC-49DE-A2FE-B6C88FBCCDE3}"/>
              </a:ext>
            </a:extLst>
          </p:cNvPr>
          <p:cNvSpPr/>
          <p:nvPr/>
        </p:nvSpPr>
        <p:spPr>
          <a:xfrm>
            <a:off x="220726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16</a:t>
            </a:r>
          </a:p>
        </p:txBody>
      </p:sp>
      <p:sp>
        <p:nvSpPr>
          <p:cNvPr id="10" name="Rectangle 9">
            <a:extLst>
              <a:ext uri="{FF2B5EF4-FFF2-40B4-BE49-F238E27FC236}">
                <a16:creationId xmlns:a16="http://schemas.microsoft.com/office/drawing/2014/main" id="{8FB0942C-4FF3-4222-A413-350E807F59A1}"/>
              </a:ext>
            </a:extLst>
          </p:cNvPr>
          <p:cNvSpPr/>
          <p:nvPr/>
        </p:nvSpPr>
        <p:spPr>
          <a:xfrm>
            <a:off x="165862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32</a:t>
            </a:r>
          </a:p>
        </p:txBody>
      </p:sp>
      <p:sp>
        <p:nvSpPr>
          <p:cNvPr id="25" name="Rectangle 24">
            <a:extLst>
              <a:ext uri="{FF2B5EF4-FFF2-40B4-BE49-F238E27FC236}">
                <a16:creationId xmlns:a16="http://schemas.microsoft.com/office/drawing/2014/main" id="{207FC945-8B9D-4226-8E9B-17433358B083}"/>
              </a:ext>
            </a:extLst>
          </p:cNvPr>
          <p:cNvSpPr/>
          <p:nvPr/>
        </p:nvSpPr>
        <p:spPr>
          <a:xfrm>
            <a:off x="440182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26" name="Rectangle 25">
            <a:extLst>
              <a:ext uri="{FF2B5EF4-FFF2-40B4-BE49-F238E27FC236}">
                <a16:creationId xmlns:a16="http://schemas.microsoft.com/office/drawing/2014/main" id="{56087CCC-D22C-44D6-8A77-80AC67B2EDAA}"/>
              </a:ext>
            </a:extLst>
          </p:cNvPr>
          <p:cNvSpPr/>
          <p:nvPr/>
        </p:nvSpPr>
        <p:spPr>
          <a:xfrm>
            <a:off x="385318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27" name="Rectangle 26">
            <a:extLst>
              <a:ext uri="{FF2B5EF4-FFF2-40B4-BE49-F238E27FC236}">
                <a16:creationId xmlns:a16="http://schemas.microsoft.com/office/drawing/2014/main" id="{AEC67709-3FEA-41CC-A6FE-6254A38575C5}"/>
              </a:ext>
            </a:extLst>
          </p:cNvPr>
          <p:cNvSpPr/>
          <p:nvPr/>
        </p:nvSpPr>
        <p:spPr>
          <a:xfrm>
            <a:off x="330454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28" name="Rectangle 27">
            <a:extLst>
              <a:ext uri="{FF2B5EF4-FFF2-40B4-BE49-F238E27FC236}">
                <a16:creationId xmlns:a16="http://schemas.microsoft.com/office/drawing/2014/main" id="{86AE2B6C-544C-4B8A-8C60-612BAF48D738}"/>
              </a:ext>
            </a:extLst>
          </p:cNvPr>
          <p:cNvSpPr/>
          <p:nvPr/>
        </p:nvSpPr>
        <p:spPr>
          <a:xfrm>
            <a:off x="275590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29" name="Rectangle 28">
            <a:extLst>
              <a:ext uri="{FF2B5EF4-FFF2-40B4-BE49-F238E27FC236}">
                <a16:creationId xmlns:a16="http://schemas.microsoft.com/office/drawing/2014/main" id="{7C71E8B8-3EC8-4D3D-ACA0-B98C9DDCB3C0}"/>
              </a:ext>
            </a:extLst>
          </p:cNvPr>
          <p:cNvSpPr/>
          <p:nvPr/>
        </p:nvSpPr>
        <p:spPr>
          <a:xfrm>
            <a:off x="220726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0" name="Rectangle 29">
            <a:extLst>
              <a:ext uri="{FF2B5EF4-FFF2-40B4-BE49-F238E27FC236}">
                <a16:creationId xmlns:a16="http://schemas.microsoft.com/office/drawing/2014/main" id="{24999587-4B59-45DB-98C0-D268510F0ABC}"/>
              </a:ext>
            </a:extLst>
          </p:cNvPr>
          <p:cNvSpPr/>
          <p:nvPr/>
        </p:nvSpPr>
        <p:spPr>
          <a:xfrm>
            <a:off x="165862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5" name="Rectangle 44">
            <a:extLst>
              <a:ext uri="{FF2B5EF4-FFF2-40B4-BE49-F238E27FC236}">
                <a16:creationId xmlns:a16="http://schemas.microsoft.com/office/drawing/2014/main" id="{ABC1F8B6-8FC7-4C7A-B727-31B9D907490C}"/>
              </a:ext>
            </a:extLst>
          </p:cNvPr>
          <p:cNvSpPr/>
          <p:nvPr/>
        </p:nvSpPr>
        <p:spPr>
          <a:xfrm>
            <a:off x="5130800" y="203835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 (41)</a:t>
            </a:r>
            <a:r>
              <a:rPr lang="en-US" sz="2400" b="1" baseline="-25000" dirty="0">
                <a:solidFill>
                  <a:srgbClr val="C00000"/>
                </a:solidFill>
              </a:rPr>
              <a:t>10</a:t>
            </a:r>
          </a:p>
        </p:txBody>
      </p:sp>
      <p:sp>
        <p:nvSpPr>
          <p:cNvPr id="46" name="Rectangle 45">
            <a:extLst>
              <a:ext uri="{FF2B5EF4-FFF2-40B4-BE49-F238E27FC236}">
                <a16:creationId xmlns:a16="http://schemas.microsoft.com/office/drawing/2014/main" id="{3D548B5F-E43F-4339-A371-CC3DA9DB27D0}"/>
              </a:ext>
            </a:extLst>
          </p:cNvPr>
          <p:cNvSpPr/>
          <p:nvPr/>
        </p:nvSpPr>
        <p:spPr>
          <a:xfrm>
            <a:off x="440182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47" name="Rectangle 46">
            <a:extLst>
              <a:ext uri="{FF2B5EF4-FFF2-40B4-BE49-F238E27FC236}">
                <a16:creationId xmlns:a16="http://schemas.microsoft.com/office/drawing/2014/main" id="{B0103670-0363-4E1F-AFFC-5ED440A734B7}"/>
              </a:ext>
            </a:extLst>
          </p:cNvPr>
          <p:cNvSpPr/>
          <p:nvPr/>
        </p:nvSpPr>
        <p:spPr>
          <a:xfrm>
            <a:off x="385318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48" name="Rectangle 47">
            <a:extLst>
              <a:ext uri="{FF2B5EF4-FFF2-40B4-BE49-F238E27FC236}">
                <a16:creationId xmlns:a16="http://schemas.microsoft.com/office/drawing/2014/main" id="{3EB41F06-78AA-48FB-90E5-A7E1635ADBB9}"/>
              </a:ext>
            </a:extLst>
          </p:cNvPr>
          <p:cNvSpPr/>
          <p:nvPr/>
        </p:nvSpPr>
        <p:spPr>
          <a:xfrm>
            <a:off x="330454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9" name="Rectangle 48">
            <a:extLst>
              <a:ext uri="{FF2B5EF4-FFF2-40B4-BE49-F238E27FC236}">
                <a16:creationId xmlns:a16="http://schemas.microsoft.com/office/drawing/2014/main" id="{DC71324D-9A11-446F-92D5-6AB109CDC8E7}"/>
              </a:ext>
            </a:extLst>
          </p:cNvPr>
          <p:cNvSpPr/>
          <p:nvPr/>
        </p:nvSpPr>
        <p:spPr>
          <a:xfrm>
            <a:off x="275590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0" name="Rectangle 49">
            <a:extLst>
              <a:ext uri="{FF2B5EF4-FFF2-40B4-BE49-F238E27FC236}">
                <a16:creationId xmlns:a16="http://schemas.microsoft.com/office/drawing/2014/main" id="{D26C3817-7761-4951-AF25-F83221D61ABD}"/>
              </a:ext>
            </a:extLst>
          </p:cNvPr>
          <p:cNvSpPr/>
          <p:nvPr/>
        </p:nvSpPr>
        <p:spPr>
          <a:xfrm>
            <a:off x="220726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51" name="Rectangle 50">
            <a:extLst>
              <a:ext uri="{FF2B5EF4-FFF2-40B4-BE49-F238E27FC236}">
                <a16:creationId xmlns:a16="http://schemas.microsoft.com/office/drawing/2014/main" id="{B5D7412C-2A56-4397-AC5F-25C64B272F08}"/>
              </a:ext>
            </a:extLst>
          </p:cNvPr>
          <p:cNvSpPr/>
          <p:nvPr/>
        </p:nvSpPr>
        <p:spPr>
          <a:xfrm>
            <a:off x="165862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52" name="Rectangle 51">
            <a:extLst>
              <a:ext uri="{FF2B5EF4-FFF2-40B4-BE49-F238E27FC236}">
                <a16:creationId xmlns:a16="http://schemas.microsoft.com/office/drawing/2014/main" id="{361A4DDD-F1CD-4898-A5B3-A664FF612A0E}"/>
              </a:ext>
            </a:extLst>
          </p:cNvPr>
          <p:cNvSpPr/>
          <p:nvPr/>
        </p:nvSpPr>
        <p:spPr>
          <a:xfrm>
            <a:off x="110998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3" name="Rectangle 52">
            <a:extLst>
              <a:ext uri="{FF2B5EF4-FFF2-40B4-BE49-F238E27FC236}">
                <a16:creationId xmlns:a16="http://schemas.microsoft.com/office/drawing/2014/main" id="{2B0EC507-4895-4E65-ABEB-7ADE06DC5104}"/>
              </a:ext>
            </a:extLst>
          </p:cNvPr>
          <p:cNvSpPr/>
          <p:nvPr/>
        </p:nvSpPr>
        <p:spPr>
          <a:xfrm>
            <a:off x="440436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4" name="Rectangle 53">
            <a:extLst>
              <a:ext uri="{FF2B5EF4-FFF2-40B4-BE49-F238E27FC236}">
                <a16:creationId xmlns:a16="http://schemas.microsoft.com/office/drawing/2014/main" id="{218460A4-6C95-4B39-B399-CCBB5E8D631D}"/>
              </a:ext>
            </a:extLst>
          </p:cNvPr>
          <p:cNvSpPr/>
          <p:nvPr/>
        </p:nvSpPr>
        <p:spPr>
          <a:xfrm>
            <a:off x="385572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5" name="Rectangle 54">
            <a:extLst>
              <a:ext uri="{FF2B5EF4-FFF2-40B4-BE49-F238E27FC236}">
                <a16:creationId xmlns:a16="http://schemas.microsoft.com/office/drawing/2014/main" id="{B258A399-17A6-4DE0-883D-3355B60F8719}"/>
              </a:ext>
            </a:extLst>
          </p:cNvPr>
          <p:cNvSpPr/>
          <p:nvPr/>
        </p:nvSpPr>
        <p:spPr>
          <a:xfrm>
            <a:off x="330708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6" name="Rectangle 55">
            <a:extLst>
              <a:ext uri="{FF2B5EF4-FFF2-40B4-BE49-F238E27FC236}">
                <a16:creationId xmlns:a16="http://schemas.microsoft.com/office/drawing/2014/main" id="{7FB05513-D8D8-4054-A7FC-F7D1624682D0}"/>
              </a:ext>
            </a:extLst>
          </p:cNvPr>
          <p:cNvSpPr/>
          <p:nvPr/>
        </p:nvSpPr>
        <p:spPr>
          <a:xfrm>
            <a:off x="275844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57" name="Rectangle 56">
            <a:extLst>
              <a:ext uri="{FF2B5EF4-FFF2-40B4-BE49-F238E27FC236}">
                <a16:creationId xmlns:a16="http://schemas.microsoft.com/office/drawing/2014/main" id="{6C8CE9CE-D465-4B6A-B49B-4A971FFFD78C}"/>
              </a:ext>
            </a:extLst>
          </p:cNvPr>
          <p:cNvSpPr/>
          <p:nvPr/>
        </p:nvSpPr>
        <p:spPr>
          <a:xfrm>
            <a:off x="220980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16</a:t>
            </a:r>
          </a:p>
        </p:txBody>
      </p:sp>
      <p:sp>
        <p:nvSpPr>
          <p:cNvPr id="58" name="Rectangle 57">
            <a:extLst>
              <a:ext uri="{FF2B5EF4-FFF2-40B4-BE49-F238E27FC236}">
                <a16:creationId xmlns:a16="http://schemas.microsoft.com/office/drawing/2014/main" id="{897AF3BB-C74F-4C32-BFD3-25499F517822}"/>
              </a:ext>
            </a:extLst>
          </p:cNvPr>
          <p:cNvSpPr/>
          <p:nvPr/>
        </p:nvSpPr>
        <p:spPr>
          <a:xfrm>
            <a:off x="166116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32</a:t>
            </a:r>
          </a:p>
        </p:txBody>
      </p:sp>
      <p:sp>
        <p:nvSpPr>
          <p:cNvPr id="59" name="Rectangle 58">
            <a:extLst>
              <a:ext uri="{FF2B5EF4-FFF2-40B4-BE49-F238E27FC236}">
                <a16:creationId xmlns:a16="http://schemas.microsoft.com/office/drawing/2014/main" id="{195EE5D8-4EB1-4192-AAF9-33D82756F9D9}"/>
              </a:ext>
            </a:extLst>
          </p:cNvPr>
          <p:cNvSpPr/>
          <p:nvPr/>
        </p:nvSpPr>
        <p:spPr>
          <a:xfrm>
            <a:off x="111252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64</a:t>
            </a:r>
          </a:p>
        </p:txBody>
      </p:sp>
      <p:sp>
        <p:nvSpPr>
          <p:cNvPr id="60" name="Rectangle 59">
            <a:extLst>
              <a:ext uri="{FF2B5EF4-FFF2-40B4-BE49-F238E27FC236}">
                <a16:creationId xmlns:a16="http://schemas.microsoft.com/office/drawing/2014/main" id="{671049CF-ED1F-4C39-86A7-A071B244652E}"/>
              </a:ext>
            </a:extLst>
          </p:cNvPr>
          <p:cNvSpPr/>
          <p:nvPr/>
        </p:nvSpPr>
        <p:spPr>
          <a:xfrm>
            <a:off x="5130800" y="301371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 (76)</a:t>
            </a:r>
            <a:r>
              <a:rPr lang="en-US" sz="2400" b="1" baseline="-25000" dirty="0">
                <a:solidFill>
                  <a:srgbClr val="C00000"/>
                </a:solidFill>
              </a:rPr>
              <a:t>10</a:t>
            </a:r>
          </a:p>
        </p:txBody>
      </p:sp>
      <p:sp>
        <p:nvSpPr>
          <p:cNvPr id="61" name="Rectangle 60">
            <a:extLst>
              <a:ext uri="{FF2B5EF4-FFF2-40B4-BE49-F238E27FC236}">
                <a16:creationId xmlns:a16="http://schemas.microsoft.com/office/drawing/2014/main" id="{5672E6EB-9D08-437F-AE68-14AD78E0B15A}"/>
              </a:ext>
            </a:extLst>
          </p:cNvPr>
          <p:cNvSpPr/>
          <p:nvPr/>
        </p:nvSpPr>
        <p:spPr>
          <a:xfrm>
            <a:off x="440436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2" name="Rectangle 61">
            <a:extLst>
              <a:ext uri="{FF2B5EF4-FFF2-40B4-BE49-F238E27FC236}">
                <a16:creationId xmlns:a16="http://schemas.microsoft.com/office/drawing/2014/main" id="{9EE9A9C9-CDD7-4FF6-A2C4-25A20FF59887}"/>
              </a:ext>
            </a:extLst>
          </p:cNvPr>
          <p:cNvSpPr/>
          <p:nvPr/>
        </p:nvSpPr>
        <p:spPr>
          <a:xfrm>
            <a:off x="385572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3" name="Rectangle 62">
            <a:extLst>
              <a:ext uri="{FF2B5EF4-FFF2-40B4-BE49-F238E27FC236}">
                <a16:creationId xmlns:a16="http://schemas.microsoft.com/office/drawing/2014/main" id="{A7485D02-8184-4945-BF49-3116DDE3152C}"/>
              </a:ext>
            </a:extLst>
          </p:cNvPr>
          <p:cNvSpPr/>
          <p:nvPr/>
        </p:nvSpPr>
        <p:spPr>
          <a:xfrm>
            <a:off x="330708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4" name="Rectangle 63">
            <a:extLst>
              <a:ext uri="{FF2B5EF4-FFF2-40B4-BE49-F238E27FC236}">
                <a16:creationId xmlns:a16="http://schemas.microsoft.com/office/drawing/2014/main" id="{4DDA3A8D-16C2-4523-A3E5-80EA8E0D8263}"/>
              </a:ext>
            </a:extLst>
          </p:cNvPr>
          <p:cNvSpPr/>
          <p:nvPr/>
        </p:nvSpPr>
        <p:spPr>
          <a:xfrm>
            <a:off x="275844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5" name="Rectangle 64">
            <a:extLst>
              <a:ext uri="{FF2B5EF4-FFF2-40B4-BE49-F238E27FC236}">
                <a16:creationId xmlns:a16="http://schemas.microsoft.com/office/drawing/2014/main" id="{2EBACEA0-3972-4BEF-B272-345F539D165B}"/>
              </a:ext>
            </a:extLst>
          </p:cNvPr>
          <p:cNvSpPr/>
          <p:nvPr/>
        </p:nvSpPr>
        <p:spPr>
          <a:xfrm>
            <a:off x="220980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6" name="Rectangle 65">
            <a:extLst>
              <a:ext uri="{FF2B5EF4-FFF2-40B4-BE49-F238E27FC236}">
                <a16:creationId xmlns:a16="http://schemas.microsoft.com/office/drawing/2014/main" id="{74BFA07C-4396-43E2-A225-BD35C61D43AB}"/>
              </a:ext>
            </a:extLst>
          </p:cNvPr>
          <p:cNvSpPr/>
          <p:nvPr/>
        </p:nvSpPr>
        <p:spPr>
          <a:xfrm>
            <a:off x="166116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7" name="Rectangle 66">
            <a:extLst>
              <a:ext uri="{FF2B5EF4-FFF2-40B4-BE49-F238E27FC236}">
                <a16:creationId xmlns:a16="http://schemas.microsoft.com/office/drawing/2014/main" id="{2F556F03-F9B4-4487-A41B-02388CF4758C}"/>
              </a:ext>
            </a:extLst>
          </p:cNvPr>
          <p:cNvSpPr/>
          <p:nvPr/>
        </p:nvSpPr>
        <p:spPr>
          <a:xfrm>
            <a:off x="111252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8" name="Rectangle 67">
            <a:extLst>
              <a:ext uri="{FF2B5EF4-FFF2-40B4-BE49-F238E27FC236}">
                <a16:creationId xmlns:a16="http://schemas.microsoft.com/office/drawing/2014/main" id="{8459AB9E-230E-43BA-95EF-7A7097CFE745}"/>
              </a:ext>
            </a:extLst>
          </p:cNvPr>
          <p:cNvSpPr/>
          <p:nvPr/>
        </p:nvSpPr>
        <p:spPr>
          <a:xfrm>
            <a:off x="563880" y="45072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70" name="Rectangle 69">
            <a:extLst>
              <a:ext uri="{FF2B5EF4-FFF2-40B4-BE49-F238E27FC236}">
                <a16:creationId xmlns:a16="http://schemas.microsoft.com/office/drawing/2014/main" id="{83FE66AB-881E-4AB4-AD5B-24365838772A}"/>
              </a:ext>
            </a:extLst>
          </p:cNvPr>
          <p:cNvSpPr/>
          <p:nvPr/>
        </p:nvSpPr>
        <p:spPr>
          <a:xfrm>
            <a:off x="440182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1" name="Rectangle 70">
            <a:extLst>
              <a:ext uri="{FF2B5EF4-FFF2-40B4-BE49-F238E27FC236}">
                <a16:creationId xmlns:a16="http://schemas.microsoft.com/office/drawing/2014/main" id="{10D2CD2A-83AE-48CB-A394-FC2B3B6F6355}"/>
              </a:ext>
            </a:extLst>
          </p:cNvPr>
          <p:cNvSpPr/>
          <p:nvPr/>
        </p:nvSpPr>
        <p:spPr>
          <a:xfrm>
            <a:off x="385318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72" name="Rectangle 71">
            <a:extLst>
              <a:ext uri="{FF2B5EF4-FFF2-40B4-BE49-F238E27FC236}">
                <a16:creationId xmlns:a16="http://schemas.microsoft.com/office/drawing/2014/main" id="{69EC743C-A69E-4843-9AFF-88A7FE66281A}"/>
              </a:ext>
            </a:extLst>
          </p:cNvPr>
          <p:cNvSpPr/>
          <p:nvPr/>
        </p:nvSpPr>
        <p:spPr>
          <a:xfrm>
            <a:off x="330454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3" name="Rectangle 72">
            <a:extLst>
              <a:ext uri="{FF2B5EF4-FFF2-40B4-BE49-F238E27FC236}">
                <a16:creationId xmlns:a16="http://schemas.microsoft.com/office/drawing/2014/main" id="{5EA27658-F6E9-4CE2-96A8-873105AE7EEE}"/>
              </a:ext>
            </a:extLst>
          </p:cNvPr>
          <p:cNvSpPr/>
          <p:nvPr/>
        </p:nvSpPr>
        <p:spPr>
          <a:xfrm>
            <a:off x="275590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74" name="Rectangle 73">
            <a:extLst>
              <a:ext uri="{FF2B5EF4-FFF2-40B4-BE49-F238E27FC236}">
                <a16:creationId xmlns:a16="http://schemas.microsoft.com/office/drawing/2014/main" id="{871CEF22-F033-4540-A32C-5BA0597DD6EA}"/>
              </a:ext>
            </a:extLst>
          </p:cNvPr>
          <p:cNvSpPr/>
          <p:nvPr/>
        </p:nvSpPr>
        <p:spPr>
          <a:xfrm>
            <a:off x="220726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16</a:t>
            </a:r>
          </a:p>
        </p:txBody>
      </p:sp>
      <p:sp>
        <p:nvSpPr>
          <p:cNvPr id="75" name="Rectangle 74">
            <a:extLst>
              <a:ext uri="{FF2B5EF4-FFF2-40B4-BE49-F238E27FC236}">
                <a16:creationId xmlns:a16="http://schemas.microsoft.com/office/drawing/2014/main" id="{08320BF3-3B94-4FAE-87DD-35106270F100}"/>
              </a:ext>
            </a:extLst>
          </p:cNvPr>
          <p:cNvSpPr/>
          <p:nvPr/>
        </p:nvSpPr>
        <p:spPr>
          <a:xfrm>
            <a:off x="165862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32</a:t>
            </a:r>
          </a:p>
        </p:txBody>
      </p:sp>
      <p:sp>
        <p:nvSpPr>
          <p:cNvPr id="76" name="Rectangle 75">
            <a:extLst>
              <a:ext uri="{FF2B5EF4-FFF2-40B4-BE49-F238E27FC236}">
                <a16:creationId xmlns:a16="http://schemas.microsoft.com/office/drawing/2014/main" id="{01118BA2-6CD2-4DDE-A9EE-4702980C5DF2}"/>
              </a:ext>
            </a:extLst>
          </p:cNvPr>
          <p:cNvSpPr/>
          <p:nvPr/>
        </p:nvSpPr>
        <p:spPr>
          <a:xfrm>
            <a:off x="110998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64</a:t>
            </a:r>
          </a:p>
        </p:txBody>
      </p:sp>
      <p:sp>
        <p:nvSpPr>
          <p:cNvPr id="77" name="Rectangle 76">
            <a:extLst>
              <a:ext uri="{FF2B5EF4-FFF2-40B4-BE49-F238E27FC236}">
                <a16:creationId xmlns:a16="http://schemas.microsoft.com/office/drawing/2014/main" id="{64E7929F-323E-4D1D-B2EA-3E2C8D4AD394}"/>
              </a:ext>
            </a:extLst>
          </p:cNvPr>
          <p:cNvSpPr/>
          <p:nvPr/>
        </p:nvSpPr>
        <p:spPr>
          <a:xfrm>
            <a:off x="56134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128</a:t>
            </a:r>
          </a:p>
        </p:txBody>
      </p:sp>
      <p:sp>
        <p:nvSpPr>
          <p:cNvPr id="81" name="Rectangle 80">
            <a:extLst>
              <a:ext uri="{FF2B5EF4-FFF2-40B4-BE49-F238E27FC236}">
                <a16:creationId xmlns:a16="http://schemas.microsoft.com/office/drawing/2014/main" id="{A9F2BDC4-E3FA-43DF-82B8-46C451882FBE}"/>
              </a:ext>
            </a:extLst>
          </p:cNvPr>
          <p:cNvSpPr/>
          <p:nvPr/>
        </p:nvSpPr>
        <p:spPr>
          <a:xfrm>
            <a:off x="5130800" y="408051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 (255)</a:t>
            </a:r>
            <a:r>
              <a:rPr lang="en-US" sz="2400" b="1" baseline="-25000" dirty="0">
                <a:solidFill>
                  <a:srgbClr val="C00000"/>
                </a:solidFill>
              </a:rPr>
              <a:t>10</a:t>
            </a:r>
          </a:p>
        </p:txBody>
      </p:sp>
    </p:spTree>
    <p:extLst>
      <p:ext uri="{BB962C8B-B14F-4D97-AF65-F5344CB8AC3E}">
        <p14:creationId xmlns:p14="http://schemas.microsoft.com/office/powerpoint/2010/main" val="289922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up)">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up)">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500"/>
                                        <p:tgtEl>
                                          <p:spTgt spid="7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fade">
                                      <p:cBhvr>
                                        <p:cTn id="100" dur="500"/>
                                        <p:tgtEl>
                                          <p:spTgt spid="7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fade">
                                      <p:cBhvr>
                                        <p:cTn id="103" dur="500"/>
                                        <p:tgtEl>
                                          <p:spTgt spid="7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Effect transition="in" filter="fade">
                                      <p:cBhvr>
                                        <p:cTn id="109" dur="500"/>
                                        <p:tgtEl>
                                          <p:spTgt spid="7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6"/>
                                        </p:tgtEl>
                                        <p:attrNameLst>
                                          <p:attrName>style.visibility</p:attrName>
                                        </p:attrNameLst>
                                      </p:cBhvr>
                                      <p:to>
                                        <p:strVal val="visible"/>
                                      </p:to>
                                    </p:set>
                                    <p:animEffect transition="in" filter="fade">
                                      <p:cBhvr>
                                        <p:cTn id="112" dur="500"/>
                                        <p:tgtEl>
                                          <p:spTgt spid="7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fade">
                                      <p:cBhvr>
                                        <p:cTn id="115" dur="500"/>
                                        <p:tgtEl>
                                          <p:spTgt spid="7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81"/>
                                        </p:tgtEl>
                                        <p:attrNameLst>
                                          <p:attrName>style.visibility</p:attrName>
                                        </p:attrNameLst>
                                      </p:cBhvr>
                                      <p:to>
                                        <p:strVal val="visible"/>
                                      </p:to>
                                    </p:set>
                                    <p:animEffect transition="in" filter="wipe(up)">
                                      <p:cBhvr>
                                        <p:cTn id="12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45" grpId="0"/>
      <p:bldP spid="46" grpId="0"/>
      <p:bldP spid="47" grpId="0"/>
      <p:bldP spid="48" grpId="0"/>
      <p:bldP spid="49" grpId="0"/>
      <p:bldP spid="50" grpId="0"/>
      <p:bldP spid="51" grpId="0"/>
      <p:bldP spid="52" grpId="0"/>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P spid="67" grpId="0"/>
      <p:bldP spid="68" grpId="0"/>
      <p:bldP spid="70" grpId="0" animBg="1"/>
      <p:bldP spid="71" grpId="0" animBg="1"/>
      <p:bldP spid="72" grpId="0" animBg="1"/>
      <p:bldP spid="73" grpId="0" animBg="1"/>
      <p:bldP spid="74" grpId="0" animBg="1"/>
      <p:bldP spid="75" grpId="0" animBg="1"/>
      <p:bldP spid="76" grpId="0" animBg="1"/>
      <p:bldP spid="77" grpId="0" animBg="1"/>
      <p:bldP spid="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9916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Converting from Decimal-to-Binary:</a:t>
            </a:r>
          </a:p>
        </p:txBody>
      </p:sp>
      <p:sp>
        <p:nvSpPr>
          <p:cNvPr id="22" name="Rectangle 21">
            <a:extLst>
              <a:ext uri="{FF2B5EF4-FFF2-40B4-BE49-F238E27FC236}">
                <a16:creationId xmlns:a16="http://schemas.microsoft.com/office/drawing/2014/main" id="{46E05A34-A4D7-41A2-A86B-3AD0B2082D5D}"/>
              </a:ext>
            </a:extLst>
          </p:cNvPr>
          <p:cNvSpPr/>
          <p:nvPr/>
        </p:nvSpPr>
        <p:spPr>
          <a:xfrm>
            <a:off x="507492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4" name="Rectangle 23">
            <a:extLst>
              <a:ext uri="{FF2B5EF4-FFF2-40B4-BE49-F238E27FC236}">
                <a16:creationId xmlns:a16="http://schemas.microsoft.com/office/drawing/2014/main" id="{B3C93676-B833-42F5-B274-07F221D60311}"/>
              </a:ext>
            </a:extLst>
          </p:cNvPr>
          <p:cNvSpPr/>
          <p:nvPr/>
        </p:nvSpPr>
        <p:spPr>
          <a:xfrm>
            <a:off x="452628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25" name="Rectangle 24">
            <a:extLst>
              <a:ext uri="{FF2B5EF4-FFF2-40B4-BE49-F238E27FC236}">
                <a16:creationId xmlns:a16="http://schemas.microsoft.com/office/drawing/2014/main" id="{FB05563B-D825-4D0A-A7D0-7C45AF001664}"/>
              </a:ext>
            </a:extLst>
          </p:cNvPr>
          <p:cNvSpPr/>
          <p:nvPr/>
        </p:nvSpPr>
        <p:spPr>
          <a:xfrm>
            <a:off x="397764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26" name="Rectangle 25">
            <a:extLst>
              <a:ext uri="{FF2B5EF4-FFF2-40B4-BE49-F238E27FC236}">
                <a16:creationId xmlns:a16="http://schemas.microsoft.com/office/drawing/2014/main" id="{06757D78-50B0-49C5-B456-5F17B18042FF}"/>
              </a:ext>
            </a:extLst>
          </p:cNvPr>
          <p:cNvSpPr/>
          <p:nvPr/>
        </p:nvSpPr>
        <p:spPr>
          <a:xfrm>
            <a:off x="342900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27" name="Rectangle 26">
            <a:extLst>
              <a:ext uri="{FF2B5EF4-FFF2-40B4-BE49-F238E27FC236}">
                <a16:creationId xmlns:a16="http://schemas.microsoft.com/office/drawing/2014/main" id="{4DDB3384-7565-48A1-B675-7AE8F53379B7}"/>
              </a:ext>
            </a:extLst>
          </p:cNvPr>
          <p:cNvSpPr/>
          <p:nvPr/>
        </p:nvSpPr>
        <p:spPr>
          <a:xfrm>
            <a:off x="288036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16</a:t>
            </a:r>
          </a:p>
        </p:txBody>
      </p:sp>
      <p:sp>
        <p:nvSpPr>
          <p:cNvPr id="28" name="Rectangle 27">
            <a:extLst>
              <a:ext uri="{FF2B5EF4-FFF2-40B4-BE49-F238E27FC236}">
                <a16:creationId xmlns:a16="http://schemas.microsoft.com/office/drawing/2014/main" id="{1B138314-C238-4A6F-8224-40E7AC82534B}"/>
              </a:ext>
            </a:extLst>
          </p:cNvPr>
          <p:cNvSpPr/>
          <p:nvPr/>
        </p:nvSpPr>
        <p:spPr>
          <a:xfrm>
            <a:off x="233172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32</a:t>
            </a:r>
          </a:p>
        </p:txBody>
      </p:sp>
      <p:sp>
        <p:nvSpPr>
          <p:cNvPr id="29" name="Rectangle 28">
            <a:extLst>
              <a:ext uri="{FF2B5EF4-FFF2-40B4-BE49-F238E27FC236}">
                <a16:creationId xmlns:a16="http://schemas.microsoft.com/office/drawing/2014/main" id="{5A1F6824-E673-4D8D-A3F2-EEF86E46468C}"/>
              </a:ext>
            </a:extLst>
          </p:cNvPr>
          <p:cNvSpPr/>
          <p:nvPr/>
        </p:nvSpPr>
        <p:spPr>
          <a:xfrm>
            <a:off x="178308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64</a:t>
            </a:r>
          </a:p>
        </p:txBody>
      </p:sp>
      <p:sp>
        <p:nvSpPr>
          <p:cNvPr id="34" name="Rectangle 33">
            <a:extLst>
              <a:ext uri="{FF2B5EF4-FFF2-40B4-BE49-F238E27FC236}">
                <a16:creationId xmlns:a16="http://schemas.microsoft.com/office/drawing/2014/main" id="{DA7DF42E-B52A-4816-A8F4-D1C32973B75E}"/>
              </a:ext>
            </a:extLst>
          </p:cNvPr>
          <p:cNvSpPr/>
          <p:nvPr/>
        </p:nvSpPr>
        <p:spPr>
          <a:xfrm>
            <a:off x="261620" y="1970404"/>
            <a:ext cx="149352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(67)</a:t>
            </a:r>
            <a:r>
              <a:rPr lang="en-US" sz="2400" b="1" baseline="-25000" dirty="0">
                <a:solidFill>
                  <a:srgbClr val="C00000"/>
                </a:solidFill>
              </a:rPr>
              <a:t>10</a:t>
            </a:r>
            <a:r>
              <a:rPr lang="en-US" sz="2400" b="1" dirty="0">
                <a:solidFill>
                  <a:srgbClr val="C00000"/>
                </a:solidFill>
              </a:rPr>
              <a:t> =</a:t>
            </a:r>
          </a:p>
        </p:txBody>
      </p:sp>
      <p:sp>
        <p:nvSpPr>
          <p:cNvPr id="35" name="Rectangle 34">
            <a:extLst>
              <a:ext uri="{FF2B5EF4-FFF2-40B4-BE49-F238E27FC236}">
                <a16:creationId xmlns:a16="http://schemas.microsoft.com/office/drawing/2014/main" id="{9137EA1A-804A-40C2-82A5-D0435CD3CDFF}"/>
              </a:ext>
            </a:extLst>
          </p:cNvPr>
          <p:cNvSpPr/>
          <p:nvPr/>
        </p:nvSpPr>
        <p:spPr>
          <a:xfrm>
            <a:off x="510032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6" name="Rectangle 35">
            <a:extLst>
              <a:ext uri="{FF2B5EF4-FFF2-40B4-BE49-F238E27FC236}">
                <a16:creationId xmlns:a16="http://schemas.microsoft.com/office/drawing/2014/main" id="{035984BF-A76D-4C17-B25F-EB88D01BD305}"/>
              </a:ext>
            </a:extLst>
          </p:cNvPr>
          <p:cNvSpPr/>
          <p:nvPr/>
        </p:nvSpPr>
        <p:spPr>
          <a:xfrm>
            <a:off x="455168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7" name="Rectangle 36">
            <a:extLst>
              <a:ext uri="{FF2B5EF4-FFF2-40B4-BE49-F238E27FC236}">
                <a16:creationId xmlns:a16="http://schemas.microsoft.com/office/drawing/2014/main" id="{A19929A5-B152-40B1-A65E-E01DBE21216A}"/>
              </a:ext>
            </a:extLst>
          </p:cNvPr>
          <p:cNvSpPr/>
          <p:nvPr/>
        </p:nvSpPr>
        <p:spPr>
          <a:xfrm>
            <a:off x="400304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8" name="Rectangle 37">
            <a:extLst>
              <a:ext uri="{FF2B5EF4-FFF2-40B4-BE49-F238E27FC236}">
                <a16:creationId xmlns:a16="http://schemas.microsoft.com/office/drawing/2014/main" id="{350CE63D-7184-4DE1-94F3-AC5FABD33CF5}"/>
              </a:ext>
            </a:extLst>
          </p:cNvPr>
          <p:cNvSpPr/>
          <p:nvPr/>
        </p:nvSpPr>
        <p:spPr>
          <a:xfrm>
            <a:off x="345440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9" name="Rectangle 38">
            <a:extLst>
              <a:ext uri="{FF2B5EF4-FFF2-40B4-BE49-F238E27FC236}">
                <a16:creationId xmlns:a16="http://schemas.microsoft.com/office/drawing/2014/main" id="{8CA08572-C3B7-4B07-AF9A-D962F0CDAC06}"/>
              </a:ext>
            </a:extLst>
          </p:cNvPr>
          <p:cNvSpPr/>
          <p:nvPr/>
        </p:nvSpPr>
        <p:spPr>
          <a:xfrm>
            <a:off x="290576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40" name="Rectangle 39">
            <a:extLst>
              <a:ext uri="{FF2B5EF4-FFF2-40B4-BE49-F238E27FC236}">
                <a16:creationId xmlns:a16="http://schemas.microsoft.com/office/drawing/2014/main" id="{8D58563E-4266-41F3-9D26-1C0AF91464F8}"/>
              </a:ext>
            </a:extLst>
          </p:cNvPr>
          <p:cNvSpPr/>
          <p:nvPr/>
        </p:nvSpPr>
        <p:spPr>
          <a:xfrm>
            <a:off x="235712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41" name="Rectangle 40">
            <a:extLst>
              <a:ext uri="{FF2B5EF4-FFF2-40B4-BE49-F238E27FC236}">
                <a16:creationId xmlns:a16="http://schemas.microsoft.com/office/drawing/2014/main" id="{0FD66554-DCCE-4E2C-8B56-847AE3252C24}"/>
              </a:ext>
            </a:extLst>
          </p:cNvPr>
          <p:cNvSpPr/>
          <p:nvPr/>
        </p:nvSpPr>
        <p:spPr>
          <a:xfrm>
            <a:off x="180848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6" name="Rectangle 45">
            <a:extLst>
              <a:ext uri="{FF2B5EF4-FFF2-40B4-BE49-F238E27FC236}">
                <a16:creationId xmlns:a16="http://schemas.microsoft.com/office/drawing/2014/main" id="{8DD5FF7D-2B83-41E3-A26C-BA8684F887FC}"/>
              </a:ext>
            </a:extLst>
          </p:cNvPr>
          <p:cNvSpPr/>
          <p:nvPr/>
        </p:nvSpPr>
        <p:spPr>
          <a:xfrm>
            <a:off x="261620" y="2858452"/>
            <a:ext cx="149352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(30)</a:t>
            </a:r>
            <a:r>
              <a:rPr lang="en-US" sz="2400" b="1" baseline="-25000" dirty="0">
                <a:solidFill>
                  <a:srgbClr val="C00000"/>
                </a:solidFill>
              </a:rPr>
              <a:t>10</a:t>
            </a:r>
            <a:r>
              <a:rPr lang="en-US" sz="2400" b="1" dirty="0">
                <a:solidFill>
                  <a:srgbClr val="C00000"/>
                </a:solidFill>
              </a:rPr>
              <a:t> =</a:t>
            </a:r>
            <a:endParaRPr lang="en-US" sz="2400" b="1" baseline="-25000" dirty="0">
              <a:solidFill>
                <a:srgbClr val="C00000"/>
              </a:solidFill>
            </a:endParaRPr>
          </a:p>
        </p:txBody>
      </p:sp>
      <p:sp>
        <p:nvSpPr>
          <p:cNvPr id="47" name="Rectangle 46">
            <a:extLst>
              <a:ext uri="{FF2B5EF4-FFF2-40B4-BE49-F238E27FC236}">
                <a16:creationId xmlns:a16="http://schemas.microsoft.com/office/drawing/2014/main" id="{C8D6D2DE-38B8-48CD-902B-A8EC7A76DB48}"/>
              </a:ext>
            </a:extLst>
          </p:cNvPr>
          <p:cNvSpPr/>
          <p:nvPr/>
        </p:nvSpPr>
        <p:spPr>
          <a:xfrm>
            <a:off x="3952240" y="289306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8" name="Rectangle 47">
            <a:extLst>
              <a:ext uri="{FF2B5EF4-FFF2-40B4-BE49-F238E27FC236}">
                <a16:creationId xmlns:a16="http://schemas.microsoft.com/office/drawing/2014/main" id="{44EF0F68-DBC8-4A87-99C2-535C3BB3F408}"/>
              </a:ext>
            </a:extLst>
          </p:cNvPr>
          <p:cNvSpPr/>
          <p:nvPr/>
        </p:nvSpPr>
        <p:spPr>
          <a:xfrm>
            <a:off x="3403600" y="289306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49" name="Rectangle 48">
            <a:extLst>
              <a:ext uri="{FF2B5EF4-FFF2-40B4-BE49-F238E27FC236}">
                <a16:creationId xmlns:a16="http://schemas.microsoft.com/office/drawing/2014/main" id="{FBBD37B7-F7FB-44A2-B820-E150217EBFC6}"/>
              </a:ext>
            </a:extLst>
          </p:cNvPr>
          <p:cNvSpPr/>
          <p:nvPr/>
        </p:nvSpPr>
        <p:spPr>
          <a:xfrm>
            <a:off x="2854960" y="289306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0" name="Rectangle 49">
            <a:extLst>
              <a:ext uri="{FF2B5EF4-FFF2-40B4-BE49-F238E27FC236}">
                <a16:creationId xmlns:a16="http://schemas.microsoft.com/office/drawing/2014/main" id="{1B324BE7-83B1-49D4-A773-19269C273F0D}"/>
              </a:ext>
            </a:extLst>
          </p:cNvPr>
          <p:cNvSpPr/>
          <p:nvPr/>
        </p:nvSpPr>
        <p:spPr>
          <a:xfrm>
            <a:off x="2306320" y="289306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51" name="Rectangle 50">
            <a:extLst>
              <a:ext uri="{FF2B5EF4-FFF2-40B4-BE49-F238E27FC236}">
                <a16:creationId xmlns:a16="http://schemas.microsoft.com/office/drawing/2014/main" id="{83104B89-69F3-4A6C-BA76-8444AFF288A6}"/>
              </a:ext>
            </a:extLst>
          </p:cNvPr>
          <p:cNvSpPr/>
          <p:nvPr/>
        </p:nvSpPr>
        <p:spPr>
          <a:xfrm>
            <a:off x="1757680" y="289306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16</a:t>
            </a:r>
          </a:p>
        </p:txBody>
      </p:sp>
      <p:sp>
        <p:nvSpPr>
          <p:cNvPr id="54" name="Rectangle 53">
            <a:extLst>
              <a:ext uri="{FF2B5EF4-FFF2-40B4-BE49-F238E27FC236}">
                <a16:creationId xmlns:a16="http://schemas.microsoft.com/office/drawing/2014/main" id="{91B257F8-FD64-4B2E-AB11-BD39CAD38843}"/>
              </a:ext>
            </a:extLst>
          </p:cNvPr>
          <p:cNvSpPr/>
          <p:nvPr/>
        </p:nvSpPr>
        <p:spPr>
          <a:xfrm>
            <a:off x="3977640" y="3285172"/>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55" name="Rectangle 54">
            <a:extLst>
              <a:ext uri="{FF2B5EF4-FFF2-40B4-BE49-F238E27FC236}">
                <a16:creationId xmlns:a16="http://schemas.microsoft.com/office/drawing/2014/main" id="{CCB901DD-36AF-4B0B-85A4-99959BD1FC47}"/>
              </a:ext>
            </a:extLst>
          </p:cNvPr>
          <p:cNvSpPr/>
          <p:nvPr/>
        </p:nvSpPr>
        <p:spPr>
          <a:xfrm>
            <a:off x="3429000" y="3285172"/>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6" name="Rectangle 55">
            <a:extLst>
              <a:ext uri="{FF2B5EF4-FFF2-40B4-BE49-F238E27FC236}">
                <a16:creationId xmlns:a16="http://schemas.microsoft.com/office/drawing/2014/main" id="{705FC25F-07DF-48FB-A6D6-7EDEF442D8EC}"/>
              </a:ext>
            </a:extLst>
          </p:cNvPr>
          <p:cNvSpPr/>
          <p:nvPr/>
        </p:nvSpPr>
        <p:spPr>
          <a:xfrm>
            <a:off x="2880360" y="3285172"/>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7" name="Rectangle 56">
            <a:extLst>
              <a:ext uri="{FF2B5EF4-FFF2-40B4-BE49-F238E27FC236}">
                <a16:creationId xmlns:a16="http://schemas.microsoft.com/office/drawing/2014/main" id="{9D29F118-71FD-4405-840E-3FF2251F2002}"/>
              </a:ext>
            </a:extLst>
          </p:cNvPr>
          <p:cNvSpPr/>
          <p:nvPr/>
        </p:nvSpPr>
        <p:spPr>
          <a:xfrm>
            <a:off x="2331720" y="3285172"/>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8" name="Rectangle 57">
            <a:extLst>
              <a:ext uri="{FF2B5EF4-FFF2-40B4-BE49-F238E27FC236}">
                <a16:creationId xmlns:a16="http://schemas.microsoft.com/office/drawing/2014/main" id="{735DEDE7-5D37-4CE2-B632-D9A7A334D1DE}"/>
              </a:ext>
            </a:extLst>
          </p:cNvPr>
          <p:cNvSpPr/>
          <p:nvPr/>
        </p:nvSpPr>
        <p:spPr>
          <a:xfrm>
            <a:off x="1783080" y="3285172"/>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1" name="Rectangle 60">
            <a:extLst>
              <a:ext uri="{FF2B5EF4-FFF2-40B4-BE49-F238E27FC236}">
                <a16:creationId xmlns:a16="http://schemas.microsoft.com/office/drawing/2014/main" id="{C1D9AE47-5CF1-4091-BDDF-5DE8F94A24DB}"/>
              </a:ext>
            </a:extLst>
          </p:cNvPr>
          <p:cNvSpPr/>
          <p:nvPr/>
        </p:nvSpPr>
        <p:spPr>
          <a:xfrm>
            <a:off x="0" y="3864292"/>
            <a:ext cx="17272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(192)</a:t>
            </a:r>
            <a:r>
              <a:rPr lang="en-US" sz="2400" b="1" baseline="-25000" dirty="0">
                <a:solidFill>
                  <a:srgbClr val="C00000"/>
                </a:solidFill>
              </a:rPr>
              <a:t>10</a:t>
            </a:r>
            <a:r>
              <a:rPr lang="en-US" sz="2400" b="1" dirty="0">
                <a:solidFill>
                  <a:srgbClr val="C00000"/>
                </a:solidFill>
              </a:rPr>
              <a:t> =</a:t>
            </a:r>
            <a:endParaRPr lang="en-US" sz="2400" b="1" baseline="-25000" dirty="0">
              <a:solidFill>
                <a:srgbClr val="C00000"/>
              </a:solidFill>
            </a:endParaRPr>
          </a:p>
        </p:txBody>
      </p:sp>
      <p:sp>
        <p:nvSpPr>
          <p:cNvPr id="62" name="Rectangle 61">
            <a:extLst>
              <a:ext uri="{FF2B5EF4-FFF2-40B4-BE49-F238E27FC236}">
                <a16:creationId xmlns:a16="http://schemas.microsoft.com/office/drawing/2014/main" id="{AD05CA70-E7FF-4BFE-A0A2-182C18BE6267}"/>
              </a:ext>
            </a:extLst>
          </p:cNvPr>
          <p:cNvSpPr/>
          <p:nvPr/>
        </p:nvSpPr>
        <p:spPr>
          <a:xfrm>
            <a:off x="559816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3" name="Rectangle 62">
            <a:extLst>
              <a:ext uri="{FF2B5EF4-FFF2-40B4-BE49-F238E27FC236}">
                <a16:creationId xmlns:a16="http://schemas.microsoft.com/office/drawing/2014/main" id="{8BFED137-DF98-491F-AC15-01B267C8611C}"/>
              </a:ext>
            </a:extLst>
          </p:cNvPr>
          <p:cNvSpPr/>
          <p:nvPr/>
        </p:nvSpPr>
        <p:spPr>
          <a:xfrm>
            <a:off x="504952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4" name="Rectangle 63">
            <a:extLst>
              <a:ext uri="{FF2B5EF4-FFF2-40B4-BE49-F238E27FC236}">
                <a16:creationId xmlns:a16="http://schemas.microsoft.com/office/drawing/2014/main" id="{55C16DD1-7BC1-421F-89F4-ADA718380915}"/>
              </a:ext>
            </a:extLst>
          </p:cNvPr>
          <p:cNvSpPr/>
          <p:nvPr/>
        </p:nvSpPr>
        <p:spPr>
          <a:xfrm>
            <a:off x="450088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65" name="Rectangle 64">
            <a:extLst>
              <a:ext uri="{FF2B5EF4-FFF2-40B4-BE49-F238E27FC236}">
                <a16:creationId xmlns:a16="http://schemas.microsoft.com/office/drawing/2014/main" id="{80B85F71-E6EF-40C5-8525-E54B325FB085}"/>
              </a:ext>
            </a:extLst>
          </p:cNvPr>
          <p:cNvSpPr/>
          <p:nvPr/>
        </p:nvSpPr>
        <p:spPr>
          <a:xfrm>
            <a:off x="395224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66" name="Rectangle 65">
            <a:extLst>
              <a:ext uri="{FF2B5EF4-FFF2-40B4-BE49-F238E27FC236}">
                <a16:creationId xmlns:a16="http://schemas.microsoft.com/office/drawing/2014/main" id="{6F249F05-7E60-46F4-9312-2DAA1F8B2FD0}"/>
              </a:ext>
            </a:extLst>
          </p:cNvPr>
          <p:cNvSpPr/>
          <p:nvPr/>
        </p:nvSpPr>
        <p:spPr>
          <a:xfrm>
            <a:off x="340360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16</a:t>
            </a:r>
          </a:p>
        </p:txBody>
      </p:sp>
      <p:sp>
        <p:nvSpPr>
          <p:cNvPr id="67" name="Rectangle 66">
            <a:extLst>
              <a:ext uri="{FF2B5EF4-FFF2-40B4-BE49-F238E27FC236}">
                <a16:creationId xmlns:a16="http://schemas.microsoft.com/office/drawing/2014/main" id="{ABE64731-3F64-4573-B49A-DC212FA3C2B3}"/>
              </a:ext>
            </a:extLst>
          </p:cNvPr>
          <p:cNvSpPr/>
          <p:nvPr/>
        </p:nvSpPr>
        <p:spPr>
          <a:xfrm>
            <a:off x="285496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32</a:t>
            </a:r>
          </a:p>
        </p:txBody>
      </p:sp>
      <p:sp>
        <p:nvSpPr>
          <p:cNvPr id="68" name="Rectangle 67">
            <a:extLst>
              <a:ext uri="{FF2B5EF4-FFF2-40B4-BE49-F238E27FC236}">
                <a16:creationId xmlns:a16="http://schemas.microsoft.com/office/drawing/2014/main" id="{F998641A-07CC-464F-9834-492644EC0CFD}"/>
              </a:ext>
            </a:extLst>
          </p:cNvPr>
          <p:cNvSpPr/>
          <p:nvPr/>
        </p:nvSpPr>
        <p:spPr>
          <a:xfrm>
            <a:off x="230632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64</a:t>
            </a:r>
          </a:p>
        </p:txBody>
      </p:sp>
      <p:sp>
        <p:nvSpPr>
          <p:cNvPr id="69" name="Rectangle 68">
            <a:extLst>
              <a:ext uri="{FF2B5EF4-FFF2-40B4-BE49-F238E27FC236}">
                <a16:creationId xmlns:a16="http://schemas.microsoft.com/office/drawing/2014/main" id="{40E9749E-38D4-48B7-B35D-6477BA77290B}"/>
              </a:ext>
            </a:extLst>
          </p:cNvPr>
          <p:cNvSpPr/>
          <p:nvPr/>
        </p:nvSpPr>
        <p:spPr>
          <a:xfrm>
            <a:off x="562356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70" name="Rectangle 69">
            <a:extLst>
              <a:ext uri="{FF2B5EF4-FFF2-40B4-BE49-F238E27FC236}">
                <a16:creationId xmlns:a16="http://schemas.microsoft.com/office/drawing/2014/main" id="{99BE8E05-0387-4C04-B470-99B0EC16F786}"/>
              </a:ext>
            </a:extLst>
          </p:cNvPr>
          <p:cNvSpPr/>
          <p:nvPr/>
        </p:nvSpPr>
        <p:spPr>
          <a:xfrm>
            <a:off x="507492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71" name="Rectangle 70">
            <a:extLst>
              <a:ext uri="{FF2B5EF4-FFF2-40B4-BE49-F238E27FC236}">
                <a16:creationId xmlns:a16="http://schemas.microsoft.com/office/drawing/2014/main" id="{98482284-34D4-44FF-B938-35DDBE9A2268}"/>
              </a:ext>
            </a:extLst>
          </p:cNvPr>
          <p:cNvSpPr/>
          <p:nvPr/>
        </p:nvSpPr>
        <p:spPr>
          <a:xfrm>
            <a:off x="452628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72" name="Rectangle 71">
            <a:extLst>
              <a:ext uri="{FF2B5EF4-FFF2-40B4-BE49-F238E27FC236}">
                <a16:creationId xmlns:a16="http://schemas.microsoft.com/office/drawing/2014/main" id="{61F29749-3B51-422D-AC4D-657443038188}"/>
              </a:ext>
            </a:extLst>
          </p:cNvPr>
          <p:cNvSpPr/>
          <p:nvPr/>
        </p:nvSpPr>
        <p:spPr>
          <a:xfrm>
            <a:off x="397764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73" name="Rectangle 72">
            <a:extLst>
              <a:ext uri="{FF2B5EF4-FFF2-40B4-BE49-F238E27FC236}">
                <a16:creationId xmlns:a16="http://schemas.microsoft.com/office/drawing/2014/main" id="{6A8DAD91-7A08-46E1-BC3F-5BA1BEBEB248}"/>
              </a:ext>
            </a:extLst>
          </p:cNvPr>
          <p:cNvSpPr/>
          <p:nvPr/>
        </p:nvSpPr>
        <p:spPr>
          <a:xfrm>
            <a:off x="342900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74" name="Rectangle 73">
            <a:extLst>
              <a:ext uri="{FF2B5EF4-FFF2-40B4-BE49-F238E27FC236}">
                <a16:creationId xmlns:a16="http://schemas.microsoft.com/office/drawing/2014/main" id="{00013B09-6EED-43EA-A8C1-C8B174187C46}"/>
              </a:ext>
            </a:extLst>
          </p:cNvPr>
          <p:cNvSpPr/>
          <p:nvPr/>
        </p:nvSpPr>
        <p:spPr>
          <a:xfrm>
            <a:off x="288036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75" name="Rectangle 74">
            <a:extLst>
              <a:ext uri="{FF2B5EF4-FFF2-40B4-BE49-F238E27FC236}">
                <a16:creationId xmlns:a16="http://schemas.microsoft.com/office/drawing/2014/main" id="{8491C0AF-7BB6-45EE-9228-37E752886B8D}"/>
              </a:ext>
            </a:extLst>
          </p:cNvPr>
          <p:cNvSpPr/>
          <p:nvPr/>
        </p:nvSpPr>
        <p:spPr>
          <a:xfrm>
            <a:off x="233172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76" name="Rectangle 75">
            <a:extLst>
              <a:ext uri="{FF2B5EF4-FFF2-40B4-BE49-F238E27FC236}">
                <a16:creationId xmlns:a16="http://schemas.microsoft.com/office/drawing/2014/main" id="{E899545C-79B6-4C75-BEC4-BA387DAE7064}"/>
              </a:ext>
            </a:extLst>
          </p:cNvPr>
          <p:cNvSpPr/>
          <p:nvPr/>
        </p:nvSpPr>
        <p:spPr>
          <a:xfrm>
            <a:off x="1757680" y="40389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128</a:t>
            </a:r>
          </a:p>
        </p:txBody>
      </p:sp>
      <p:sp>
        <p:nvSpPr>
          <p:cNvPr id="77" name="Rectangle 76">
            <a:extLst>
              <a:ext uri="{FF2B5EF4-FFF2-40B4-BE49-F238E27FC236}">
                <a16:creationId xmlns:a16="http://schemas.microsoft.com/office/drawing/2014/main" id="{DA0C025A-63B9-4272-9B0B-412767F0CC3C}"/>
              </a:ext>
            </a:extLst>
          </p:cNvPr>
          <p:cNvSpPr/>
          <p:nvPr/>
        </p:nvSpPr>
        <p:spPr>
          <a:xfrm>
            <a:off x="175514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Tree>
    <p:extLst>
      <p:ext uri="{BB962C8B-B14F-4D97-AF65-F5344CB8AC3E}">
        <p14:creationId xmlns:p14="http://schemas.microsoft.com/office/powerpoint/2010/main" val="37400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ppt_x</p:attrName>
                                        </p:attrNameLst>
                                      </p:cBhvr>
                                      <p:tavLst>
                                        <p:tav tm="0">
                                          <p:val>
                                            <p:strVal val="#ppt_x"/>
                                          </p:val>
                                        </p:tav>
                                        <p:tav tm="100000">
                                          <p:val>
                                            <p:strVal val="#ppt_x"/>
                                          </p:val>
                                        </p:tav>
                                      </p:tavLst>
                                    </p:anim>
                                    <p:anim calcmode="lin" valueType="num">
                                      <p:cBhvr>
                                        <p:cTn id="6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childTnLst>
                          </p:cTn>
                        </p:par>
                      </p:childTnLst>
                    </p:cTn>
                  </p:par>
                  <p:par>
                    <p:cTn id="96" fill="hold">
                      <p:stCondLst>
                        <p:cond delay="indefinite"/>
                      </p:stCondLst>
                      <p:childTnLst>
                        <p:par>
                          <p:cTn id="97" fill="hold">
                            <p:stCondLst>
                              <p:cond delay="0"/>
                            </p:stCondLst>
                            <p:childTnLst>
                              <p:par>
                                <p:cTn id="98" presetID="47" presetClass="entr" presetSubtype="0" fill="hold" grpId="0" nodeType="click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0"/>
                                        <p:tgtEl>
                                          <p:spTgt spid="58"/>
                                        </p:tgtEl>
                                      </p:cBhvr>
                                    </p:animEffect>
                                    <p:anim calcmode="lin" valueType="num">
                                      <p:cBhvr>
                                        <p:cTn id="101" dur="1000" fill="hold"/>
                                        <p:tgtEl>
                                          <p:spTgt spid="58"/>
                                        </p:tgtEl>
                                        <p:attrNameLst>
                                          <p:attrName>ppt_x</p:attrName>
                                        </p:attrNameLst>
                                      </p:cBhvr>
                                      <p:tavLst>
                                        <p:tav tm="0">
                                          <p:val>
                                            <p:strVal val="#ppt_x"/>
                                          </p:val>
                                        </p:tav>
                                        <p:tav tm="100000">
                                          <p:val>
                                            <p:strVal val="#ppt_x"/>
                                          </p:val>
                                        </p:tav>
                                      </p:tavLst>
                                    </p:anim>
                                    <p:anim calcmode="lin" valueType="num">
                                      <p:cBhvr>
                                        <p:cTn id="102"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7"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fade">
                                      <p:cBhvr>
                                        <p:cTn id="107" dur="1000"/>
                                        <p:tgtEl>
                                          <p:spTgt spid="57"/>
                                        </p:tgtEl>
                                      </p:cBhvr>
                                    </p:animEffect>
                                    <p:anim calcmode="lin" valueType="num">
                                      <p:cBhvr>
                                        <p:cTn id="108" dur="1000" fill="hold"/>
                                        <p:tgtEl>
                                          <p:spTgt spid="57"/>
                                        </p:tgtEl>
                                        <p:attrNameLst>
                                          <p:attrName>ppt_x</p:attrName>
                                        </p:attrNameLst>
                                      </p:cBhvr>
                                      <p:tavLst>
                                        <p:tav tm="0">
                                          <p:val>
                                            <p:strVal val="#ppt_x"/>
                                          </p:val>
                                        </p:tav>
                                        <p:tav tm="100000">
                                          <p:val>
                                            <p:strVal val="#ppt_x"/>
                                          </p:val>
                                        </p:tav>
                                      </p:tavLst>
                                    </p:anim>
                                    <p:anim calcmode="lin" valueType="num">
                                      <p:cBhvr>
                                        <p:cTn id="10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7" presetClass="entr" presetSubtype="0" fill="hold" grpId="0" nodeType="click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1000"/>
                                        <p:tgtEl>
                                          <p:spTgt spid="56"/>
                                        </p:tgtEl>
                                      </p:cBhvr>
                                    </p:animEffect>
                                    <p:anim calcmode="lin" valueType="num">
                                      <p:cBhvr>
                                        <p:cTn id="115" dur="1000" fill="hold"/>
                                        <p:tgtEl>
                                          <p:spTgt spid="56"/>
                                        </p:tgtEl>
                                        <p:attrNameLst>
                                          <p:attrName>ppt_x</p:attrName>
                                        </p:attrNameLst>
                                      </p:cBhvr>
                                      <p:tavLst>
                                        <p:tav tm="0">
                                          <p:val>
                                            <p:strVal val="#ppt_x"/>
                                          </p:val>
                                        </p:tav>
                                        <p:tav tm="100000">
                                          <p:val>
                                            <p:strVal val="#ppt_x"/>
                                          </p:val>
                                        </p:tav>
                                      </p:tavLst>
                                    </p:anim>
                                    <p:anim calcmode="lin" valueType="num">
                                      <p:cBhvr>
                                        <p:cTn id="1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7" presetClass="entr" presetSubtype="0" fill="hold" grpId="0" nodeType="clickEffect">
                                  <p:stCondLst>
                                    <p:cond delay="0"/>
                                  </p:stCondLst>
                                  <p:childTnLst>
                                    <p:set>
                                      <p:cBhvr>
                                        <p:cTn id="120" dur="1" fill="hold">
                                          <p:stCondLst>
                                            <p:cond delay="0"/>
                                          </p:stCondLst>
                                        </p:cTn>
                                        <p:tgtEl>
                                          <p:spTgt spid="55"/>
                                        </p:tgtEl>
                                        <p:attrNameLst>
                                          <p:attrName>style.visibility</p:attrName>
                                        </p:attrNameLst>
                                      </p:cBhvr>
                                      <p:to>
                                        <p:strVal val="visible"/>
                                      </p:to>
                                    </p:set>
                                    <p:animEffect transition="in" filter="fade">
                                      <p:cBhvr>
                                        <p:cTn id="121" dur="1000"/>
                                        <p:tgtEl>
                                          <p:spTgt spid="55"/>
                                        </p:tgtEl>
                                      </p:cBhvr>
                                    </p:animEffect>
                                    <p:anim calcmode="lin" valueType="num">
                                      <p:cBhvr>
                                        <p:cTn id="122" dur="1000" fill="hold"/>
                                        <p:tgtEl>
                                          <p:spTgt spid="55"/>
                                        </p:tgtEl>
                                        <p:attrNameLst>
                                          <p:attrName>ppt_x</p:attrName>
                                        </p:attrNameLst>
                                      </p:cBhvr>
                                      <p:tavLst>
                                        <p:tav tm="0">
                                          <p:val>
                                            <p:strVal val="#ppt_x"/>
                                          </p:val>
                                        </p:tav>
                                        <p:tav tm="100000">
                                          <p:val>
                                            <p:strVal val="#ppt_x"/>
                                          </p:val>
                                        </p:tav>
                                      </p:tavLst>
                                    </p:anim>
                                    <p:anim calcmode="lin" valueType="num">
                                      <p:cBhvr>
                                        <p:cTn id="1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7" presetClass="entr" presetSubtype="0" fill="hold" grpId="0" nodeType="click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fade">
                                      <p:cBhvr>
                                        <p:cTn id="128" dur="1000"/>
                                        <p:tgtEl>
                                          <p:spTgt spid="54"/>
                                        </p:tgtEl>
                                      </p:cBhvr>
                                    </p:animEffect>
                                    <p:anim calcmode="lin" valueType="num">
                                      <p:cBhvr>
                                        <p:cTn id="129" dur="1000" fill="hold"/>
                                        <p:tgtEl>
                                          <p:spTgt spid="54"/>
                                        </p:tgtEl>
                                        <p:attrNameLst>
                                          <p:attrName>ppt_x</p:attrName>
                                        </p:attrNameLst>
                                      </p:cBhvr>
                                      <p:tavLst>
                                        <p:tav tm="0">
                                          <p:val>
                                            <p:strVal val="#ppt_x"/>
                                          </p:val>
                                        </p:tav>
                                        <p:tav tm="100000">
                                          <p:val>
                                            <p:strVal val="#ppt_x"/>
                                          </p:val>
                                        </p:tav>
                                      </p:tavLst>
                                    </p:anim>
                                    <p:anim calcmode="lin" valueType="num">
                                      <p:cBhvr>
                                        <p:cTn id="13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fade">
                                      <p:cBhvr>
                                        <p:cTn id="139" dur="500"/>
                                        <p:tgtEl>
                                          <p:spTgt spid="6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fade">
                                      <p:cBhvr>
                                        <p:cTn id="142" dur="500"/>
                                        <p:tgtEl>
                                          <p:spTgt spid="6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4"/>
                                        </p:tgtEl>
                                        <p:attrNameLst>
                                          <p:attrName>style.visibility</p:attrName>
                                        </p:attrNameLst>
                                      </p:cBhvr>
                                      <p:to>
                                        <p:strVal val="visible"/>
                                      </p:to>
                                    </p:set>
                                    <p:animEffect transition="in" filter="fade">
                                      <p:cBhvr>
                                        <p:cTn id="145" dur="500"/>
                                        <p:tgtEl>
                                          <p:spTgt spid="6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5"/>
                                        </p:tgtEl>
                                        <p:attrNameLst>
                                          <p:attrName>style.visibility</p:attrName>
                                        </p:attrNameLst>
                                      </p:cBhvr>
                                      <p:to>
                                        <p:strVal val="visible"/>
                                      </p:to>
                                    </p:set>
                                    <p:animEffect transition="in" filter="fade">
                                      <p:cBhvr>
                                        <p:cTn id="148" dur="500"/>
                                        <p:tgtEl>
                                          <p:spTgt spid="6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6"/>
                                        </p:tgtEl>
                                        <p:attrNameLst>
                                          <p:attrName>style.visibility</p:attrName>
                                        </p:attrNameLst>
                                      </p:cBhvr>
                                      <p:to>
                                        <p:strVal val="visible"/>
                                      </p:to>
                                    </p:set>
                                    <p:animEffect transition="in" filter="fade">
                                      <p:cBhvr>
                                        <p:cTn id="151" dur="500"/>
                                        <p:tgtEl>
                                          <p:spTgt spid="66"/>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7"/>
                                        </p:tgtEl>
                                        <p:attrNameLst>
                                          <p:attrName>style.visibility</p:attrName>
                                        </p:attrNameLst>
                                      </p:cBhvr>
                                      <p:to>
                                        <p:strVal val="visible"/>
                                      </p:to>
                                    </p:set>
                                    <p:animEffect transition="in" filter="fade">
                                      <p:cBhvr>
                                        <p:cTn id="154" dur="500"/>
                                        <p:tgtEl>
                                          <p:spTgt spid="67"/>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fade">
                                      <p:cBhvr>
                                        <p:cTn id="157" dur="500"/>
                                        <p:tgtEl>
                                          <p:spTgt spid="68"/>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76"/>
                                        </p:tgtEl>
                                        <p:attrNameLst>
                                          <p:attrName>style.visibility</p:attrName>
                                        </p:attrNameLst>
                                      </p:cBhvr>
                                      <p:to>
                                        <p:strVal val="visible"/>
                                      </p:to>
                                    </p:set>
                                    <p:animEffect transition="in" filter="fade">
                                      <p:cBhvr>
                                        <p:cTn id="160" dur="500"/>
                                        <p:tgtEl>
                                          <p:spTgt spid="76"/>
                                        </p:tgtEl>
                                      </p:cBhvr>
                                    </p:animEffect>
                                  </p:childTnLst>
                                </p:cTn>
                              </p:par>
                            </p:childTnLst>
                          </p:cTn>
                        </p:par>
                      </p:childTnLst>
                    </p:cTn>
                  </p:par>
                  <p:par>
                    <p:cTn id="161" fill="hold">
                      <p:stCondLst>
                        <p:cond delay="indefinite"/>
                      </p:stCondLst>
                      <p:childTnLst>
                        <p:par>
                          <p:cTn id="162" fill="hold">
                            <p:stCondLst>
                              <p:cond delay="0"/>
                            </p:stCondLst>
                            <p:childTnLst>
                              <p:par>
                                <p:cTn id="163" presetID="47" presetClass="entr" presetSubtype="0" fill="hold" grpId="0" nodeType="clickEffect">
                                  <p:stCondLst>
                                    <p:cond delay="0"/>
                                  </p:stCondLst>
                                  <p:childTnLst>
                                    <p:set>
                                      <p:cBhvr>
                                        <p:cTn id="164" dur="1" fill="hold">
                                          <p:stCondLst>
                                            <p:cond delay="0"/>
                                          </p:stCondLst>
                                        </p:cTn>
                                        <p:tgtEl>
                                          <p:spTgt spid="77"/>
                                        </p:tgtEl>
                                        <p:attrNameLst>
                                          <p:attrName>style.visibility</p:attrName>
                                        </p:attrNameLst>
                                      </p:cBhvr>
                                      <p:to>
                                        <p:strVal val="visible"/>
                                      </p:to>
                                    </p:set>
                                    <p:animEffect transition="in" filter="fade">
                                      <p:cBhvr>
                                        <p:cTn id="165" dur="1000"/>
                                        <p:tgtEl>
                                          <p:spTgt spid="77"/>
                                        </p:tgtEl>
                                      </p:cBhvr>
                                    </p:animEffect>
                                    <p:anim calcmode="lin" valueType="num">
                                      <p:cBhvr>
                                        <p:cTn id="166" dur="1000" fill="hold"/>
                                        <p:tgtEl>
                                          <p:spTgt spid="77"/>
                                        </p:tgtEl>
                                        <p:attrNameLst>
                                          <p:attrName>ppt_x</p:attrName>
                                        </p:attrNameLst>
                                      </p:cBhvr>
                                      <p:tavLst>
                                        <p:tav tm="0">
                                          <p:val>
                                            <p:strVal val="#ppt_x"/>
                                          </p:val>
                                        </p:tav>
                                        <p:tav tm="100000">
                                          <p:val>
                                            <p:strVal val="#ppt_x"/>
                                          </p:val>
                                        </p:tav>
                                      </p:tavLst>
                                    </p:anim>
                                    <p:anim calcmode="lin" valueType="num">
                                      <p:cBhvr>
                                        <p:cTn id="167"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47" presetClass="entr" presetSubtype="0" fill="hold" grpId="0" nodeType="click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fade">
                                      <p:cBhvr>
                                        <p:cTn id="172" dur="1000"/>
                                        <p:tgtEl>
                                          <p:spTgt spid="75"/>
                                        </p:tgtEl>
                                      </p:cBhvr>
                                    </p:animEffect>
                                    <p:anim calcmode="lin" valueType="num">
                                      <p:cBhvr>
                                        <p:cTn id="173" dur="1000" fill="hold"/>
                                        <p:tgtEl>
                                          <p:spTgt spid="75"/>
                                        </p:tgtEl>
                                        <p:attrNameLst>
                                          <p:attrName>ppt_x</p:attrName>
                                        </p:attrNameLst>
                                      </p:cBhvr>
                                      <p:tavLst>
                                        <p:tav tm="0">
                                          <p:val>
                                            <p:strVal val="#ppt_x"/>
                                          </p:val>
                                        </p:tav>
                                        <p:tav tm="100000">
                                          <p:val>
                                            <p:strVal val="#ppt_x"/>
                                          </p:val>
                                        </p:tav>
                                      </p:tavLst>
                                    </p:anim>
                                    <p:anim calcmode="lin" valueType="num">
                                      <p:cBhvr>
                                        <p:cTn id="17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47" presetClass="entr" presetSubtype="0" fill="hold" grpId="0" nodeType="clickEffect">
                                  <p:stCondLst>
                                    <p:cond delay="0"/>
                                  </p:stCondLst>
                                  <p:childTnLst>
                                    <p:set>
                                      <p:cBhvr>
                                        <p:cTn id="178" dur="1" fill="hold">
                                          <p:stCondLst>
                                            <p:cond delay="0"/>
                                          </p:stCondLst>
                                        </p:cTn>
                                        <p:tgtEl>
                                          <p:spTgt spid="74"/>
                                        </p:tgtEl>
                                        <p:attrNameLst>
                                          <p:attrName>style.visibility</p:attrName>
                                        </p:attrNameLst>
                                      </p:cBhvr>
                                      <p:to>
                                        <p:strVal val="visible"/>
                                      </p:to>
                                    </p:set>
                                    <p:animEffect transition="in" filter="fade">
                                      <p:cBhvr>
                                        <p:cTn id="179" dur="1000"/>
                                        <p:tgtEl>
                                          <p:spTgt spid="74"/>
                                        </p:tgtEl>
                                      </p:cBhvr>
                                    </p:animEffect>
                                    <p:anim calcmode="lin" valueType="num">
                                      <p:cBhvr>
                                        <p:cTn id="180" dur="1000" fill="hold"/>
                                        <p:tgtEl>
                                          <p:spTgt spid="74"/>
                                        </p:tgtEl>
                                        <p:attrNameLst>
                                          <p:attrName>ppt_x</p:attrName>
                                        </p:attrNameLst>
                                      </p:cBhvr>
                                      <p:tavLst>
                                        <p:tav tm="0">
                                          <p:val>
                                            <p:strVal val="#ppt_x"/>
                                          </p:val>
                                        </p:tav>
                                        <p:tav tm="100000">
                                          <p:val>
                                            <p:strVal val="#ppt_x"/>
                                          </p:val>
                                        </p:tav>
                                      </p:tavLst>
                                    </p:anim>
                                    <p:anim calcmode="lin" valueType="num">
                                      <p:cBhvr>
                                        <p:cTn id="181" dur="1000" fill="hold"/>
                                        <p:tgtEl>
                                          <p:spTgt spid="74"/>
                                        </p:tgtEl>
                                        <p:attrNameLst>
                                          <p:attrName>ppt_y</p:attrName>
                                        </p:attrNameLst>
                                      </p:cBhvr>
                                      <p:tavLst>
                                        <p:tav tm="0">
                                          <p:val>
                                            <p:strVal val="#ppt_y-.1"/>
                                          </p:val>
                                        </p:tav>
                                        <p:tav tm="100000">
                                          <p:val>
                                            <p:strVal val="#ppt_y"/>
                                          </p:val>
                                        </p:tav>
                                      </p:tavLst>
                                    </p:anim>
                                  </p:childTnLst>
                                </p:cTn>
                              </p:par>
                              <p:par>
                                <p:cTn id="182" presetID="47" presetClass="entr" presetSubtype="0" fill="hold" grpId="0" nodeType="withEffect">
                                  <p:stCondLst>
                                    <p:cond delay="0"/>
                                  </p:stCondLst>
                                  <p:childTnLst>
                                    <p:set>
                                      <p:cBhvr>
                                        <p:cTn id="183" dur="1" fill="hold">
                                          <p:stCondLst>
                                            <p:cond delay="0"/>
                                          </p:stCondLst>
                                        </p:cTn>
                                        <p:tgtEl>
                                          <p:spTgt spid="73"/>
                                        </p:tgtEl>
                                        <p:attrNameLst>
                                          <p:attrName>style.visibility</p:attrName>
                                        </p:attrNameLst>
                                      </p:cBhvr>
                                      <p:to>
                                        <p:strVal val="visible"/>
                                      </p:to>
                                    </p:set>
                                    <p:animEffect transition="in" filter="fade">
                                      <p:cBhvr>
                                        <p:cTn id="184" dur="1000"/>
                                        <p:tgtEl>
                                          <p:spTgt spid="73"/>
                                        </p:tgtEl>
                                      </p:cBhvr>
                                    </p:animEffect>
                                    <p:anim calcmode="lin" valueType="num">
                                      <p:cBhvr>
                                        <p:cTn id="185" dur="1000" fill="hold"/>
                                        <p:tgtEl>
                                          <p:spTgt spid="73"/>
                                        </p:tgtEl>
                                        <p:attrNameLst>
                                          <p:attrName>ppt_x</p:attrName>
                                        </p:attrNameLst>
                                      </p:cBhvr>
                                      <p:tavLst>
                                        <p:tav tm="0">
                                          <p:val>
                                            <p:strVal val="#ppt_x"/>
                                          </p:val>
                                        </p:tav>
                                        <p:tav tm="100000">
                                          <p:val>
                                            <p:strVal val="#ppt_x"/>
                                          </p:val>
                                        </p:tav>
                                      </p:tavLst>
                                    </p:anim>
                                    <p:anim calcmode="lin" valueType="num">
                                      <p:cBhvr>
                                        <p:cTn id="186" dur="1000" fill="hold"/>
                                        <p:tgtEl>
                                          <p:spTgt spid="73"/>
                                        </p:tgtEl>
                                        <p:attrNameLst>
                                          <p:attrName>ppt_y</p:attrName>
                                        </p:attrNameLst>
                                      </p:cBhvr>
                                      <p:tavLst>
                                        <p:tav tm="0">
                                          <p:val>
                                            <p:strVal val="#ppt_y-.1"/>
                                          </p:val>
                                        </p:tav>
                                        <p:tav tm="100000">
                                          <p:val>
                                            <p:strVal val="#ppt_y"/>
                                          </p:val>
                                        </p:tav>
                                      </p:tavLst>
                                    </p:anim>
                                  </p:childTnLst>
                                </p:cTn>
                              </p:par>
                              <p:par>
                                <p:cTn id="187" presetID="47"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animEffect transition="in" filter="fade">
                                      <p:cBhvr>
                                        <p:cTn id="189" dur="1000"/>
                                        <p:tgtEl>
                                          <p:spTgt spid="72"/>
                                        </p:tgtEl>
                                      </p:cBhvr>
                                    </p:animEffect>
                                    <p:anim calcmode="lin" valueType="num">
                                      <p:cBhvr>
                                        <p:cTn id="190" dur="1000" fill="hold"/>
                                        <p:tgtEl>
                                          <p:spTgt spid="72"/>
                                        </p:tgtEl>
                                        <p:attrNameLst>
                                          <p:attrName>ppt_x</p:attrName>
                                        </p:attrNameLst>
                                      </p:cBhvr>
                                      <p:tavLst>
                                        <p:tav tm="0">
                                          <p:val>
                                            <p:strVal val="#ppt_x"/>
                                          </p:val>
                                        </p:tav>
                                        <p:tav tm="100000">
                                          <p:val>
                                            <p:strVal val="#ppt_x"/>
                                          </p:val>
                                        </p:tav>
                                      </p:tavLst>
                                    </p:anim>
                                    <p:anim calcmode="lin" valueType="num">
                                      <p:cBhvr>
                                        <p:cTn id="191" dur="1000" fill="hold"/>
                                        <p:tgtEl>
                                          <p:spTgt spid="72"/>
                                        </p:tgtEl>
                                        <p:attrNameLst>
                                          <p:attrName>ppt_y</p:attrName>
                                        </p:attrNameLst>
                                      </p:cBhvr>
                                      <p:tavLst>
                                        <p:tav tm="0">
                                          <p:val>
                                            <p:strVal val="#ppt_y-.1"/>
                                          </p:val>
                                        </p:tav>
                                        <p:tav tm="100000">
                                          <p:val>
                                            <p:strVal val="#ppt_y"/>
                                          </p:val>
                                        </p:tav>
                                      </p:tavLst>
                                    </p:anim>
                                  </p:childTnLst>
                                </p:cTn>
                              </p:par>
                              <p:par>
                                <p:cTn id="192" presetID="47" presetClass="entr" presetSubtype="0" fill="hold" grpId="0" nodeType="with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fade">
                                      <p:cBhvr>
                                        <p:cTn id="194" dur="1000"/>
                                        <p:tgtEl>
                                          <p:spTgt spid="71"/>
                                        </p:tgtEl>
                                      </p:cBhvr>
                                    </p:animEffect>
                                    <p:anim calcmode="lin" valueType="num">
                                      <p:cBhvr>
                                        <p:cTn id="195" dur="1000" fill="hold"/>
                                        <p:tgtEl>
                                          <p:spTgt spid="71"/>
                                        </p:tgtEl>
                                        <p:attrNameLst>
                                          <p:attrName>ppt_x</p:attrName>
                                        </p:attrNameLst>
                                      </p:cBhvr>
                                      <p:tavLst>
                                        <p:tav tm="0">
                                          <p:val>
                                            <p:strVal val="#ppt_x"/>
                                          </p:val>
                                        </p:tav>
                                        <p:tav tm="100000">
                                          <p:val>
                                            <p:strVal val="#ppt_x"/>
                                          </p:val>
                                        </p:tav>
                                      </p:tavLst>
                                    </p:anim>
                                    <p:anim calcmode="lin" valueType="num">
                                      <p:cBhvr>
                                        <p:cTn id="196" dur="1000" fill="hold"/>
                                        <p:tgtEl>
                                          <p:spTgt spid="71"/>
                                        </p:tgtEl>
                                        <p:attrNameLst>
                                          <p:attrName>ppt_y</p:attrName>
                                        </p:attrNameLst>
                                      </p:cBhvr>
                                      <p:tavLst>
                                        <p:tav tm="0">
                                          <p:val>
                                            <p:strVal val="#ppt_y-.1"/>
                                          </p:val>
                                        </p:tav>
                                        <p:tav tm="100000">
                                          <p:val>
                                            <p:strVal val="#ppt_y"/>
                                          </p:val>
                                        </p:tav>
                                      </p:tavLst>
                                    </p:anim>
                                  </p:childTnLst>
                                </p:cTn>
                              </p:par>
                              <p:par>
                                <p:cTn id="197" presetID="47" presetClass="entr" presetSubtype="0" fill="hold" grpId="0" nodeType="withEffect">
                                  <p:stCondLst>
                                    <p:cond delay="0"/>
                                  </p:stCondLst>
                                  <p:childTnLst>
                                    <p:set>
                                      <p:cBhvr>
                                        <p:cTn id="198" dur="1" fill="hold">
                                          <p:stCondLst>
                                            <p:cond delay="0"/>
                                          </p:stCondLst>
                                        </p:cTn>
                                        <p:tgtEl>
                                          <p:spTgt spid="70"/>
                                        </p:tgtEl>
                                        <p:attrNameLst>
                                          <p:attrName>style.visibility</p:attrName>
                                        </p:attrNameLst>
                                      </p:cBhvr>
                                      <p:to>
                                        <p:strVal val="visible"/>
                                      </p:to>
                                    </p:set>
                                    <p:animEffect transition="in" filter="fade">
                                      <p:cBhvr>
                                        <p:cTn id="199" dur="1000"/>
                                        <p:tgtEl>
                                          <p:spTgt spid="70"/>
                                        </p:tgtEl>
                                      </p:cBhvr>
                                    </p:animEffect>
                                    <p:anim calcmode="lin" valueType="num">
                                      <p:cBhvr>
                                        <p:cTn id="200" dur="1000" fill="hold"/>
                                        <p:tgtEl>
                                          <p:spTgt spid="70"/>
                                        </p:tgtEl>
                                        <p:attrNameLst>
                                          <p:attrName>ppt_x</p:attrName>
                                        </p:attrNameLst>
                                      </p:cBhvr>
                                      <p:tavLst>
                                        <p:tav tm="0">
                                          <p:val>
                                            <p:strVal val="#ppt_x"/>
                                          </p:val>
                                        </p:tav>
                                        <p:tav tm="100000">
                                          <p:val>
                                            <p:strVal val="#ppt_x"/>
                                          </p:val>
                                        </p:tav>
                                      </p:tavLst>
                                    </p:anim>
                                    <p:anim calcmode="lin" valueType="num">
                                      <p:cBhvr>
                                        <p:cTn id="201" dur="1000" fill="hold"/>
                                        <p:tgtEl>
                                          <p:spTgt spid="70"/>
                                        </p:tgtEl>
                                        <p:attrNameLst>
                                          <p:attrName>ppt_y</p:attrName>
                                        </p:attrNameLst>
                                      </p:cBhvr>
                                      <p:tavLst>
                                        <p:tav tm="0">
                                          <p:val>
                                            <p:strVal val="#ppt_y-.1"/>
                                          </p:val>
                                        </p:tav>
                                        <p:tav tm="100000">
                                          <p:val>
                                            <p:strVal val="#ppt_y"/>
                                          </p:val>
                                        </p:tav>
                                      </p:tavLst>
                                    </p:anim>
                                  </p:childTnLst>
                                </p:cTn>
                              </p:par>
                              <p:par>
                                <p:cTn id="202" presetID="47" presetClass="entr" presetSubtype="0" fill="hold" grpId="0"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fade">
                                      <p:cBhvr>
                                        <p:cTn id="204" dur="1000"/>
                                        <p:tgtEl>
                                          <p:spTgt spid="69"/>
                                        </p:tgtEl>
                                      </p:cBhvr>
                                    </p:animEffect>
                                    <p:anim calcmode="lin" valueType="num">
                                      <p:cBhvr>
                                        <p:cTn id="205" dur="1000" fill="hold"/>
                                        <p:tgtEl>
                                          <p:spTgt spid="69"/>
                                        </p:tgtEl>
                                        <p:attrNameLst>
                                          <p:attrName>ppt_x</p:attrName>
                                        </p:attrNameLst>
                                      </p:cBhvr>
                                      <p:tavLst>
                                        <p:tav tm="0">
                                          <p:val>
                                            <p:strVal val="#ppt_x"/>
                                          </p:val>
                                        </p:tav>
                                        <p:tav tm="100000">
                                          <p:val>
                                            <p:strVal val="#ppt_x"/>
                                          </p:val>
                                        </p:tav>
                                      </p:tavLst>
                                    </p:anim>
                                    <p:anim calcmode="lin" valueType="num">
                                      <p:cBhvr>
                                        <p:cTn id="20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8" grpId="0" animBg="1"/>
      <p:bldP spid="29" grpId="0" animBg="1"/>
      <p:bldP spid="35" grpId="0"/>
      <p:bldP spid="36" grpId="0"/>
      <p:bldP spid="37" grpId="0"/>
      <p:bldP spid="38" grpId="0"/>
      <p:bldP spid="39" grpId="0"/>
      <p:bldP spid="40" grpId="0"/>
      <p:bldP spid="41" grpId="0"/>
      <p:bldP spid="46" grpId="0"/>
      <p:bldP spid="47" grpId="0" animBg="1"/>
      <p:bldP spid="48" grpId="0" animBg="1"/>
      <p:bldP spid="49" grpId="0" animBg="1"/>
      <p:bldP spid="50" grpId="0" animBg="1"/>
      <p:bldP spid="51" grpId="0" animBg="1"/>
      <p:bldP spid="54" grpId="0"/>
      <p:bldP spid="55" grpId="0"/>
      <p:bldP spid="56" grpId="0"/>
      <p:bldP spid="57" grpId="0"/>
      <p:bldP spid="58" grpId="0"/>
      <p:bldP spid="61" grpId="0"/>
      <p:bldP spid="62" grpId="0" animBg="1"/>
      <p:bldP spid="63" grpId="0" animBg="1"/>
      <p:bldP spid="64" grpId="0" animBg="1"/>
      <p:bldP spid="65" grpId="0" animBg="1"/>
      <p:bldP spid="66" grpId="0" animBg="1"/>
      <p:bldP spid="67" grpId="0" animBg="1"/>
      <p:bldP spid="68" grpId="0" animBg="1"/>
      <p:bldP spid="69" grpId="0"/>
      <p:bldP spid="70" grpId="0"/>
      <p:bldP spid="71" grpId="0"/>
      <p:bldP spid="72" grpId="0"/>
      <p:bldP spid="73" grpId="0"/>
      <p:bldP spid="74" grpId="0"/>
      <p:bldP spid="75" grpId="0"/>
      <p:bldP spid="76" grpId="0" animBg="1"/>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DE9D409-3B1D-432B-96C8-5529F236CC89}"/>
              </a:ext>
            </a:extLst>
          </p:cNvPr>
          <p:cNvCxnSpPr>
            <a:cxnSpLocks/>
          </p:cNvCxnSpPr>
          <p:nvPr/>
        </p:nvCxnSpPr>
        <p:spPr>
          <a:xfrm>
            <a:off x="2755900" y="2038350"/>
            <a:ext cx="0" cy="70104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9916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Converting from Binary-to-Hexadecimal:</a:t>
            </a:r>
          </a:p>
        </p:txBody>
      </p:sp>
      <p:sp>
        <p:nvSpPr>
          <p:cNvPr id="22" name="Rectangle 21">
            <a:extLst>
              <a:ext uri="{FF2B5EF4-FFF2-40B4-BE49-F238E27FC236}">
                <a16:creationId xmlns:a16="http://schemas.microsoft.com/office/drawing/2014/main" id="{5E291ABB-0ADA-4900-8CD5-A829AC931100}"/>
              </a:ext>
            </a:extLst>
          </p:cNvPr>
          <p:cNvSpPr/>
          <p:nvPr/>
        </p:nvSpPr>
        <p:spPr>
          <a:xfrm>
            <a:off x="440182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4" name="Rectangle 23">
            <a:extLst>
              <a:ext uri="{FF2B5EF4-FFF2-40B4-BE49-F238E27FC236}">
                <a16:creationId xmlns:a16="http://schemas.microsoft.com/office/drawing/2014/main" id="{0C272B75-1DF6-4A86-8EDF-3640C511AA3C}"/>
              </a:ext>
            </a:extLst>
          </p:cNvPr>
          <p:cNvSpPr/>
          <p:nvPr/>
        </p:nvSpPr>
        <p:spPr>
          <a:xfrm>
            <a:off x="385318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25" name="Rectangle 24">
            <a:extLst>
              <a:ext uri="{FF2B5EF4-FFF2-40B4-BE49-F238E27FC236}">
                <a16:creationId xmlns:a16="http://schemas.microsoft.com/office/drawing/2014/main" id="{BF992CCD-ADBB-4900-B265-D41946BD549C}"/>
              </a:ext>
            </a:extLst>
          </p:cNvPr>
          <p:cNvSpPr/>
          <p:nvPr/>
        </p:nvSpPr>
        <p:spPr>
          <a:xfrm>
            <a:off x="330454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26" name="Rectangle 25">
            <a:extLst>
              <a:ext uri="{FF2B5EF4-FFF2-40B4-BE49-F238E27FC236}">
                <a16:creationId xmlns:a16="http://schemas.microsoft.com/office/drawing/2014/main" id="{ADF8C8FA-1D77-4FB4-86A2-918CEFC1547F}"/>
              </a:ext>
            </a:extLst>
          </p:cNvPr>
          <p:cNvSpPr/>
          <p:nvPr/>
        </p:nvSpPr>
        <p:spPr>
          <a:xfrm>
            <a:off x="275590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27" name="Rectangle 26">
            <a:extLst>
              <a:ext uri="{FF2B5EF4-FFF2-40B4-BE49-F238E27FC236}">
                <a16:creationId xmlns:a16="http://schemas.microsoft.com/office/drawing/2014/main" id="{EC2DAE30-E945-4065-B76A-0A35E90861B5}"/>
              </a:ext>
            </a:extLst>
          </p:cNvPr>
          <p:cNvSpPr/>
          <p:nvPr/>
        </p:nvSpPr>
        <p:spPr>
          <a:xfrm>
            <a:off x="220726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8" name="Rectangle 27">
            <a:extLst>
              <a:ext uri="{FF2B5EF4-FFF2-40B4-BE49-F238E27FC236}">
                <a16:creationId xmlns:a16="http://schemas.microsoft.com/office/drawing/2014/main" id="{1101386E-8665-42DF-99A3-16F1E9D22A60}"/>
              </a:ext>
            </a:extLst>
          </p:cNvPr>
          <p:cNvSpPr/>
          <p:nvPr/>
        </p:nvSpPr>
        <p:spPr>
          <a:xfrm>
            <a:off x="165862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29" name="Rectangle 28">
            <a:extLst>
              <a:ext uri="{FF2B5EF4-FFF2-40B4-BE49-F238E27FC236}">
                <a16:creationId xmlns:a16="http://schemas.microsoft.com/office/drawing/2014/main" id="{26EAA8CC-1E6B-4B4B-A428-DE7BB0704583}"/>
              </a:ext>
            </a:extLst>
          </p:cNvPr>
          <p:cNvSpPr/>
          <p:nvPr/>
        </p:nvSpPr>
        <p:spPr>
          <a:xfrm>
            <a:off x="440182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0" name="Rectangle 29">
            <a:extLst>
              <a:ext uri="{FF2B5EF4-FFF2-40B4-BE49-F238E27FC236}">
                <a16:creationId xmlns:a16="http://schemas.microsoft.com/office/drawing/2014/main" id="{9511A27F-1908-4A75-B83E-8C0D75DF8388}"/>
              </a:ext>
            </a:extLst>
          </p:cNvPr>
          <p:cNvSpPr/>
          <p:nvPr/>
        </p:nvSpPr>
        <p:spPr>
          <a:xfrm>
            <a:off x="385318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1" name="Rectangle 30">
            <a:extLst>
              <a:ext uri="{FF2B5EF4-FFF2-40B4-BE49-F238E27FC236}">
                <a16:creationId xmlns:a16="http://schemas.microsoft.com/office/drawing/2014/main" id="{C4A0F59A-C94E-4F8F-942F-5B561941ACFC}"/>
              </a:ext>
            </a:extLst>
          </p:cNvPr>
          <p:cNvSpPr/>
          <p:nvPr/>
        </p:nvSpPr>
        <p:spPr>
          <a:xfrm>
            <a:off x="330454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2" name="Rectangle 31">
            <a:extLst>
              <a:ext uri="{FF2B5EF4-FFF2-40B4-BE49-F238E27FC236}">
                <a16:creationId xmlns:a16="http://schemas.microsoft.com/office/drawing/2014/main" id="{74FD1356-3901-46CA-B7F2-A4DE861F6AD8}"/>
              </a:ext>
            </a:extLst>
          </p:cNvPr>
          <p:cNvSpPr/>
          <p:nvPr/>
        </p:nvSpPr>
        <p:spPr>
          <a:xfrm>
            <a:off x="275590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3" name="Rectangle 32">
            <a:extLst>
              <a:ext uri="{FF2B5EF4-FFF2-40B4-BE49-F238E27FC236}">
                <a16:creationId xmlns:a16="http://schemas.microsoft.com/office/drawing/2014/main" id="{FCB1C987-C7B9-41F0-907F-F58529011002}"/>
              </a:ext>
            </a:extLst>
          </p:cNvPr>
          <p:cNvSpPr/>
          <p:nvPr/>
        </p:nvSpPr>
        <p:spPr>
          <a:xfrm>
            <a:off x="220726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4" name="Rectangle 33">
            <a:extLst>
              <a:ext uri="{FF2B5EF4-FFF2-40B4-BE49-F238E27FC236}">
                <a16:creationId xmlns:a16="http://schemas.microsoft.com/office/drawing/2014/main" id="{88BDDEC9-217F-4D4C-8175-CAE36C4CC939}"/>
              </a:ext>
            </a:extLst>
          </p:cNvPr>
          <p:cNvSpPr/>
          <p:nvPr/>
        </p:nvSpPr>
        <p:spPr>
          <a:xfrm>
            <a:off x="1658620" y="246507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5" name="Rectangle 34">
            <a:extLst>
              <a:ext uri="{FF2B5EF4-FFF2-40B4-BE49-F238E27FC236}">
                <a16:creationId xmlns:a16="http://schemas.microsoft.com/office/drawing/2014/main" id="{FAF0C7F2-5961-412E-8662-167B3CD42BE5}"/>
              </a:ext>
            </a:extLst>
          </p:cNvPr>
          <p:cNvSpPr/>
          <p:nvPr/>
        </p:nvSpPr>
        <p:spPr>
          <a:xfrm>
            <a:off x="5130800" y="203835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 (29)</a:t>
            </a:r>
            <a:r>
              <a:rPr lang="en-US" sz="2400" b="1" baseline="-25000" dirty="0">
                <a:solidFill>
                  <a:srgbClr val="C00000"/>
                </a:solidFill>
              </a:rPr>
              <a:t>16</a:t>
            </a:r>
          </a:p>
        </p:txBody>
      </p:sp>
      <p:sp>
        <p:nvSpPr>
          <p:cNvPr id="36" name="Rectangle 35">
            <a:extLst>
              <a:ext uri="{FF2B5EF4-FFF2-40B4-BE49-F238E27FC236}">
                <a16:creationId xmlns:a16="http://schemas.microsoft.com/office/drawing/2014/main" id="{8DA5BE84-942C-47A2-A5CB-FEBBF251F9D3}"/>
              </a:ext>
            </a:extLst>
          </p:cNvPr>
          <p:cNvSpPr/>
          <p:nvPr/>
        </p:nvSpPr>
        <p:spPr>
          <a:xfrm>
            <a:off x="440182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7" name="Rectangle 36">
            <a:extLst>
              <a:ext uri="{FF2B5EF4-FFF2-40B4-BE49-F238E27FC236}">
                <a16:creationId xmlns:a16="http://schemas.microsoft.com/office/drawing/2014/main" id="{C4BFDDD3-B96C-485A-976D-D8173E4C460A}"/>
              </a:ext>
            </a:extLst>
          </p:cNvPr>
          <p:cNvSpPr/>
          <p:nvPr/>
        </p:nvSpPr>
        <p:spPr>
          <a:xfrm>
            <a:off x="385318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8" name="Rectangle 37">
            <a:extLst>
              <a:ext uri="{FF2B5EF4-FFF2-40B4-BE49-F238E27FC236}">
                <a16:creationId xmlns:a16="http://schemas.microsoft.com/office/drawing/2014/main" id="{14D72CC8-B3A4-4248-A40A-1D577ED22CCB}"/>
              </a:ext>
            </a:extLst>
          </p:cNvPr>
          <p:cNvSpPr/>
          <p:nvPr/>
        </p:nvSpPr>
        <p:spPr>
          <a:xfrm>
            <a:off x="330454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9" name="Rectangle 38">
            <a:extLst>
              <a:ext uri="{FF2B5EF4-FFF2-40B4-BE49-F238E27FC236}">
                <a16:creationId xmlns:a16="http://schemas.microsoft.com/office/drawing/2014/main" id="{17BAB19A-683C-4D56-8A90-2D336206C579}"/>
              </a:ext>
            </a:extLst>
          </p:cNvPr>
          <p:cNvSpPr/>
          <p:nvPr/>
        </p:nvSpPr>
        <p:spPr>
          <a:xfrm>
            <a:off x="275590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0" name="Rectangle 39">
            <a:extLst>
              <a:ext uri="{FF2B5EF4-FFF2-40B4-BE49-F238E27FC236}">
                <a16:creationId xmlns:a16="http://schemas.microsoft.com/office/drawing/2014/main" id="{C3213033-52DF-410F-92E6-66F2F837C902}"/>
              </a:ext>
            </a:extLst>
          </p:cNvPr>
          <p:cNvSpPr/>
          <p:nvPr/>
        </p:nvSpPr>
        <p:spPr>
          <a:xfrm>
            <a:off x="220726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41" name="Rectangle 40">
            <a:extLst>
              <a:ext uri="{FF2B5EF4-FFF2-40B4-BE49-F238E27FC236}">
                <a16:creationId xmlns:a16="http://schemas.microsoft.com/office/drawing/2014/main" id="{EE33721C-9E59-449D-AC16-E593B3518117}"/>
              </a:ext>
            </a:extLst>
          </p:cNvPr>
          <p:cNvSpPr/>
          <p:nvPr/>
        </p:nvSpPr>
        <p:spPr>
          <a:xfrm>
            <a:off x="165862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42" name="Rectangle 41">
            <a:extLst>
              <a:ext uri="{FF2B5EF4-FFF2-40B4-BE49-F238E27FC236}">
                <a16:creationId xmlns:a16="http://schemas.microsoft.com/office/drawing/2014/main" id="{B29D78E2-E2CB-4C3E-A86C-F4983E79F894}"/>
              </a:ext>
            </a:extLst>
          </p:cNvPr>
          <p:cNvSpPr/>
          <p:nvPr/>
        </p:nvSpPr>
        <p:spPr>
          <a:xfrm>
            <a:off x="110998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3" name="Rectangle 42">
            <a:extLst>
              <a:ext uri="{FF2B5EF4-FFF2-40B4-BE49-F238E27FC236}">
                <a16:creationId xmlns:a16="http://schemas.microsoft.com/office/drawing/2014/main" id="{C6091E54-21DE-4C1F-A4D6-043E545747B9}"/>
              </a:ext>
            </a:extLst>
          </p:cNvPr>
          <p:cNvSpPr/>
          <p:nvPr/>
        </p:nvSpPr>
        <p:spPr>
          <a:xfrm>
            <a:off x="440436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4" name="Rectangle 43">
            <a:extLst>
              <a:ext uri="{FF2B5EF4-FFF2-40B4-BE49-F238E27FC236}">
                <a16:creationId xmlns:a16="http://schemas.microsoft.com/office/drawing/2014/main" id="{5D55A86F-A820-44BE-BD0F-B7CD5DD6AA22}"/>
              </a:ext>
            </a:extLst>
          </p:cNvPr>
          <p:cNvSpPr/>
          <p:nvPr/>
        </p:nvSpPr>
        <p:spPr>
          <a:xfrm>
            <a:off x="385572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45" name="Rectangle 44">
            <a:extLst>
              <a:ext uri="{FF2B5EF4-FFF2-40B4-BE49-F238E27FC236}">
                <a16:creationId xmlns:a16="http://schemas.microsoft.com/office/drawing/2014/main" id="{A7A9E6B3-31AD-497E-92A2-4C6D88F83145}"/>
              </a:ext>
            </a:extLst>
          </p:cNvPr>
          <p:cNvSpPr/>
          <p:nvPr/>
        </p:nvSpPr>
        <p:spPr>
          <a:xfrm>
            <a:off x="330708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46" name="Rectangle 45">
            <a:extLst>
              <a:ext uri="{FF2B5EF4-FFF2-40B4-BE49-F238E27FC236}">
                <a16:creationId xmlns:a16="http://schemas.microsoft.com/office/drawing/2014/main" id="{4C7EB0E9-05EC-432F-B94B-F7389B8E8911}"/>
              </a:ext>
            </a:extLst>
          </p:cNvPr>
          <p:cNvSpPr/>
          <p:nvPr/>
        </p:nvSpPr>
        <p:spPr>
          <a:xfrm>
            <a:off x="275844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47" name="Rectangle 46">
            <a:extLst>
              <a:ext uri="{FF2B5EF4-FFF2-40B4-BE49-F238E27FC236}">
                <a16:creationId xmlns:a16="http://schemas.microsoft.com/office/drawing/2014/main" id="{3349016D-942B-496A-A175-AD3A8EC275F0}"/>
              </a:ext>
            </a:extLst>
          </p:cNvPr>
          <p:cNvSpPr/>
          <p:nvPr/>
        </p:nvSpPr>
        <p:spPr>
          <a:xfrm>
            <a:off x="220980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8" name="Rectangle 47">
            <a:extLst>
              <a:ext uri="{FF2B5EF4-FFF2-40B4-BE49-F238E27FC236}">
                <a16:creationId xmlns:a16="http://schemas.microsoft.com/office/drawing/2014/main" id="{F653D96C-A1F9-4F7B-95C9-B6915B3EC56A}"/>
              </a:ext>
            </a:extLst>
          </p:cNvPr>
          <p:cNvSpPr/>
          <p:nvPr/>
        </p:nvSpPr>
        <p:spPr>
          <a:xfrm>
            <a:off x="166116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49" name="Rectangle 48">
            <a:extLst>
              <a:ext uri="{FF2B5EF4-FFF2-40B4-BE49-F238E27FC236}">
                <a16:creationId xmlns:a16="http://schemas.microsoft.com/office/drawing/2014/main" id="{32437E0D-2FBF-412B-B418-AE386C7B4EED}"/>
              </a:ext>
            </a:extLst>
          </p:cNvPr>
          <p:cNvSpPr/>
          <p:nvPr/>
        </p:nvSpPr>
        <p:spPr>
          <a:xfrm>
            <a:off x="111252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0" name="Rectangle 49">
            <a:extLst>
              <a:ext uri="{FF2B5EF4-FFF2-40B4-BE49-F238E27FC236}">
                <a16:creationId xmlns:a16="http://schemas.microsoft.com/office/drawing/2014/main" id="{A921DB50-9F1B-44B3-BE68-424113874C44}"/>
              </a:ext>
            </a:extLst>
          </p:cNvPr>
          <p:cNvSpPr/>
          <p:nvPr/>
        </p:nvSpPr>
        <p:spPr>
          <a:xfrm>
            <a:off x="5130800" y="301371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 (4C)</a:t>
            </a:r>
            <a:r>
              <a:rPr lang="en-US" sz="2400" b="1" baseline="-25000" dirty="0">
                <a:solidFill>
                  <a:srgbClr val="C00000"/>
                </a:solidFill>
              </a:rPr>
              <a:t>16</a:t>
            </a:r>
          </a:p>
        </p:txBody>
      </p:sp>
      <p:sp>
        <p:nvSpPr>
          <p:cNvPr id="51" name="Rectangle 50">
            <a:extLst>
              <a:ext uri="{FF2B5EF4-FFF2-40B4-BE49-F238E27FC236}">
                <a16:creationId xmlns:a16="http://schemas.microsoft.com/office/drawing/2014/main" id="{5845E3D7-D051-429D-8874-4D724A867D00}"/>
              </a:ext>
            </a:extLst>
          </p:cNvPr>
          <p:cNvSpPr/>
          <p:nvPr/>
        </p:nvSpPr>
        <p:spPr>
          <a:xfrm>
            <a:off x="440436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2" name="Rectangle 51">
            <a:extLst>
              <a:ext uri="{FF2B5EF4-FFF2-40B4-BE49-F238E27FC236}">
                <a16:creationId xmlns:a16="http://schemas.microsoft.com/office/drawing/2014/main" id="{8E4A7ECF-FAAE-427A-AF72-14AE2AEC3E6F}"/>
              </a:ext>
            </a:extLst>
          </p:cNvPr>
          <p:cNvSpPr/>
          <p:nvPr/>
        </p:nvSpPr>
        <p:spPr>
          <a:xfrm>
            <a:off x="385572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3" name="Rectangle 52">
            <a:extLst>
              <a:ext uri="{FF2B5EF4-FFF2-40B4-BE49-F238E27FC236}">
                <a16:creationId xmlns:a16="http://schemas.microsoft.com/office/drawing/2014/main" id="{423768C4-A26C-443A-B5F5-8E027E596727}"/>
              </a:ext>
            </a:extLst>
          </p:cNvPr>
          <p:cNvSpPr/>
          <p:nvPr/>
        </p:nvSpPr>
        <p:spPr>
          <a:xfrm>
            <a:off x="330708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4" name="Rectangle 53">
            <a:extLst>
              <a:ext uri="{FF2B5EF4-FFF2-40B4-BE49-F238E27FC236}">
                <a16:creationId xmlns:a16="http://schemas.microsoft.com/office/drawing/2014/main" id="{521824D6-30D9-48B2-B069-FA7ED5BC1417}"/>
              </a:ext>
            </a:extLst>
          </p:cNvPr>
          <p:cNvSpPr/>
          <p:nvPr/>
        </p:nvSpPr>
        <p:spPr>
          <a:xfrm>
            <a:off x="275844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5" name="Rectangle 54">
            <a:extLst>
              <a:ext uri="{FF2B5EF4-FFF2-40B4-BE49-F238E27FC236}">
                <a16:creationId xmlns:a16="http://schemas.microsoft.com/office/drawing/2014/main" id="{8A45A721-8009-4C83-AA60-9F5CC9325B79}"/>
              </a:ext>
            </a:extLst>
          </p:cNvPr>
          <p:cNvSpPr/>
          <p:nvPr/>
        </p:nvSpPr>
        <p:spPr>
          <a:xfrm>
            <a:off x="220980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6" name="Rectangle 55">
            <a:extLst>
              <a:ext uri="{FF2B5EF4-FFF2-40B4-BE49-F238E27FC236}">
                <a16:creationId xmlns:a16="http://schemas.microsoft.com/office/drawing/2014/main" id="{C0D686B4-D226-49A2-98B7-E100358DB69F}"/>
              </a:ext>
            </a:extLst>
          </p:cNvPr>
          <p:cNvSpPr/>
          <p:nvPr/>
        </p:nvSpPr>
        <p:spPr>
          <a:xfrm>
            <a:off x="166116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7" name="Rectangle 56">
            <a:extLst>
              <a:ext uri="{FF2B5EF4-FFF2-40B4-BE49-F238E27FC236}">
                <a16:creationId xmlns:a16="http://schemas.microsoft.com/office/drawing/2014/main" id="{13D63B6A-1465-4A3D-9A5E-D7C70784BD4E}"/>
              </a:ext>
            </a:extLst>
          </p:cNvPr>
          <p:cNvSpPr/>
          <p:nvPr/>
        </p:nvSpPr>
        <p:spPr>
          <a:xfrm>
            <a:off x="111252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8" name="Rectangle 57">
            <a:extLst>
              <a:ext uri="{FF2B5EF4-FFF2-40B4-BE49-F238E27FC236}">
                <a16:creationId xmlns:a16="http://schemas.microsoft.com/office/drawing/2014/main" id="{34B25A3D-178D-4648-8568-4CA5373B74F9}"/>
              </a:ext>
            </a:extLst>
          </p:cNvPr>
          <p:cNvSpPr/>
          <p:nvPr/>
        </p:nvSpPr>
        <p:spPr>
          <a:xfrm>
            <a:off x="563880" y="44310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9" name="Rectangle 58">
            <a:extLst>
              <a:ext uri="{FF2B5EF4-FFF2-40B4-BE49-F238E27FC236}">
                <a16:creationId xmlns:a16="http://schemas.microsoft.com/office/drawing/2014/main" id="{78CDC2A5-84E1-4BE6-B3CA-A31695620365}"/>
              </a:ext>
            </a:extLst>
          </p:cNvPr>
          <p:cNvSpPr/>
          <p:nvPr/>
        </p:nvSpPr>
        <p:spPr>
          <a:xfrm>
            <a:off x="440182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Rectangle 59">
            <a:extLst>
              <a:ext uri="{FF2B5EF4-FFF2-40B4-BE49-F238E27FC236}">
                <a16:creationId xmlns:a16="http://schemas.microsoft.com/office/drawing/2014/main" id="{7EF11BCF-B08F-4CAE-87C3-5C2CE70293A1}"/>
              </a:ext>
            </a:extLst>
          </p:cNvPr>
          <p:cNvSpPr/>
          <p:nvPr/>
        </p:nvSpPr>
        <p:spPr>
          <a:xfrm>
            <a:off x="385318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Rectangle 60">
            <a:extLst>
              <a:ext uri="{FF2B5EF4-FFF2-40B4-BE49-F238E27FC236}">
                <a16:creationId xmlns:a16="http://schemas.microsoft.com/office/drawing/2014/main" id="{A4399B53-F678-426F-9788-B347B0F3F8BB}"/>
              </a:ext>
            </a:extLst>
          </p:cNvPr>
          <p:cNvSpPr/>
          <p:nvPr/>
        </p:nvSpPr>
        <p:spPr>
          <a:xfrm>
            <a:off x="330454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62" name="Rectangle 61">
            <a:extLst>
              <a:ext uri="{FF2B5EF4-FFF2-40B4-BE49-F238E27FC236}">
                <a16:creationId xmlns:a16="http://schemas.microsoft.com/office/drawing/2014/main" id="{1062B8D6-1FC3-40D5-818F-59BEF9CC36D7}"/>
              </a:ext>
            </a:extLst>
          </p:cNvPr>
          <p:cNvSpPr/>
          <p:nvPr/>
        </p:nvSpPr>
        <p:spPr>
          <a:xfrm>
            <a:off x="275590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63" name="Rectangle 62">
            <a:extLst>
              <a:ext uri="{FF2B5EF4-FFF2-40B4-BE49-F238E27FC236}">
                <a16:creationId xmlns:a16="http://schemas.microsoft.com/office/drawing/2014/main" id="{00860F88-0237-499C-B37A-BDF6B1151AD1}"/>
              </a:ext>
            </a:extLst>
          </p:cNvPr>
          <p:cNvSpPr/>
          <p:nvPr/>
        </p:nvSpPr>
        <p:spPr>
          <a:xfrm>
            <a:off x="220726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4" name="Rectangle 63">
            <a:extLst>
              <a:ext uri="{FF2B5EF4-FFF2-40B4-BE49-F238E27FC236}">
                <a16:creationId xmlns:a16="http://schemas.microsoft.com/office/drawing/2014/main" id="{1CB0B4EA-514D-4C1F-8AFE-69DAC2D1B24D}"/>
              </a:ext>
            </a:extLst>
          </p:cNvPr>
          <p:cNvSpPr/>
          <p:nvPr/>
        </p:nvSpPr>
        <p:spPr>
          <a:xfrm>
            <a:off x="165862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5" name="Rectangle 64">
            <a:extLst>
              <a:ext uri="{FF2B5EF4-FFF2-40B4-BE49-F238E27FC236}">
                <a16:creationId xmlns:a16="http://schemas.microsoft.com/office/drawing/2014/main" id="{5E32B416-FC77-48A6-A5E7-3066D3BD3BE9}"/>
              </a:ext>
            </a:extLst>
          </p:cNvPr>
          <p:cNvSpPr/>
          <p:nvPr/>
        </p:nvSpPr>
        <p:spPr>
          <a:xfrm>
            <a:off x="110998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66" name="Rectangle 65">
            <a:extLst>
              <a:ext uri="{FF2B5EF4-FFF2-40B4-BE49-F238E27FC236}">
                <a16:creationId xmlns:a16="http://schemas.microsoft.com/office/drawing/2014/main" id="{78443D8B-7A5D-4947-A9F3-F542F1567BEE}"/>
              </a:ext>
            </a:extLst>
          </p:cNvPr>
          <p:cNvSpPr/>
          <p:nvPr/>
        </p:nvSpPr>
        <p:spPr>
          <a:xfrm>
            <a:off x="561340" y="41567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67" name="Rectangle 66">
            <a:extLst>
              <a:ext uri="{FF2B5EF4-FFF2-40B4-BE49-F238E27FC236}">
                <a16:creationId xmlns:a16="http://schemas.microsoft.com/office/drawing/2014/main" id="{6A0B9043-3FD2-4E75-948B-094008BDB301}"/>
              </a:ext>
            </a:extLst>
          </p:cNvPr>
          <p:cNvSpPr/>
          <p:nvPr/>
        </p:nvSpPr>
        <p:spPr>
          <a:xfrm>
            <a:off x="5130800" y="4080510"/>
            <a:ext cx="19558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 (FF)</a:t>
            </a:r>
            <a:r>
              <a:rPr lang="en-US" sz="2400" b="1" baseline="-25000" dirty="0">
                <a:solidFill>
                  <a:srgbClr val="C00000"/>
                </a:solidFill>
              </a:rPr>
              <a:t>16</a:t>
            </a:r>
          </a:p>
        </p:txBody>
      </p:sp>
      <p:cxnSp>
        <p:nvCxnSpPr>
          <p:cNvPr id="69" name="Straight Connector 68">
            <a:extLst>
              <a:ext uri="{FF2B5EF4-FFF2-40B4-BE49-F238E27FC236}">
                <a16:creationId xmlns:a16="http://schemas.microsoft.com/office/drawing/2014/main" id="{7B46E138-9061-48BA-A4F7-1F23E2898714}"/>
              </a:ext>
            </a:extLst>
          </p:cNvPr>
          <p:cNvCxnSpPr>
            <a:cxnSpLocks/>
          </p:cNvCxnSpPr>
          <p:nvPr/>
        </p:nvCxnSpPr>
        <p:spPr>
          <a:xfrm>
            <a:off x="2755900" y="3013710"/>
            <a:ext cx="0" cy="70104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786B176A-0F21-40B1-A069-5940961122E0}"/>
              </a:ext>
            </a:extLst>
          </p:cNvPr>
          <p:cNvCxnSpPr>
            <a:cxnSpLocks/>
          </p:cNvCxnSpPr>
          <p:nvPr/>
        </p:nvCxnSpPr>
        <p:spPr>
          <a:xfrm>
            <a:off x="2755900" y="4004310"/>
            <a:ext cx="0" cy="70104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0083C40B-6839-4D62-A69F-B6735F7118B5}"/>
              </a:ext>
            </a:extLst>
          </p:cNvPr>
          <p:cNvCxnSpPr>
            <a:cxnSpLocks/>
          </p:cNvCxnSpPr>
          <p:nvPr/>
        </p:nvCxnSpPr>
        <p:spPr>
          <a:xfrm>
            <a:off x="561340" y="4004310"/>
            <a:ext cx="0" cy="70104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sp>
        <p:nvSpPr>
          <p:cNvPr id="72" name="Rectangle 71">
            <a:extLst>
              <a:ext uri="{FF2B5EF4-FFF2-40B4-BE49-F238E27FC236}">
                <a16:creationId xmlns:a16="http://schemas.microsoft.com/office/drawing/2014/main" id="{12B7FC48-27E7-4825-BBFF-DB317F7E511C}"/>
              </a:ext>
            </a:extLst>
          </p:cNvPr>
          <p:cNvSpPr/>
          <p:nvPr/>
        </p:nvSpPr>
        <p:spPr>
          <a:xfrm>
            <a:off x="111506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3" name="Rectangle 72">
            <a:extLst>
              <a:ext uri="{FF2B5EF4-FFF2-40B4-BE49-F238E27FC236}">
                <a16:creationId xmlns:a16="http://schemas.microsoft.com/office/drawing/2014/main" id="{81B44A64-B086-4B0C-A347-D8021C185FF9}"/>
              </a:ext>
            </a:extLst>
          </p:cNvPr>
          <p:cNvSpPr/>
          <p:nvPr/>
        </p:nvSpPr>
        <p:spPr>
          <a:xfrm>
            <a:off x="566420" y="219075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74" name="Rectangle 73">
            <a:extLst>
              <a:ext uri="{FF2B5EF4-FFF2-40B4-BE49-F238E27FC236}">
                <a16:creationId xmlns:a16="http://schemas.microsoft.com/office/drawing/2014/main" id="{1CC9EE1B-70B8-430E-95B8-A5FFBDFA7957}"/>
              </a:ext>
            </a:extLst>
          </p:cNvPr>
          <p:cNvSpPr/>
          <p:nvPr/>
        </p:nvSpPr>
        <p:spPr>
          <a:xfrm>
            <a:off x="568960" y="3166110"/>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Tree>
    <p:extLst>
      <p:ext uri="{BB962C8B-B14F-4D97-AF65-F5344CB8AC3E}">
        <p14:creationId xmlns:p14="http://schemas.microsoft.com/office/powerpoint/2010/main" val="115272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fade">
                                      <p:cBhvr>
                                        <p:cTn id="83" dur="500"/>
                                        <p:tgtEl>
                                          <p:spTgt spid="7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wipe(up)">
                                      <p:cBhvr>
                                        <p:cTn id="88" dur="500"/>
                                        <p:tgtEl>
                                          <p:spTgt spid="50"/>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500"/>
                                        <p:tgtEl>
                                          <p:spTgt spid="5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fade">
                                      <p:cBhvr>
                                        <p:cTn id="120" dur="500"/>
                                        <p:tgtEl>
                                          <p:spTgt spid="6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Effect transition="in" filter="fade">
                                      <p:cBhvr>
                                        <p:cTn id="123" dur="500"/>
                                        <p:tgtEl>
                                          <p:spTgt spid="6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fade">
                                      <p:cBhvr>
                                        <p:cTn id="126" dur="500"/>
                                        <p:tgtEl>
                                          <p:spTgt spid="6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500"/>
                                        <p:tgtEl>
                                          <p:spTgt spid="6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500"/>
                                        <p:tgtEl>
                                          <p:spTgt spid="6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6"/>
                                        </p:tgtEl>
                                        <p:attrNameLst>
                                          <p:attrName>style.visibility</p:attrName>
                                        </p:attrNameLst>
                                      </p:cBhvr>
                                      <p:to>
                                        <p:strVal val="visible"/>
                                      </p:to>
                                    </p:set>
                                    <p:animEffect transition="in" filter="fade">
                                      <p:cBhvr>
                                        <p:cTn id="138" dur="500"/>
                                        <p:tgtEl>
                                          <p:spTgt spid="6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67"/>
                                        </p:tgtEl>
                                        <p:attrNameLst>
                                          <p:attrName>style.visibility</p:attrName>
                                        </p:attrNameLst>
                                      </p:cBhvr>
                                      <p:to>
                                        <p:strVal val="visible"/>
                                      </p:to>
                                    </p:set>
                                    <p:animEffect transition="in" filter="wipe(up)">
                                      <p:cBhvr>
                                        <p:cTn id="14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8" grpId="0" animBg="1"/>
      <p:bldP spid="35" grpId="0"/>
      <p:bldP spid="36" grpId="0"/>
      <p:bldP spid="37" grpId="0"/>
      <p:bldP spid="38" grpId="0"/>
      <p:bldP spid="39" grpId="0"/>
      <p:bldP spid="40" grpId="0"/>
      <p:bldP spid="41" grpId="0"/>
      <p:bldP spid="42" grpId="0"/>
      <p:bldP spid="43" grpId="0" animBg="1"/>
      <p:bldP spid="44" grpId="0" animBg="1"/>
      <p:bldP spid="45" grpId="0" animBg="1"/>
      <p:bldP spid="46" grpId="0" animBg="1"/>
      <p:bldP spid="47" grpId="0" animBg="1"/>
      <p:bldP spid="48" grpId="0" animBg="1"/>
      <p:bldP spid="49" grpId="0" animBg="1"/>
      <p:bldP spid="50" grpId="0"/>
      <p:bldP spid="51" grpId="0"/>
      <p:bldP spid="52" grpId="0"/>
      <p:bldP spid="53" grpId="0"/>
      <p:bldP spid="54" grpId="0"/>
      <p:bldP spid="55" grpId="0"/>
      <p:bldP spid="56" grpId="0"/>
      <p:bldP spid="57" grpId="0"/>
      <p:bldP spid="58" grpId="0"/>
      <p:bldP spid="59" grpId="0" animBg="1"/>
      <p:bldP spid="60" grpId="0" animBg="1"/>
      <p:bldP spid="61" grpId="0" animBg="1"/>
      <p:bldP spid="62" grpId="0" animBg="1"/>
      <p:bldP spid="63" grpId="0" animBg="1"/>
      <p:bldP spid="64" grpId="0" animBg="1"/>
      <p:bldP spid="65" grpId="0" animBg="1"/>
      <p:bldP spid="66" grpId="0" animBg="1"/>
      <p:bldP spid="67" grpId="0"/>
      <p:bldP spid="72" grpId="0" animBg="1"/>
      <p:bldP spid="73"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524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Review of Numbering Systems</a:t>
            </a:r>
          </a:p>
        </p:txBody>
      </p:sp>
      <p:sp>
        <p:nvSpPr>
          <p:cNvPr id="3" name="Content Placeholder 2"/>
          <p:cNvSpPr txBox="1">
            <a:spLocks/>
          </p:cNvSpPr>
          <p:nvPr/>
        </p:nvSpPr>
        <p:spPr>
          <a:xfrm>
            <a:off x="152400" y="1352550"/>
            <a:ext cx="8991600" cy="2133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q"/>
            </a:pPr>
            <a:r>
              <a:rPr lang="en-US" altLang="en-US" sz="2400" dirty="0"/>
              <a:t>Converting from Hexadecimal-to-Binary:</a:t>
            </a:r>
          </a:p>
        </p:txBody>
      </p:sp>
      <p:sp>
        <p:nvSpPr>
          <p:cNvPr id="22" name="Rectangle 21">
            <a:extLst>
              <a:ext uri="{FF2B5EF4-FFF2-40B4-BE49-F238E27FC236}">
                <a16:creationId xmlns:a16="http://schemas.microsoft.com/office/drawing/2014/main" id="{954D1EB1-71D4-455E-A8C8-30D0718817B1}"/>
              </a:ext>
            </a:extLst>
          </p:cNvPr>
          <p:cNvSpPr/>
          <p:nvPr/>
        </p:nvSpPr>
        <p:spPr>
          <a:xfrm>
            <a:off x="559816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4" name="Rectangle 23">
            <a:extLst>
              <a:ext uri="{FF2B5EF4-FFF2-40B4-BE49-F238E27FC236}">
                <a16:creationId xmlns:a16="http://schemas.microsoft.com/office/drawing/2014/main" id="{A217BE3A-2E0E-4482-A654-DAD07965DA72}"/>
              </a:ext>
            </a:extLst>
          </p:cNvPr>
          <p:cNvSpPr/>
          <p:nvPr/>
        </p:nvSpPr>
        <p:spPr>
          <a:xfrm>
            <a:off x="504952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25" name="Rectangle 24">
            <a:extLst>
              <a:ext uri="{FF2B5EF4-FFF2-40B4-BE49-F238E27FC236}">
                <a16:creationId xmlns:a16="http://schemas.microsoft.com/office/drawing/2014/main" id="{CC5208C4-0D12-4E7D-B27F-DD92FA8A0E19}"/>
              </a:ext>
            </a:extLst>
          </p:cNvPr>
          <p:cNvSpPr/>
          <p:nvPr/>
        </p:nvSpPr>
        <p:spPr>
          <a:xfrm>
            <a:off x="450088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26" name="Rectangle 25">
            <a:extLst>
              <a:ext uri="{FF2B5EF4-FFF2-40B4-BE49-F238E27FC236}">
                <a16:creationId xmlns:a16="http://schemas.microsoft.com/office/drawing/2014/main" id="{1DE3FB1D-60F4-4FB4-8304-35A647D9C040}"/>
              </a:ext>
            </a:extLst>
          </p:cNvPr>
          <p:cNvSpPr/>
          <p:nvPr/>
        </p:nvSpPr>
        <p:spPr>
          <a:xfrm>
            <a:off x="395224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27" name="Rectangle 26">
            <a:extLst>
              <a:ext uri="{FF2B5EF4-FFF2-40B4-BE49-F238E27FC236}">
                <a16:creationId xmlns:a16="http://schemas.microsoft.com/office/drawing/2014/main" id="{49649C82-CF0F-4D9F-9498-614ACFE4AEB4}"/>
              </a:ext>
            </a:extLst>
          </p:cNvPr>
          <p:cNvSpPr/>
          <p:nvPr/>
        </p:nvSpPr>
        <p:spPr>
          <a:xfrm>
            <a:off x="340360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8" name="Rectangle 27">
            <a:extLst>
              <a:ext uri="{FF2B5EF4-FFF2-40B4-BE49-F238E27FC236}">
                <a16:creationId xmlns:a16="http://schemas.microsoft.com/office/drawing/2014/main" id="{647F2C34-E1E5-4C65-B24D-C2BEAA8DA75C}"/>
              </a:ext>
            </a:extLst>
          </p:cNvPr>
          <p:cNvSpPr/>
          <p:nvPr/>
        </p:nvSpPr>
        <p:spPr>
          <a:xfrm>
            <a:off x="285496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29" name="Rectangle 28">
            <a:extLst>
              <a:ext uri="{FF2B5EF4-FFF2-40B4-BE49-F238E27FC236}">
                <a16:creationId xmlns:a16="http://schemas.microsoft.com/office/drawing/2014/main" id="{C0BBF2A1-2A28-4471-AA30-C2D9D39A9C27}"/>
              </a:ext>
            </a:extLst>
          </p:cNvPr>
          <p:cNvSpPr/>
          <p:nvPr/>
        </p:nvSpPr>
        <p:spPr>
          <a:xfrm>
            <a:off x="230632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30" name="Rectangle 29">
            <a:extLst>
              <a:ext uri="{FF2B5EF4-FFF2-40B4-BE49-F238E27FC236}">
                <a16:creationId xmlns:a16="http://schemas.microsoft.com/office/drawing/2014/main" id="{73708878-54F2-4E77-9B64-0E47FADFAE19}"/>
              </a:ext>
            </a:extLst>
          </p:cNvPr>
          <p:cNvSpPr/>
          <p:nvPr/>
        </p:nvSpPr>
        <p:spPr>
          <a:xfrm>
            <a:off x="261620" y="1970404"/>
            <a:ext cx="149352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(A2)</a:t>
            </a:r>
            <a:r>
              <a:rPr lang="en-US" sz="2400" b="1" baseline="-25000" dirty="0">
                <a:solidFill>
                  <a:srgbClr val="C00000"/>
                </a:solidFill>
              </a:rPr>
              <a:t>16</a:t>
            </a:r>
            <a:r>
              <a:rPr lang="en-US" sz="2400" b="1" dirty="0">
                <a:solidFill>
                  <a:srgbClr val="C00000"/>
                </a:solidFill>
              </a:rPr>
              <a:t> =</a:t>
            </a:r>
          </a:p>
        </p:txBody>
      </p:sp>
      <p:sp>
        <p:nvSpPr>
          <p:cNvPr id="31" name="Rectangle 30">
            <a:extLst>
              <a:ext uri="{FF2B5EF4-FFF2-40B4-BE49-F238E27FC236}">
                <a16:creationId xmlns:a16="http://schemas.microsoft.com/office/drawing/2014/main" id="{8678C508-B156-4267-B72E-3AB03516D77B}"/>
              </a:ext>
            </a:extLst>
          </p:cNvPr>
          <p:cNvSpPr/>
          <p:nvPr/>
        </p:nvSpPr>
        <p:spPr>
          <a:xfrm>
            <a:off x="562356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2" name="Rectangle 31">
            <a:extLst>
              <a:ext uri="{FF2B5EF4-FFF2-40B4-BE49-F238E27FC236}">
                <a16:creationId xmlns:a16="http://schemas.microsoft.com/office/drawing/2014/main" id="{11503F46-104F-48A4-A79F-3520DC0557C9}"/>
              </a:ext>
            </a:extLst>
          </p:cNvPr>
          <p:cNvSpPr/>
          <p:nvPr/>
        </p:nvSpPr>
        <p:spPr>
          <a:xfrm>
            <a:off x="507492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3" name="Rectangle 32">
            <a:extLst>
              <a:ext uri="{FF2B5EF4-FFF2-40B4-BE49-F238E27FC236}">
                <a16:creationId xmlns:a16="http://schemas.microsoft.com/office/drawing/2014/main" id="{C46DB4C9-4AFC-4612-A39C-55799470FEDF}"/>
              </a:ext>
            </a:extLst>
          </p:cNvPr>
          <p:cNvSpPr/>
          <p:nvPr/>
        </p:nvSpPr>
        <p:spPr>
          <a:xfrm>
            <a:off x="452628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4" name="Rectangle 33">
            <a:extLst>
              <a:ext uri="{FF2B5EF4-FFF2-40B4-BE49-F238E27FC236}">
                <a16:creationId xmlns:a16="http://schemas.microsoft.com/office/drawing/2014/main" id="{E0D5ACBB-305F-454C-B1A1-1A22EC5DF99E}"/>
              </a:ext>
            </a:extLst>
          </p:cNvPr>
          <p:cNvSpPr/>
          <p:nvPr/>
        </p:nvSpPr>
        <p:spPr>
          <a:xfrm>
            <a:off x="397764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5" name="Rectangle 34">
            <a:extLst>
              <a:ext uri="{FF2B5EF4-FFF2-40B4-BE49-F238E27FC236}">
                <a16:creationId xmlns:a16="http://schemas.microsoft.com/office/drawing/2014/main" id="{B6270796-A523-460E-87E3-66977B4A59EB}"/>
              </a:ext>
            </a:extLst>
          </p:cNvPr>
          <p:cNvSpPr/>
          <p:nvPr/>
        </p:nvSpPr>
        <p:spPr>
          <a:xfrm>
            <a:off x="342900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6" name="Rectangle 35">
            <a:extLst>
              <a:ext uri="{FF2B5EF4-FFF2-40B4-BE49-F238E27FC236}">
                <a16:creationId xmlns:a16="http://schemas.microsoft.com/office/drawing/2014/main" id="{4EDE3C7D-DC3C-41CC-8B9B-F6C686EAA707}"/>
              </a:ext>
            </a:extLst>
          </p:cNvPr>
          <p:cNvSpPr/>
          <p:nvPr/>
        </p:nvSpPr>
        <p:spPr>
          <a:xfrm>
            <a:off x="288036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37" name="Rectangle 36">
            <a:extLst>
              <a:ext uri="{FF2B5EF4-FFF2-40B4-BE49-F238E27FC236}">
                <a16:creationId xmlns:a16="http://schemas.microsoft.com/office/drawing/2014/main" id="{0D646194-EEEC-4598-9E6A-F74BA986F0A2}"/>
              </a:ext>
            </a:extLst>
          </p:cNvPr>
          <p:cNvSpPr/>
          <p:nvPr/>
        </p:nvSpPr>
        <p:spPr>
          <a:xfrm>
            <a:off x="233172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38" name="Rectangle 37">
            <a:extLst>
              <a:ext uri="{FF2B5EF4-FFF2-40B4-BE49-F238E27FC236}">
                <a16:creationId xmlns:a16="http://schemas.microsoft.com/office/drawing/2014/main" id="{62A7BDE5-3D26-4E2F-84A3-B9A084BDAADD}"/>
              </a:ext>
            </a:extLst>
          </p:cNvPr>
          <p:cNvSpPr/>
          <p:nvPr/>
        </p:nvSpPr>
        <p:spPr>
          <a:xfrm>
            <a:off x="261620" y="3013710"/>
            <a:ext cx="149352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(B)</a:t>
            </a:r>
            <a:r>
              <a:rPr lang="en-US" sz="2400" b="1" baseline="-25000" dirty="0">
                <a:solidFill>
                  <a:srgbClr val="C00000"/>
                </a:solidFill>
              </a:rPr>
              <a:t>16</a:t>
            </a:r>
            <a:r>
              <a:rPr lang="en-US" sz="2400" b="1" dirty="0">
                <a:solidFill>
                  <a:srgbClr val="C00000"/>
                </a:solidFill>
              </a:rPr>
              <a:t> =</a:t>
            </a:r>
            <a:endParaRPr lang="en-US" sz="2400" b="1" baseline="-25000" dirty="0">
              <a:solidFill>
                <a:srgbClr val="C00000"/>
              </a:solidFill>
            </a:endParaRPr>
          </a:p>
        </p:txBody>
      </p:sp>
      <p:sp>
        <p:nvSpPr>
          <p:cNvPr id="39" name="Rectangle 38">
            <a:extLst>
              <a:ext uri="{FF2B5EF4-FFF2-40B4-BE49-F238E27FC236}">
                <a16:creationId xmlns:a16="http://schemas.microsoft.com/office/drawing/2014/main" id="{2D748C57-FACE-4490-BB7C-44DBDE440A23}"/>
              </a:ext>
            </a:extLst>
          </p:cNvPr>
          <p:cNvSpPr/>
          <p:nvPr/>
        </p:nvSpPr>
        <p:spPr>
          <a:xfrm>
            <a:off x="3398520" y="30483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0" name="Rectangle 39">
            <a:extLst>
              <a:ext uri="{FF2B5EF4-FFF2-40B4-BE49-F238E27FC236}">
                <a16:creationId xmlns:a16="http://schemas.microsoft.com/office/drawing/2014/main" id="{2F03F271-E2D5-4F8B-AB12-2AF1EA86B869}"/>
              </a:ext>
            </a:extLst>
          </p:cNvPr>
          <p:cNvSpPr/>
          <p:nvPr/>
        </p:nvSpPr>
        <p:spPr>
          <a:xfrm>
            <a:off x="2849880" y="30483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41" name="Rectangle 40">
            <a:extLst>
              <a:ext uri="{FF2B5EF4-FFF2-40B4-BE49-F238E27FC236}">
                <a16:creationId xmlns:a16="http://schemas.microsoft.com/office/drawing/2014/main" id="{BCCE8C0B-C9F7-478E-84F2-40C436E7EABE}"/>
              </a:ext>
            </a:extLst>
          </p:cNvPr>
          <p:cNvSpPr/>
          <p:nvPr/>
        </p:nvSpPr>
        <p:spPr>
          <a:xfrm>
            <a:off x="2301240" y="30483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42" name="Rectangle 41">
            <a:extLst>
              <a:ext uri="{FF2B5EF4-FFF2-40B4-BE49-F238E27FC236}">
                <a16:creationId xmlns:a16="http://schemas.microsoft.com/office/drawing/2014/main" id="{9FD26ECC-E233-4E54-89D9-3CE3E4650D9E}"/>
              </a:ext>
            </a:extLst>
          </p:cNvPr>
          <p:cNvSpPr/>
          <p:nvPr/>
        </p:nvSpPr>
        <p:spPr>
          <a:xfrm>
            <a:off x="1752600" y="304831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44" name="Rectangle 43">
            <a:extLst>
              <a:ext uri="{FF2B5EF4-FFF2-40B4-BE49-F238E27FC236}">
                <a16:creationId xmlns:a16="http://schemas.microsoft.com/office/drawing/2014/main" id="{1ED0F119-5498-457B-96B9-31A32F1B8C77}"/>
              </a:ext>
            </a:extLst>
          </p:cNvPr>
          <p:cNvSpPr/>
          <p:nvPr/>
        </p:nvSpPr>
        <p:spPr>
          <a:xfrm>
            <a:off x="342392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5" name="Rectangle 44">
            <a:extLst>
              <a:ext uri="{FF2B5EF4-FFF2-40B4-BE49-F238E27FC236}">
                <a16:creationId xmlns:a16="http://schemas.microsoft.com/office/drawing/2014/main" id="{11AD6584-8A8D-4414-A196-A95059773772}"/>
              </a:ext>
            </a:extLst>
          </p:cNvPr>
          <p:cNvSpPr/>
          <p:nvPr/>
        </p:nvSpPr>
        <p:spPr>
          <a:xfrm>
            <a:off x="287528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6" name="Rectangle 45">
            <a:extLst>
              <a:ext uri="{FF2B5EF4-FFF2-40B4-BE49-F238E27FC236}">
                <a16:creationId xmlns:a16="http://schemas.microsoft.com/office/drawing/2014/main" id="{6115173C-8426-4C1C-BB11-12A28A731A2C}"/>
              </a:ext>
            </a:extLst>
          </p:cNvPr>
          <p:cNvSpPr/>
          <p:nvPr/>
        </p:nvSpPr>
        <p:spPr>
          <a:xfrm>
            <a:off x="232664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47" name="Rectangle 46">
            <a:extLst>
              <a:ext uri="{FF2B5EF4-FFF2-40B4-BE49-F238E27FC236}">
                <a16:creationId xmlns:a16="http://schemas.microsoft.com/office/drawing/2014/main" id="{5DFFBE50-F458-48FB-8B32-A920E2C6AAC1}"/>
              </a:ext>
            </a:extLst>
          </p:cNvPr>
          <p:cNvSpPr/>
          <p:nvPr/>
        </p:nvSpPr>
        <p:spPr>
          <a:xfrm>
            <a:off x="1778000" y="3440430"/>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49" name="Rectangle 48">
            <a:extLst>
              <a:ext uri="{FF2B5EF4-FFF2-40B4-BE49-F238E27FC236}">
                <a16:creationId xmlns:a16="http://schemas.microsoft.com/office/drawing/2014/main" id="{9DCCB30D-CEF2-4F89-9479-3C985F44E3D1}"/>
              </a:ext>
            </a:extLst>
          </p:cNvPr>
          <p:cNvSpPr/>
          <p:nvPr/>
        </p:nvSpPr>
        <p:spPr>
          <a:xfrm>
            <a:off x="0" y="3864292"/>
            <a:ext cx="1727200" cy="701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(6CD)</a:t>
            </a:r>
            <a:r>
              <a:rPr lang="en-US" sz="2400" b="1" baseline="-25000" dirty="0">
                <a:solidFill>
                  <a:srgbClr val="C00000"/>
                </a:solidFill>
              </a:rPr>
              <a:t>16</a:t>
            </a:r>
            <a:r>
              <a:rPr lang="en-US" sz="2400" b="1" dirty="0">
                <a:solidFill>
                  <a:srgbClr val="C00000"/>
                </a:solidFill>
              </a:rPr>
              <a:t> =</a:t>
            </a:r>
            <a:endParaRPr lang="en-US" sz="2400" b="1" baseline="-25000" dirty="0">
              <a:solidFill>
                <a:srgbClr val="C00000"/>
              </a:solidFill>
            </a:endParaRPr>
          </a:p>
        </p:txBody>
      </p:sp>
      <p:sp>
        <p:nvSpPr>
          <p:cNvPr id="50" name="Rectangle 49">
            <a:extLst>
              <a:ext uri="{FF2B5EF4-FFF2-40B4-BE49-F238E27FC236}">
                <a16:creationId xmlns:a16="http://schemas.microsoft.com/office/drawing/2014/main" id="{06606D60-9D06-405C-ABEF-E0AD59CD65BE}"/>
              </a:ext>
            </a:extLst>
          </p:cNvPr>
          <p:cNvSpPr/>
          <p:nvPr/>
        </p:nvSpPr>
        <p:spPr>
          <a:xfrm>
            <a:off x="792480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1" name="Rectangle 50">
            <a:extLst>
              <a:ext uri="{FF2B5EF4-FFF2-40B4-BE49-F238E27FC236}">
                <a16:creationId xmlns:a16="http://schemas.microsoft.com/office/drawing/2014/main" id="{F7E11553-3453-494B-BB90-EF77A3C14022}"/>
              </a:ext>
            </a:extLst>
          </p:cNvPr>
          <p:cNvSpPr/>
          <p:nvPr/>
        </p:nvSpPr>
        <p:spPr>
          <a:xfrm>
            <a:off x="737616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2" name="Rectangle 51">
            <a:extLst>
              <a:ext uri="{FF2B5EF4-FFF2-40B4-BE49-F238E27FC236}">
                <a16:creationId xmlns:a16="http://schemas.microsoft.com/office/drawing/2014/main" id="{194100CD-E26B-48D1-AED3-B15C389400A2}"/>
              </a:ext>
            </a:extLst>
          </p:cNvPr>
          <p:cNvSpPr/>
          <p:nvPr/>
        </p:nvSpPr>
        <p:spPr>
          <a:xfrm>
            <a:off x="682752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3" name="Rectangle 52">
            <a:extLst>
              <a:ext uri="{FF2B5EF4-FFF2-40B4-BE49-F238E27FC236}">
                <a16:creationId xmlns:a16="http://schemas.microsoft.com/office/drawing/2014/main" id="{CB907CBD-C86B-4975-9857-2F788FF530E0}"/>
              </a:ext>
            </a:extLst>
          </p:cNvPr>
          <p:cNvSpPr/>
          <p:nvPr/>
        </p:nvSpPr>
        <p:spPr>
          <a:xfrm>
            <a:off x="627888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54" name="Rectangle 53">
            <a:extLst>
              <a:ext uri="{FF2B5EF4-FFF2-40B4-BE49-F238E27FC236}">
                <a16:creationId xmlns:a16="http://schemas.microsoft.com/office/drawing/2014/main" id="{057562B5-ADC6-4D15-9DB9-CE20ADFE6C4D}"/>
              </a:ext>
            </a:extLst>
          </p:cNvPr>
          <p:cNvSpPr/>
          <p:nvPr/>
        </p:nvSpPr>
        <p:spPr>
          <a:xfrm>
            <a:off x="573024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5" name="Rectangle 54">
            <a:extLst>
              <a:ext uri="{FF2B5EF4-FFF2-40B4-BE49-F238E27FC236}">
                <a16:creationId xmlns:a16="http://schemas.microsoft.com/office/drawing/2014/main" id="{391A50A0-86AC-43FF-BE9F-4E35C881EA4F}"/>
              </a:ext>
            </a:extLst>
          </p:cNvPr>
          <p:cNvSpPr/>
          <p:nvPr/>
        </p:nvSpPr>
        <p:spPr>
          <a:xfrm>
            <a:off x="518160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6" name="Rectangle 55">
            <a:extLst>
              <a:ext uri="{FF2B5EF4-FFF2-40B4-BE49-F238E27FC236}">
                <a16:creationId xmlns:a16="http://schemas.microsoft.com/office/drawing/2014/main" id="{2D1384DB-A2CE-4255-B533-32FC8F052062}"/>
              </a:ext>
            </a:extLst>
          </p:cNvPr>
          <p:cNvSpPr/>
          <p:nvPr/>
        </p:nvSpPr>
        <p:spPr>
          <a:xfrm>
            <a:off x="463296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7" name="Rectangle 56">
            <a:extLst>
              <a:ext uri="{FF2B5EF4-FFF2-40B4-BE49-F238E27FC236}">
                <a16:creationId xmlns:a16="http://schemas.microsoft.com/office/drawing/2014/main" id="{C6C1D03F-DD7B-4650-9039-60693AC948F1}"/>
              </a:ext>
            </a:extLst>
          </p:cNvPr>
          <p:cNvSpPr/>
          <p:nvPr/>
        </p:nvSpPr>
        <p:spPr>
          <a:xfrm>
            <a:off x="795020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58" name="Rectangle 57">
            <a:extLst>
              <a:ext uri="{FF2B5EF4-FFF2-40B4-BE49-F238E27FC236}">
                <a16:creationId xmlns:a16="http://schemas.microsoft.com/office/drawing/2014/main" id="{083DABC0-ABFF-4E8D-97C1-B01DF9723EDB}"/>
              </a:ext>
            </a:extLst>
          </p:cNvPr>
          <p:cNvSpPr/>
          <p:nvPr/>
        </p:nvSpPr>
        <p:spPr>
          <a:xfrm>
            <a:off x="740156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59" name="Rectangle 58">
            <a:extLst>
              <a:ext uri="{FF2B5EF4-FFF2-40B4-BE49-F238E27FC236}">
                <a16:creationId xmlns:a16="http://schemas.microsoft.com/office/drawing/2014/main" id="{8DA12C87-CAEB-4343-9729-96B74AFC307A}"/>
              </a:ext>
            </a:extLst>
          </p:cNvPr>
          <p:cNvSpPr/>
          <p:nvPr/>
        </p:nvSpPr>
        <p:spPr>
          <a:xfrm>
            <a:off x="685292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0" name="Rectangle 59">
            <a:extLst>
              <a:ext uri="{FF2B5EF4-FFF2-40B4-BE49-F238E27FC236}">
                <a16:creationId xmlns:a16="http://schemas.microsoft.com/office/drawing/2014/main" id="{0FB5BB3E-967E-4B34-AC8D-73552D267ACC}"/>
              </a:ext>
            </a:extLst>
          </p:cNvPr>
          <p:cNvSpPr/>
          <p:nvPr/>
        </p:nvSpPr>
        <p:spPr>
          <a:xfrm>
            <a:off x="630428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1" name="Rectangle 60">
            <a:extLst>
              <a:ext uri="{FF2B5EF4-FFF2-40B4-BE49-F238E27FC236}">
                <a16:creationId xmlns:a16="http://schemas.microsoft.com/office/drawing/2014/main" id="{F8F95EDD-A19C-4BCA-99B6-F56EA3E30380}"/>
              </a:ext>
            </a:extLst>
          </p:cNvPr>
          <p:cNvSpPr/>
          <p:nvPr/>
        </p:nvSpPr>
        <p:spPr>
          <a:xfrm>
            <a:off x="575564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62" name="Rectangle 61">
            <a:extLst>
              <a:ext uri="{FF2B5EF4-FFF2-40B4-BE49-F238E27FC236}">
                <a16:creationId xmlns:a16="http://schemas.microsoft.com/office/drawing/2014/main" id="{D1B3B50C-DA4B-43E9-92C8-F32CF2C881FF}"/>
              </a:ext>
            </a:extLst>
          </p:cNvPr>
          <p:cNvSpPr/>
          <p:nvPr/>
        </p:nvSpPr>
        <p:spPr>
          <a:xfrm>
            <a:off x="520700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63" name="Rectangle 62">
            <a:extLst>
              <a:ext uri="{FF2B5EF4-FFF2-40B4-BE49-F238E27FC236}">
                <a16:creationId xmlns:a16="http://schemas.microsoft.com/office/drawing/2014/main" id="{6068A257-1322-4D98-833D-4209BC952EB0}"/>
              </a:ext>
            </a:extLst>
          </p:cNvPr>
          <p:cNvSpPr/>
          <p:nvPr/>
        </p:nvSpPr>
        <p:spPr>
          <a:xfrm>
            <a:off x="465836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4" name="Rectangle 63">
            <a:extLst>
              <a:ext uri="{FF2B5EF4-FFF2-40B4-BE49-F238E27FC236}">
                <a16:creationId xmlns:a16="http://schemas.microsoft.com/office/drawing/2014/main" id="{61CEACDF-CA11-4184-855F-76886F35503D}"/>
              </a:ext>
            </a:extLst>
          </p:cNvPr>
          <p:cNvSpPr/>
          <p:nvPr/>
        </p:nvSpPr>
        <p:spPr>
          <a:xfrm>
            <a:off x="408432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65" name="Rectangle 64">
            <a:extLst>
              <a:ext uri="{FF2B5EF4-FFF2-40B4-BE49-F238E27FC236}">
                <a16:creationId xmlns:a16="http://schemas.microsoft.com/office/drawing/2014/main" id="{6A970A17-9C2D-4A82-AFAD-0083CF4C80FD}"/>
              </a:ext>
            </a:extLst>
          </p:cNvPr>
          <p:cNvSpPr/>
          <p:nvPr/>
        </p:nvSpPr>
        <p:spPr>
          <a:xfrm>
            <a:off x="408178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66" name="Rectangle 65">
            <a:extLst>
              <a:ext uri="{FF2B5EF4-FFF2-40B4-BE49-F238E27FC236}">
                <a16:creationId xmlns:a16="http://schemas.microsoft.com/office/drawing/2014/main" id="{164968FE-7048-4A1E-924B-9C3DFFCB2A62}"/>
              </a:ext>
            </a:extLst>
          </p:cNvPr>
          <p:cNvSpPr/>
          <p:nvPr/>
        </p:nvSpPr>
        <p:spPr>
          <a:xfrm>
            <a:off x="1770380" y="200501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67" name="Rectangle 66">
            <a:extLst>
              <a:ext uri="{FF2B5EF4-FFF2-40B4-BE49-F238E27FC236}">
                <a16:creationId xmlns:a16="http://schemas.microsoft.com/office/drawing/2014/main" id="{A7A7A45D-FECD-4174-A519-313284F52194}"/>
              </a:ext>
            </a:extLst>
          </p:cNvPr>
          <p:cNvSpPr/>
          <p:nvPr/>
        </p:nvSpPr>
        <p:spPr>
          <a:xfrm>
            <a:off x="1778000" y="2397124"/>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76" name="Rectangle 75">
            <a:extLst>
              <a:ext uri="{FF2B5EF4-FFF2-40B4-BE49-F238E27FC236}">
                <a16:creationId xmlns:a16="http://schemas.microsoft.com/office/drawing/2014/main" id="{F6B9680A-2730-47CF-8A7C-00C13D64C942}"/>
              </a:ext>
            </a:extLst>
          </p:cNvPr>
          <p:cNvSpPr/>
          <p:nvPr/>
        </p:nvSpPr>
        <p:spPr>
          <a:xfrm>
            <a:off x="354711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77" name="Rectangle 76">
            <a:extLst>
              <a:ext uri="{FF2B5EF4-FFF2-40B4-BE49-F238E27FC236}">
                <a16:creationId xmlns:a16="http://schemas.microsoft.com/office/drawing/2014/main" id="{F7DF6E79-079F-490C-B08E-3E8926F4CB03}"/>
              </a:ext>
            </a:extLst>
          </p:cNvPr>
          <p:cNvSpPr/>
          <p:nvPr/>
        </p:nvSpPr>
        <p:spPr>
          <a:xfrm>
            <a:off x="299847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78" name="Rectangle 77">
            <a:extLst>
              <a:ext uri="{FF2B5EF4-FFF2-40B4-BE49-F238E27FC236}">
                <a16:creationId xmlns:a16="http://schemas.microsoft.com/office/drawing/2014/main" id="{2DAF8EEA-7D71-4312-9B31-6D34775C571A}"/>
              </a:ext>
            </a:extLst>
          </p:cNvPr>
          <p:cNvSpPr/>
          <p:nvPr/>
        </p:nvSpPr>
        <p:spPr>
          <a:xfrm>
            <a:off x="244983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9" name="Rectangle 78">
            <a:extLst>
              <a:ext uri="{FF2B5EF4-FFF2-40B4-BE49-F238E27FC236}">
                <a16:creationId xmlns:a16="http://schemas.microsoft.com/office/drawing/2014/main" id="{72C35A80-9245-4536-BD14-0FC7273E733A}"/>
              </a:ext>
            </a:extLst>
          </p:cNvPr>
          <p:cNvSpPr/>
          <p:nvPr/>
        </p:nvSpPr>
        <p:spPr>
          <a:xfrm>
            <a:off x="357251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sp>
        <p:nvSpPr>
          <p:cNvPr id="80" name="Rectangle 79">
            <a:extLst>
              <a:ext uri="{FF2B5EF4-FFF2-40B4-BE49-F238E27FC236}">
                <a16:creationId xmlns:a16="http://schemas.microsoft.com/office/drawing/2014/main" id="{80311A04-850B-4A8F-8355-51FB6FEEF189}"/>
              </a:ext>
            </a:extLst>
          </p:cNvPr>
          <p:cNvSpPr/>
          <p:nvPr/>
        </p:nvSpPr>
        <p:spPr>
          <a:xfrm>
            <a:off x="302387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81" name="Rectangle 80">
            <a:extLst>
              <a:ext uri="{FF2B5EF4-FFF2-40B4-BE49-F238E27FC236}">
                <a16:creationId xmlns:a16="http://schemas.microsoft.com/office/drawing/2014/main" id="{0610C272-C18A-4E62-A6CD-E0E8823371B9}"/>
              </a:ext>
            </a:extLst>
          </p:cNvPr>
          <p:cNvSpPr/>
          <p:nvPr/>
        </p:nvSpPr>
        <p:spPr>
          <a:xfrm>
            <a:off x="247523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1</a:t>
            </a:r>
          </a:p>
        </p:txBody>
      </p:sp>
      <p:sp>
        <p:nvSpPr>
          <p:cNvPr id="82" name="Rectangle 81">
            <a:extLst>
              <a:ext uri="{FF2B5EF4-FFF2-40B4-BE49-F238E27FC236}">
                <a16:creationId xmlns:a16="http://schemas.microsoft.com/office/drawing/2014/main" id="{0A5E5A0E-BA88-4A08-95E3-B4C7E35B020B}"/>
              </a:ext>
            </a:extLst>
          </p:cNvPr>
          <p:cNvSpPr/>
          <p:nvPr/>
        </p:nvSpPr>
        <p:spPr>
          <a:xfrm>
            <a:off x="1901190" y="42564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83" name="Rectangle 82">
            <a:extLst>
              <a:ext uri="{FF2B5EF4-FFF2-40B4-BE49-F238E27FC236}">
                <a16:creationId xmlns:a16="http://schemas.microsoft.com/office/drawing/2014/main" id="{4696D9BD-11C4-4915-AFBB-ADB00E65BDE2}"/>
              </a:ext>
            </a:extLst>
          </p:cNvPr>
          <p:cNvSpPr/>
          <p:nvPr/>
        </p:nvSpPr>
        <p:spPr>
          <a:xfrm>
            <a:off x="1898650" y="4648516"/>
            <a:ext cx="54864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0</a:t>
            </a:r>
          </a:p>
        </p:txBody>
      </p:sp>
      <p:cxnSp>
        <p:nvCxnSpPr>
          <p:cNvPr id="84" name="Straight Connector 83">
            <a:extLst>
              <a:ext uri="{FF2B5EF4-FFF2-40B4-BE49-F238E27FC236}">
                <a16:creationId xmlns:a16="http://schemas.microsoft.com/office/drawing/2014/main" id="{E43D1724-1CD5-4435-BC29-AAB92B057DE5}"/>
              </a:ext>
            </a:extLst>
          </p:cNvPr>
          <p:cNvCxnSpPr>
            <a:cxnSpLocks/>
          </p:cNvCxnSpPr>
          <p:nvPr/>
        </p:nvCxnSpPr>
        <p:spPr>
          <a:xfrm>
            <a:off x="3947160" y="1928812"/>
            <a:ext cx="0" cy="70104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56891C94-F126-4A90-BF98-10A47BC74241}"/>
              </a:ext>
            </a:extLst>
          </p:cNvPr>
          <p:cNvCxnSpPr>
            <a:cxnSpLocks/>
          </p:cNvCxnSpPr>
          <p:nvPr/>
        </p:nvCxnSpPr>
        <p:spPr>
          <a:xfrm>
            <a:off x="6278880" y="4180204"/>
            <a:ext cx="0" cy="70104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E618F5BB-4A68-4E82-995A-814C06D7C7EA}"/>
              </a:ext>
            </a:extLst>
          </p:cNvPr>
          <p:cNvCxnSpPr>
            <a:cxnSpLocks/>
          </p:cNvCxnSpPr>
          <p:nvPr/>
        </p:nvCxnSpPr>
        <p:spPr>
          <a:xfrm>
            <a:off x="4095750" y="4177028"/>
            <a:ext cx="0" cy="70104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9254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anim calcmode="lin" valueType="num">
                                      <p:cBhvr>
                                        <p:cTn id="46" dur="1000" fill="hold"/>
                                        <p:tgtEl>
                                          <p:spTgt spid="32"/>
                                        </p:tgtEl>
                                        <p:attrNameLst>
                                          <p:attrName>ppt_x</p:attrName>
                                        </p:attrNameLst>
                                      </p:cBhvr>
                                      <p:tavLst>
                                        <p:tav tm="0">
                                          <p:val>
                                            <p:strVal val="#ppt_x"/>
                                          </p:val>
                                        </p:tav>
                                        <p:tav tm="100000">
                                          <p:val>
                                            <p:strVal val="#ppt_x"/>
                                          </p:val>
                                        </p:tav>
                                      </p:tavLst>
                                    </p:anim>
                                    <p:anim calcmode="lin" valueType="num">
                                      <p:cBhvr>
                                        <p:cTn id="47" dur="1000" fill="hold"/>
                                        <p:tgtEl>
                                          <p:spTgt spid="32"/>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000"/>
                                        <p:tgtEl>
                                          <p:spTgt spid="67"/>
                                        </p:tgtEl>
                                      </p:cBhvr>
                                    </p:animEffect>
                                    <p:anim calcmode="lin" valueType="num">
                                      <p:cBhvr>
                                        <p:cTn id="58" dur="1000" fill="hold"/>
                                        <p:tgtEl>
                                          <p:spTgt spid="67"/>
                                        </p:tgtEl>
                                        <p:attrNameLst>
                                          <p:attrName>ppt_x</p:attrName>
                                        </p:attrNameLst>
                                      </p:cBhvr>
                                      <p:tavLst>
                                        <p:tav tm="0">
                                          <p:val>
                                            <p:strVal val="#ppt_x"/>
                                          </p:val>
                                        </p:tav>
                                        <p:tav tm="100000">
                                          <p:val>
                                            <p:strVal val="#ppt_x"/>
                                          </p:val>
                                        </p:tav>
                                      </p:tavLst>
                                    </p:anim>
                                    <p:anim calcmode="lin" valueType="num">
                                      <p:cBhvr>
                                        <p:cTn id="59" dur="1000" fill="hold"/>
                                        <p:tgtEl>
                                          <p:spTgt spid="67"/>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000"/>
                                        <p:tgtEl>
                                          <p:spTgt spid="37"/>
                                        </p:tgtEl>
                                      </p:cBhvr>
                                    </p:animEffect>
                                    <p:anim calcmode="lin" valueType="num">
                                      <p:cBhvr>
                                        <p:cTn id="63" dur="1000" fill="hold"/>
                                        <p:tgtEl>
                                          <p:spTgt spid="37"/>
                                        </p:tgtEl>
                                        <p:attrNameLst>
                                          <p:attrName>ppt_x</p:attrName>
                                        </p:attrNameLst>
                                      </p:cBhvr>
                                      <p:tavLst>
                                        <p:tav tm="0">
                                          <p:val>
                                            <p:strVal val="#ppt_x"/>
                                          </p:val>
                                        </p:tav>
                                        <p:tav tm="100000">
                                          <p:val>
                                            <p:strVal val="#ppt_x"/>
                                          </p:val>
                                        </p:tav>
                                      </p:tavLst>
                                    </p:anim>
                                    <p:anim calcmode="lin" valueType="num">
                                      <p:cBhvr>
                                        <p:cTn id="64" dur="1000" fill="hold"/>
                                        <p:tgtEl>
                                          <p:spTgt spid="3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0"/>
                                        <p:tgtEl>
                                          <p:spTgt spid="36"/>
                                        </p:tgtEl>
                                      </p:cBhvr>
                                    </p:animEffect>
                                    <p:anim calcmode="lin" valueType="num">
                                      <p:cBhvr>
                                        <p:cTn id="68" dur="1000" fill="hold"/>
                                        <p:tgtEl>
                                          <p:spTgt spid="36"/>
                                        </p:tgtEl>
                                        <p:attrNameLst>
                                          <p:attrName>ppt_x</p:attrName>
                                        </p:attrNameLst>
                                      </p:cBhvr>
                                      <p:tavLst>
                                        <p:tav tm="0">
                                          <p:val>
                                            <p:strVal val="#ppt_x"/>
                                          </p:val>
                                        </p:tav>
                                        <p:tav tm="100000">
                                          <p:val>
                                            <p:strVal val="#ppt_x"/>
                                          </p:val>
                                        </p:tav>
                                      </p:tavLst>
                                    </p:anim>
                                    <p:anim calcmode="lin" valueType="num">
                                      <p:cBhvr>
                                        <p:cTn id="69" dur="1000" fill="hold"/>
                                        <p:tgtEl>
                                          <p:spTgt spid="3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1000"/>
                                        <p:tgtEl>
                                          <p:spTgt spid="47"/>
                                        </p:tgtEl>
                                      </p:cBhvr>
                                    </p:animEffect>
                                    <p:anim calcmode="lin" valueType="num">
                                      <p:cBhvr>
                                        <p:cTn id="98" dur="1000" fill="hold"/>
                                        <p:tgtEl>
                                          <p:spTgt spid="47"/>
                                        </p:tgtEl>
                                        <p:attrNameLst>
                                          <p:attrName>ppt_x</p:attrName>
                                        </p:attrNameLst>
                                      </p:cBhvr>
                                      <p:tavLst>
                                        <p:tav tm="0">
                                          <p:val>
                                            <p:strVal val="#ppt_x"/>
                                          </p:val>
                                        </p:tav>
                                        <p:tav tm="100000">
                                          <p:val>
                                            <p:strVal val="#ppt_x"/>
                                          </p:val>
                                        </p:tav>
                                      </p:tavLst>
                                    </p:anim>
                                    <p:anim calcmode="lin" valueType="num">
                                      <p:cBhvr>
                                        <p:cTn id="99" dur="1000" fill="hold"/>
                                        <p:tgtEl>
                                          <p:spTgt spid="47"/>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fade">
                                      <p:cBhvr>
                                        <p:cTn id="102" dur="1000"/>
                                        <p:tgtEl>
                                          <p:spTgt spid="46"/>
                                        </p:tgtEl>
                                      </p:cBhvr>
                                    </p:animEffect>
                                    <p:anim calcmode="lin" valueType="num">
                                      <p:cBhvr>
                                        <p:cTn id="103" dur="1000" fill="hold"/>
                                        <p:tgtEl>
                                          <p:spTgt spid="46"/>
                                        </p:tgtEl>
                                        <p:attrNameLst>
                                          <p:attrName>ppt_x</p:attrName>
                                        </p:attrNameLst>
                                      </p:cBhvr>
                                      <p:tavLst>
                                        <p:tav tm="0">
                                          <p:val>
                                            <p:strVal val="#ppt_x"/>
                                          </p:val>
                                        </p:tav>
                                        <p:tav tm="100000">
                                          <p:val>
                                            <p:strVal val="#ppt_x"/>
                                          </p:val>
                                        </p:tav>
                                      </p:tavLst>
                                    </p:anim>
                                    <p:anim calcmode="lin" valueType="num">
                                      <p:cBhvr>
                                        <p:cTn id="104" dur="1000" fill="hold"/>
                                        <p:tgtEl>
                                          <p:spTgt spid="46"/>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1000"/>
                                        <p:tgtEl>
                                          <p:spTgt spid="45"/>
                                        </p:tgtEl>
                                      </p:cBhvr>
                                    </p:animEffect>
                                    <p:anim calcmode="lin" valueType="num">
                                      <p:cBhvr>
                                        <p:cTn id="108" dur="1000" fill="hold"/>
                                        <p:tgtEl>
                                          <p:spTgt spid="45"/>
                                        </p:tgtEl>
                                        <p:attrNameLst>
                                          <p:attrName>ppt_x</p:attrName>
                                        </p:attrNameLst>
                                      </p:cBhvr>
                                      <p:tavLst>
                                        <p:tav tm="0">
                                          <p:val>
                                            <p:strVal val="#ppt_x"/>
                                          </p:val>
                                        </p:tav>
                                        <p:tav tm="100000">
                                          <p:val>
                                            <p:strVal val="#ppt_x"/>
                                          </p:val>
                                        </p:tav>
                                      </p:tavLst>
                                    </p:anim>
                                    <p:anim calcmode="lin" valueType="num">
                                      <p:cBhvr>
                                        <p:cTn id="109" dur="1000" fill="hold"/>
                                        <p:tgtEl>
                                          <p:spTgt spid="45"/>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fade">
                                      <p:cBhvr>
                                        <p:cTn id="112" dur="1000"/>
                                        <p:tgtEl>
                                          <p:spTgt spid="44"/>
                                        </p:tgtEl>
                                      </p:cBhvr>
                                    </p:animEffect>
                                    <p:anim calcmode="lin" valueType="num">
                                      <p:cBhvr>
                                        <p:cTn id="113" dur="1000" fill="hold"/>
                                        <p:tgtEl>
                                          <p:spTgt spid="44"/>
                                        </p:tgtEl>
                                        <p:attrNameLst>
                                          <p:attrName>ppt_x</p:attrName>
                                        </p:attrNameLst>
                                      </p:cBhvr>
                                      <p:tavLst>
                                        <p:tav tm="0">
                                          <p:val>
                                            <p:strVal val="#ppt_x"/>
                                          </p:val>
                                        </p:tav>
                                        <p:tav tm="100000">
                                          <p:val>
                                            <p:strVal val="#ppt_x"/>
                                          </p:val>
                                        </p:tav>
                                      </p:tavLst>
                                    </p:anim>
                                    <p:anim calcmode="lin" valueType="num">
                                      <p:cBhvr>
                                        <p:cTn id="11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fade">
                                      <p:cBhvr>
                                        <p:cTn id="123" dur="500"/>
                                        <p:tgtEl>
                                          <p:spTgt spid="50"/>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fade">
                                      <p:cBhvr>
                                        <p:cTn id="126" dur="500"/>
                                        <p:tgtEl>
                                          <p:spTgt spid="5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fade">
                                      <p:cBhvr>
                                        <p:cTn id="129" dur="500"/>
                                        <p:tgtEl>
                                          <p:spTgt spid="5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3"/>
                                        </p:tgtEl>
                                        <p:attrNameLst>
                                          <p:attrName>style.visibility</p:attrName>
                                        </p:attrNameLst>
                                      </p:cBhvr>
                                      <p:to>
                                        <p:strVal val="visible"/>
                                      </p:to>
                                    </p:set>
                                    <p:animEffect transition="in" filter="fade">
                                      <p:cBhvr>
                                        <p:cTn id="132" dur="500"/>
                                        <p:tgtEl>
                                          <p:spTgt spid="5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500"/>
                                        <p:tgtEl>
                                          <p:spTgt spid="5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5"/>
                                        </p:tgtEl>
                                        <p:attrNameLst>
                                          <p:attrName>style.visibility</p:attrName>
                                        </p:attrNameLst>
                                      </p:cBhvr>
                                      <p:to>
                                        <p:strVal val="visible"/>
                                      </p:to>
                                    </p:set>
                                    <p:animEffect transition="in" filter="fade">
                                      <p:cBhvr>
                                        <p:cTn id="138" dur="500"/>
                                        <p:tgtEl>
                                          <p:spTgt spid="5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animEffect transition="in" filter="fade">
                                      <p:cBhvr>
                                        <p:cTn id="141" dur="500"/>
                                        <p:tgtEl>
                                          <p:spTgt spid="5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fade">
                                      <p:cBhvr>
                                        <p:cTn id="144" dur="500"/>
                                        <p:tgtEl>
                                          <p:spTgt spid="6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6"/>
                                        </p:tgtEl>
                                        <p:attrNameLst>
                                          <p:attrName>style.visibility</p:attrName>
                                        </p:attrNameLst>
                                      </p:cBhvr>
                                      <p:to>
                                        <p:strVal val="visible"/>
                                      </p:to>
                                    </p:set>
                                    <p:animEffect transition="in" filter="fade">
                                      <p:cBhvr>
                                        <p:cTn id="147" dur="500"/>
                                        <p:tgtEl>
                                          <p:spTgt spid="76"/>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fade">
                                      <p:cBhvr>
                                        <p:cTn id="150" dur="500"/>
                                        <p:tgtEl>
                                          <p:spTgt spid="77"/>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500"/>
                                        <p:tgtEl>
                                          <p:spTgt spid="78"/>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82"/>
                                        </p:tgtEl>
                                        <p:attrNameLst>
                                          <p:attrName>style.visibility</p:attrName>
                                        </p:attrNameLst>
                                      </p:cBhvr>
                                      <p:to>
                                        <p:strVal val="visible"/>
                                      </p:to>
                                    </p:set>
                                    <p:animEffect transition="in" filter="fade">
                                      <p:cBhvr>
                                        <p:cTn id="156" dur="500"/>
                                        <p:tgtEl>
                                          <p:spTgt spid="82"/>
                                        </p:tgtEl>
                                      </p:cBhvr>
                                    </p:animEffect>
                                  </p:childTnLst>
                                </p:cTn>
                              </p:par>
                              <p:par>
                                <p:cTn id="157" presetID="1" presetClass="entr" presetSubtype="0" fill="hold" nodeType="withEffect">
                                  <p:stCondLst>
                                    <p:cond delay="0"/>
                                  </p:stCondLst>
                                  <p:childTnLst>
                                    <p:set>
                                      <p:cBhvr>
                                        <p:cTn id="158" dur="1" fill="hold">
                                          <p:stCondLst>
                                            <p:cond delay="0"/>
                                          </p:stCondLst>
                                        </p:cTn>
                                        <p:tgtEl>
                                          <p:spTgt spid="8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8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47" presetClass="entr" presetSubtype="0" fill="hold" grpId="0" nodeType="clickEffect">
                                  <p:stCondLst>
                                    <p:cond delay="0"/>
                                  </p:stCondLst>
                                  <p:childTnLst>
                                    <p:set>
                                      <p:cBhvr>
                                        <p:cTn id="164" dur="1" fill="hold">
                                          <p:stCondLst>
                                            <p:cond delay="0"/>
                                          </p:stCondLst>
                                        </p:cTn>
                                        <p:tgtEl>
                                          <p:spTgt spid="57"/>
                                        </p:tgtEl>
                                        <p:attrNameLst>
                                          <p:attrName>style.visibility</p:attrName>
                                        </p:attrNameLst>
                                      </p:cBhvr>
                                      <p:to>
                                        <p:strVal val="visible"/>
                                      </p:to>
                                    </p:set>
                                    <p:animEffect transition="in" filter="fade">
                                      <p:cBhvr>
                                        <p:cTn id="165" dur="1000"/>
                                        <p:tgtEl>
                                          <p:spTgt spid="57"/>
                                        </p:tgtEl>
                                      </p:cBhvr>
                                    </p:animEffect>
                                    <p:anim calcmode="lin" valueType="num">
                                      <p:cBhvr>
                                        <p:cTn id="166" dur="1000" fill="hold"/>
                                        <p:tgtEl>
                                          <p:spTgt spid="57"/>
                                        </p:tgtEl>
                                        <p:attrNameLst>
                                          <p:attrName>ppt_x</p:attrName>
                                        </p:attrNameLst>
                                      </p:cBhvr>
                                      <p:tavLst>
                                        <p:tav tm="0">
                                          <p:val>
                                            <p:strVal val="#ppt_x"/>
                                          </p:val>
                                        </p:tav>
                                        <p:tav tm="100000">
                                          <p:val>
                                            <p:strVal val="#ppt_x"/>
                                          </p:val>
                                        </p:tav>
                                      </p:tavLst>
                                    </p:anim>
                                    <p:anim calcmode="lin" valueType="num">
                                      <p:cBhvr>
                                        <p:cTn id="167" dur="1000" fill="hold"/>
                                        <p:tgtEl>
                                          <p:spTgt spid="57"/>
                                        </p:tgtEl>
                                        <p:attrNameLst>
                                          <p:attrName>ppt_y</p:attrName>
                                        </p:attrNameLst>
                                      </p:cBhvr>
                                      <p:tavLst>
                                        <p:tav tm="0">
                                          <p:val>
                                            <p:strVal val="#ppt_y-.1"/>
                                          </p:val>
                                        </p:tav>
                                        <p:tav tm="100000">
                                          <p:val>
                                            <p:strVal val="#ppt_y"/>
                                          </p:val>
                                        </p:tav>
                                      </p:tavLst>
                                    </p:anim>
                                  </p:childTnLst>
                                </p:cTn>
                              </p:par>
                              <p:par>
                                <p:cTn id="168" presetID="47" presetClass="entr" presetSubtype="0" fill="hold" grpId="0" nodeType="withEffect">
                                  <p:stCondLst>
                                    <p:cond delay="0"/>
                                  </p:stCondLst>
                                  <p:childTnLst>
                                    <p:set>
                                      <p:cBhvr>
                                        <p:cTn id="169" dur="1" fill="hold">
                                          <p:stCondLst>
                                            <p:cond delay="0"/>
                                          </p:stCondLst>
                                        </p:cTn>
                                        <p:tgtEl>
                                          <p:spTgt spid="58"/>
                                        </p:tgtEl>
                                        <p:attrNameLst>
                                          <p:attrName>style.visibility</p:attrName>
                                        </p:attrNameLst>
                                      </p:cBhvr>
                                      <p:to>
                                        <p:strVal val="visible"/>
                                      </p:to>
                                    </p:set>
                                    <p:animEffect transition="in" filter="fade">
                                      <p:cBhvr>
                                        <p:cTn id="170" dur="1000"/>
                                        <p:tgtEl>
                                          <p:spTgt spid="58"/>
                                        </p:tgtEl>
                                      </p:cBhvr>
                                    </p:animEffect>
                                    <p:anim calcmode="lin" valueType="num">
                                      <p:cBhvr>
                                        <p:cTn id="171" dur="1000" fill="hold"/>
                                        <p:tgtEl>
                                          <p:spTgt spid="58"/>
                                        </p:tgtEl>
                                        <p:attrNameLst>
                                          <p:attrName>ppt_x</p:attrName>
                                        </p:attrNameLst>
                                      </p:cBhvr>
                                      <p:tavLst>
                                        <p:tav tm="0">
                                          <p:val>
                                            <p:strVal val="#ppt_x"/>
                                          </p:val>
                                        </p:tav>
                                        <p:tav tm="100000">
                                          <p:val>
                                            <p:strVal val="#ppt_x"/>
                                          </p:val>
                                        </p:tav>
                                      </p:tavLst>
                                    </p:anim>
                                    <p:anim calcmode="lin" valueType="num">
                                      <p:cBhvr>
                                        <p:cTn id="172" dur="1000" fill="hold"/>
                                        <p:tgtEl>
                                          <p:spTgt spid="58"/>
                                        </p:tgtEl>
                                        <p:attrNameLst>
                                          <p:attrName>ppt_y</p:attrName>
                                        </p:attrNameLst>
                                      </p:cBhvr>
                                      <p:tavLst>
                                        <p:tav tm="0">
                                          <p:val>
                                            <p:strVal val="#ppt_y-.1"/>
                                          </p:val>
                                        </p:tav>
                                        <p:tav tm="100000">
                                          <p:val>
                                            <p:strVal val="#ppt_y"/>
                                          </p:val>
                                        </p:tav>
                                      </p:tavLst>
                                    </p:anim>
                                  </p:childTnLst>
                                </p:cTn>
                              </p:par>
                              <p:par>
                                <p:cTn id="173" presetID="47" presetClass="entr" presetSubtype="0" fill="hold" grpId="0" nodeType="with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fade">
                                      <p:cBhvr>
                                        <p:cTn id="175" dur="1000"/>
                                        <p:tgtEl>
                                          <p:spTgt spid="59"/>
                                        </p:tgtEl>
                                      </p:cBhvr>
                                    </p:animEffect>
                                    <p:anim calcmode="lin" valueType="num">
                                      <p:cBhvr>
                                        <p:cTn id="176" dur="1000" fill="hold"/>
                                        <p:tgtEl>
                                          <p:spTgt spid="59"/>
                                        </p:tgtEl>
                                        <p:attrNameLst>
                                          <p:attrName>ppt_x</p:attrName>
                                        </p:attrNameLst>
                                      </p:cBhvr>
                                      <p:tavLst>
                                        <p:tav tm="0">
                                          <p:val>
                                            <p:strVal val="#ppt_x"/>
                                          </p:val>
                                        </p:tav>
                                        <p:tav tm="100000">
                                          <p:val>
                                            <p:strVal val="#ppt_x"/>
                                          </p:val>
                                        </p:tav>
                                      </p:tavLst>
                                    </p:anim>
                                    <p:anim calcmode="lin" valueType="num">
                                      <p:cBhvr>
                                        <p:cTn id="177" dur="1000" fill="hold"/>
                                        <p:tgtEl>
                                          <p:spTgt spid="59"/>
                                        </p:tgtEl>
                                        <p:attrNameLst>
                                          <p:attrName>ppt_y</p:attrName>
                                        </p:attrNameLst>
                                      </p:cBhvr>
                                      <p:tavLst>
                                        <p:tav tm="0">
                                          <p:val>
                                            <p:strVal val="#ppt_y-.1"/>
                                          </p:val>
                                        </p:tav>
                                        <p:tav tm="100000">
                                          <p:val>
                                            <p:strVal val="#ppt_y"/>
                                          </p:val>
                                        </p:tav>
                                      </p:tavLst>
                                    </p:anim>
                                  </p:childTnLst>
                                </p:cTn>
                              </p:par>
                              <p:par>
                                <p:cTn id="178" presetID="47"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fade">
                                      <p:cBhvr>
                                        <p:cTn id="180" dur="1000"/>
                                        <p:tgtEl>
                                          <p:spTgt spid="60"/>
                                        </p:tgtEl>
                                      </p:cBhvr>
                                    </p:animEffect>
                                    <p:anim calcmode="lin" valueType="num">
                                      <p:cBhvr>
                                        <p:cTn id="181" dur="1000" fill="hold"/>
                                        <p:tgtEl>
                                          <p:spTgt spid="60"/>
                                        </p:tgtEl>
                                        <p:attrNameLst>
                                          <p:attrName>ppt_x</p:attrName>
                                        </p:attrNameLst>
                                      </p:cBhvr>
                                      <p:tavLst>
                                        <p:tav tm="0">
                                          <p:val>
                                            <p:strVal val="#ppt_x"/>
                                          </p:val>
                                        </p:tav>
                                        <p:tav tm="100000">
                                          <p:val>
                                            <p:strVal val="#ppt_x"/>
                                          </p:val>
                                        </p:tav>
                                      </p:tavLst>
                                    </p:anim>
                                    <p:anim calcmode="lin" valueType="num">
                                      <p:cBhvr>
                                        <p:cTn id="18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47" presetClass="entr" presetSubtype="0" fill="hold" grpId="0" nodeType="clickEffect">
                                  <p:stCondLst>
                                    <p:cond delay="0"/>
                                  </p:stCondLst>
                                  <p:childTnLst>
                                    <p:set>
                                      <p:cBhvr>
                                        <p:cTn id="186" dur="1" fill="hold">
                                          <p:stCondLst>
                                            <p:cond delay="0"/>
                                          </p:stCondLst>
                                        </p:cTn>
                                        <p:tgtEl>
                                          <p:spTgt spid="61"/>
                                        </p:tgtEl>
                                        <p:attrNameLst>
                                          <p:attrName>style.visibility</p:attrName>
                                        </p:attrNameLst>
                                      </p:cBhvr>
                                      <p:to>
                                        <p:strVal val="visible"/>
                                      </p:to>
                                    </p:set>
                                    <p:animEffect transition="in" filter="fade">
                                      <p:cBhvr>
                                        <p:cTn id="187" dur="1000"/>
                                        <p:tgtEl>
                                          <p:spTgt spid="61"/>
                                        </p:tgtEl>
                                      </p:cBhvr>
                                    </p:animEffect>
                                    <p:anim calcmode="lin" valueType="num">
                                      <p:cBhvr>
                                        <p:cTn id="188" dur="1000" fill="hold"/>
                                        <p:tgtEl>
                                          <p:spTgt spid="61"/>
                                        </p:tgtEl>
                                        <p:attrNameLst>
                                          <p:attrName>ppt_x</p:attrName>
                                        </p:attrNameLst>
                                      </p:cBhvr>
                                      <p:tavLst>
                                        <p:tav tm="0">
                                          <p:val>
                                            <p:strVal val="#ppt_x"/>
                                          </p:val>
                                        </p:tav>
                                        <p:tav tm="100000">
                                          <p:val>
                                            <p:strVal val="#ppt_x"/>
                                          </p:val>
                                        </p:tav>
                                      </p:tavLst>
                                    </p:anim>
                                    <p:anim calcmode="lin" valueType="num">
                                      <p:cBhvr>
                                        <p:cTn id="189" dur="1000" fill="hold"/>
                                        <p:tgtEl>
                                          <p:spTgt spid="61"/>
                                        </p:tgtEl>
                                        <p:attrNameLst>
                                          <p:attrName>ppt_y</p:attrName>
                                        </p:attrNameLst>
                                      </p:cBhvr>
                                      <p:tavLst>
                                        <p:tav tm="0">
                                          <p:val>
                                            <p:strVal val="#ppt_y-.1"/>
                                          </p:val>
                                        </p:tav>
                                        <p:tav tm="100000">
                                          <p:val>
                                            <p:strVal val="#ppt_y"/>
                                          </p:val>
                                        </p:tav>
                                      </p:tavLst>
                                    </p:anim>
                                  </p:childTnLst>
                                </p:cTn>
                              </p:par>
                              <p:par>
                                <p:cTn id="190" presetID="47" presetClass="entr" presetSubtype="0" fill="hold" grpId="0" nodeType="withEffect">
                                  <p:stCondLst>
                                    <p:cond delay="0"/>
                                  </p:stCondLst>
                                  <p:childTnLst>
                                    <p:set>
                                      <p:cBhvr>
                                        <p:cTn id="191" dur="1" fill="hold">
                                          <p:stCondLst>
                                            <p:cond delay="0"/>
                                          </p:stCondLst>
                                        </p:cTn>
                                        <p:tgtEl>
                                          <p:spTgt spid="62"/>
                                        </p:tgtEl>
                                        <p:attrNameLst>
                                          <p:attrName>style.visibility</p:attrName>
                                        </p:attrNameLst>
                                      </p:cBhvr>
                                      <p:to>
                                        <p:strVal val="visible"/>
                                      </p:to>
                                    </p:set>
                                    <p:animEffect transition="in" filter="fade">
                                      <p:cBhvr>
                                        <p:cTn id="192" dur="1000"/>
                                        <p:tgtEl>
                                          <p:spTgt spid="62"/>
                                        </p:tgtEl>
                                      </p:cBhvr>
                                    </p:animEffect>
                                    <p:anim calcmode="lin" valueType="num">
                                      <p:cBhvr>
                                        <p:cTn id="193" dur="1000" fill="hold"/>
                                        <p:tgtEl>
                                          <p:spTgt spid="62"/>
                                        </p:tgtEl>
                                        <p:attrNameLst>
                                          <p:attrName>ppt_x</p:attrName>
                                        </p:attrNameLst>
                                      </p:cBhvr>
                                      <p:tavLst>
                                        <p:tav tm="0">
                                          <p:val>
                                            <p:strVal val="#ppt_x"/>
                                          </p:val>
                                        </p:tav>
                                        <p:tav tm="100000">
                                          <p:val>
                                            <p:strVal val="#ppt_x"/>
                                          </p:val>
                                        </p:tav>
                                      </p:tavLst>
                                    </p:anim>
                                    <p:anim calcmode="lin" valueType="num">
                                      <p:cBhvr>
                                        <p:cTn id="194" dur="1000" fill="hold"/>
                                        <p:tgtEl>
                                          <p:spTgt spid="62"/>
                                        </p:tgtEl>
                                        <p:attrNameLst>
                                          <p:attrName>ppt_y</p:attrName>
                                        </p:attrNameLst>
                                      </p:cBhvr>
                                      <p:tavLst>
                                        <p:tav tm="0">
                                          <p:val>
                                            <p:strVal val="#ppt_y-.1"/>
                                          </p:val>
                                        </p:tav>
                                        <p:tav tm="100000">
                                          <p:val>
                                            <p:strVal val="#ppt_y"/>
                                          </p:val>
                                        </p:tav>
                                      </p:tavLst>
                                    </p:anim>
                                  </p:childTnLst>
                                </p:cTn>
                              </p:par>
                              <p:par>
                                <p:cTn id="195" presetID="47" presetClass="entr" presetSubtype="0" fill="hold" grpId="0" nodeType="withEffect">
                                  <p:stCondLst>
                                    <p:cond delay="0"/>
                                  </p:stCondLst>
                                  <p:childTnLst>
                                    <p:set>
                                      <p:cBhvr>
                                        <p:cTn id="196" dur="1" fill="hold">
                                          <p:stCondLst>
                                            <p:cond delay="0"/>
                                          </p:stCondLst>
                                        </p:cTn>
                                        <p:tgtEl>
                                          <p:spTgt spid="63"/>
                                        </p:tgtEl>
                                        <p:attrNameLst>
                                          <p:attrName>style.visibility</p:attrName>
                                        </p:attrNameLst>
                                      </p:cBhvr>
                                      <p:to>
                                        <p:strVal val="visible"/>
                                      </p:to>
                                    </p:set>
                                    <p:animEffect transition="in" filter="fade">
                                      <p:cBhvr>
                                        <p:cTn id="197" dur="1000"/>
                                        <p:tgtEl>
                                          <p:spTgt spid="63"/>
                                        </p:tgtEl>
                                      </p:cBhvr>
                                    </p:animEffect>
                                    <p:anim calcmode="lin" valueType="num">
                                      <p:cBhvr>
                                        <p:cTn id="198" dur="1000" fill="hold"/>
                                        <p:tgtEl>
                                          <p:spTgt spid="63"/>
                                        </p:tgtEl>
                                        <p:attrNameLst>
                                          <p:attrName>ppt_x</p:attrName>
                                        </p:attrNameLst>
                                      </p:cBhvr>
                                      <p:tavLst>
                                        <p:tav tm="0">
                                          <p:val>
                                            <p:strVal val="#ppt_x"/>
                                          </p:val>
                                        </p:tav>
                                        <p:tav tm="100000">
                                          <p:val>
                                            <p:strVal val="#ppt_x"/>
                                          </p:val>
                                        </p:tav>
                                      </p:tavLst>
                                    </p:anim>
                                    <p:anim calcmode="lin" valueType="num">
                                      <p:cBhvr>
                                        <p:cTn id="199" dur="1000" fill="hold"/>
                                        <p:tgtEl>
                                          <p:spTgt spid="63"/>
                                        </p:tgtEl>
                                        <p:attrNameLst>
                                          <p:attrName>ppt_y</p:attrName>
                                        </p:attrNameLst>
                                      </p:cBhvr>
                                      <p:tavLst>
                                        <p:tav tm="0">
                                          <p:val>
                                            <p:strVal val="#ppt_y-.1"/>
                                          </p:val>
                                        </p:tav>
                                        <p:tav tm="100000">
                                          <p:val>
                                            <p:strVal val="#ppt_y"/>
                                          </p:val>
                                        </p:tav>
                                      </p:tavLst>
                                    </p:anim>
                                  </p:childTnLst>
                                </p:cTn>
                              </p:par>
                              <p:par>
                                <p:cTn id="200" presetID="47" presetClass="entr" presetSubtype="0" fill="hold" grpId="0" nodeType="withEffect">
                                  <p:stCondLst>
                                    <p:cond delay="0"/>
                                  </p:stCondLst>
                                  <p:childTnLst>
                                    <p:set>
                                      <p:cBhvr>
                                        <p:cTn id="201" dur="1" fill="hold">
                                          <p:stCondLst>
                                            <p:cond delay="0"/>
                                          </p:stCondLst>
                                        </p:cTn>
                                        <p:tgtEl>
                                          <p:spTgt spid="65"/>
                                        </p:tgtEl>
                                        <p:attrNameLst>
                                          <p:attrName>style.visibility</p:attrName>
                                        </p:attrNameLst>
                                      </p:cBhvr>
                                      <p:to>
                                        <p:strVal val="visible"/>
                                      </p:to>
                                    </p:set>
                                    <p:animEffect transition="in" filter="fade">
                                      <p:cBhvr>
                                        <p:cTn id="202" dur="1000"/>
                                        <p:tgtEl>
                                          <p:spTgt spid="65"/>
                                        </p:tgtEl>
                                      </p:cBhvr>
                                    </p:animEffect>
                                    <p:anim calcmode="lin" valueType="num">
                                      <p:cBhvr>
                                        <p:cTn id="203" dur="1000" fill="hold"/>
                                        <p:tgtEl>
                                          <p:spTgt spid="65"/>
                                        </p:tgtEl>
                                        <p:attrNameLst>
                                          <p:attrName>ppt_x</p:attrName>
                                        </p:attrNameLst>
                                      </p:cBhvr>
                                      <p:tavLst>
                                        <p:tav tm="0">
                                          <p:val>
                                            <p:strVal val="#ppt_x"/>
                                          </p:val>
                                        </p:tav>
                                        <p:tav tm="100000">
                                          <p:val>
                                            <p:strVal val="#ppt_x"/>
                                          </p:val>
                                        </p:tav>
                                      </p:tavLst>
                                    </p:anim>
                                    <p:anim calcmode="lin" valueType="num">
                                      <p:cBhvr>
                                        <p:cTn id="20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7" presetClass="entr" presetSubtype="0" fill="hold" grpId="0" nodeType="clickEffect">
                                  <p:stCondLst>
                                    <p:cond delay="0"/>
                                  </p:stCondLst>
                                  <p:childTnLst>
                                    <p:set>
                                      <p:cBhvr>
                                        <p:cTn id="208" dur="1" fill="hold">
                                          <p:stCondLst>
                                            <p:cond delay="0"/>
                                          </p:stCondLst>
                                        </p:cTn>
                                        <p:tgtEl>
                                          <p:spTgt spid="79"/>
                                        </p:tgtEl>
                                        <p:attrNameLst>
                                          <p:attrName>style.visibility</p:attrName>
                                        </p:attrNameLst>
                                      </p:cBhvr>
                                      <p:to>
                                        <p:strVal val="visible"/>
                                      </p:to>
                                    </p:set>
                                    <p:animEffect transition="in" filter="fade">
                                      <p:cBhvr>
                                        <p:cTn id="209" dur="1000"/>
                                        <p:tgtEl>
                                          <p:spTgt spid="79"/>
                                        </p:tgtEl>
                                      </p:cBhvr>
                                    </p:animEffect>
                                    <p:anim calcmode="lin" valueType="num">
                                      <p:cBhvr>
                                        <p:cTn id="210" dur="1000" fill="hold"/>
                                        <p:tgtEl>
                                          <p:spTgt spid="79"/>
                                        </p:tgtEl>
                                        <p:attrNameLst>
                                          <p:attrName>ppt_x</p:attrName>
                                        </p:attrNameLst>
                                      </p:cBhvr>
                                      <p:tavLst>
                                        <p:tav tm="0">
                                          <p:val>
                                            <p:strVal val="#ppt_x"/>
                                          </p:val>
                                        </p:tav>
                                        <p:tav tm="100000">
                                          <p:val>
                                            <p:strVal val="#ppt_x"/>
                                          </p:val>
                                        </p:tav>
                                      </p:tavLst>
                                    </p:anim>
                                    <p:anim calcmode="lin" valueType="num">
                                      <p:cBhvr>
                                        <p:cTn id="211" dur="1000" fill="hold"/>
                                        <p:tgtEl>
                                          <p:spTgt spid="79"/>
                                        </p:tgtEl>
                                        <p:attrNameLst>
                                          <p:attrName>ppt_y</p:attrName>
                                        </p:attrNameLst>
                                      </p:cBhvr>
                                      <p:tavLst>
                                        <p:tav tm="0">
                                          <p:val>
                                            <p:strVal val="#ppt_y-.1"/>
                                          </p:val>
                                        </p:tav>
                                        <p:tav tm="100000">
                                          <p:val>
                                            <p:strVal val="#ppt_y"/>
                                          </p:val>
                                        </p:tav>
                                      </p:tavLst>
                                    </p:anim>
                                  </p:childTnLst>
                                </p:cTn>
                              </p:par>
                              <p:par>
                                <p:cTn id="212" presetID="47" presetClass="entr" presetSubtype="0" fill="hold" grpId="0" nodeType="withEffect">
                                  <p:stCondLst>
                                    <p:cond delay="0"/>
                                  </p:stCondLst>
                                  <p:childTnLst>
                                    <p:set>
                                      <p:cBhvr>
                                        <p:cTn id="213" dur="1" fill="hold">
                                          <p:stCondLst>
                                            <p:cond delay="0"/>
                                          </p:stCondLst>
                                        </p:cTn>
                                        <p:tgtEl>
                                          <p:spTgt spid="80"/>
                                        </p:tgtEl>
                                        <p:attrNameLst>
                                          <p:attrName>style.visibility</p:attrName>
                                        </p:attrNameLst>
                                      </p:cBhvr>
                                      <p:to>
                                        <p:strVal val="visible"/>
                                      </p:to>
                                    </p:set>
                                    <p:animEffect transition="in" filter="fade">
                                      <p:cBhvr>
                                        <p:cTn id="214" dur="1000"/>
                                        <p:tgtEl>
                                          <p:spTgt spid="80"/>
                                        </p:tgtEl>
                                      </p:cBhvr>
                                    </p:animEffect>
                                    <p:anim calcmode="lin" valueType="num">
                                      <p:cBhvr>
                                        <p:cTn id="215" dur="1000" fill="hold"/>
                                        <p:tgtEl>
                                          <p:spTgt spid="80"/>
                                        </p:tgtEl>
                                        <p:attrNameLst>
                                          <p:attrName>ppt_x</p:attrName>
                                        </p:attrNameLst>
                                      </p:cBhvr>
                                      <p:tavLst>
                                        <p:tav tm="0">
                                          <p:val>
                                            <p:strVal val="#ppt_x"/>
                                          </p:val>
                                        </p:tav>
                                        <p:tav tm="100000">
                                          <p:val>
                                            <p:strVal val="#ppt_x"/>
                                          </p:val>
                                        </p:tav>
                                      </p:tavLst>
                                    </p:anim>
                                    <p:anim calcmode="lin" valueType="num">
                                      <p:cBhvr>
                                        <p:cTn id="216" dur="1000" fill="hold"/>
                                        <p:tgtEl>
                                          <p:spTgt spid="80"/>
                                        </p:tgtEl>
                                        <p:attrNameLst>
                                          <p:attrName>ppt_y</p:attrName>
                                        </p:attrNameLst>
                                      </p:cBhvr>
                                      <p:tavLst>
                                        <p:tav tm="0">
                                          <p:val>
                                            <p:strVal val="#ppt_y-.1"/>
                                          </p:val>
                                        </p:tav>
                                        <p:tav tm="100000">
                                          <p:val>
                                            <p:strVal val="#ppt_y"/>
                                          </p:val>
                                        </p:tav>
                                      </p:tavLst>
                                    </p:anim>
                                  </p:childTnLst>
                                </p:cTn>
                              </p:par>
                              <p:par>
                                <p:cTn id="217" presetID="47" presetClass="entr" presetSubtype="0" fill="hold" grpId="0" nodeType="withEffect">
                                  <p:stCondLst>
                                    <p:cond delay="0"/>
                                  </p:stCondLst>
                                  <p:childTnLst>
                                    <p:set>
                                      <p:cBhvr>
                                        <p:cTn id="218" dur="1" fill="hold">
                                          <p:stCondLst>
                                            <p:cond delay="0"/>
                                          </p:stCondLst>
                                        </p:cTn>
                                        <p:tgtEl>
                                          <p:spTgt spid="81"/>
                                        </p:tgtEl>
                                        <p:attrNameLst>
                                          <p:attrName>style.visibility</p:attrName>
                                        </p:attrNameLst>
                                      </p:cBhvr>
                                      <p:to>
                                        <p:strVal val="visible"/>
                                      </p:to>
                                    </p:set>
                                    <p:animEffect transition="in" filter="fade">
                                      <p:cBhvr>
                                        <p:cTn id="219" dur="1000"/>
                                        <p:tgtEl>
                                          <p:spTgt spid="81"/>
                                        </p:tgtEl>
                                      </p:cBhvr>
                                    </p:animEffect>
                                    <p:anim calcmode="lin" valueType="num">
                                      <p:cBhvr>
                                        <p:cTn id="220" dur="1000" fill="hold"/>
                                        <p:tgtEl>
                                          <p:spTgt spid="81"/>
                                        </p:tgtEl>
                                        <p:attrNameLst>
                                          <p:attrName>ppt_x</p:attrName>
                                        </p:attrNameLst>
                                      </p:cBhvr>
                                      <p:tavLst>
                                        <p:tav tm="0">
                                          <p:val>
                                            <p:strVal val="#ppt_x"/>
                                          </p:val>
                                        </p:tav>
                                        <p:tav tm="100000">
                                          <p:val>
                                            <p:strVal val="#ppt_x"/>
                                          </p:val>
                                        </p:tav>
                                      </p:tavLst>
                                    </p:anim>
                                    <p:anim calcmode="lin" valueType="num">
                                      <p:cBhvr>
                                        <p:cTn id="221" dur="1000" fill="hold"/>
                                        <p:tgtEl>
                                          <p:spTgt spid="81"/>
                                        </p:tgtEl>
                                        <p:attrNameLst>
                                          <p:attrName>ppt_y</p:attrName>
                                        </p:attrNameLst>
                                      </p:cBhvr>
                                      <p:tavLst>
                                        <p:tav tm="0">
                                          <p:val>
                                            <p:strVal val="#ppt_y-.1"/>
                                          </p:val>
                                        </p:tav>
                                        <p:tav tm="100000">
                                          <p:val>
                                            <p:strVal val="#ppt_y"/>
                                          </p:val>
                                        </p:tav>
                                      </p:tavLst>
                                    </p:anim>
                                  </p:childTnLst>
                                </p:cTn>
                              </p:par>
                              <p:par>
                                <p:cTn id="222" presetID="47" presetClass="entr" presetSubtype="0" fill="hold" grpId="0" nodeType="withEffect">
                                  <p:stCondLst>
                                    <p:cond delay="0"/>
                                  </p:stCondLst>
                                  <p:childTnLst>
                                    <p:set>
                                      <p:cBhvr>
                                        <p:cTn id="223" dur="1" fill="hold">
                                          <p:stCondLst>
                                            <p:cond delay="0"/>
                                          </p:stCondLst>
                                        </p:cTn>
                                        <p:tgtEl>
                                          <p:spTgt spid="83"/>
                                        </p:tgtEl>
                                        <p:attrNameLst>
                                          <p:attrName>style.visibility</p:attrName>
                                        </p:attrNameLst>
                                      </p:cBhvr>
                                      <p:to>
                                        <p:strVal val="visible"/>
                                      </p:to>
                                    </p:set>
                                    <p:animEffect transition="in" filter="fade">
                                      <p:cBhvr>
                                        <p:cTn id="224" dur="1000"/>
                                        <p:tgtEl>
                                          <p:spTgt spid="83"/>
                                        </p:tgtEl>
                                      </p:cBhvr>
                                    </p:animEffect>
                                    <p:anim calcmode="lin" valueType="num">
                                      <p:cBhvr>
                                        <p:cTn id="225" dur="1000" fill="hold"/>
                                        <p:tgtEl>
                                          <p:spTgt spid="83"/>
                                        </p:tgtEl>
                                        <p:attrNameLst>
                                          <p:attrName>ppt_x</p:attrName>
                                        </p:attrNameLst>
                                      </p:cBhvr>
                                      <p:tavLst>
                                        <p:tav tm="0">
                                          <p:val>
                                            <p:strVal val="#ppt_x"/>
                                          </p:val>
                                        </p:tav>
                                        <p:tav tm="100000">
                                          <p:val>
                                            <p:strVal val="#ppt_x"/>
                                          </p:val>
                                        </p:tav>
                                      </p:tavLst>
                                    </p:anim>
                                    <p:anim calcmode="lin" valueType="num">
                                      <p:cBhvr>
                                        <p:cTn id="226"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7" grpId="0" animBg="1"/>
      <p:bldP spid="28" grpId="0" animBg="1"/>
      <p:bldP spid="29" grpId="0" animBg="1"/>
      <p:bldP spid="31" grpId="0"/>
      <p:bldP spid="32" grpId="0"/>
      <p:bldP spid="33" grpId="0"/>
      <p:bldP spid="34" grpId="0"/>
      <p:bldP spid="35" grpId="0"/>
      <p:bldP spid="36" grpId="0"/>
      <p:bldP spid="37" grpId="0"/>
      <p:bldP spid="38" grpId="0"/>
      <p:bldP spid="39" grpId="0" animBg="1"/>
      <p:bldP spid="40" grpId="0" animBg="1"/>
      <p:bldP spid="41" grpId="0" animBg="1"/>
      <p:bldP spid="42" grpId="0" animBg="1"/>
      <p:bldP spid="44" grpId="0"/>
      <p:bldP spid="45" grpId="0"/>
      <p:bldP spid="46" grpId="0"/>
      <p:bldP spid="47" grpId="0"/>
      <p:bldP spid="49" grpId="0"/>
      <p:bldP spid="50" grpId="0" animBg="1"/>
      <p:bldP spid="51" grpId="0" animBg="1"/>
      <p:bldP spid="52" grpId="0" animBg="1"/>
      <p:bldP spid="53" grpId="0" animBg="1"/>
      <p:bldP spid="54" grpId="0" animBg="1"/>
      <p:bldP spid="55" grpId="0" animBg="1"/>
      <p:bldP spid="56" grpId="0" animBg="1"/>
      <p:bldP spid="57" grpId="0"/>
      <p:bldP spid="58" grpId="0"/>
      <p:bldP spid="59" grpId="0"/>
      <p:bldP spid="60" grpId="0"/>
      <p:bldP spid="61" grpId="0"/>
      <p:bldP spid="62" grpId="0"/>
      <p:bldP spid="63" grpId="0"/>
      <p:bldP spid="64" grpId="0" animBg="1"/>
      <p:bldP spid="65" grpId="0"/>
      <p:bldP spid="66" grpId="0" animBg="1"/>
      <p:bldP spid="67" grpId="0"/>
      <p:bldP spid="76" grpId="0" animBg="1"/>
      <p:bldP spid="77" grpId="0" animBg="1"/>
      <p:bldP spid="78" grpId="0" animBg="1"/>
      <p:bldP spid="79" grpId="0"/>
      <p:bldP spid="80" grpId="0"/>
      <p:bldP spid="81" grpId="0"/>
      <p:bldP spid="82" grpId="0" animBg="1"/>
      <p:bldP spid="8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MousePointer"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Backgrounds.RibbonApplication" Revision="1" Stencil="System.Storyboarding.Backgrounds" StencilVersion="0.1"/>
</Control>
</file>

<file path=customXml/itemProps1.xml><?xml version="1.0" encoding="utf-8"?>
<ds:datastoreItem xmlns:ds="http://schemas.openxmlformats.org/officeDocument/2006/customXml" ds:itemID="{613ADDDD-D24B-47C1-951A-8911F4C38EFC}">
  <ds:schemaRefs>
    <ds:schemaRef ds:uri="http://schemas.microsoft.com/VisualStudio/2011/storyboarding/control"/>
  </ds:schemaRefs>
</ds:datastoreItem>
</file>

<file path=customXml/itemProps2.xml><?xml version="1.0" encoding="utf-8"?>
<ds:datastoreItem xmlns:ds="http://schemas.openxmlformats.org/officeDocument/2006/customXml" ds:itemID="{70274471-5CF1-4566-BB53-F4223706D2F6}">
  <ds:schemaRefs>
    <ds:schemaRef ds:uri="http://schemas.microsoft.com/VisualStudio/2011/storyboarding/control"/>
  </ds:schemaRefs>
</ds:datastoreItem>
</file>

<file path=customXml/itemProps3.xml><?xml version="1.0" encoding="utf-8"?>
<ds:datastoreItem xmlns:ds="http://schemas.openxmlformats.org/officeDocument/2006/customXml" ds:itemID="{8E995DD9-02E1-4F20-9085-A0934A62FE2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WidescreenPresentation</Template>
  <TotalTime>0</TotalTime>
  <Words>2373</Words>
  <Application>Microsoft Office PowerPoint</Application>
  <PresentationFormat>On-screen Show (16:9)</PresentationFormat>
  <Paragraphs>487</Paragraphs>
  <Slides>32</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Corbel</vt:lpstr>
      <vt:lpstr>Times New Roman</vt:lpstr>
      <vt:lpstr>Tw Cen MT</vt:lpstr>
      <vt:lpstr>Wingdings</vt:lpstr>
      <vt:lpstr>Wingdings 2</vt:lpstr>
      <vt:lpstr>Widescreen Presentation</vt:lpstr>
      <vt:lpstr>Parallax</vt:lpstr>
      <vt:lpstr>Chapter 5 Fundamentals of TCP/IP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2015-05-11T06:04:25Z</dcterms:created>
  <dcterms:modified xsi:type="dcterms:W3CDTF">2022-09-18T11:21:10Z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Tfs.IsStoryboard">
    <vt:bool>true</vt:bool>
  </property>
</Properties>
</file>