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67" r:id="rId4"/>
    <p:sldId id="268" r:id="rId5"/>
    <p:sldId id="269" r:id="rId6"/>
    <p:sldId id="257" r:id="rId7"/>
    <p:sldId id="258" r:id="rId8"/>
    <p:sldId id="259" r:id="rId9"/>
    <p:sldId id="261" r:id="rId10"/>
    <p:sldId id="262" r:id="rId11"/>
    <p:sldId id="260" r:id="rId12"/>
    <p:sldId id="263" r:id="rId13"/>
    <p:sldId id="264" r:id="rId14"/>
    <p:sldId id="265" r:id="rId15"/>
    <p:sldId id="266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3DE61-C054-45C1-9440-6A56A12ADD9A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BCFA9-5B76-4E02-830C-7E9EB1D4D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217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3DE61-C054-45C1-9440-6A56A12ADD9A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BCFA9-5B76-4E02-830C-7E9EB1D4D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134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3DE61-C054-45C1-9440-6A56A12ADD9A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BCFA9-5B76-4E02-830C-7E9EB1D4D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358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3DE61-C054-45C1-9440-6A56A12ADD9A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BCFA9-5B76-4E02-830C-7E9EB1D4D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645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3DE61-C054-45C1-9440-6A56A12ADD9A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BCFA9-5B76-4E02-830C-7E9EB1D4D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882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3DE61-C054-45C1-9440-6A56A12ADD9A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BCFA9-5B76-4E02-830C-7E9EB1D4D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785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3DE61-C054-45C1-9440-6A56A12ADD9A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BCFA9-5B76-4E02-830C-7E9EB1D4D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474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3DE61-C054-45C1-9440-6A56A12ADD9A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BCFA9-5B76-4E02-830C-7E9EB1D4D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047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3DE61-C054-45C1-9440-6A56A12ADD9A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BCFA9-5B76-4E02-830C-7E9EB1D4D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484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3DE61-C054-45C1-9440-6A56A12ADD9A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BCFA9-5B76-4E02-830C-7E9EB1D4D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103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3DE61-C054-45C1-9440-6A56A12ADD9A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BCFA9-5B76-4E02-830C-7E9EB1D4D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671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53DE61-C054-45C1-9440-6A56A12ADD9A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3BCFA9-5B76-4E02-830C-7E9EB1D4D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636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ESD03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dirty="0" err="1"/>
              <a:t>Async</a:t>
            </a:r>
            <a:r>
              <a:rPr lang="en-US" dirty="0"/>
              <a:t> Code</a:t>
            </a:r>
          </a:p>
          <a:p>
            <a:pPr algn="l"/>
            <a:r>
              <a:rPr lang="en-US" dirty="0"/>
              <a:t>- ES5 : callbacks =&gt; callback hell</a:t>
            </a:r>
          </a:p>
          <a:p>
            <a:pPr marL="342900" indent="-342900" algn="l">
              <a:buFontTx/>
              <a:buChar char="-"/>
            </a:pPr>
            <a:r>
              <a:rPr lang="en-US" dirty="0"/>
              <a:t>ES6 : Promises</a:t>
            </a:r>
          </a:p>
          <a:p>
            <a:pPr marL="342900" indent="-342900" algn="l">
              <a:buFontTx/>
              <a:buChar char="-"/>
            </a:pPr>
            <a:r>
              <a:rPr lang="en-US" dirty="0" err="1"/>
              <a:t>EsNext</a:t>
            </a:r>
            <a:r>
              <a:rPr lang="en-US" dirty="0"/>
              <a:t> : </a:t>
            </a:r>
            <a:r>
              <a:rPr lang="en-US" dirty="0" err="1"/>
              <a:t>Async</a:t>
            </a:r>
            <a:r>
              <a:rPr lang="en-US" dirty="0"/>
              <a:t> And Await </a:t>
            </a:r>
          </a:p>
        </p:txBody>
      </p:sp>
    </p:spTree>
    <p:extLst>
      <p:ext uri="{BB962C8B-B14F-4D97-AF65-F5344CB8AC3E}">
        <p14:creationId xmlns:p14="http://schemas.microsoft.com/office/powerpoint/2010/main" val="4153480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5654040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&lt;script&gt;</a:t>
            </a:r>
          </a:p>
          <a:p>
            <a:pPr marL="0" indent="0">
              <a:buNone/>
            </a:pPr>
            <a:r>
              <a:rPr lang="en-US" dirty="0"/>
              <a:t>        console.log("Script Start");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setTimeout</a:t>
            </a:r>
            <a:r>
              <a:rPr lang="en-US" dirty="0"/>
              <a:t>(function </a:t>
            </a:r>
            <a:r>
              <a:rPr lang="en-US" dirty="0" err="1"/>
              <a:t>myfun</a:t>
            </a:r>
            <a:r>
              <a:rPr lang="en-US" dirty="0"/>
              <a:t>() 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console.log("</a:t>
            </a:r>
            <a:r>
              <a:rPr lang="en-US" dirty="0" err="1"/>
              <a:t>FroM</a:t>
            </a:r>
            <a:r>
              <a:rPr lang="en-US" dirty="0"/>
              <a:t> My Fun");</a:t>
            </a:r>
          </a:p>
          <a:p>
            <a:pPr marL="0" indent="0">
              <a:buNone/>
            </a:pPr>
            <a:r>
              <a:rPr lang="en-US" dirty="0"/>
              <a:t>        }, 4000);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nn-NO" dirty="0"/>
              <a:t>        for (var i = 0; i &lt; 10000000000; i++) {</a:t>
            </a:r>
          </a:p>
          <a:p>
            <a:pPr marL="0" indent="0">
              <a:buNone/>
            </a:pPr>
            <a:r>
              <a:rPr lang="en-US" dirty="0"/>
              <a:t>            // calling API</a:t>
            </a:r>
          </a:p>
          <a:p>
            <a:pPr marL="0" indent="0">
              <a:buNone/>
            </a:pPr>
            <a:r>
              <a:rPr lang="en-US" dirty="0"/>
              <a:t>        }</a:t>
            </a:r>
          </a:p>
          <a:p>
            <a:pPr marL="0" indent="0">
              <a:buNone/>
            </a:pPr>
            <a:r>
              <a:rPr lang="en-US" dirty="0"/>
              <a:t>        console.log("Script End");</a:t>
            </a:r>
          </a:p>
          <a:p>
            <a:pPr marL="0" indent="0">
              <a:buNone/>
            </a:pPr>
            <a:r>
              <a:rPr lang="en-US" dirty="0"/>
              <a:t>    &lt;/script&gt;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8294914" y="-241663"/>
            <a:ext cx="4480560" cy="3148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</a:t>
            </a:r>
            <a:r>
              <a:rPr lang="en-US" dirty="0" err="1"/>
              <a:t>Api’s</a:t>
            </a:r>
            <a:endParaRPr lang="en-US" dirty="0"/>
          </a:p>
          <a:p>
            <a:r>
              <a:rPr lang="en-US" dirty="0" err="1"/>
              <a:t>setTimeOut</a:t>
            </a:r>
            <a:endParaRPr lang="en-US" dirty="0"/>
          </a:p>
          <a:p>
            <a:r>
              <a:rPr lang="en-US" dirty="0"/>
              <a:t>DOM</a:t>
            </a:r>
          </a:p>
          <a:p>
            <a:r>
              <a:rPr lang="en-US" dirty="0"/>
              <a:t>Console.</a:t>
            </a:r>
          </a:p>
          <a:p>
            <a:r>
              <a:rPr lang="en-US" dirty="0" err="1"/>
              <a:t>localStorage</a:t>
            </a:r>
            <a:endParaRPr lang="en-US" dirty="0"/>
          </a:p>
          <a:p>
            <a:r>
              <a:rPr lang="en-US" dirty="0"/>
              <a:t>Fetch</a:t>
            </a:r>
          </a:p>
          <a:p>
            <a:r>
              <a:rPr lang="en-US" dirty="0" err="1"/>
              <a:t>xmlhttpRequest</a:t>
            </a:r>
            <a:endParaRPr lang="en-US" dirty="0"/>
          </a:p>
          <a:p>
            <a:r>
              <a:rPr lang="en-US" dirty="0"/>
              <a:t>…..</a:t>
            </a:r>
          </a:p>
        </p:txBody>
      </p:sp>
      <p:sp>
        <p:nvSpPr>
          <p:cNvPr id="5" name="Rectangle 4"/>
          <p:cNvSpPr/>
          <p:nvPr/>
        </p:nvSpPr>
        <p:spPr>
          <a:xfrm>
            <a:off x="11011989" y="2090057"/>
            <a:ext cx="1528354" cy="62701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myfun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184572" y="4636291"/>
            <a:ext cx="5172891" cy="771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Callback queue</a:t>
            </a:r>
          </a:p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271657" y="4720688"/>
            <a:ext cx="1528354" cy="62701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myfun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7067004" y="3146796"/>
            <a:ext cx="1245328" cy="10171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 Loop</a:t>
            </a:r>
          </a:p>
        </p:txBody>
      </p:sp>
      <p:sp>
        <p:nvSpPr>
          <p:cNvPr id="9" name="Rectangle 8"/>
          <p:cNvSpPr/>
          <p:nvPr/>
        </p:nvSpPr>
        <p:spPr>
          <a:xfrm>
            <a:off x="5368835" y="88301"/>
            <a:ext cx="1384663" cy="4075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181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5654040" cy="4351338"/>
          </a:xfrm>
          <a:ln>
            <a:solidFill>
              <a:srgbClr val="FF000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&lt;script&gt;</a:t>
            </a:r>
          </a:p>
          <a:p>
            <a:pPr marL="0" indent="0">
              <a:buNone/>
            </a:pPr>
            <a:r>
              <a:rPr lang="en-US" dirty="0"/>
              <a:t>        console.log("Script Start");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setTimeOut</a:t>
            </a:r>
            <a:r>
              <a:rPr lang="en-US" dirty="0"/>
              <a:t>(function </a:t>
            </a:r>
            <a:r>
              <a:rPr lang="en-US" dirty="0" err="1"/>
              <a:t>myfun</a:t>
            </a:r>
            <a:r>
              <a:rPr lang="en-US" dirty="0"/>
              <a:t>(){console.log(“Hello”)},4000);</a:t>
            </a:r>
          </a:p>
          <a:p>
            <a:pPr marL="0" indent="0">
              <a:buNone/>
            </a:pPr>
            <a:r>
              <a:rPr lang="en-US" dirty="0" err="1"/>
              <a:t>fetchApi</a:t>
            </a:r>
            <a:r>
              <a:rPr lang="en-US" dirty="0"/>
              <a:t> =&gt; myfun2</a:t>
            </a:r>
          </a:p>
          <a:p>
            <a:pPr marL="0" indent="0">
              <a:buNone/>
            </a:pPr>
            <a:r>
              <a:rPr lang="en-US" dirty="0"/>
              <a:t>// for</a:t>
            </a:r>
          </a:p>
          <a:p>
            <a:pPr marL="0" indent="0">
              <a:buNone/>
            </a:pPr>
            <a:r>
              <a:rPr lang="en-US" dirty="0"/>
              <a:t>console.log("Script End");</a:t>
            </a:r>
          </a:p>
          <a:p>
            <a:pPr marL="0" indent="0">
              <a:buNone/>
            </a:pPr>
            <a:r>
              <a:rPr lang="en-US" dirty="0"/>
              <a:t>    &lt;/script&gt;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8294914" y="-241663"/>
            <a:ext cx="4480560" cy="3148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</a:t>
            </a:r>
            <a:r>
              <a:rPr lang="en-US" dirty="0" err="1"/>
              <a:t>Api’s</a:t>
            </a:r>
            <a:endParaRPr lang="en-US" dirty="0"/>
          </a:p>
          <a:p>
            <a:r>
              <a:rPr lang="en-US" dirty="0" err="1"/>
              <a:t>setTimeOut</a:t>
            </a:r>
            <a:endParaRPr lang="en-US" dirty="0"/>
          </a:p>
          <a:p>
            <a:r>
              <a:rPr lang="en-US" dirty="0"/>
              <a:t>DOM</a:t>
            </a:r>
          </a:p>
          <a:p>
            <a:r>
              <a:rPr lang="en-US" dirty="0"/>
              <a:t>Console.</a:t>
            </a:r>
          </a:p>
          <a:p>
            <a:r>
              <a:rPr lang="en-US" dirty="0" err="1"/>
              <a:t>localStorage</a:t>
            </a:r>
            <a:endParaRPr lang="en-US" dirty="0"/>
          </a:p>
          <a:p>
            <a:r>
              <a:rPr lang="en-US" dirty="0"/>
              <a:t>Fetch</a:t>
            </a:r>
          </a:p>
          <a:p>
            <a:r>
              <a:rPr lang="en-US" dirty="0" err="1"/>
              <a:t>xmlhttpRequest</a:t>
            </a:r>
            <a:endParaRPr lang="en-US" dirty="0"/>
          </a:p>
          <a:p>
            <a:r>
              <a:rPr lang="en-US" dirty="0"/>
              <a:t>…..</a:t>
            </a:r>
          </a:p>
        </p:txBody>
      </p:sp>
      <p:sp>
        <p:nvSpPr>
          <p:cNvPr id="6" name="Rectangle 5"/>
          <p:cNvSpPr/>
          <p:nvPr/>
        </p:nvSpPr>
        <p:spPr>
          <a:xfrm>
            <a:off x="7184572" y="4636291"/>
            <a:ext cx="5172891" cy="771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Callback queue</a:t>
            </a:r>
          </a:p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271657" y="4720688"/>
            <a:ext cx="1528354" cy="62701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myfun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7067004" y="3146796"/>
            <a:ext cx="1245328" cy="10171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 Loop</a:t>
            </a:r>
          </a:p>
        </p:txBody>
      </p:sp>
      <p:sp>
        <p:nvSpPr>
          <p:cNvPr id="9" name="Rectangle 8"/>
          <p:cNvSpPr/>
          <p:nvPr/>
        </p:nvSpPr>
        <p:spPr>
          <a:xfrm>
            <a:off x="5368835" y="88301"/>
            <a:ext cx="1384663" cy="4075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1011989" y="2090057"/>
            <a:ext cx="1528354" cy="62701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myfun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8436429" y="3604436"/>
            <a:ext cx="5172891" cy="771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Micro task queue : promises or mutation observers</a:t>
            </a:r>
          </a:p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9248504" y="2126106"/>
            <a:ext cx="1528354" cy="62701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myfun2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466909" y="3737964"/>
            <a:ext cx="1528354" cy="62701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myfun2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119360" y="3676793"/>
            <a:ext cx="1528354" cy="62701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1771811" y="3655354"/>
            <a:ext cx="1528354" cy="62701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742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326" y="109664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Js</a:t>
            </a:r>
            <a:r>
              <a:rPr lang="en-US" b="1" dirty="0"/>
              <a:t> Engine : </a:t>
            </a:r>
            <a:br>
              <a:rPr lang="en-US" dirty="0"/>
            </a:br>
            <a:r>
              <a:rPr lang="en-US" dirty="0"/>
              <a:t>Code : </a:t>
            </a:r>
            <a:r>
              <a:rPr lang="en-US" dirty="0" err="1"/>
              <a:t>var</a:t>
            </a:r>
            <a:r>
              <a:rPr lang="en-US" dirty="0"/>
              <a:t> x= 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1515291" y="1685109"/>
            <a:ext cx="13063" cy="1306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70263" y="3122023"/>
            <a:ext cx="2468880" cy="61395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Parser</a:t>
            </a:r>
          </a:p>
        </p:txBody>
      </p:sp>
      <p:sp>
        <p:nvSpPr>
          <p:cNvPr id="7" name="Rectangle 6"/>
          <p:cNvSpPr/>
          <p:nvPr/>
        </p:nvSpPr>
        <p:spPr>
          <a:xfrm>
            <a:off x="2821577" y="2220686"/>
            <a:ext cx="4480560" cy="666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 tokens : check syntax </a:t>
            </a:r>
          </a:p>
        </p:txBody>
      </p:sp>
      <p:cxnSp>
        <p:nvCxnSpPr>
          <p:cNvPr id="9" name="Straight Arrow Connector 8"/>
          <p:cNvCxnSpPr>
            <a:stCxn id="6" idx="3"/>
          </p:cNvCxnSpPr>
          <p:nvPr/>
        </p:nvCxnSpPr>
        <p:spPr>
          <a:xfrm>
            <a:off x="2939143" y="3429000"/>
            <a:ext cx="1946366" cy="306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251268" y="3429000"/>
            <a:ext cx="352697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AST :  Abstract Syntax Tree</a:t>
            </a:r>
          </a:p>
        </p:txBody>
      </p:sp>
      <p:cxnSp>
        <p:nvCxnSpPr>
          <p:cNvPr id="12" name="Straight Arrow Connector 11"/>
          <p:cNvCxnSpPr>
            <a:stCxn id="10" idx="2"/>
          </p:cNvCxnSpPr>
          <p:nvPr/>
        </p:nvCxnSpPr>
        <p:spPr>
          <a:xfrm flipH="1">
            <a:off x="2939143" y="3798332"/>
            <a:ext cx="4075611" cy="995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57201" y="4487092"/>
            <a:ext cx="2468880" cy="61395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Interpreter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31076" y="5852161"/>
            <a:ext cx="2468880" cy="613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byteCode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1515291" y="5101046"/>
            <a:ext cx="13063" cy="751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802674" y="6466115"/>
            <a:ext cx="26126" cy="391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94360" y="6858000"/>
            <a:ext cx="2468880" cy="61395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Execution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490857" y="966016"/>
            <a:ext cx="40364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For(</a:t>
            </a:r>
            <a:r>
              <a:rPr lang="en-US" dirty="0" err="1"/>
              <a:t>var</a:t>
            </a:r>
            <a:r>
              <a:rPr lang="en-US" dirty="0"/>
              <a:t> I = 0 ; I &lt; 100;i++)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4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545873" y="5189526"/>
            <a:ext cx="2468880" cy="61395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Compiler : </a:t>
            </a:r>
            <a:r>
              <a:rPr lang="en-US" dirty="0" err="1"/>
              <a:t>optimaztion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3265714" y="5662748"/>
            <a:ext cx="1432561" cy="1195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9562011" y="2570951"/>
            <a:ext cx="2508069" cy="2530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V8 Engine :</a:t>
            </a:r>
          </a:p>
          <a:p>
            <a:pPr algn="ctr"/>
            <a:r>
              <a:rPr lang="en-US" dirty="0"/>
              <a:t>Compiler : </a:t>
            </a:r>
          </a:p>
          <a:p>
            <a:pPr algn="ctr"/>
            <a:r>
              <a:rPr lang="en-US" dirty="0"/>
              <a:t>Turbo fan</a:t>
            </a:r>
          </a:p>
        </p:txBody>
      </p:sp>
    </p:spTree>
    <p:extLst>
      <p:ext uri="{BB962C8B-B14F-4D97-AF65-F5344CB8AC3E}">
        <p14:creationId xmlns:p14="http://schemas.microsoft.com/office/powerpoint/2010/main" val="3844757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ES5 : 1- Callbacks =&gt; callback hell</a:t>
            </a:r>
          </a:p>
        </p:txBody>
      </p:sp>
      <p:sp>
        <p:nvSpPr>
          <p:cNvPr id="4" name="Rectangle 3"/>
          <p:cNvSpPr/>
          <p:nvPr/>
        </p:nvSpPr>
        <p:spPr>
          <a:xfrm>
            <a:off x="1188720" y="1690688"/>
            <a:ext cx="3383280" cy="438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Nasr</a:t>
            </a:r>
          </a:p>
        </p:txBody>
      </p:sp>
      <p:sp>
        <p:nvSpPr>
          <p:cNvPr id="5" name="Rectangle 4"/>
          <p:cNvSpPr/>
          <p:nvPr/>
        </p:nvSpPr>
        <p:spPr>
          <a:xfrm>
            <a:off x="5521234" y="1677625"/>
            <a:ext cx="4876799" cy="438558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getStudents</a:t>
            </a:r>
            <a:r>
              <a:rPr lang="en-US" dirty="0"/>
              <a:t>()=&gt; return array of students objects </a:t>
            </a:r>
          </a:p>
        </p:txBody>
      </p:sp>
      <p:sp>
        <p:nvSpPr>
          <p:cNvPr id="6" name="Rectangle 5"/>
          <p:cNvSpPr/>
          <p:nvPr/>
        </p:nvSpPr>
        <p:spPr>
          <a:xfrm>
            <a:off x="1188720" y="2796972"/>
            <a:ext cx="3383280" cy="438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AbdAlrhman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521234" y="2628994"/>
            <a:ext cx="5386252" cy="59347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displayStudents</a:t>
            </a:r>
            <a:r>
              <a:rPr lang="en-US" dirty="0"/>
              <a:t>()=&gt; display array of students objects  return array of </a:t>
            </a:r>
            <a:r>
              <a:rPr lang="en-US" dirty="0" err="1"/>
              <a:t>deparatments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88720" y="3925323"/>
            <a:ext cx="3383280" cy="438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Amr</a:t>
            </a:r>
          </a:p>
        </p:txBody>
      </p:sp>
      <p:sp>
        <p:nvSpPr>
          <p:cNvPr id="9" name="Rectangle 8"/>
          <p:cNvSpPr/>
          <p:nvPr/>
        </p:nvSpPr>
        <p:spPr>
          <a:xfrm>
            <a:off x="5521234" y="3618411"/>
            <a:ext cx="5386252" cy="732407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displayDepartments</a:t>
            </a:r>
            <a:r>
              <a:rPr lang="en-US" dirty="0"/>
              <a:t>()=&gt; display array of departments objects  return array of </a:t>
            </a:r>
            <a:r>
              <a:rPr lang="en-US" dirty="0" err="1"/>
              <a:t>deptmanagers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188720" y="5053674"/>
            <a:ext cx="3383280" cy="438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mariam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521234" y="4746762"/>
            <a:ext cx="5386252" cy="68104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displayManagers</a:t>
            </a:r>
            <a:r>
              <a:rPr lang="en-US" dirty="0"/>
              <a:t>()=&gt; display array of </a:t>
            </a:r>
            <a:r>
              <a:rPr lang="en-US" dirty="0" err="1"/>
              <a:t>Managersobjects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880360" y="4489498"/>
            <a:ext cx="0" cy="499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2880360" y="3412512"/>
            <a:ext cx="0" cy="499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2880360" y="2129246"/>
            <a:ext cx="0" cy="499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933303" y="5852160"/>
            <a:ext cx="2155371" cy="613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Omar : runner</a:t>
            </a:r>
          </a:p>
        </p:txBody>
      </p:sp>
    </p:spTree>
    <p:extLst>
      <p:ext uri="{BB962C8B-B14F-4D97-AF65-F5344CB8AC3E}">
        <p14:creationId xmlns:p14="http://schemas.microsoft.com/office/powerpoint/2010/main" val="5661515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rgbClr val="FF0000"/>
            </a:solidFill>
          </a:ln>
        </p:spPr>
        <p:txBody>
          <a:bodyPr/>
          <a:lstStyle/>
          <a:p>
            <a:r>
              <a:rPr lang="en-US" dirty="0"/>
              <a:t>new Promise((</a:t>
            </a:r>
            <a:r>
              <a:rPr lang="en-US" dirty="0" err="1"/>
              <a:t>resolve,reject</a:t>
            </a:r>
            <a:r>
              <a:rPr lang="en-US" dirty="0"/>
              <a:t>)=&gt;{});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Status of promise object</a:t>
            </a:r>
          </a:p>
          <a:p>
            <a:pPr marL="0" indent="0">
              <a:buNone/>
            </a:pPr>
            <a:r>
              <a:rPr lang="en-US" dirty="0"/>
              <a:t>1- pending	</a:t>
            </a:r>
          </a:p>
          <a:p>
            <a:pPr marL="0" indent="0">
              <a:buNone/>
            </a:pPr>
            <a:r>
              <a:rPr lang="en-US" dirty="0"/>
              <a:t>		2- fulfilled ( resolved)</a:t>
            </a:r>
          </a:p>
          <a:p>
            <a:pPr marL="0" indent="0">
              <a:buNone/>
            </a:pPr>
            <a:r>
              <a:rPr lang="en-US" dirty="0"/>
              <a:t>		3- reject ( rejected )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4911634" y="169817"/>
            <a:ext cx="248195" cy="692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298370" y="-39189"/>
            <a:ext cx="1685109" cy="36512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fulfilled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6901540" y="209006"/>
            <a:ext cx="248195" cy="692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288276" y="0"/>
            <a:ext cx="1685109" cy="36512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rejected</a:t>
            </a:r>
          </a:p>
        </p:txBody>
      </p:sp>
    </p:spTree>
    <p:extLst>
      <p:ext uri="{BB962C8B-B14F-4D97-AF65-F5344CB8AC3E}">
        <p14:creationId xmlns:p14="http://schemas.microsoft.com/office/powerpoint/2010/main" val="35877644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getNames</a:t>
            </a:r>
            <a:r>
              <a:rPr lang="en-US" dirty="0"/>
              <a:t>() {</a:t>
            </a:r>
          </a:p>
          <a:p>
            <a:pPr marL="0" indent="0">
              <a:buNone/>
            </a:pPr>
            <a:r>
              <a:rPr lang="en-US" dirty="0"/>
              <a:t>            return new Promise((resolve, reject) =&gt; 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</a:t>
            </a:r>
            <a:r>
              <a:rPr lang="en-US" dirty="0" err="1"/>
              <a:t>setTimeout</a:t>
            </a:r>
            <a:r>
              <a:rPr lang="en-US" dirty="0"/>
              <a:t>(() =&gt; {</a:t>
            </a:r>
          </a:p>
          <a:p>
            <a:pPr marL="0" indent="0">
              <a:buNone/>
            </a:pPr>
            <a:r>
              <a:rPr lang="en-US" dirty="0"/>
              <a:t>                let names = ["Ahmed", "Ali", "</a:t>
            </a:r>
            <a:r>
              <a:rPr lang="en-US" dirty="0" err="1"/>
              <a:t>Moustafa</a:t>
            </a:r>
            <a:r>
              <a:rPr lang="en-US" dirty="0"/>
              <a:t>"];</a:t>
            </a:r>
          </a:p>
          <a:p>
            <a:pPr marL="0" indent="0">
              <a:buNone/>
            </a:pPr>
            <a:r>
              <a:rPr lang="en-US" dirty="0"/>
              <a:t>                     resolve( names);</a:t>
            </a:r>
          </a:p>
          <a:p>
            <a:pPr marL="0" indent="0">
              <a:buNone/>
            </a:pPr>
            <a:r>
              <a:rPr lang="en-US" dirty="0"/>
              <a:t>                     //reject("Sorry , Server Is Busy Now !!!");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}, 4000);</a:t>
            </a:r>
          </a:p>
          <a:p>
            <a:pPr marL="0" indent="0">
              <a:buNone/>
            </a:pPr>
            <a:r>
              <a:rPr lang="en-US" dirty="0"/>
              <a:t>            });</a:t>
            </a:r>
          </a:p>
          <a:p>
            <a:pPr marL="0" indent="0">
              <a:buNone/>
            </a:pPr>
            <a:r>
              <a:rPr lang="en-US" dirty="0"/>
              <a:t>        }</a:t>
            </a:r>
          </a:p>
          <a:p>
            <a:pPr marL="0" indent="0">
              <a:buNone/>
            </a:pPr>
            <a:r>
              <a:rPr lang="en-US" dirty="0" err="1"/>
              <a:t>getNames</a:t>
            </a:r>
            <a:r>
              <a:rPr lang="en-US" dirty="0"/>
              <a:t>().then((r)=&gt;{console.log(r);})</a:t>
            </a:r>
          </a:p>
          <a:p>
            <a:pPr marL="0" indent="0">
              <a:buNone/>
            </a:pPr>
            <a:r>
              <a:rPr lang="en-US" dirty="0"/>
              <a:t>	    .catch((m)=&gt;{console.log(m);})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4708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Promise()</a:t>
            </a:r>
          </a:p>
          <a:p>
            <a:pPr marL="0" indent="0">
              <a:buNone/>
            </a:pPr>
            <a:r>
              <a:rPr lang="en-US" dirty="0"/>
              <a:t>Then</a:t>
            </a:r>
          </a:p>
          <a:p>
            <a:pPr marL="0" indent="0">
              <a:buNone/>
            </a:pPr>
            <a:r>
              <a:rPr lang="en-US" dirty="0"/>
              <a:t>Catch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Any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Race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finally</a:t>
            </a:r>
          </a:p>
        </p:txBody>
      </p:sp>
    </p:spTree>
    <p:extLst>
      <p:ext uri="{BB962C8B-B14F-4D97-AF65-F5344CB8AC3E}">
        <p14:creationId xmlns:p14="http://schemas.microsoft.com/office/powerpoint/2010/main" val="1150777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52EEDA4-0F66-40FD-A7B4-AEACB98537AB}"/>
              </a:ext>
            </a:extLst>
          </p:cNvPr>
          <p:cNvSpPr/>
          <p:nvPr/>
        </p:nvSpPr>
        <p:spPr>
          <a:xfrm>
            <a:off x="685800" y="726141"/>
            <a:ext cx="3671047" cy="779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Ahmed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5882F7-178B-477A-9BF6-FAD9AD66A54F}"/>
              </a:ext>
            </a:extLst>
          </p:cNvPr>
          <p:cNvSpPr/>
          <p:nvPr/>
        </p:nvSpPr>
        <p:spPr>
          <a:xfrm>
            <a:off x="685800" y="1940859"/>
            <a:ext cx="3671047" cy="779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john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CDAE66-038A-4698-90DF-DAD4D904D09D}"/>
              </a:ext>
            </a:extLst>
          </p:cNvPr>
          <p:cNvSpPr/>
          <p:nvPr/>
        </p:nvSpPr>
        <p:spPr>
          <a:xfrm>
            <a:off x="685800" y="3155577"/>
            <a:ext cx="3671047" cy="779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Mohamed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AAE816-BD17-4F3D-8078-C4F49A701605}"/>
              </a:ext>
            </a:extLst>
          </p:cNvPr>
          <p:cNvSpPr/>
          <p:nvPr/>
        </p:nvSpPr>
        <p:spPr>
          <a:xfrm>
            <a:off x="685800" y="4352366"/>
            <a:ext cx="3671047" cy="779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Reem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7A8776-EBF1-4234-ACAD-0CB681BF5DBD}"/>
              </a:ext>
            </a:extLst>
          </p:cNvPr>
          <p:cNvSpPr/>
          <p:nvPr/>
        </p:nvSpPr>
        <p:spPr>
          <a:xfrm>
            <a:off x="685800" y="5549155"/>
            <a:ext cx="3671047" cy="779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Islam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D28A56-FE40-4285-8A86-4278D8BEC82D}"/>
              </a:ext>
            </a:extLst>
          </p:cNvPr>
          <p:cNvSpPr txBox="1"/>
          <p:nvPr/>
        </p:nvSpPr>
        <p:spPr>
          <a:xfrm>
            <a:off x="4854388" y="726141"/>
            <a:ext cx="646803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getAllStudents</a:t>
            </a:r>
            <a:r>
              <a:rPr lang="en-US" dirty="0"/>
              <a:t>() =&gt;  return array of students objects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BDA307-78C1-41DD-868F-32F9811AC8F6}"/>
              </a:ext>
            </a:extLst>
          </p:cNvPr>
          <p:cNvSpPr txBox="1"/>
          <p:nvPr/>
        </p:nvSpPr>
        <p:spPr>
          <a:xfrm>
            <a:off x="4854388" y="1940859"/>
            <a:ext cx="6468036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displayAllStudents</a:t>
            </a:r>
            <a:r>
              <a:rPr lang="en-US" dirty="0"/>
              <a:t>() =&gt; display students array then  return array of Departments objects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A8FABD-7CF5-46AC-9F6F-8D0B0BC5DDAA}"/>
              </a:ext>
            </a:extLst>
          </p:cNvPr>
          <p:cNvSpPr txBox="1"/>
          <p:nvPr/>
        </p:nvSpPr>
        <p:spPr>
          <a:xfrm>
            <a:off x="5038164" y="3105834"/>
            <a:ext cx="6468036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displayAllDepartments</a:t>
            </a:r>
            <a:r>
              <a:rPr lang="en-US" dirty="0"/>
              <a:t>() =&gt; display Departments array then  return array of Managers objects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3CDC75-0468-4F6C-B6FC-BB88191BF898}"/>
              </a:ext>
            </a:extLst>
          </p:cNvPr>
          <p:cNvSpPr txBox="1"/>
          <p:nvPr/>
        </p:nvSpPr>
        <p:spPr>
          <a:xfrm>
            <a:off x="5038164" y="4419165"/>
            <a:ext cx="646803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displayAllManagers</a:t>
            </a:r>
            <a:r>
              <a:rPr lang="en-US" dirty="0"/>
              <a:t>() =&gt; display all managers array</a:t>
            </a:r>
            <a:endParaRPr lang="en-GB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E7718F0-7235-4C03-B84B-6BD879663793}"/>
              </a:ext>
            </a:extLst>
          </p:cNvPr>
          <p:cNvSpPr/>
          <p:nvPr/>
        </p:nvSpPr>
        <p:spPr>
          <a:xfrm>
            <a:off x="5365376" y="5762526"/>
            <a:ext cx="4491318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0812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err="1"/>
              <a:t>Js</a:t>
            </a:r>
            <a:r>
              <a:rPr lang="en-US" dirty="0"/>
              <a:t> runtime environment : Browser Environment   : client execution for </a:t>
            </a:r>
            <a:r>
              <a:rPr lang="en-US" dirty="0" err="1"/>
              <a:t>js</a:t>
            </a:r>
            <a:r>
              <a:rPr lang="en-US" dirty="0"/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250372" y="2377439"/>
            <a:ext cx="2649583" cy="2873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JS Engine:</a:t>
            </a:r>
          </a:p>
          <a:p>
            <a:pPr algn="ctr"/>
            <a:r>
              <a:rPr lang="en-US" dirty="0" err="1"/>
              <a:t>Js</a:t>
            </a:r>
            <a:r>
              <a:rPr lang="en-US" dirty="0"/>
              <a:t> execution plus memory </a:t>
            </a:r>
            <a:r>
              <a:rPr lang="en-US" dirty="0" err="1"/>
              <a:t>managemet</a:t>
            </a:r>
            <a:r>
              <a:rPr lang="en-US" dirty="0"/>
              <a:t> </a:t>
            </a:r>
          </a:p>
          <a:p>
            <a:pPr algn="ctr"/>
            <a:r>
              <a:rPr lang="en-US" dirty="0"/>
              <a:t>Interpreter</a:t>
            </a:r>
          </a:p>
          <a:p>
            <a:pPr algn="ctr"/>
            <a:r>
              <a:rPr lang="en-US" dirty="0"/>
              <a:t>compiler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325563"/>
            <a:ext cx="12192000" cy="55324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875520" y="662781"/>
            <a:ext cx="2455817" cy="662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 </a:t>
            </a:r>
            <a:r>
              <a:rPr lang="en-US" dirty="0" err="1"/>
              <a:t>env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159829" y="1802674"/>
            <a:ext cx="2873828" cy="2155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Console</a:t>
            </a:r>
          </a:p>
          <a:p>
            <a:pPr algn="ctr"/>
            <a:r>
              <a:rPr lang="en-US" dirty="0"/>
              <a:t>DOM</a:t>
            </a:r>
          </a:p>
          <a:p>
            <a:pPr algn="ctr"/>
            <a:r>
              <a:rPr lang="en-US" dirty="0" err="1"/>
              <a:t>Xmlhttprequest</a:t>
            </a:r>
            <a:endParaRPr lang="en-US" dirty="0"/>
          </a:p>
          <a:p>
            <a:pPr algn="ctr"/>
            <a:r>
              <a:rPr lang="en-US" dirty="0"/>
              <a:t>Promises</a:t>
            </a:r>
          </a:p>
        </p:txBody>
      </p:sp>
      <p:sp>
        <p:nvSpPr>
          <p:cNvPr id="8" name="Rectangle 7"/>
          <p:cNvSpPr/>
          <p:nvPr/>
        </p:nvSpPr>
        <p:spPr>
          <a:xfrm>
            <a:off x="5695406" y="1449977"/>
            <a:ext cx="1763485" cy="287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</a:t>
            </a:r>
            <a:r>
              <a:rPr lang="en-US" dirty="0" err="1"/>
              <a:t>Apis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159829" y="4963886"/>
            <a:ext cx="5943599" cy="7053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525589" y="4620828"/>
            <a:ext cx="3905794" cy="27774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 Back Queue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159829" y="6113417"/>
            <a:ext cx="5943599" cy="7053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525589" y="5770359"/>
            <a:ext cx="3905794" cy="27774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Microtask</a:t>
            </a:r>
            <a:r>
              <a:rPr lang="en-US" dirty="0"/>
              <a:t> Queue</a:t>
            </a:r>
          </a:p>
        </p:txBody>
      </p:sp>
      <p:sp>
        <p:nvSpPr>
          <p:cNvPr id="13" name="Oval 12"/>
          <p:cNvSpPr/>
          <p:nvPr/>
        </p:nvSpPr>
        <p:spPr>
          <a:xfrm>
            <a:off x="3150327" y="5169467"/>
            <a:ext cx="1682930" cy="12017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 loop</a:t>
            </a:r>
          </a:p>
        </p:txBody>
      </p:sp>
      <p:sp>
        <p:nvSpPr>
          <p:cNvPr id="14" name="Down Arrow 13"/>
          <p:cNvSpPr/>
          <p:nvPr/>
        </p:nvSpPr>
        <p:spPr>
          <a:xfrm rot="6774254">
            <a:off x="3259363" y="4302211"/>
            <a:ext cx="496388" cy="924356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4474209" y="4898571"/>
            <a:ext cx="803185" cy="3526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4682036" y="6227558"/>
            <a:ext cx="803185" cy="3526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722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err="1"/>
              <a:t>Js</a:t>
            </a:r>
            <a:r>
              <a:rPr lang="en-US" dirty="0"/>
              <a:t> runtime environment : Browser Environment   : client execution for </a:t>
            </a:r>
            <a:r>
              <a:rPr lang="en-US" dirty="0" err="1"/>
              <a:t>js</a:t>
            </a:r>
            <a:r>
              <a:rPr lang="en-US" dirty="0"/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250372" y="2377439"/>
            <a:ext cx="2649583" cy="32918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JS Engine:</a:t>
            </a:r>
          </a:p>
          <a:p>
            <a:pPr algn="ctr"/>
            <a:r>
              <a:rPr lang="en-US" dirty="0"/>
              <a:t>compiler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325563"/>
            <a:ext cx="12192000" cy="55324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875520" y="662781"/>
            <a:ext cx="2455817" cy="662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 </a:t>
            </a:r>
            <a:r>
              <a:rPr lang="en-US" dirty="0" err="1"/>
              <a:t>env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159829" y="1802674"/>
            <a:ext cx="2873828" cy="2155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Console</a:t>
            </a:r>
          </a:p>
          <a:p>
            <a:pPr algn="ctr"/>
            <a:r>
              <a:rPr lang="en-US" dirty="0"/>
              <a:t>DOM</a:t>
            </a:r>
          </a:p>
          <a:p>
            <a:pPr algn="ctr"/>
            <a:r>
              <a:rPr lang="en-US" dirty="0" err="1"/>
              <a:t>Xmlhttprequest</a:t>
            </a:r>
            <a:endParaRPr lang="en-US" dirty="0"/>
          </a:p>
          <a:p>
            <a:pPr algn="ctr"/>
            <a:r>
              <a:rPr lang="en-US" dirty="0"/>
              <a:t>Promises</a:t>
            </a:r>
          </a:p>
          <a:p>
            <a:pPr algn="ctr"/>
            <a:r>
              <a:rPr lang="en-US" dirty="0" err="1"/>
              <a:t>settimeout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695406" y="1449977"/>
            <a:ext cx="1763485" cy="287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</a:t>
            </a:r>
            <a:r>
              <a:rPr lang="en-US" dirty="0" err="1"/>
              <a:t>Apis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159829" y="4963886"/>
            <a:ext cx="5943599" cy="7053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525589" y="4620828"/>
            <a:ext cx="3905794" cy="27774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 Back Queue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159829" y="6113417"/>
            <a:ext cx="5943599" cy="7053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525589" y="5770359"/>
            <a:ext cx="3905794" cy="27774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Microtask</a:t>
            </a:r>
            <a:r>
              <a:rPr lang="en-US" dirty="0"/>
              <a:t> Queue</a:t>
            </a:r>
          </a:p>
        </p:txBody>
      </p:sp>
      <p:sp>
        <p:nvSpPr>
          <p:cNvPr id="13" name="Oval 12"/>
          <p:cNvSpPr/>
          <p:nvPr/>
        </p:nvSpPr>
        <p:spPr>
          <a:xfrm>
            <a:off x="3150327" y="5169467"/>
            <a:ext cx="1682930" cy="12017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 loop</a:t>
            </a:r>
          </a:p>
        </p:txBody>
      </p:sp>
      <p:sp>
        <p:nvSpPr>
          <p:cNvPr id="14" name="Down Arrow 13"/>
          <p:cNvSpPr/>
          <p:nvPr/>
        </p:nvSpPr>
        <p:spPr>
          <a:xfrm rot="6774254">
            <a:off x="3259363" y="4302211"/>
            <a:ext cx="496388" cy="924356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4474209" y="4898571"/>
            <a:ext cx="803185" cy="3526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4682036" y="6227558"/>
            <a:ext cx="803185" cy="3526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18160" y="1902357"/>
            <a:ext cx="1763485" cy="287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Execution stack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-326572" y="4759699"/>
            <a:ext cx="576944" cy="612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-1045029" y="4963886"/>
            <a:ext cx="104502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Context of script tag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590110" y="1610533"/>
            <a:ext cx="5681062" cy="286232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&lt;script&gt;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console.log(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"Script Start"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setTimeout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console.log(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"Data Loaded"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return 10;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}, 500);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Var ; // syntax error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Function myfun2();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console.log(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"Script End"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&lt;/script&gt;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7100047" y="3482788"/>
            <a:ext cx="2331336" cy="7261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9547412" y="3958046"/>
            <a:ext cx="155601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Count from  0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1208380" y="4086382"/>
            <a:ext cx="6096000" cy="120032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console.log(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"Data Loaded"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return 10;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14391522" y="4662419"/>
            <a:ext cx="1034143" cy="7177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myfun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5332688" y="4979723"/>
            <a:ext cx="1034143" cy="7177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myfun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5693792" y="6126304"/>
            <a:ext cx="1034143" cy="7177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promises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872375" y="6133364"/>
            <a:ext cx="1034143" cy="7177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promises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46F5860-86CE-4A33-9373-673582200300}"/>
              </a:ext>
            </a:extLst>
          </p:cNvPr>
          <p:cNvSpPr/>
          <p:nvPr/>
        </p:nvSpPr>
        <p:spPr>
          <a:xfrm>
            <a:off x="8131628" y="6133364"/>
            <a:ext cx="1743892" cy="7177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Mutation observers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EDD299-4E14-4D17-A234-1E24AC4C4D45}"/>
              </a:ext>
            </a:extLst>
          </p:cNvPr>
          <p:cNvSpPr txBox="1"/>
          <p:nvPr/>
        </p:nvSpPr>
        <p:spPr>
          <a:xfrm>
            <a:off x="12331337" y="13855"/>
            <a:ext cx="26185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function </a:t>
            </a:r>
            <a:r>
              <a:rPr lang="en-US" dirty="0" err="1"/>
              <a:t>myfun</a:t>
            </a:r>
            <a:r>
              <a:rPr lang="en-US" dirty="0"/>
              <a:t>(){</a:t>
            </a:r>
          </a:p>
          <a:p>
            <a:r>
              <a:rPr lang="en-US" dirty="0"/>
              <a:t>	Return 10;</a:t>
            </a:r>
          </a:p>
          <a:p>
            <a:r>
              <a:rPr lang="en-US" dirty="0"/>
              <a:t> }</a:t>
            </a:r>
          </a:p>
          <a:p>
            <a:r>
              <a:rPr lang="en-US" dirty="0" err="1"/>
              <a:t>Myfun</a:t>
            </a:r>
            <a:r>
              <a:rPr lang="en-US" dirty="0"/>
              <a:t>();</a:t>
            </a:r>
          </a:p>
          <a:p>
            <a:r>
              <a:rPr lang="en-US" dirty="0" err="1"/>
              <a:t>Myfun</a:t>
            </a:r>
            <a:r>
              <a:rPr lang="en-US" dirty="0"/>
              <a:t>();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9331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1- parsing (check tokens ) , AST (Abstract Syntax Tree) , 2- interpreter : </a:t>
            </a:r>
            <a:r>
              <a:rPr lang="en-US" dirty="0" err="1"/>
              <a:t>byetcode</a:t>
            </a:r>
            <a:br>
              <a:rPr lang="en-US" dirty="0"/>
            </a:br>
            <a:r>
              <a:rPr lang="en-US" dirty="0"/>
              <a:t>3- compiler (optimizer)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For(let </a:t>
            </a:r>
            <a:r>
              <a:rPr lang="en-US" dirty="0" err="1"/>
              <a:t>i</a:t>
            </a:r>
            <a:r>
              <a:rPr lang="en-US" dirty="0"/>
              <a:t>=0;i&lt;1000;i++)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sum(2,2);//4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1005840" y="300446"/>
            <a:ext cx="1384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Js</a:t>
            </a:r>
            <a:r>
              <a:rPr lang="en-US" dirty="0"/>
              <a:t> engine </a:t>
            </a:r>
          </a:p>
        </p:txBody>
      </p:sp>
    </p:spTree>
    <p:extLst>
      <p:ext uri="{BB962C8B-B14F-4D97-AF65-F5344CB8AC3E}">
        <p14:creationId xmlns:p14="http://schemas.microsoft.com/office/powerpoint/2010/main" val="1960881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Sync And Single Thread Language</a:t>
            </a:r>
          </a:p>
          <a:p>
            <a:pPr>
              <a:buFontTx/>
              <a:buChar char="-"/>
            </a:pPr>
            <a:r>
              <a:rPr lang="en-US" dirty="0"/>
              <a:t>Any </a:t>
            </a:r>
            <a:r>
              <a:rPr lang="en-US" dirty="0" err="1"/>
              <a:t>javascript</a:t>
            </a:r>
            <a:r>
              <a:rPr lang="en-US" dirty="0"/>
              <a:t> code to run : must run inside execution context  </a:t>
            </a:r>
          </a:p>
        </p:txBody>
      </p:sp>
    </p:spTree>
    <p:extLst>
      <p:ext uri="{BB962C8B-B14F-4D97-AF65-F5344CB8AC3E}">
        <p14:creationId xmlns:p14="http://schemas.microsoft.com/office/powerpoint/2010/main" val="245640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</a:t>
            </a:r>
            <a:r>
              <a:rPr lang="en-US" dirty="0" err="1"/>
              <a:t>RunTime</a:t>
            </a:r>
            <a:r>
              <a:rPr lang="en-US" dirty="0"/>
              <a:t> Environment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300446" y="1690687"/>
            <a:ext cx="11573691" cy="49452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963885" y="1321355"/>
            <a:ext cx="1123406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Browser</a:t>
            </a:r>
          </a:p>
        </p:txBody>
      </p:sp>
      <p:sp>
        <p:nvSpPr>
          <p:cNvPr id="6" name="Rectangle 5"/>
          <p:cNvSpPr/>
          <p:nvPr/>
        </p:nvSpPr>
        <p:spPr>
          <a:xfrm>
            <a:off x="692331" y="1972491"/>
            <a:ext cx="3762103" cy="3252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Js</a:t>
            </a:r>
            <a:r>
              <a:rPr lang="en-US" dirty="0"/>
              <a:t> Engine</a:t>
            </a:r>
          </a:p>
        </p:txBody>
      </p:sp>
      <p:sp>
        <p:nvSpPr>
          <p:cNvPr id="7" name="Rectangle 6"/>
          <p:cNvSpPr/>
          <p:nvPr/>
        </p:nvSpPr>
        <p:spPr>
          <a:xfrm>
            <a:off x="1071154" y="3775166"/>
            <a:ext cx="1240972" cy="134547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 Stack</a:t>
            </a:r>
          </a:p>
        </p:txBody>
      </p:sp>
      <p:sp>
        <p:nvSpPr>
          <p:cNvPr id="8" name="Rectangle 7"/>
          <p:cNvSpPr/>
          <p:nvPr/>
        </p:nvSpPr>
        <p:spPr>
          <a:xfrm>
            <a:off x="2882537" y="3797548"/>
            <a:ext cx="1240972" cy="134547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Memory heap</a:t>
            </a:r>
          </a:p>
        </p:txBody>
      </p:sp>
      <p:sp>
        <p:nvSpPr>
          <p:cNvPr id="9" name="Rectangle 8"/>
          <p:cNvSpPr/>
          <p:nvPr/>
        </p:nvSpPr>
        <p:spPr>
          <a:xfrm>
            <a:off x="3196046" y="2980168"/>
            <a:ext cx="927463" cy="53557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GC</a:t>
            </a:r>
          </a:p>
        </p:txBody>
      </p:sp>
      <p:sp>
        <p:nvSpPr>
          <p:cNvPr id="10" name="Rectangle 9"/>
          <p:cNvSpPr/>
          <p:nvPr/>
        </p:nvSpPr>
        <p:spPr>
          <a:xfrm>
            <a:off x="6740434" y="1972490"/>
            <a:ext cx="4480560" cy="3148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</a:t>
            </a:r>
            <a:r>
              <a:rPr lang="en-US" dirty="0" err="1"/>
              <a:t>Api’s</a:t>
            </a:r>
            <a:endParaRPr lang="en-US" dirty="0"/>
          </a:p>
          <a:p>
            <a:r>
              <a:rPr lang="en-US" dirty="0" err="1"/>
              <a:t>setTimeOut</a:t>
            </a:r>
            <a:endParaRPr lang="en-US" dirty="0"/>
          </a:p>
          <a:p>
            <a:r>
              <a:rPr lang="en-US" dirty="0"/>
              <a:t>DOM</a:t>
            </a:r>
          </a:p>
          <a:p>
            <a:r>
              <a:rPr lang="en-US" dirty="0"/>
              <a:t>Console.</a:t>
            </a:r>
          </a:p>
          <a:p>
            <a:r>
              <a:rPr lang="en-US" dirty="0" err="1"/>
              <a:t>localStorage</a:t>
            </a:r>
            <a:endParaRPr lang="en-US" dirty="0"/>
          </a:p>
          <a:p>
            <a:r>
              <a:rPr lang="en-US" dirty="0"/>
              <a:t>Fetch</a:t>
            </a:r>
          </a:p>
          <a:p>
            <a:r>
              <a:rPr lang="en-US" dirty="0" err="1"/>
              <a:t>xmlhttpRequest</a:t>
            </a:r>
            <a:endParaRPr lang="en-US" dirty="0"/>
          </a:p>
          <a:p>
            <a:r>
              <a:rPr lang="en-US" dirty="0"/>
              <a:t>…..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318067" y="1972489"/>
            <a:ext cx="1123406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window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219303" y="5943599"/>
            <a:ext cx="5172891" cy="507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Callback queue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454434" y="5324064"/>
            <a:ext cx="5172891" cy="507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Microtask</a:t>
            </a:r>
            <a:r>
              <a:rPr lang="en-US" dirty="0"/>
              <a:t> queue</a:t>
            </a:r>
          </a:p>
        </p:txBody>
      </p:sp>
      <p:sp>
        <p:nvSpPr>
          <p:cNvPr id="14" name="Oval 13"/>
          <p:cNvSpPr/>
          <p:nvPr/>
        </p:nvSpPr>
        <p:spPr>
          <a:xfrm>
            <a:off x="2257695" y="5312840"/>
            <a:ext cx="1245328" cy="10171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 Loop</a:t>
            </a:r>
          </a:p>
        </p:txBody>
      </p:sp>
    </p:spTree>
    <p:extLst>
      <p:ext uri="{BB962C8B-B14F-4D97-AF65-F5344CB8AC3E}">
        <p14:creationId xmlns:p14="http://schemas.microsoft.com/office/powerpoint/2010/main" val="900625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Context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743" y="1690688"/>
            <a:ext cx="4556760" cy="4351338"/>
          </a:xfrm>
          <a:solidFill>
            <a:schemeClr val="bg1">
              <a:lumMod val="85000"/>
            </a:schemeClr>
          </a:solidFill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&lt;script&gt;</a:t>
            </a:r>
          </a:p>
          <a:p>
            <a:pPr marL="0" indent="0">
              <a:buNone/>
            </a:pPr>
            <a:r>
              <a:rPr lang="en-US" dirty="0"/>
              <a:t>	console.log(“Script Start”);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var</a:t>
            </a:r>
            <a:r>
              <a:rPr lang="en-US" dirty="0"/>
              <a:t> x = 10;</a:t>
            </a:r>
          </a:p>
          <a:p>
            <a:pPr marL="0" indent="0">
              <a:buNone/>
            </a:pPr>
            <a:r>
              <a:rPr lang="en-US" dirty="0"/>
              <a:t>	function multiply(</a:t>
            </a:r>
            <a:r>
              <a:rPr lang="en-US" dirty="0" err="1"/>
              <a:t>a,b</a:t>
            </a:r>
            <a:r>
              <a:rPr lang="en-US" dirty="0"/>
              <a:t>){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var</a:t>
            </a:r>
            <a:r>
              <a:rPr lang="en-US" dirty="0"/>
              <a:t> result=a*b;</a:t>
            </a:r>
          </a:p>
          <a:p>
            <a:pPr marL="0" indent="0">
              <a:buNone/>
            </a:pPr>
            <a:r>
              <a:rPr lang="en-US" dirty="0"/>
              <a:t>		return result;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var</a:t>
            </a:r>
            <a:r>
              <a:rPr lang="en-US" dirty="0"/>
              <a:t> t1=</a:t>
            </a:r>
            <a:r>
              <a:rPr lang="en-US" dirty="0" err="1"/>
              <a:t>multpli</a:t>
            </a:r>
            <a:r>
              <a:rPr lang="en-US" dirty="0"/>
              <a:t>(2,3);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var</a:t>
            </a:r>
            <a:r>
              <a:rPr lang="en-US" dirty="0"/>
              <a:t> t2=</a:t>
            </a:r>
            <a:r>
              <a:rPr lang="en-US" dirty="0" err="1"/>
              <a:t>multpli</a:t>
            </a:r>
            <a:r>
              <a:rPr lang="en-US" dirty="0"/>
              <a:t>(4,5);</a:t>
            </a:r>
          </a:p>
          <a:p>
            <a:pPr marL="0" indent="0">
              <a:buNone/>
            </a:pPr>
            <a:r>
              <a:rPr lang="en-US" dirty="0"/>
              <a:t>	console.log(“script End”);</a:t>
            </a:r>
          </a:p>
          <a:p>
            <a:pPr marL="0" indent="0">
              <a:buNone/>
            </a:pPr>
            <a:r>
              <a:rPr lang="en-US" dirty="0"/>
              <a:t>&lt;/script&gt;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5403668" y="1332412"/>
            <a:ext cx="1384663" cy="4075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560422" y="664103"/>
            <a:ext cx="1227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CallStack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94960" y="4219303"/>
            <a:ext cx="1393371" cy="1188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GEC</a:t>
            </a:r>
          </a:p>
        </p:txBody>
      </p:sp>
      <p:cxnSp>
        <p:nvCxnSpPr>
          <p:cNvPr id="8" name="Straight Arrow Connector 7"/>
          <p:cNvCxnSpPr>
            <a:stCxn id="6" idx="3"/>
          </p:cNvCxnSpPr>
          <p:nvPr/>
        </p:nvCxnSpPr>
        <p:spPr>
          <a:xfrm flipV="1">
            <a:off x="6788331" y="4232366"/>
            <a:ext cx="1193075" cy="5812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3472116"/>
              </p:ext>
            </p:extLst>
          </p:nvPr>
        </p:nvGraphicFramePr>
        <p:xfrm>
          <a:off x="7981406" y="3281869"/>
          <a:ext cx="461118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5594">
                  <a:extLst>
                    <a:ext uri="{9D8B030D-6E8A-4147-A177-3AD203B41FA5}">
                      <a16:colId xmlns:a16="http://schemas.microsoft.com/office/drawing/2014/main" val="3557109493"/>
                    </a:ext>
                  </a:extLst>
                </a:gridCol>
                <a:gridCol w="2305594">
                  <a:extLst>
                    <a:ext uri="{9D8B030D-6E8A-4147-A177-3AD203B41FA5}">
                      <a16:colId xmlns:a16="http://schemas.microsoft.com/office/drawing/2014/main" val="21055784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369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Key :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385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 :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626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Multiple:function</a:t>
                      </a:r>
                      <a:r>
                        <a:rPr lang="en-US" dirty="0"/>
                        <a:t>{….}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3641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T1:6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29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T2:20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030635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8294914" y="-241663"/>
            <a:ext cx="4480560" cy="3148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</a:t>
            </a:r>
            <a:r>
              <a:rPr lang="en-US" dirty="0" err="1"/>
              <a:t>Api’s</a:t>
            </a:r>
            <a:endParaRPr lang="en-US" dirty="0"/>
          </a:p>
          <a:p>
            <a:r>
              <a:rPr lang="en-US" dirty="0" err="1"/>
              <a:t>setTimeOut</a:t>
            </a:r>
            <a:endParaRPr lang="en-US" dirty="0"/>
          </a:p>
          <a:p>
            <a:r>
              <a:rPr lang="en-US" dirty="0"/>
              <a:t>DOM</a:t>
            </a:r>
          </a:p>
          <a:p>
            <a:r>
              <a:rPr lang="en-US" dirty="0"/>
              <a:t>Console.</a:t>
            </a:r>
          </a:p>
          <a:p>
            <a:r>
              <a:rPr lang="en-US" dirty="0" err="1"/>
              <a:t>localStorage</a:t>
            </a:r>
            <a:endParaRPr lang="en-US" dirty="0"/>
          </a:p>
          <a:p>
            <a:r>
              <a:rPr lang="en-US" dirty="0"/>
              <a:t>Fetch</a:t>
            </a:r>
          </a:p>
          <a:p>
            <a:r>
              <a:rPr lang="en-US" dirty="0" err="1"/>
              <a:t>xmlhttpRequest</a:t>
            </a:r>
            <a:endParaRPr lang="en-US" dirty="0"/>
          </a:p>
          <a:p>
            <a:r>
              <a:rPr lang="en-US" dirty="0"/>
              <a:t>…..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4210593" y="1332412"/>
            <a:ext cx="4201887" cy="9535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068389" y="5519972"/>
            <a:ext cx="3095897" cy="1338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 :</a:t>
            </a:r>
          </a:p>
          <a:p>
            <a:pPr algn="ctr"/>
            <a:r>
              <a:rPr lang="en-US" dirty="0"/>
              <a:t>Script Start</a:t>
            </a:r>
          </a:p>
          <a:p>
            <a:pPr algn="ctr"/>
            <a:r>
              <a:rPr lang="en-US" dirty="0"/>
              <a:t>Script End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475705" y="2137607"/>
            <a:ext cx="59873" cy="768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905690" y="2808514"/>
            <a:ext cx="3304903" cy="14238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403668" y="2944760"/>
            <a:ext cx="1393371" cy="1188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fcformultipli</a:t>
            </a: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5068389" y="2584977"/>
            <a:ext cx="2316479" cy="1522377"/>
            <a:chOff x="5068389" y="2584977"/>
            <a:chExt cx="2316479" cy="1522377"/>
          </a:xfrm>
        </p:grpSpPr>
        <p:cxnSp>
          <p:nvCxnSpPr>
            <p:cNvPr id="20" name="Straight Connector 19"/>
            <p:cNvCxnSpPr/>
            <p:nvPr/>
          </p:nvCxnSpPr>
          <p:spPr>
            <a:xfrm flipH="1">
              <a:off x="5236029" y="2584977"/>
              <a:ext cx="1896291" cy="138465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5068389" y="2808514"/>
              <a:ext cx="2316479" cy="129884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5016136" y="4035134"/>
            <a:ext cx="2316479" cy="1522377"/>
            <a:chOff x="5068389" y="2584977"/>
            <a:chExt cx="2316479" cy="1522377"/>
          </a:xfrm>
        </p:grpSpPr>
        <p:cxnSp>
          <p:nvCxnSpPr>
            <p:cNvPr id="25" name="Straight Connector 24"/>
            <p:cNvCxnSpPr/>
            <p:nvPr/>
          </p:nvCxnSpPr>
          <p:spPr>
            <a:xfrm flipH="1">
              <a:off x="5236029" y="2584977"/>
              <a:ext cx="1896291" cy="138465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5068389" y="2808514"/>
              <a:ext cx="2316479" cy="129884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45944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Context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418010" y="1690688"/>
            <a:ext cx="5094514" cy="4351338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&lt;script&gt;</a:t>
            </a:r>
          </a:p>
          <a:p>
            <a:pPr marL="0" indent="0">
              <a:buNone/>
            </a:pPr>
            <a:r>
              <a:rPr lang="en-US" dirty="0"/>
              <a:t>	console.log(“Script Start”);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setTimeOut</a:t>
            </a:r>
            <a:r>
              <a:rPr lang="en-US" dirty="0"/>
              <a:t>(function </a:t>
            </a:r>
            <a:r>
              <a:rPr lang="en-US" dirty="0" err="1"/>
              <a:t>myfun</a:t>
            </a:r>
            <a:r>
              <a:rPr lang="en-US" dirty="0"/>
              <a:t>(){console.log(“Hello”)},4000);</a:t>
            </a:r>
          </a:p>
          <a:p>
            <a:pPr marL="0" indent="0">
              <a:buNone/>
            </a:pPr>
            <a:r>
              <a:rPr lang="en-US" dirty="0"/>
              <a:t>.. 10000 line of code</a:t>
            </a:r>
          </a:p>
          <a:p>
            <a:pPr marL="0" indent="0">
              <a:buNone/>
            </a:pPr>
            <a:r>
              <a:rPr lang="en-US" dirty="0"/>
              <a:t>	console.log(“script End”);</a:t>
            </a:r>
          </a:p>
          <a:p>
            <a:pPr marL="0" indent="0">
              <a:buNone/>
            </a:pPr>
            <a:r>
              <a:rPr lang="en-US" dirty="0"/>
              <a:t>&lt;/script&gt;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5403668" y="1332412"/>
            <a:ext cx="1384663" cy="4075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560422" y="664103"/>
            <a:ext cx="1227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CallStack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294914" y="-241663"/>
            <a:ext cx="4480560" cy="3148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</a:t>
            </a:r>
            <a:r>
              <a:rPr lang="en-US" dirty="0" err="1"/>
              <a:t>Api’s</a:t>
            </a:r>
            <a:endParaRPr lang="en-US" dirty="0"/>
          </a:p>
          <a:p>
            <a:r>
              <a:rPr lang="en-US" dirty="0" err="1"/>
              <a:t>setTimeOut</a:t>
            </a:r>
            <a:endParaRPr lang="en-US" dirty="0"/>
          </a:p>
          <a:p>
            <a:r>
              <a:rPr lang="en-US" dirty="0"/>
              <a:t>DOM</a:t>
            </a:r>
          </a:p>
          <a:p>
            <a:r>
              <a:rPr lang="en-US" dirty="0"/>
              <a:t>Console.</a:t>
            </a:r>
          </a:p>
          <a:p>
            <a:r>
              <a:rPr lang="en-US" dirty="0" err="1"/>
              <a:t>localStorage</a:t>
            </a:r>
            <a:endParaRPr lang="en-US" dirty="0"/>
          </a:p>
          <a:p>
            <a:r>
              <a:rPr lang="en-US" dirty="0"/>
              <a:t>Fetch</a:t>
            </a:r>
          </a:p>
          <a:p>
            <a:r>
              <a:rPr lang="en-US" dirty="0" err="1"/>
              <a:t>xmlhttpRequest</a:t>
            </a:r>
            <a:endParaRPr lang="en-US" dirty="0"/>
          </a:p>
          <a:p>
            <a:r>
              <a:rPr lang="en-US" dirty="0"/>
              <a:t>…..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4210593" y="1332412"/>
            <a:ext cx="4201887" cy="9535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068389" y="5519972"/>
            <a:ext cx="3095897" cy="1338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 :</a:t>
            </a:r>
          </a:p>
          <a:p>
            <a:pPr algn="ctr"/>
            <a:r>
              <a:rPr lang="en-US" dirty="0"/>
              <a:t>Script Start</a:t>
            </a:r>
          </a:p>
          <a:p>
            <a:pPr algn="ctr"/>
            <a:r>
              <a:rPr lang="en-US" dirty="0"/>
              <a:t>Script End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9313817" y="664103"/>
            <a:ext cx="1449977" cy="28628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502537" y="3709851"/>
            <a:ext cx="1854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Timer count down : 4000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011989" y="2090057"/>
            <a:ext cx="1528354" cy="62701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myfun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4" idx="0"/>
          </p:cNvCxnSpPr>
          <p:nvPr/>
        </p:nvCxnSpPr>
        <p:spPr>
          <a:xfrm flipV="1">
            <a:off x="11430000" y="2769326"/>
            <a:ext cx="65314" cy="940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8164286" y="2390504"/>
            <a:ext cx="3189516" cy="22272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7184572" y="4636291"/>
            <a:ext cx="5172891" cy="771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Callback queue</a:t>
            </a:r>
          </a:p>
          <a:p>
            <a:pPr algn="ctr"/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7400109" y="4708648"/>
            <a:ext cx="1528354" cy="62701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myfun</a:t>
            </a:r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7067004" y="3146796"/>
            <a:ext cx="1245328" cy="10171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 Loop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flipH="1" flipV="1">
            <a:off x="6178731" y="4356182"/>
            <a:ext cx="1685109" cy="712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5355772" y="4667163"/>
            <a:ext cx="1528354" cy="62701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myfun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642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757</TotalTime>
  <Words>863</Words>
  <Application>Microsoft Office PowerPoint</Application>
  <PresentationFormat>Widescreen</PresentationFormat>
  <Paragraphs>250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Office Theme</vt:lpstr>
      <vt:lpstr>ESD03</vt:lpstr>
      <vt:lpstr>PowerPoint Presentation</vt:lpstr>
      <vt:lpstr>Js runtime environment : Browser Environment   : client execution for js </vt:lpstr>
      <vt:lpstr>Js runtime environment : Browser Environment   : client execution for js </vt:lpstr>
      <vt:lpstr>1- parsing (check tokens ) , AST (Abstract Syntax Tree) , 2- interpreter : byetcode 3- compiler (optimizer)</vt:lpstr>
      <vt:lpstr>JavaScript</vt:lpstr>
      <vt:lpstr>JavaScript RunTime Environment</vt:lpstr>
      <vt:lpstr>Execution Context</vt:lpstr>
      <vt:lpstr>Execution Context</vt:lpstr>
      <vt:lpstr>PowerPoint Presentation</vt:lpstr>
      <vt:lpstr>PowerPoint Presentation</vt:lpstr>
      <vt:lpstr>Js Engine :  Code : var x=   </vt:lpstr>
      <vt:lpstr>ES5 : 1- Callbacks =&gt; callback hell</vt:lpstr>
      <vt:lpstr>new Promise((resolve,reject)=&gt;{});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ESD03</dc:title>
  <dc:creator>NasrKassem</dc:creator>
  <cp:lastModifiedBy>Nasr Abdel Aziz</cp:lastModifiedBy>
  <cp:revision>25</cp:revision>
  <dcterms:created xsi:type="dcterms:W3CDTF">2021-12-20T10:42:55Z</dcterms:created>
  <dcterms:modified xsi:type="dcterms:W3CDTF">2024-12-17T10:01:01Z</dcterms:modified>
</cp:coreProperties>
</file>