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9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90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C6-85E5-46AB-8F74-CEDE7983DD7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1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C6-85E5-46AB-8F74-CEDE7983DD7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6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C6-85E5-46AB-8F74-CEDE7983DD7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5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C6-85E5-46AB-8F74-CEDE7983DD7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7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C6-85E5-46AB-8F74-CEDE7983DD7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1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C6-85E5-46AB-8F74-CEDE7983DD7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4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C6-85E5-46AB-8F74-CEDE7983DD7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C6-85E5-46AB-8F74-CEDE7983DD7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0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C6-85E5-46AB-8F74-CEDE7983DD7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4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C6-85E5-46AB-8F74-CEDE7983DD7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C6-85E5-46AB-8F74-CEDE7983DD7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3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6B2C6-85E5-46AB-8F74-CEDE7983DD7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1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/>
              <a:t>javaScript</a:t>
            </a:r>
            <a:r>
              <a:rPr lang="en-US" dirty="0"/>
              <a:t> : </a:t>
            </a:r>
            <a:r>
              <a:rPr lang="en-US" dirty="0" err="1"/>
              <a:t>CoreJavaScript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7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Objects : </a:t>
            </a:r>
          </a:p>
          <a:p>
            <a:pPr marL="0" indent="0">
              <a:buNone/>
            </a:pPr>
            <a:r>
              <a:rPr lang="en-US" dirty="0"/>
              <a:t>Person class {id: , salary:}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= new Person(10,1000);</a:t>
            </a:r>
          </a:p>
          <a:p>
            <a:pPr marL="0" indent="0">
              <a:buNone/>
            </a:pPr>
            <a:r>
              <a:rPr lang="en-US" dirty="0"/>
              <a:t>Ali=null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0606" y="3500846"/>
            <a:ext cx="1933303" cy="270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96892" y="2560320"/>
            <a:ext cx="4524102" cy="361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83130" y="4511431"/>
            <a:ext cx="178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50777" y="3215231"/>
            <a:ext cx="2704012" cy="16376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ID: 10</a:t>
            </a:r>
          </a:p>
          <a:p>
            <a:pPr algn="ctr"/>
            <a:r>
              <a:rPr lang="en-US" dirty="0"/>
              <a:t>Salary : 1000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580606" y="4511431"/>
            <a:ext cx="1933303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90418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0606" y="3500846"/>
            <a:ext cx="1933303" cy="270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96892" y="2560320"/>
            <a:ext cx="4524102" cy="361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09257" y="4483519"/>
            <a:ext cx="35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7543" y="4483519"/>
            <a:ext cx="193330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2320" y="5361996"/>
            <a:ext cx="35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" name="Rectangle 8"/>
          <p:cNvSpPr/>
          <p:nvPr/>
        </p:nvSpPr>
        <p:spPr>
          <a:xfrm>
            <a:off x="1580606" y="5361996"/>
            <a:ext cx="193330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2320" y="3789708"/>
            <a:ext cx="35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80606" y="3789708"/>
            <a:ext cx="193330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0x01</a:t>
            </a:r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 flipV="1">
            <a:off x="3513909" y="3551838"/>
            <a:ext cx="3579222" cy="422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76011" y="2688100"/>
            <a:ext cx="2717075" cy="11016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Value: 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2320" y="5899333"/>
            <a:ext cx="35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80606" y="5899333"/>
            <a:ext cx="193330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0x0100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500846" y="5661463"/>
            <a:ext cx="3579222" cy="422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171508" y="4982391"/>
            <a:ext cx="2717075" cy="11016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Value: 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875211" y="4668185"/>
            <a:ext cx="16328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x==y :  true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827314" y="5736047"/>
            <a:ext cx="16328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a==b :  false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76309" y="673367"/>
            <a:ext cx="4716777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Objects : </a:t>
            </a:r>
          </a:p>
          <a:p>
            <a:r>
              <a:rPr lang="en-US" dirty="0"/>
              <a:t>State : values</a:t>
            </a:r>
          </a:p>
          <a:p>
            <a:r>
              <a:rPr lang="en-US" dirty="0"/>
              <a:t>Identity : addresses</a:t>
            </a:r>
          </a:p>
          <a:p>
            <a:endParaRPr lang="en-US" dirty="0"/>
          </a:p>
          <a:p>
            <a:r>
              <a:rPr lang="en-US" dirty="0"/>
              <a:t>Many objects with the same state with different identity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49040" y="4668185"/>
            <a:ext cx="236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x=y;</a:t>
            </a:r>
          </a:p>
        </p:txBody>
      </p:sp>
    </p:spTree>
    <p:extLst>
      <p:ext uri="{BB962C8B-B14F-4D97-AF65-F5344CB8AC3E}">
        <p14:creationId xmlns:p14="http://schemas.microsoft.com/office/powerpoint/2010/main" val="315070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0606" y="3500846"/>
            <a:ext cx="1933303" cy="270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09257" y="4483519"/>
            <a:ext cx="35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7543" y="4483519"/>
            <a:ext cx="193330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2320" y="5361996"/>
            <a:ext cx="35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" name="Rectangle 7"/>
          <p:cNvSpPr/>
          <p:nvPr/>
        </p:nvSpPr>
        <p:spPr>
          <a:xfrm>
            <a:off x="1580606" y="5361996"/>
            <a:ext cx="193330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2320" y="3789708"/>
            <a:ext cx="35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80606" y="3789708"/>
            <a:ext cx="193330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0x0100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2320" y="5899333"/>
            <a:ext cx="35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80606" y="5899333"/>
            <a:ext cx="193330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0x0100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96788" y="4252686"/>
            <a:ext cx="35792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x=y;</a:t>
            </a:r>
          </a:p>
          <a:p>
            <a:r>
              <a:rPr lang="en-US" dirty="0" err="1"/>
              <a:t>c.l</a:t>
            </a:r>
            <a:r>
              <a:rPr lang="en-US" dirty="0"/>
              <a:t>(x , y) ;  20 , 20</a:t>
            </a:r>
          </a:p>
          <a:p>
            <a:r>
              <a:rPr lang="en-US" dirty="0"/>
              <a:t>Y=30;</a:t>
            </a:r>
          </a:p>
          <a:p>
            <a:r>
              <a:rPr lang="en-US" dirty="0" err="1"/>
              <a:t>c.l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);20,30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96892" y="2560320"/>
            <a:ext cx="4524102" cy="361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513909" y="3974374"/>
            <a:ext cx="3657599" cy="14786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6011" y="2688100"/>
            <a:ext cx="2717075" cy="11016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Value: 50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500846" y="5661463"/>
            <a:ext cx="3579222" cy="422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71508" y="4982391"/>
            <a:ext cx="2717075" cy="11016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Value: 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0446" y="2468880"/>
            <a:ext cx="3396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a=b;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0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0606" y="3500846"/>
            <a:ext cx="1933303" cy="270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5132" y="3789708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mynum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80606" y="3789708"/>
            <a:ext cx="193330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0x0100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96892" y="2560320"/>
            <a:ext cx="4524102" cy="361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513909" y="3148149"/>
            <a:ext cx="3566159" cy="82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276011" y="2688100"/>
            <a:ext cx="2717075" cy="11016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Value: 50</a:t>
            </a:r>
          </a:p>
          <a:p>
            <a:pPr algn="ctr"/>
            <a:r>
              <a:rPr lang="en-US" dirty="0" err="1"/>
              <a:t>toFixed</a:t>
            </a:r>
            <a:endParaRPr lang="en-US" dirty="0"/>
          </a:p>
          <a:p>
            <a:pPr algn="ctr"/>
            <a:r>
              <a:rPr lang="en-US" dirty="0"/>
              <a:t>…..</a:t>
            </a:r>
          </a:p>
          <a:p>
            <a:pPr algn="ctr"/>
            <a:r>
              <a:rPr lang="en-US" dirty="0" err="1"/>
              <a:t>SayHello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35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x = 10;</a:t>
            </a:r>
          </a:p>
          <a:p>
            <a:pPr marL="0" indent="0">
              <a:buNone/>
            </a:pPr>
            <a:r>
              <a:rPr lang="en-US" dirty="0" err="1"/>
              <a:t>x.toFixed</a:t>
            </a:r>
            <a:r>
              <a:rPr lang="en-US" dirty="0"/>
              <a:t>();// creation for wrapper object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0606" y="3500846"/>
            <a:ext cx="1933303" cy="270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5132" y="3789708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Rectangle 5"/>
          <p:cNvSpPr/>
          <p:nvPr/>
        </p:nvSpPr>
        <p:spPr>
          <a:xfrm>
            <a:off x="1580606" y="3789708"/>
            <a:ext cx="193330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Rectangle 6"/>
          <p:cNvSpPr/>
          <p:nvPr/>
        </p:nvSpPr>
        <p:spPr>
          <a:xfrm>
            <a:off x="6696892" y="2560320"/>
            <a:ext cx="4524102" cy="361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4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Radix 2 : allowed number within radix :</a:t>
            </a:r>
            <a:br>
              <a:rPr lang="en-US" dirty="0"/>
            </a:br>
            <a:r>
              <a:rPr lang="en-US" dirty="0"/>
              <a:t>0 and 1 : </a:t>
            </a:r>
            <a:br>
              <a:rPr lang="en-US" dirty="0"/>
            </a:br>
            <a:r>
              <a:rPr lang="en-US" dirty="0"/>
              <a:t>octal : 0-7 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123,345,677</a:t>
            </a:r>
          </a:p>
          <a:p>
            <a:pPr marL="0" indent="0">
              <a:buNone/>
            </a:pPr>
            <a:r>
              <a:rPr lang="en-US" dirty="0"/>
              <a:t>123.1234.123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Egypt : “</a:t>
            </a:r>
            <a:r>
              <a:rPr lang="en-US" dirty="0" err="1"/>
              <a:t>ar</a:t>
            </a:r>
            <a:r>
              <a:rPr lang="en-US" dirty="0"/>
              <a:t>-EG”</a:t>
            </a:r>
          </a:p>
          <a:p>
            <a:pPr marL="0" indent="0">
              <a:buNone/>
            </a:pPr>
            <a:r>
              <a:rPr lang="en-US" dirty="0"/>
              <a:t>	:”</a:t>
            </a:r>
            <a:r>
              <a:rPr lang="en-US" dirty="0" err="1"/>
              <a:t>ar</a:t>
            </a:r>
            <a:r>
              <a:rPr lang="en-US" dirty="0"/>
              <a:t>-SA”</a:t>
            </a:r>
          </a:p>
        </p:txBody>
      </p:sp>
    </p:spTree>
    <p:extLst>
      <p:ext uri="{BB962C8B-B14F-4D97-AF65-F5344CB8AC3E}">
        <p14:creationId xmlns:p14="http://schemas.microsoft.com/office/powerpoint/2010/main" val="276471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alert(“</a:t>
            </a:r>
            <a:r>
              <a:rPr lang="en-US" dirty="0" err="1"/>
              <a:t>string”|value</a:t>
            </a:r>
            <a:r>
              <a:rPr lang="en-US" dirty="0"/>
              <a:t>)=&gt; display it , then click ok close alert</a:t>
            </a:r>
          </a:p>
          <a:p>
            <a:pPr>
              <a:buFontTx/>
              <a:buChar char="-"/>
            </a:pPr>
            <a:r>
              <a:rPr lang="en-US" dirty="0"/>
              <a:t>Prompt(“</a:t>
            </a:r>
            <a:r>
              <a:rPr lang="en-US" dirty="0" err="1"/>
              <a:t>mesage</a:t>
            </a:r>
            <a:r>
              <a:rPr lang="en-US" dirty="0"/>
              <a:t>”): prompt(“Enter Your Name”)</a:t>
            </a:r>
          </a:p>
          <a:p>
            <a:pPr marL="0" indent="0">
              <a:buNone/>
            </a:pPr>
            <a:r>
              <a:rPr lang="en-US" dirty="0"/>
              <a:t>prompt(“Enter Your </a:t>
            </a:r>
            <a:r>
              <a:rPr lang="en-US" dirty="0" err="1"/>
              <a:t>Name”,”default</a:t>
            </a:r>
            <a:r>
              <a:rPr lang="en-US" dirty="0"/>
              <a:t> value”)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b="1" dirty="0"/>
              <a:t>String</a:t>
            </a:r>
            <a:r>
              <a:rPr lang="en-US" dirty="0"/>
              <a:t> (click on ok) or null : click (cancel or escape)</a:t>
            </a:r>
          </a:p>
          <a:p>
            <a:pPr marL="0" indent="0">
              <a:buNone/>
            </a:pPr>
            <a:r>
              <a:rPr lang="en-US" dirty="0"/>
              <a:t>3- confirm(“</a:t>
            </a:r>
            <a:r>
              <a:rPr lang="en-US" dirty="0" err="1"/>
              <a:t>mesaage</a:t>
            </a:r>
            <a:r>
              <a:rPr lang="en-US" dirty="0"/>
              <a:t>”) : ok (return true) cancel(return false | if user clicked escape)</a:t>
            </a:r>
          </a:p>
        </p:txBody>
      </p:sp>
    </p:spTree>
    <p:extLst>
      <p:ext uri="{BB962C8B-B14F-4D97-AF65-F5344CB8AC3E}">
        <p14:creationId xmlns:p14="http://schemas.microsoft.com/office/powerpoint/2010/main" val="2991952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parseInt</a:t>
            </a:r>
            <a:r>
              <a:rPr lang="en-US" dirty="0"/>
              <a:t>(“”)=&gt; number (integral) ,</a:t>
            </a:r>
            <a:br>
              <a:rPr lang="en-US" dirty="0"/>
            </a:br>
            <a:r>
              <a:rPr lang="en-US" dirty="0" err="1"/>
              <a:t>parseFloat</a:t>
            </a:r>
            <a:r>
              <a:rPr lang="en-US" dirty="0"/>
              <a:t>(“”)=&gt;number (may contains fraction part)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parseInt</a:t>
            </a:r>
            <a:r>
              <a:rPr lang="en-US" dirty="0"/>
              <a:t>(“100”)=&gt; 100</a:t>
            </a:r>
          </a:p>
          <a:p>
            <a:pPr marL="0" indent="0">
              <a:buNone/>
            </a:pPr>
            <a:r>
              <a:rPr lang="en-US" dirty="0" err="1"/>
              <a:t>parseInt</a:t>
            </a:r>
            <a:r>
              <a:rPr lang="en-US" dirty="0"/>
              <a:t>(“100ABC”)=&gt;100</a:t>
            </a:r>
          </a:p>
          <a:p>
            <a:pPr marL="0" indent="0">
              <a:buNone/>
            </a:pPr>
            <a:r>
              <a:rPr lang="en-US" dirty="0" err="1"/>
              <a:t>parseInt</a:t>
            </a:r>
            <a:r>
              <a:rPr lang="en-US" dirty="0"/>
              <a:t>(“ABC100”)=&gt;</a:t>
            </a:r>
            <a:r>
              <a:rPr lang="en-US" dirty="0" err="1"/>
              <a:t>NaN</a:t>
            </a:r>
            <a:r>
              <a:rPr lang="en-US" dirty="0"/>
              <a:t> (not a number)</a:t>
            </a:r>
          </a:p>
        </p:txBody>
      </p:sp>
    </p:spTree>
    <p:extLst>
      <p:ext uri="{BB962C8B-B14F-4D97-AF65-F5344CB8AC3E}">
        <p14:creationId xmlns:p14="http://schemas.microsoft.com/office/powerpoint/2010/main" val="1537730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dirty="0"/>
              <a:t> , </a:t>
            </a:r>
            <a:r>
              <a:rPr lang="en-US" dirty="0" err="1"/>
              <a:t>parseFloat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39634" y="1525179"/>
            <a:ext cx="13676811" cy="3464832"/>
          </a:xfrm>
          <a:ln>
            <a:solidFill>
              <a:srgbClr val="FF0000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1- Trimming string : remove spaces from start and end of input string : </a:t>
            </a:r>
            <a:r>
              <a:rPr lang="en-US" dirty="0" err="1"/>
              <a:t>parseInt</a:t>
            </a:r>
            <a:r>
              <a:rPr lang="en-US" dirty="0"/>
              <a:t>(“   123   ”)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paseInt</a:t>
            </a:r>
            <a:r>
              <a:rPr lang="en-US" dirty="0"/>
              <a:t>(“123”)</a:t>
            </a:r>
          </a:p>
          <a:p>
            <a:pPr marL="0" indent="0">
              <a:buNone/>
            </a:pPr>
            <a:r>
              <a:rPr lang="en-US" dirty="0"/>
              <a:t>2- if length of result of trimmed string = 0 =&gt; return </a:t>
            </a:r>
            <a:r>
              <a:rPr lang="en-US" dirty="0" err="1"/>
              <a:t>NaN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parseInt</a:t>
            </a:r>
            <a:r>
              <a:rPr lang="en-US" dirty="0"/>
              <a:t>(“      ”)=&gt;</a:t>
            </a:r>
            <a:r>
              <a:rPr lang="en-US" dirty="0" err="1"/>
              <a:t>parseInt</a:t>
            </a:r>
            <a:r>
              <a:rPr lang="en-US" dirty="0"/>
              <a:t>(“”)=&gt;</a:t>
            </a:r>
            <a:r>
              <a:rPr lang="en-US" dirty="0" err="1"/>
              <a:t>NaN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else if length GT 0</a:t>
            </a:r>
          </a:p>
          <a:p>
            <a:pPr marL="0" indent="0">
              <a:buNone/>
            </a:pPr>
            <a:r>
              <a:rPr lang="en-US" dirty="0"/>
              <a:t>		- check first letter in string if it is a digit =&gt; return it else return </a:t>
            </a:r>
            <a:r>
              <a:rPr lang="en-US" dirty="0" err="1"/>
              <a:t>NaN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parseInt</a:t>
            </a:r>
            <a:r>
              <a:rPr lang="en-US" dirty="0"/>
              <a:t>(“ 123A456 ”);</a:t>
            </a:r>
            <a:r>
              <a:rPr lang="en-US" dirty="0" err="1"/>
              <a:t>parseInt</a:t>
            </a:r>
            <a:r>
              <a:rPr lang="en-US" dirty="0"/>
              <a:t>(“123A456”)=123</a:t>
            </a:r>
          </a:p>
          <a:p>
            <a:pPr marL="0" indent="0">
              <a:buNone/>
            </a:pPr>
            <a:r>
              <a:rPr lang="en-US" dirty="0"/>
              <a:t>		- stop if next character is letter or reached to end of string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parseInt</a:t>
            </a:r>
            <a:r>
              <a:rPr lang="en-US" dirty="0"/>
              <a:t>(“ A123456 ”);</a:t>
            </a:r>
            <a:r>
              <a:rPr lang="en-US" dirty="0" err="1"/>
              <a:t>parseInt</a:t>
            </a:r>
            <a:r>
              <a:rPr lang="en-US" dirty="0"/>
              <a:t>(“A123456”)=</a:t>
            </a:r>
            <a:r>
              <a:rPr lang="en-US" dirty="0" err="1"/>
              <a:t>NaN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1240" y="5408023"/>
            <a:ext cx="758952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NaN</a:t>
            </a:r>
            <a:r>
              <a:rPr lang="en-US" dirty="0"/>
              <a:t>:</a:t>
            </a:r>
          </a:p>
          <a:p>
            <a:r>
              <a:rPr lang="en-US" dirty="0"/>
              <a:t>From type Number : </a:t>
            </a:r>
            <a:r>
              <a:rPr lang="en-US" dirty="0" err="1"/>
              <a:t>NaN</a:t>
            </a:r>
            <a:r>
              <a:rPr lang="en-US" dirty="0"/>
              <a:t> not Equal Any Thing even </a:t>
            </a:r>
            <a:r>
              <a:rPr lang="en-US" dirty="0" err="1"/>
              <a:t>NaN</a:t>
            </a:r>
            <a:r>
              <a:rPr lang="en-US" dirty="0"/>
              <a:t> (</a:t>
            </a:r>
            <a:r>
              <a:rPr lang="en-US" dirty="0" err="1"/>
              <a:t>NaN</a:t>
            </a:r>
            <a:r>
              <a:rPr lang="en-US" dirty="0"/>
              <a:t>==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r>
              <a:rPr lang="en-US" dirty="0" err="1"/>
              <a:t>NaN</a:t>
            </a:r>
            <a:r>
              <a:rPr lang="en-US" dirty="0"/>
              <a:t> is </a:t>
            </a:r>
            <a:r>
              <a:rPr lang="en-US" dirty="0" err="1"/>
              <a:t>atoxic</a:t>
            </a:r>
            <a:r>
              <a:rPr lang="en-US" dirty="0"/>
              <a:t> value : NaN+20 =&gt;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483326" y="5590903"/>
            <a:ext cx="215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isNaN</a:t>
            </a:r>
            <a:r>
              <a:rPr lang="en-US" dirty="0"/>
              <a:t>();=&gt; </a:t>
            </a:r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4023" y="182880"/>
            <a:ext cx="3944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     A23ABC456    ”</a:t>
            </a:r>
          </a:p>
          <a:p>
            <a:r>
              <a:rPr lang="en-US" dirty="0"/>
              <a:t>“A23ABC456”:NAN</a:t>
            </a:r>
          </a:p>
        </p:txBody>
      </p:sp>
    </p:spTree>
    <p:extLst>
      <p:ext uri="{BB962C8B-B14F-4D97-AF65-F5344CB8AC3E}">
        <p14:creationId xmlns:p14="http://schemas.microsoft.com/office/powerpoint/2010/main" val="2638290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dirty="0"/>
              <a:t> , </a:t>
            </a:r>
            <a:r>
              <a:rPr lang="en-US" dirty="0" err="1"/>
              <a:t>parseFloat</a:t>
            </a:r>
            <a:r>
              <a:rPr lang="en-US" dirty="0"/>
              <a:t> (“</a:t>
            </a:r>
            <a:r>
              <a:rPr lang="en-US" dirty="0" err="1"/>
              <a:t>string”,radix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parseInt</a:t>
            </a:r>
            <a:r>
              <a:rPr lang="en-US" dirty="0"/>
              <a:t>(“ABC”);// radix 16</a:t>
            </a:r>
          </a:p>
          <a:p>
            <a:pPr marL="0" indent="0">
              <a:buNone/>
            </a:pPr>
            <a:r>
              <a:rPr lang="en-US" dirty="0"/>
              <a:t>By default </a:t>
            </a:r>
            <a:r>
              <a:rPr lang="en-US" dirty="0" err="1"/>
              <a:t>parseInt</a:t>
            </a:r>
            <a:r>
              <a:rPr lang="en-US" dirty="0"/>
              <a:t> work with radix 10</a:t>
            </a:r>
          </a:p>
          <a:p>
            <a:pPr marL="0" indent="0">
              <a:buNone/>
            </a:pPr>
            <a:r>
              <a:rPr lang="en-US" dirty="0" err="1"/>
              <a:t>parseInt</a:t>
            </a:r>
            <a:r>
              <a:rPr lang="en-US" dirty="0"/>
              <a:t>(“ABC”);//</a:t>
            </a:r>
            <a:r>
              <a:rPr lang="en-US" dirty="0" err="1"/>
              <a:t>NaN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parseInt</a:t>
            </a:r>
            <a:r>
              <a:rPr lang="en-US" dirty="0"/>
              <a:t>(“ABC”,10);//</a:t>
            </a:r>
            <a:r>
              <a:rPr lang="en-US" dirty="0" err="1"/>
              <a:t>NaN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parseInt</a:t>
            </a:r>
            <a:r>
              <a:rPr lang="en-US" dirty="0"/>
              <a:t>(“ABC”,16);//</a:t>
            </a:r>
          </a:p>
        </p:txBody>
      </p:sp>
    </p:spTree>
    <p:extLst>
      <p:ext uri="{BB962C8B-B14F-4D97-AF65-F5344CB8AC3E}">
        <p14:creationId xmlns:p14="http://schemas.microsoft.com/office/powerpoint/2010/main" val="50480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Technologies : HTML , CSS ,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87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HTML and CSS : static page </a:t>
            </a:r>
          </a:p>
        </p:txBody>
      </p:sp>
      <p:sp>
        <p:nvSpPr>
          <p:cNvPr id="4" name="Rectangle 3"/>
          <p:cNvSpPr/>
          <p:nvPr/>
        </p:nvSpPr>
        <p:spPr>
          <a:xfrm>
            <a:off x="825137" y="3043646"/>
            <a:ext cx="2534195" cy="1998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dirty="0"/>
              <a:t>HTML , CSS ,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87789" y="3043646"/>
            <a:ext cx="2534195" cy="1998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72395" y="3357154"/>
            <a:ext cx="4515394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71109" y="2697480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7052" y="4362994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 flipV="1">
            <a:off x="3487783" y="4021574"/>
            <a:ext cx="4400006" cy="2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6022" y="5091223"/>
            <a:ext cx="2651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Calculator</a:t>
            </a:r>
          </a:p>
          <a:p>
            <a:r>
              <a:rPr lang="en-US" dirty="0"/>
              <a:t>1+2=3</a:t>
            </a:r>
          </a:p>
        </p:txBody>
      </p:sp>
    </p:spTree>
    <p:extLst>
      <p:ext uri="{BB962C8B-B14F-4D97-AF65-F5344CB8AC3E}">
        <p14:creationId xmlns:p14="http://schemas.microsoft.com/office/powerpoint/2010/main" val="1604972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</a:t>
            </a:r>
            <a:r>
              <a:rPr lang="en-US" dirty="0"/>
              <a:t> : </a:t>
            </a:r>
            <a:r>
              <a:rPr lang="en-US" b="1" dirty="0"/>
              <a:t>toxic</a:t>
            </a:r>
            <a:r>
              <a:rPr lang="en-US" dirty="0"/>
              <a:t> value : change expression to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 Parsing using </a:t>
            </a:r>
            <a:r>
              <a:rPr lang="en-US" dirty="0" err="1"/>
              <a:t>parseInt</a:t>
            </a:r>
            <a:r>
              <a:rPr lang="en-US" dirty="0"/>
              <a:t> , </a:t>
            </a:r>
            <a:r>
              <a:rPr lang="en-US" dirty="0" err="1"/>
              <a:t>parseFloat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2- undefined value ( summation , </a:t>
            </a:r>
            <a:r>
              <a:rPr lang="en-US" dirty="0" err="1"/>
              <a:t>sybtration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x; // x= undefined : from type undefined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y = x+5; // y: </a:t>
            </a:r>
            <a:r>
              <a:rPr lang="en-US" dirty="0" err="1"/>
              <a:t>NaN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3- division / zero =&gt; in </a:t>
            </a:r>
            <a:r>
              <a:rPr lang="en-US" dirty="0" err="1"/>
              <a:t>js</a:t>
            </a:r>
            <a:r>
              <a:rPr lang="en-US" dirty="0"/>
              <a:t> will not throw  exception  =&gt; infinity</a:t>
            </a:r>
          </a:p>
          <a:p>
            <a:pPr marL="0" indent="0">
              <a:buNone/>
            </a:pPr>
            <a:r>
              <a:rPr lang="en-US" dirty="0"/>
              <a:t>	20%5 = 4 : stopping condition : zero </a:t>
            </a:r>
          </a:p>
          <a:p>
            <a:pPr marL="0" indent="0">
              <a:buNone/>
            </a:pPr>
            <a:r>
              <a:rPr lang="en-US" dirty="0"/>
              <a:t>	20/0= infinity : </a:t>
            </a:r>
          </a:p>
          <a:p>
            <a:pPr marL="0" indent="0">
              <a:buNone/>
            </a:pPr>
            <a:r>
              <a:rPr lang="en-US" dirty="0"/>
              <a:t>Infinity / Infinity =&gt;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43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: Number , + have the same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 trim for input string </a:t>
            </a:r>
          </a:p>
          <a:p>
            <a:pPr marL="0" indent="0">
              <a:buNone/>
            </a:pPr>
            <a:r>
              <a:rPr lang="en-US" dirty="0"/>
              <a:t>	- check string length = 0 &gt; return 0</a:t>
            </a:r>
          </a:p>
          <a:p>
            <a:pPr marL="0" indent="0">
              <a:buNone/>
            </a:pPr>
            <a:r>
              <a:rPr lang="en-US" dirty="0"/>
              <a:t>	- if all </a:t>
            </a:r>
            <a:r>
              <a:rPr lang="en-US" dirty="0" err="1"/>
              <a:t>chracarters</a:t>
            </a:r>
            <a:r>
              <a:rPr lang="en-US" dirty="0"/>
              <a:t> inside string is digits or not </a:t>
            </a:r>
          </a:p>
          <a:p>
            <a:pPr marL="0" indent="0">
              <a:buNone/>
            </a:pPr>
            <a:r>
              <a:rPr lang="en-US" dirty="0"/>
              <a:t>		- return number</a:t>
            </a:r>
          </a:p>
          <a:p>
            <a:pPr marL="0" indent="0">
              <a:buNone/>
            </a:pPr>
            <a:r>
              <a:rPr lang="en-US" dirty="0"/>
              <a:t>		else return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0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33940"/>
              </p:ext>
            </p:extLst>
          </p:nvPr>
        </p:nvGraphicFramePr>
        <p:xfrm>
          <a:off x="5643154" y="719666"/>
          <a:ext cx="45168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6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Summation =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709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Casting :  convert type to another type </a:t>
            </a:r>
            <a:br>
              <a:rPr lang="en-US" dirty="0"/>
            </a:br>
            <a:r>
              <a:rPr lang="en-US" dirty="0"/>
              <a:t>- implicit cast : coercion</a:t>
            </a:r>
            <a:br>
              <a:rPr lang="en-US" dirty="0"/>
            </a:br>
            <a:r>
              <a:rPr lang="en-US" dirty="0"/>
              <a:t>- explicit cast ( Number , +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116183"/>
            <a:ext cx="1070936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 ( New Date())=&gt; return number in milliseconds represent date object</a:t>
            </a:r>
          </a:p>
          <a:p>
            <a:r>
              <a:rPr lang="en-US" dirty="0"/>
              <a:t>Number(false)</a:t>
            </a:r>
          </a:p>
          <a:p>
            <a:r>
              <a:rPr lang="en-US" dirty="0"/>
              <a:t>Number(true)</a:t>
            </a:r>
          </a:p>
          <a:p>
            <a:r>
              <a:rPr lang="en-US" dirty="0"/>
              <a:t>Number(null)</a:t>
            </a:r>
          </a:p>
          <a:p>
            <a:r>
              <a:rPr lang="en-US" dirty="0"/>
              <a:t>Number(undefined)</a:t>
            </a:r>
          </a:p>
          <a:p>
            <a:r>
              <a:rPr lang="en-US" dirty="0"/>
              <a:t>Number(“    \n\t”)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8091" y="4467497"/>
            <a:ext cx="7641772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Inherit from base Object :  </a:t>
            </a:r>
            <a:r>
              <a:rPr lang="en-US" dirty="0" err="1"/>
              <a:t>toString</a:t>
            </a:r>
            <a:r>
              <a:rPr lang="en-US" dirty="0"/>
              <a:t>();// “[object Object]”</a:t>
            </a:r>
          </a:p>
          <a:p>
            <a:r>
              <a:rPr lang="en-US" dirty="0" err="1"/>
              <a:t>Var</a:t>
            </a:r>
            <a:r>
              <a:rPr lang="en-US" dirty="0"/>
              <a:t> person={</a:t>
            </a:r>
          </a:p>
          <a:p>
            <a:r>
              <a:rPr lang="en-US" dirty="0"/>
              <a:t>	id : 10,</a:t>
            </a:r>
          </a:p>
          <a:p>
            <a:r>
              <a:rPr lang="en-US" dirty="0"/>
              <a:t>	name:”</a:t>
            </a:r>
            <a:r>
              <a:rPr lang="en-US" dirty="0" err="1"/>
              <a:t>nasr</a:t>
            </a:r>
            <a:r>
              <a:rPr lang="en-US" dirty="0"/>
              <a:t>”,</a:t>
            </a:r>
          </a:p>
          <a:p>
            <a:r>
              <a:rPr lang="en-US" dirty="0"/>
              <a:t>	</a:t>
            </a:r>
            <a:r>
              <a:rPr lang="en-US" dirty="0" err="1"/>
              <a:t>print:function</a:t>
            </a:r>
            <a:r>
              <a:rPr lang="en-US" dirty="0"/>
              <a:t>(){console.log(“hello from person object”)}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7605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: coercion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String :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 test = “123” + 20;// “123”+”20” =&gt; “12320” : + =&gt; concatenation</a:t>
            </a:r>
          </a:p>
          <a:p>
            <a:pPr>
              <a:buFontTx/>
              <a:buChar char="-"/>
            </a:pPr>
            <a:r>
              <a:rPr lang="en-US" dirty="0"/>
              <a:t>“string”*number =&gt; convert string to number </a:t>
            </a:r>
          </a:p>
          <a:p>
            <a:pPr>
              <a:buFontTx/>
              <a:buChar char="-"/>
            </a:pPr>
            <a:r>
              <a:rPr lang="en-US" dirty="0"/>
              <a:t>Boolean : true : false :</a:t>
            </a:r>
          </a:p>
          <a:p>
            <a:pPr marL="0" indent="0">
              <a:buNone/>
            </a:pPr>
            <a:r>
              <a:rPr lang="en-US" dirty="0"/>
              <a:t>If(true &gt; false ){}</a:t>
            </a:r>
          </a:p>
          <a:p>
            <a:pPr marL="0" indent="0">
              <a:buNone/>
            </a:pPr>
            <a:r>
              <a:rPr lang="en-US" dirty="0"/>
              <a:t>true+1=&gt;2</a:t>
            </a:r>
          </a:p>
          <a:p>
            <a:pPr marL="0" indent="0">
              <a:buNone/>
            </a:pPr>
            <a:r>
              <a:rPr lang="en-US" dirty="0"/>
              <a:t>1&gt;"0"&lt;20&gt;15&lt;-1 =&gt; false</a:t>
            </a:r>
          </a:p>
          <a:p>
            <a:pPr marL="0" indent="0">
              <a:buNone/>
            </a:pPr>
            <a:r>
              <a:rPr lang="en-US" dirty="0"/>
              <a:t>true&lt;20 =&gt; true&gt;15 =&gt; false&lt;-1 =&gt; false : 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16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check ==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If(“100”==100){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338512"/>
            <a:ext cx="10515600" cy="13255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Strict check ===</a:t>
            </a:r>
          </a:p>
          <a:p>
            <a:pPr marL="571500" indent="-571500">
              <a:buFontTx/>
              <a:buChar char="-"/>
            </a:pPr>
            <a:r>
              <a:rPr lang="en-US" dirty="0"/>
              <a:t>Check if two operands from the same type </a:t>
            </a:r>
          </a:p>
          <a:p>
            <a:pPr marL="1028700" lvl="1" indent="-571500">
              <a:buFontTx/>
              <a:buChar char="-"/>
            </a:pPr>
            <a:r>
              <a:rPr lang="en-US" dirty="0"/>
              <a:t>- if false =&gt; return false</a:t>
            </a:r>
          </a:p>
          <a:p>
            <a:pPr lvl="2"/>
            <a:r>
              <a:rPr lang="en-US" dirty="0"/>
              <a:t>- If true : evaluate value of operands</a:t>
            </a:r>
          </a:p>
        </p:txBody>
      </p:sp>
    </p:spTree>
    <p:extLst>
      <p:ext uri="{BB962C8B-B14F-4D97-AF65-F5344CB8AC3E}">
        <p14:creationId xmlns:p14="http://schemas.microsoft.com/office/powerpoint/2010/main" val="3885814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Variables : scopes : in es5 : no block scopes</a:t>
            </a:r>
            <a:br>
              <a:rPr lang="en-US" dirty="0"/>
            </a:br>
            <a:r>
              <a:rPr lang="en-US" dirty="0"/>
              <a:t>if(){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test=10; 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68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	// global</a:t>
            </a:r>
          </a:p>
          <a:p>
            <a:pPr marL="0" indent="0">
              <a:buNone/>
            </a:pPr>
            <a:r>
              <a:rPr lang="en-US" dirty="0"/>
              <a:t>	// local : function scope</a:t>
            </a:r>
          </a:p>
          <a:p>
            <a:pPr marL="0" indent="0">
              <a:buNone/>
            </a:pPr>
            <a:r>
              <a:rPr lang="en-US" dirty="0"/>
              <a:t>	function </a:t>
            </a:r>
            <a:r>
              <a:rPr lang="en-US" dirty="0" err="1"/>
              <a:t>myfun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test=10; // accessible only within function scope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test=&gt; error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483806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 : recommended to use </a:t>
            </a:r>
            <a:r>
              <a:rPr lang="en-US" dirty="0" err="1"/>
              <a:t>var</a:t>
            </a:r>
            <a:r>
              <a:rPr lang="en-US" dirty="0"/>
              <a:t> in 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testone</a:t>
            </a:r>
            <a:r>
              <a:rPr lang="en-US" dirty="0"/>
              <a:t>;// initialized by undefined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testtwo</a:t>
            </a:r>
            <a:r>
              <a:rPr lang="en-US" dirty="0"/>
              <a:t>=10;// you have to initialize it 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214591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: object type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To declare string variable in </a:t>
            </a:r>
            <a:r>
              <a:rPr lang="en-US" dirty="0" err="1"/>
              <a:t>js</a:t>
            </a:r>
            <a:r>
              <a:rPr lang="en-US" dirty="0"/>
              <a:t> wrapped within ‘’ or “”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name=‘Nasr’; // literal creation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name2=“</a:t>
            </a:r>
            <a:r>
              <a:rPr lang="en-US" dirty="0" err="1"/>
              <a:t>Kassem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 err="1"/>
              <a:t>typeof</a:t>
            </a:r>
            <a:r>
              <a:rPr lang="en-US" dirty="0"/>
              <a:t> name: “string”</a:t>
            </a:r>
          </a:p>
          <a:p>
            <a:pPr marL="0" indent="0">
              <a:buNone/>
            </a:pPr>
            <a:r>
              <a:rPr lang="en-US" dirty="0"/>
              <a:t>name.constructor.name=“String”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fullname</a:t>
            </a:r>
            <a:r>
              <a:rPr lang="en-US" dirty="0"/>
              <a:t>=new String(“Nasr </a:t>
            </a:r>
            <a:r>
              <a:rPr lang="en-US" dirty="0" err="1"/>
              <a:t>Kassem</a:t>
            </a:r>
            <a:r>
              <a:rPr lang="en-US" dirty="0"/>
              <a:t>”);//Constructor creation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7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from String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Property : length </a:t>
            </a:r>
          </a:p>
          <a:p>
            <a:pPr marL="0" indent="0">
              <a:buNone/>
            </a:pPr>
            <a:r>
              <a:rPr lang="en-US" dirty="0"/>
              <a:t>Methods :</a:t>
            </a:r>
          </a:p>
          <a:p>
            <a:pPr marL="0" indent="0">
              <a:buNone/>
            </a:pPr>
            <a:r>
              <a:rPr lang="en-US" dirty="0"/>
              <a:t>1- manipulate string 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charAt</a:t>
            </a:r>
            <a:r>
              <a:rPr lang="en-US" dirty="0"/>
              <a:t>(index) , </a:t>
            </a:r>
            <a:r>
              <a:rPr lang="en-US" dirty="0" err="1"/>
              <a:t>indeOf</a:t>
            </a:r>
            <a:r>
              <a:rPr lang="en-US" dirty="0"/>
              <a:t>() , </a:t>
            </a:r>
            <a:r>
              <a:rPr lang="en-US" dirty="0" err="1"/>
              <a:t>lastIndexOf</a:t>
            </a:r>
            <a:r>
              <a:rPr lang="en-US" dirty="0"/>
              <a:t>() , substring , </a:t>
            </a:r>
            <a:r>
              <a:rPr lang="en-US" dirty="0" err="1"/>
              <a:t>substr</a:t>
            </a:r>
            <a:r>
              <a:rPr lang="en-US" dirty="0"/>
              <a:t> , slice , split , replace , </a:t>
            </a:r>
          </a:p>
          <a:p>
            <a:pPr marL="0" indent="0">
              <a:buNone/>
            </a:pPr>
            <a:r>
              <a:rPr lang="en-US" dirty="0"/>
              <a:t>2- format string</a:t>
            </a:r>
          </a:p>
        </p:txBody>
      </p:sp>
    </p:spTree>
    <p:extLst>
      <p:ext uri="{BB962C8B-B14F-4D97-AF65-F5344CB8AC3E}">
        <p14:creationId xmlns:p14="http://schemas.microsoft.com/office/powerpoint/2010/main" val="82139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1- loosely types language : not strongly typed language </a:t>
            </a:r>
          </a:p>
          <a:p>
            <a:pPr marL="0" indent="0">
              <a:buNone/>
            </a:pPr>
            <a:r>
              <a:rPr lang="en-US" dirty="0"/>
              <a:t>strongly typed language : c , </a:t>
            </a:r>
            <a:r>
              <a:rPr lang="en-US" dirty="0" err="1"/>
              <a:t>c++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 x = 10;</a:t>
            </a:r>
          </a:p>
          <a:p>
            <a:pPr marL="0" indent="0">
              <a:buNone/>
            </a:pPr>
            <a:r>
              <a:rPr lang="en-US" dirty="0"/>
              <a:t>x=“string”</a:t>
            </a:r>
          </a:p>
          <a:p>
            <a:pPr marL="0" indent="0">
              <a:buNone/>
            </a:pPr>
            <a:r>
              <a:rPr lang="en-US" dirty="0"/>
              <a:t>Loosely typed : variable type will be determined according it’s value </a:t>
            </a:r>
          </a:p>
          <a:p>
            <a:pPr marL="0" indent="0">
              <a:buNone/>
            </a:pPr>
            <a:r>
              <a:rPr lang="en-US" dirty="0"/>
              <a:t>Use keyword </a:t>
            </a:r>
            <a:r>
              <a:rPr lang="en-US" dirty="0" err="1"/>
              <a:t>var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/>
              <a:t>1- </a:t>
            </a:r>
            <a:r>
              <a:rPr lang="en-US" dirty="0" err="1"/>
              <a:t>var</a:t>
            </a:r>
            <a:r>
              <a:rPr lang="en-US" dirty="0"/>
              <a:t> x; // undefined : </a:t>
            </a:r>
            <a:r>
              <a:rPr lang="en-US" dirty="0" err="1"/>
              <a:t>typeof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x=“</a:t>
            </a:r>
            <a:r>
              <a:rPr lang="en-US" dirty="0" err="1"/>
              <a:t>iti</a:t>
            </a:r>
            <a:r>
              <a:rPr lang="en-US" dirty="0"/>
              <a:t>” // </a:t>
            </a:r>
            <a:r>
              <a:rPr lang="en-US" dirty="0" err="1"/>
              <a:t>typeof</a:t>
            </a:r>
            <a:r>
              <a:rPr lang="en-US" dirty="0"/>
              <a:t> x : string</a:t>
            </a:r>
          </a:p>
          <a:p>
            <a:pPr marL="0" indent="0">
              <a:buNone/>
            </a:pPr>
            <a:r>
              <a:rPr lang="en-US" dirty="0"/>
              <a:t>x=10;// </a:t>
            </a:r>
            <a:r>
              <a:rPr lang="en-US" dirty="0" err="1"/>
              <a:t>typeof</a:t>
            </a:r>
            <a:r>
              <a:rPr lang="en-US" dirty="0"/>
              <a:t> x :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03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from string : substring , </a:t>
            </a:r>
            <a:r>
              <a:rPr lang="en-US" dirty="0" err="1"/>
              <a:t>substr</a:t>
            </a:r>
            <a:r>
              <a:rPr lang="en-US" dirty="0"/>
              <a:t> , slice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>
              <a:buFontTx/>
              <a:buChar char="-"/>
            </a:pPr>
            <a:r>
              <a:rPr lang="en-US" b="1" dirty="0"/>
              <a:t>substring(</a:t>
            </a:r>
            <a:r>
              <a:rPr lang="en-US" b="1" dirty="0" err="1"/>
              <a:t>start,end</a:t>
            </a:r>
            <a:r>
              <a:rPr lang="en-US" b="1" dirty="0"/>
              <a:t>?)</a:t>
            </a:r>
          </a:p>
          <a:p>
            <a:pPr>
              <a:buFontTx/>
              <a:buChar char="-"/>
            </a:pPr>
            <a:r>
              <a:rPr lang="en-US" b="1" dirty="0" err="1"/>
              <a:t>Substr</a:t>
            </a:r>
            <a:r>
              <a:rPr lang="en-US" b="1" dirty="0"/>
              <a:t>(</a:t>
            </a:r>
            <a:r>
              <a:rPr lang="en-US" b="1" dirty="0" err="1"/>
              <a:t>startposition,length</a:t>
            </a:r>
            <a:r>
              <a:rPr lang="en-US" b="1" dirty="0"/>
              <a:t>)</a:t>
            </a:r>
          </a:p>
          <a:p>
            <a:pPr>
              <a:buFontTx/>
              <a:buChar char="-"/>
            </a:pPr>
            <a:r>
              <a:rPr lang="en-US" b="1" dirty="0"/>
              <a:t>Slice(</a:t>
            </a:r>
            <a:r>
              <a:rPr lang="en-US" b="1" dirty="0" err="1"/>
              <a:t>start,end</a:t>
            </a:r>
            <a:r>
              <a:rPr lang="en-US" b="1" dirty="0"/>
              <a:t>?)</a:t>
            </a:r>
          </a:p>
          <a:p>
            <a:pPr marL="0" indent="0">
              <a:buNone/>
            </a:pPr>
            <a:r>
              <a:rPr lang="en-US" dirty="0"/>
              <a:t>1- Substring(0,3)=&gt; return string “from index 0 to index 2”</a:t>
            </a:r>
          </a:p>
          <a:p>
            <a:pPr marL="0" indent="0">
              <a:buNone/>
            </a:pPr>
            <a:r>
              <a:rPr lang="en-US" dirty="0"/>
              <a:t>2- substring(0)=&gt; end string .length</a:t>
            </a:r>
          </a:p>
          <a:p>
            <a:pPr marL="0" indent="0">
              <a:buNone/>
            </a:pPr>
            <a:r>
              <a:rPr lang="en-US" dirty="0"/>
              <a:t>3- substring(5,1)=&gt; swap two values (1,5)</a:t>
            </a:r>
          </a:p>
          <a:p>
            <a:pPr marL="0" indent="0">
              <a:buNone/>
            </a:pPr>
            <a:r>
              <a:rPr lang="en-US" dirty="0"/>
              <a:t>4- substring(-1);start from index zero</a:t>
            </a:r>
          </a:p>
          <a:p>
            <a:pPr marL="0" indent="0">
              <a:buNone/>
            </a:pPr>
            <a:r>
              <a:rPr lang="en-US" dirty="0"/>
              <a:t>5- substring (5,-1);substring(-1,5)=&gt; substring(0,5)</a:t>
            </a:r>
          </a:p>
        </p:txBody>
      </p:sp>
    </p:spTree>
    <p:extLst>
      <p:ext uri="{BB962C8B-B14F-4D97-AF65-F5344CB8AC3E}">
        <p14:creationId xmlns:p14="http://schemas.microsoft.com/office/powerpoint/2010/main" val="1754311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r>
              <a:rPr lang="en-US" dirty="0"/>
              <a:t>(“”,)</a:t>
            </a:r>
            <a:br>
              <a:rPr lang="en-US" dirty="0"/>
            </a:br>
            <a:r>
              <a:rPr lang="en-US" dirty="0" err="1"/>
              <a:t>lastIndexOf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Replace(“”,””)</a:t>
            </a:r>
          </a:p>
          <a:p>
            <a:pPr marL="0" indent="0">
              <a:buNone/>
            </a:pPr>
            <a:r>
              <a:rPr lang="en-US" dirty="0"/>
              <a:t>Replace(regex,”</a:t>
            </a:r>
            <a:r>
              <a:rPr lang="en-US" dirty="0" err="1"/>
              <a:t>newvalue</a:t>
            </a:r>
            <a:r>
              <a:rPr lang="en-US" dirty="0"/>
              <a:t>”)</a:t>
            </a:r>
          </a:p>
          <a:p>
            <a:pPr marL="0" indent="0">
              <a:buNone/>
            </a:pPr>
            <a:r>
              <a:rPr lang="en-US" dirty="0"/>
              <a:t>// regular expression : object from type regex </a:t>
            </a:r>
          </a:p>
          <a:p>
            <a:pPr marL="0" indent="0">
              <a:buNone/>
            </a:pPr>
            <a:r>
              <a:rPr lang="en-US" dirty="0"/>
              <a:t>- Literal creation :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myexpression</a:t>
            </a:r>
            <a:r>
              <a:rPr lang="en-US" dirty="0"/>
              <a:t> = /[</a:t>
            </a:r>
            <a:r>
              <a:rPr lang="en-US" dirty="0" err="1"/>
              <a:t>pattren</a:t>
            </a:r>
            <a:r>
              <a:rPr lang="en-US" dirty="0"/>
              <a:t>]/flags[</a:t>
            </a:r>
            <a:r>
              <a:rPr lang="en-US" dirty="0" err="1"/>
              <a:t>I,g,m</a:t>
            </a:r>
            <a:r>
              <a:rPr lang="en-US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471574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document.write</a:t>
            </a:r>
            <a:r>
              <a:rPr lang="en-US" dirty="0"/>
              <a:t> (“”) =&gt; inside body</a:t>
            </a:r>
            <a:br>
              <a:rPr lang="en-US" dirty="0"/>
            </a:br>
            <a:r>
              <a:rPr lang="en-US" dirty="0" err="1"/>
              <a:t>document.writeln</a:t>
            </a:r>
            <a:r>
              <a:rPr lang="en-US" dirty="0"/>
              <a:t>(“”)=&gt; leave new empty 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Method </a:t>
            </a:r>
            <a:r>
              <a:rPr lang="en-US" dirty="0" err="1"/>
              <a:t>chaning</a:t>
            </a:r>
            <a:r>
              <a:rPr lang="en-US" dirty="0"/>
              <a:t> : </a:t>
            </a:r>
          </a:p>
          <a:p>
            <a:pPr marL="0" indent="0">
              <a:buNone/>
            </a:pPr>
            <a:r>
              <a:rPr lang="en-US" dirty="0"/>
              <a:t>method1().method2().method3()</a:t>
            </a:r>
          </a:p>
          <a:p>
            <a:pPr marL="0" indent="0">
              <a:buNone/>
            </a:pPr>
            <a:r>
              <a:rPr lang="en-US" dirty="0"/>
              <a:t>Output of method1 is an input for method 2 and output of method2 is an input for method3</a:t>
            </a:r>
          </a:p>
          <a:p>
            <a:pPr marL="0" indent="0">
              <a:buNone/>
            </a:pPr>
            <a:r>
              <a:rPr lang="en-US" dirty="0" err="1"/>
              <a:t>Mystr.bold</a:t>
            </a:r>
            <a:r>
              <a:rPr lang="en-US" dirty="0"/>
              <a:t>().italics();</a:t>
            </a:r>
          </a:p>
          <a:p>
            <a:pPr marL="0" indent="0">
              <a:buNone/>
            </a:pPr>
            <a:r>
              <a:rPr lang="en-US" dirty="0"/>
              <a:t>“&lt;b&gt;</a:t>
            </a:r>
            <a:r>
              <a:rPr lang="en-US" dirty="0" err="1"/>
              <a:t>Mystring</a:t>
            </a:r>
            <a:r>
              <a:rPr lang="en-US" dirty="0"/>
              <a:t>&lt;/b&gt;”</a:t>
            </a:r>
          </a:p>
          <a:p>
            <a:pPr marL="0" indent="0">
              <a:buNone/>
            </a:pPr>
            <a:r>
              <a:rPr lang="en-US" dirty="0"/>
              <a:t>“&lt;</a:t>
            </a:r>
            <a:r>
              <a:rPr lang="en-US" dirty="0" err="1"/>
              <a:t>i</a:t>
            </a:r>
            <a:r>
              <a:rPr lang="en-US" dirty="0"/>
              <a:t>&gt;&lt;b&gt;</a:t>
            </a:r>
            <a:r>
              <a:rPr lang="en-US" dirty="0" err="1"/>
              <a:t>Mystring</a:t>
            </a:r>
            <a:r>
              <a:rPr lang="en-US" dirty="0"/>
              <a:t>&lt;/b&gt;&lt;/</a:t>
            </a:r>
            <a:r>
              <a:rPr lang="en-US" dirty="0" err="1"/>
              <a:t>i</a:t>
            </a:r>
            <a:r>
              <a:rPr lang="en-US" dirty="0"/>
              <a:t>&gt;”</a:t>
            </a:r>
          </a:p>
        </p:txBody>
      </p:sp>
    </p:spTree>
    <p:extLst>
      <p:ext uri="{BB962C8B-B14F-4D97-AF65-F5344CB8AC3E}">
        <p14:creationId xmlns:p14="http://schemas.microsoft.com/office/powerpoint/2010/main" val="1731489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Split(“splitter”)=&gt; return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ITI”.split</a:t>
            </a:r>
            <a:r>
              <a:rPr lang="en-US" dirty="0"/>
              <a:t>(“T”)=&gt;[“</a:t>
            </a:r>
            <a:r>
              <a:rPr lang="en-US" dirty="0" err="1"/>
              <a:t>i</a:t>
            </a:r>
            <a:r>
              <a:rPr lang="en-US" dirty="0"/>
              <a:t>”,”</a:t>
            </a:r>
            <a:r>
              <a:rPr lang="en-US" dirty="0" err="1"/>
              <a:t>i</a:t>
            </a:r>
            <a:r>
              <a:rPr lang="en-US" dirty="0"/>
              <a:t>”]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iti@mansoura</a:t>
            </a:r>
            <a:r>
              <a:rPr lang="en-US" dirty="0"/>
              <a:t>”.split(“@”)=&gt;[“</a:t>
            </a:r>
            <a:r>
              <a:rPr lang="en-US" dirty="0" err="1"/>
              <a:t>iti</a:t>
            </a:r>
            <a:r>
              <a:rPr lang="en-US" dirty="0"/>
              <a:t>”,”</a:t>
            </a:r>
            <a:r>
              <a:rPr lang="en-US" dirty="0" err="1"/>
              <a:t>mansoura</a:t>
            </a:r>
            <a:r>
              <a:rPr lang="en-US" dirty="0"/>
              <a:t>”]</a:t>
            </a:r>
          </a:p>
          <a:p>
            <a:pPr marL="0" indent="0">
              <a:buNone/>
            </a:pPr>
            <a:r>
              <a:rPr lang="en-US" dirty="0"/>
              <a:t>“1,2,3,4,5”.split(“,”)=&gt;[“1”,”2”,”3”,”4”,”5”]</a:t>
            </a:r>
          </a:p>
        </p:txBody>
      </p:sp>
    </p:spTree>
    <p:extLst>
      <p:ext uri="{BB962C8B-B14F-4D97-AF65-F5344CB8AC3E}">
        <p14:creationId xmlns:p14="http://schemas.microsoft.com/office/powerpoint/2010/main" val="2204614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84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=“ITI Smart Branch”=&gt; </a:t>
            </a:r>
            <a:br>
              <a:rPr lang="en-US" dirty="0"/>
            </a:br>
            <a:r>
              <a:rPr lang="en-US" dirty="0"/>
              <a:t>- change capital letter to small letter and reverse </a:t>
            </a:r>
            <a:br>
              <a:rPr lang="en-US" dirty="0"/>
            </a:br>
            <a:r>
              <a:rPr lang="en-US" dirty="0" err="1"/>
              <a:t>str</a:t>
            </a:r>
            <a:r>
              <a:rPr lang="en-US" dirty="0"/>
              <a:t>=“</a:t>
            </a:r>
            <a:r>
              <a:rPr lang="en-US" dirty="0" err="1"/>
              <a:t>iti</a:t>
            </a:r>
            <a:r>
              <a:rPr lang="en-US" dirty="0"/>
              <a:t> </a:t>
            </a:r>
            <a:r>
              <a:rPr lang="en-US" dirty="0" err="1"/>
              <a:t>sMART</a:t>
            </a:r>
            <a:r>
              <a:rPr lang="en-US" dirty="0"/>
              <a:t> </a:t>
            </a:r>
            <a:r>
              <a:rPr lang="en-US" dirty="0" err="1"/>
              <a:t>bRANCH</a:t>
            </a:r>
            <a:r>
              <a:rPr lang="en-US" dirty="0"/>
              <a:t>”;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33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=[1,2,3,4,5,6];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406847"/>
              </p:ext>
            </p:extLst>
          </p:nvPr>
        </p:nvGraphicFramePr>
        <p:xfrm>
          <a:off x="4284616" y="2517934"/>
          <a:ext cx="41249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4960">
                  <a:extLst>
                    <a:ext uri="{9D8B030D-6E8A-4147-A177-3AD203B41FA5}">
                      <a16:colId xmlns:a16="http://schemas.microsoft.com/office/drawing/2014/main" val="72907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0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: </a:t>
                      </a:r>
                      <a:r>
                        <a:rPr lang="en-US" dirty="0" err="1"/>
                        <a:t>bgcolor</a:t>
                      </a:r>
                      <a:r>
                        <a:rPr lang="en-US" dirty="0"/>
                        <a:t> for </a:t>
                      </a:r>
                      <a:r>
                        <a:rPr lang="en-US" dirty="0" err="1"/>
                        <a:t>tr</a:t>
                      </a:r>
                      <a:r>
                        <a:rPr lang="en-US" dirty="0"/>
                        <a:t> 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67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: </a:t>
                      </a:r>
                      <a:r>
                        <a:rPr lang="en-US" dirty="0" err="1"/>
                        <a:t>bgcolor</a:t>
                      </a:r>
                      <a:r>
                        <a:rPr lang="en-US" dirty="0"/>
                        <a:t> for </a:t>
                      </a:r>
                      <a:r>
                        <a:rPr lang="en-US" dirty="0" err="1"/>
                        <a:t>tr</a:t>
                      </a:r>
                      <a:r>
                        <a:rPr lang="en-US" dirty="0"/>
                        <a:t> :green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45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44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86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49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Summation =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1449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9634" y="3122023"/>
            <a:ext cx="32134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table totally using </a:t>
            </a:r>
            <a:r>
              <a:rPr lang="en-US" dirty="0" err="1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0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 of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08120" cy="4351338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Primitive Types :</a:t>
            </a:r>
          </a:p>
          <a:p>
            <a:pPr>
              <a:buFontTx/>
              <a:buChar char="-"/>
            </a:pPr>
            <a:r>
              <a:rPr lang="en-US" dirty="0"/>
              <a:t>Undefined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String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Number</a:t>
            </a:r>
          </a:p>
          <a:p>
            <a:pPr>
              <a:buFontTx/>
              <a:buChar char="-"/>
            </a:pPr>
            <a:r>
              <a:rPr lang="en-US" dirty="0"/>
              <a:t>Null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Boolean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49537" y="1825625"/>
            <a:ext cx="4008120" cy="43513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Object Types</a:t>
            </a:r>
          </a:p>
          <a:p>
            <a:pPr>
              <a:buFontTx/>
              <a:buChar char="-"/>
            </a:pPr>
            <a:r>
              <a:rPr lang="en-US" dirty="0"/>
              <a:t>Date</a:t>
            </a:r>
          </a:p>
          <a:p>
            <a:pPr>
              <a:buFontTx/>
              <a:buChar char="-"/>
            </a:pPr>
            <a:r>
              <a:rPr lang="en-US" dirty="0"/>
              <a:t>Array </a:t>
            </a:r>
          </a:p>
          <a:p>
            <a:pPr>
              <a:buFontTx/>
              <a:buChar char="-"/>
            </a:pPr>
            <a:r>
              <a:rPr lang="en-US" dirty="0"/>
              <a:t>….</a:t>
            </a:r>
          </a:p>
        </p:txBody>
      </p:sp>
      <p:sp>
        <p:nvSpPr>
          <p:cNvPr id="5" name="Rectangle 4"/>
          <p:cNvSpPr/>
          <p:nvPr/>
        </p:nvSpPr>
        <p:spPr>
          <a:xfrm>
            <a:off x="9797143" y="1825625"/>
            <a:ext cx="3252651" cy="63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 objects</a:t>
            </a:r>
          </a:p>
        </p:txBody>
      </p:sp>
      <p:sp>
        <p:nvSpPr>
          <p:cNvPr id="6" name="Rectangle 5"/>
          <p:cNvSpPr/>
          <p:nvPr/>
        </p:nvSpPr>
        <p:spPr>
          <a:xfrm>
            <a:off x="9797143" y="2590754"/>
            <a:ext cx="3252651" cy="63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objects : BOM</a:t>
            </a:r>
          </a:p>
        </p:txBody>
      </p:sp>
      <p:sp>
        <p:nvSpPr>
          <p:cNvPr id="7" name="Rectangle 6"/>
          <p:cNvSpPr/>
          <p:nvPr/>
        </p:nvSpPr>
        <p:spPr>
          <a:xfrm>
            <a:off x="9816737" y="4151450"/>
            <a:ext cx="3252651" cy="63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defined objects</a:t>
            </a:r>
          </a:p>
        </p:txBody>
      </p:sp>
      <p:sp>
        <p:nvSpPr>
          <p:cNvPr id="8" name="Rectangle 7"/>
          <p:cNvSpPr/>
          <p:nvPr/>
        </p:nvSpPr>
        <p:spPr>
          <a:xfrm>
            <a:off x="9816737" y="3355883"/>
            <a:ext cx="3252651" cy="63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objects : DOM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2388324" y="2709552"/>
            <a:ext cx="322652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=“</a:t>
            </a:r>
            <a:r>
              <a:rPr lang="en-US" dirty="0" err="1"/>
              <a:t>mystr</a:t>
            </a:r>
            <a:r>
              <a:rPr lang="en-US" dirty="0"/>
              <a:t>”;</a:t>
            </a:r>
          </a:p>
          <a:p>
            <a:r>
              <a:rPr lang="en-US" dirty="0" err="1"/>
              <a:t>Var</a:t>
            </a:r>
            <a:r>
              <a:rPr lang="en-US" dirty="0"/>
              <a:t> str2=new String(“mystr2”);</a:t>
            </a:r>
          </a:p>
        </p:txBody>
      </p:sp>
    </p:spTree>
    <p:extLst>
      <p:ext uri="{BB962C8B-B14F-4D97-AF65-F5344CB8AC3E}">
        <p14:creationId xmlns:p14="http://schemas.microsoft.com/office/powerpoint/2010/main" val="49437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Of JS : 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0432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2- </a:t>
            </a:r>
            <a:r>
              <a:rPr lang="en-US" b="1" dirty="0"/>
              <a:t>Object</a:t>
            </a:r>
            <a:r>
              <a:rPr lang="en-US" dirty="0"/>
              <a:t> Based Language </a:t>
            </a:r>
          </a:p>
          <a:p>
            <a:pPr marL="0" indent="0">
              <a:buNone/>
            </a:pPr>
            <a:r>
              <a:rPr lang="en-US" dirty="0"/>
              <a:t>	- User Defined Objects </a:t>
            </a:r>
          </a:p>
          <a:p>
            <a:pPr marL="0" indent="0">
              <a:buNone/>
            </a:pPr>
            <a:r>
              <a:rPr lang="en-US" dirty="0"/>
              <a:t>	- Language Objects ( Number , Math , Date , String , …..)</a:t>
            </a:r>
          </a:p>
          <a:p>
            <a:pPr marL="0" indent="0">
              <a:buNone/>
            </a:pPr>
            <a:r>
              <a:rPr lang="en-US" dirty="0"/>
              <a:t>	- Browser Objects  ( navigator , Window , History , …. ) : BOM</a:t>
            </a:r>
          </a:p>
          <a:p>
            <a:pPr marL="0" indent="0">
              <a:buNone/>
            </a:pPr>
            <a:r>
              <a:rPr lang="en-US" dirty="0"/>
              <a:t>	- HTML Objects  : DOM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9970" y="4551412"/>
            <a:ext cx="10515600" cy="25504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3- </a:t>
            </a:r>
            <a:r>
              <a:rPr lang="en-US" b="1" dirty="0"/>
              <a:t>interpreted Language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	from top to bottom : left to right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	line 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	line 2: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	line 3:Error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6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Features 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4- event handling </a:t>
            </a:r>
          </a:p>
          <a:p>
            <a:pPr marL="0" indent="0">
              <a:buNone/>
            </a:pPr>
            <a:r>
              <a:rPr lang="en-US" dirty="0"/>
              <a:t>5- integrated with html </a:t>
            </a:r>
          </a:p>
          <a:p>
            <a:pPr marL="0" indent="0">
              <a:buNone/>
            </a:pPr>
            <a:r>
              <a:rPr lang="en-US" dirty="0"/>
              <a:t>6- case Sensitive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a;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A;</a:t>
            </a:r>
          </a:p>
        </p:txBody>
      </p:sp>
    </p:spTree>
    <p:extLst>
      <p:ext uri="{BB962C8B-B14F-4D97-AF65-F5344CB8AC3E}">
        <p14:creationId xmlns:p14="http://schemas.microsoft.com/office/powerpoint/2010/main" val="127494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Write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1- External Script : File With Extension .</a:t>
            </a:r>
            <a:r>
              <a:rPr lang="en-US" dirty="0" err="1"/>
              <a:t>js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2- Internal HTML : Within Script Tag</a:t>
            </a:r>
          </a:p>
          <a:p>
            <a:pPr lvl="1">
              <a:buFontTx/>
              <a:buChar char="-"/>
            </a:pPr>
            <a:r>
              <a:rPr lang="en-US" dirty="0"/>
              <a:t>&lt;head&gt;</a:t>
            </a:r>
          </a:p>
          <a:p>
            <a:pPr lvl="2">
              <a:buFontTx/>
              <a:buChar char="-"/>
            </a:pPr>
            <a:r>
              <a:rPr lang="en-US" dirty="0"/>
              <a:t>&lt;script&gt;</a:t>
            </a:r>
          </a:p>
          <a:p>
            <a:pPr lvl="3">
              <a:buFontTx/>
              <a:buChar char="-"/>
            </a:pPr>
            <a:r>
              <a:rPr lang="en-US" dirty="0"/>
              <a:t>//code</a:t>
            </a:r>
          </a:p>
          <a:p>
            <a:pPr lvl="2">
              <a:buFontTx/>
              <a:buChar char="-"/>
            </a:pPr>
            <a:r>
              <a:rPr lang="en-US" dirty="0"/>
              <a:t>&lt;/script&gt;</a:t>
            </a:r>
          </a:p>
          <a:p>
            <a:pPr marL="457200" lvl="1" indent="0">
              <a:buNone/>
            </a:pPr>
            <a:r>
              <a:rPr lang="en-US" dirty="0"/>
              <a:t> &lt;/head&gt;</a:t>
            </a:r>
          </a:p>
          <a:p>
            <a:pPr lvl="1">
              <a:buFontTx/>
              <a:buChar char="-"/>
            </a:pPr>
            <a:r>
              <a:rPr lang="en-US" dirty="0"/>
              <a:t>Allowed Write Script Code inside body tag within script </a:t>
            </a:r>
          </a:p>
          <a:p>
            <a:pPr marL="457200" lvl="1" indent="0">
              <a:buNone/>
            </a:pPr>
            <a:r>
              <a:rPr lang="en-US" dirty="0"/>
              <a:t>	&lt;body&gt;</a:t>
            </a:r>
          </a:p>
          <a:p>
            <a:pPr marL="457200" lvl="1" indent="0">
              <a:buNone/>
            </a:pPr>
            <a:r>
              <a:rPr lang="en-US" dirty="0"/>
              <a:t>		&lt;script&gt;</a:t>
            </a:r>
          </a:p>
          <a:p>
            <a:pPr marL="457200" lvl="1" indent="0">
              <a:buNone/>
            </a:pPr>
            <a:r>
              <a:rPr lang="en-US" dirty="0"/>
              <a:t>			// code</a:t>
            </a:r>
          </a:p>
          <a:p>
            <a:pPr marL="457200" lvl="1" indent="0">
              <a:buNone/>
            </a:pPr>
            <a:r>
              <a:rPr lang="en-US" dirty="0"/>
              <a:t>		&lt;/script&gt;</a:t>
            </a:r>
          </a:p>
          <a:p>
            <a:pPr marL="457200" lvl="1" indent="0">
              <a:buNone/>
            </a:pPr>
            <a:r>
              <a:rPr lang="en-US" dirty="0"/>
              <a:t>	&lt;/body&gt;</a:t>
            </a:r>
          </a:p>
        </p:txBody>
      </p:sp>
    </p:spTree>
    <p:extLst>
      <p:ext uri="{BB962C8B-B14F-4D97-AF65-F5344CB8AC3E}">
        <p14:creationId xmlns:p14="http://schemas.microsoft.com/office/powerpoint/2010/main" val="374463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Write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7026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3- inline script : event handling scripts </a:t>
            </a:r>
          </a:p>
          <a:p>
            <a:pPr marL="0" indent="0">
              <a:buNone/>
            </a:pPr>
            <a:r>
              <a:rPr lang="en-US" dirty="0"/>
              <a:t>&lt;button </a:t>
            </a:r>
            <a:r>
              <a:rPr lang="en-US" b="1" dirty="0" err="1"/>
              <a:t>onclick</a:t>
            </a:r>
            <a:r>
              <a:rPr lang="en-US" b="1" dirty="0"/>
              <a:t>=“function call()”/&gt;</a:t>
            </a:r>
          </a:p>
        </p:txBody>
      </p:sp>
    </p:spTree>
    <p:extLst>
      <p:ext uri="{BB962C8B-B14F-4D97-AF65-F5344CB8AC3E}">
        <p14:creationId xmlns:p14="http://schemas.microsoft.com/office/powerpoint/2010/main" val="138465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 of instructions : add value for user</a:t>
            </a:r>
          </a:p>
          <a:p>
            <a:pPr marL="0" indent="0">
              <a:buNone/>
            </a:pPr>
            <a:r>
              <a:rPr lang="en-US" dirty="0"/>
              <a:t>Declare variables </a:t>
            </a:r>
          </a:p>
          <a:p>
            <a:pPr marL="0" indent="0">
              <a:buNone/>
            </a:pPr>
            <a:r>
              <a:rPr lang="en-US" dirty="0"/>
              <a:t>Control statements </a:t>
            </a:r>
          </a:p>
          <a:p>
            <a:pPr marL="0" indent="0">
              <a:buNone/>
            </a:pPr>
            <a:r>
              <a:rPr lang="en-US" dirty="0"/>
              <a:t>Create function</a:t>
            </a:r>
          </a:p>
          <a:p>
            <a:pPr marL="0" indent="0">
              <a:buNone/>
            </a:pPr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82244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1628</Words>
  <Application>Microsoft Office PowerPoint</Application>
  <PresentationFormat>Widescreen</PresentationFormat>
  <Paragraphs>286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Symbol</vt:lpstr>
      <vt:lpstr>Office Theme</vt:lpstr>
      <vt:lpstr>JavaScript</vt:lpstr>
      <vt:lpstr>Client Side Technologies : HTML , CSS , JS</vt:lpstr>
      <vt:lpstr>javaScript features </vt:lpstr>
      <vt:lpstr>Type system of JS</vt:lpstr>
      <vt:lpstr>Feature Of JS :  Cont.</vt:lpstr>
      <vt:lpstr>Javascript Features  cont.</vt:lpstr>
      <vt:lpstr>Where To Write JS</vt:lpstr>
      <vt:lpstr>Where to Write JS</vt:lpstr>
      <vt:lpstr>Program</vt:lpstr>
      <vt:lpstr>null</vt:lpstr>
      <vt:lpstr>Number</vt:lpstr>
      <vt:lpstr>equality</vt:lpstr>
      <vt:lpstr>PowerPoint Presentation</vt:lpstr>
      <vt:lpstr>PowerPoint Presentation</vt:lpstr>
      <vt:lpstr>Radix 2 : allowed number within radix : 0 and 1 :  octal : 0-7 :  </vt:lpstr>
      <vt:lpstr>Dialogs </vt:lpstr>
      <vt:lpstr>parseInt(“”)=&gt; number (integral) , parseFloat(“”)=&gt;number (may contains fraction part)</vt:lpstr>
      <vt:lpstr>parseInt , parseFloat Algorithm</vt:lpstr>
      <vt:lpstr>parseInt , parseFloat (“string”,radix)</vt:lpstr>
      <vt:lpstr>NaN : toxic value : change expression to NaN</vt:lpstr>
      <vt:lpstr>Casting : Number , + have the same algorithm </vt:lpstr>
      <vt:lpstr>PowerPoint Presentation</vt:lpstr>
      <vt:lpstr>Casting :  convert type to another type  - implicit cast : coercion - explicit cast ( Number , + )</vt:lpstr>
      <vt:lpstr>Implicit : coercion </vt:lpstr>
      <vt:lpstr>Equality check ==</vt:lpstr>
      <vt:lpstr>Variables : scopes : in es5 : no block scopes if(){  var test=10;  }</vt:lpstr>
      <vt:lpstr>Variable declaration : recommended to use var in variable declaration</vt:lpstr>
      <vt:lpstr>String : object type Arrays</vt:lpstr>
      <vt:lpstr>Object from String </vt:lpstr>
      <vt:lpstr>Cut from string : substring , substr , slice</vt:lpstr>
      <vt:lpstr>indexOf(“”,) lastIndexOf()</vt:lpstr>
      <vt:lpstr>document.write (“”) =&gt; inside body document.writeln(“”)=&gt; leave new empty line </vt:lpstr>
      <vt:lpstr>Split(“splitter”)=&gt; return array</vt:lpstr>
      <vt:lpstr>var str=“ITI Smart Branch”=&gt;  - change capital letter to small letter and reverse  str=“iti sMART bRANCH”; </vt:lpstr>
      <vt:lpstr>Task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NasrKassem</dc:creator>
  <cp:lastModifiedBy>Nasr Abdel Aziz</cp:lastModifiedBy>
  <cp:revision>35</cp:revision>
  <dcterms:created xsi:type="dcterms:W3CDTF">2022-01-04T07:10:01Z</dcterms:created>
  <dcterms:modified xsi:type="dcterms:W3CDTF">2024-12-04T11:29:05Z</dcterms:modified>
</cp:coreProperties>
</file>