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8" r:id="rId4"/>
    <p:sldId id="273" r:id="rId5"/>
    <p:sldId id="265" r:id="rId6"/>
    <p:sldId id="266" r:id="rId7"/>
    <p:sldId id="267" r:id="rId8"/>
    <p:sldId id="258" r:id="rId9"/>
    <p:sldId id="259" r:id="rId10"/>
    <p:sldId id="269" r:id="rId11"/>
    <p:sldId id="270" r:id="rId12"/>
    <p:sldId id="271" r:id="rId13"/>
    <p:sldId id="272" r:id="rId14"/>
    <p:sldId id="260" r:id="rId15"/>
    <p:sldId id="261" r:id="rId16"/>
    <p:sldId id="262" r:id="rId17"/>
    <p:sldId id="263" r:id="rId18"/>
    <p:sldId id="26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181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454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906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582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23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6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614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661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8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266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13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3847-7566-42F5-B04E-14925550FC04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70F18F-0674-42DD-94BC-4F46B1FA56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0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ESD02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1- Classes</a:t>
            </a:r>
          </a:p>
          <a:p>
            <a:pPr algn="l"/>
            <a:r>
              <a:rPr lang="en-US" dirty="0"/>
              <a:t>2- Modules</a:t>
            </a:r>
          </a:p>
          <a:p>
            <a:pPr algn="l"/>
            <a:r>
              <a:rPr lang="en-US" dirty="0"/>
              <a:t>3- generators , iterators  : self study</a:t>
            </a:r>
          </a:p>
        </p:txBody>
      </p:sp>
    </p:spTree>
    <p:extLst>
      <p:ext uri="{BB962C8B-B14F-4D97-AF65-F5344CB8AC3E}">
        <p14:creationId xmlns:p14="http://schemas.microsoft.com/office/powerpoint/2010/main" val="27237054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collision plus global namespace pollution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71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default (tradition)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697" y="2299063"/>
            <a:ext cx="4049486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interpreter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download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365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0045" y="2299063"/>
            <a:ext cx="4049486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interpreter</a:t>
            </a:r>
          </a:p>
        </p:txBody>
      </p:sp>
    </p:spTree>
    <p:extLst>
      <p:ext uri="{BB962C8B-B14F-4D97-AF65-F5344CB8AC3E}">
        <p14:creationId xmlns:p14="http://schemas.microsoft.com/office/powerpoint/2010/main" val="140590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</a:t>
            </a:r>
            <a:r>
              <a:rPr lang="en-US" dirty="0" err="1"/>
              <a:t>async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696" y="2299063"/>
            <a:ext cx="6048103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interpreter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download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365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run</a:t>
            </a:r>
          </a:p>
        </p:txBody>
      </p:sp>
      <p:sp>
        <p:nvSpPr>
          <p:cNvPr id="7" name="Rectangle 6"/>
          <p:cNvSpPr/>
          <p:nvPr/>
        </p:nvSpPr>
        <p:spPr>
          <a:xfrm>
            <a:off x="8530045" y="2299063"/>
            <a:ext cx="4049486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interpreter</a:t>
            </a:r>
          </a:p>
        </p:txBody>
      </p:sp>
    </p:spTree>
    <p:extLst>
      <p:ext uri="{BB962C8B-B14F-4D97-AF65-F5344CB8AC3E}">
        <p14:creationId xmlns:p14="http://schemas.microsoft.com/office/powerpoint/2010/main" val="2104477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 defer</a:t>
            </a:r>
          </a:p>
        </p:txBody>
      </p:sp>
      <p:sp>
        <p:nvSpPr>
          <p:cNvPr id="4" name="Rectangle 3"/>
          <p:cNvSpPr/>
          <p:nvPr/>
        </p:nvSpPr>
        <p:spPr>
          <a:xfrm>
            <a:off x="352696" y="2299063"/>
            <a:ext cx="6048103" cy="4310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interpreter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4389120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download</a:t>
            </a:r>
          </a:p>
        </p:txBody>
      </p:sp>
      <p:sp>
        <p:nvSpPr>
          <p:cNvPr id="6" name="Rectangle 5"/>
          <p:cNvSpPr/>
          <p:nvPr/>
        </p:nvSpPr>
        <p:spPr>
          <a:xfrm>
            <a:off x="6518365" y="2821577"/>
            <a:ext cx="2011680" cy="4180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Js</a:t>
            </a:r>
            <a:r>
              <a:rPr lang="en-US" dirty="0"/>
              <a:t> run</a:t>
            </a:r>
          </a:p>
        </p:txBody>
      </p:sp>
    </p:spTree>
    <p:extLst>
      <p:ext uri="{BB962C8B-B14F-4D97-AF65-F5344CB8AC3E}">
        <p14:creationId xmlns:p14="http://schemas.microsoft.com/office/powerpoint/2010/main" val="137579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Char char="-"/>
            </a:pPr>
            <a:r>
              <a:rPr lang="en-US" dirty="0" err="1"/>
              <a:t>javaScript</a:t>
            </a:r>
            <a:r>
              <a:rPr lang="en-US" dirty="0"/>
              <a:t> Files :</a:t>
            </a:r>
          </a:p>
          <a:p>
            <a:pPr marL="0" indent="0">
              <a:buNone/>
            </a:pPr>
            <a:r>
              <a:rPr lang="en-US" dirty="0"/>
              <a:t>export  : </a:t>
            </a:r>
          </a:p>
          <a:p>
            <a:pPr marL="0" indent="0">
              <a:buNone/>
            </a:pPr>
            <a:r>
              <a:rPr lang="en-US" dirty="0"/>
              <a:t>import </a:t>
            </a:r>
          </a:p>
          <a:p>
            <a:pPr marL="0" indent="0">
              <a:buNone/>
            </a:pPr>
            <a:r>
              <a:rPr lang="en-US" dirty="0"/>
              <a:t>- All members inside module private members </a:t>
            </a:r>
          </a:p>
          <a:p>
            <a:pPr>
              <a:buFontTx/>
              <a:buChar char="-"/>
            </a:pPr>
            <a:r>
              <a:rPr lang="en-US" dirty="0"/>
              <a:t>All modules run in </a:t>
            </a:r>
            <a:r>
              <a:rPr lang="en-US" dirty="0" err="1"/>
              <a:t>async</a:t>
            </a:r>
            <a:r>
              <a:rPr lang="en-US" dirty="0"/>
              <a:t> or defer </a:t>
            </a:r>
          </a:p>
          <a:p>
            <a:pPr>
              <a:buFontTx/>
              <a:buChar char="-"/>
            </a:pPr>
            <a:r>
              <a:rPr lang="en-US" dirty="0"/>
              <a:t>To import specific exported member from module you have to write qualified name and path for module </a:t>
            </a:r>
          </a:p>
          <a:p>
            <a:pPr>
              <a:buFontTx/>
              <a:buChar char="-"/>
            </a:pPr>
            <a:r>
              <a:rPr lang="en-US" dirty="0"/>
              <a:t>Imported members is ready only</a:t>
            </a:r>
          </a:p>
          <a:p>
            <a:pPr marL="0" indent="0">
              <a:buNone/>
            </a:pPr>
            <a:r>
              <a:rPr lang="en-US" dirty="0"/>
              <a:t>/module.js</a:t>
            </a:r>
          </a:p>
          <a:p>
            <a:pPr marL="0" indent="0">
              <a:buNone/>
            </a:pPr>
            <a:r>
              <a:rPr lang="en-US" dirty="0"/>
              <a:t>./module.js</a:t>
            </a:r>
          </a:p>
          <a:p>
            <a:pPr marL="0" indent="0">
              <a:buNone/>
            </a:pPr>
            <a:r>
              <a:rPr lang="en-US" dirty="0"/>
              <a:t>../module.js</a:t>
            </a:r>
          </a:p>
          <a:p>
            <a:pPr>
              <a:buFontTx/>
              <a:buChar char="-"/>
            </a:pPr>
            <a:r>
              <a:rPr lang="en-US" dirty="0"/>
              <a:t>You have to run inside server and client </a:t>
            </a:r>
            <a:r>
              <a:rPr lang="en-US" dirty="0" err="1"/>
              <a:t>enviromnment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/>
              <a:t>Modules written by default in strict mode</a:t>
            </a:r>
          </a:p>
        </p:txBody>
      </p:sp>
    </p:spTree>
    <p:extLst>
      <p:ext uri="{BB962C8B-B14F-4D97-AF65-F5344CB8AC3E}">
        <p14:creationId xmlns:p14="http://schemas.microsoft.com/office/powerpoint/2010/main" val="433173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&lt;head&gt;</a:t>
            </a:r>
          </a:p>
          <a:p>
            <a:pPr marL="0" indent="0">
              <a:buNone/>
            </a:pPr>
            <a:r>
              <a:rPr lang="en-US" dirty="0"/>
              <a:t>	&lt;Script&gt;</a:t>
            </a:r>
          </a:p>
          <a:p>
            <a:pPr marL="0" indent="0">
              <a:buNone/>
            </a:pPr>
            <a:r>
              <a:rPr lang="en-US" dirty="0"/>
              <a:t>		let </a:t>
            </a:r>
            <a:r>
              <a:rPr lang="en-US" dirty="0" err="1"/>
              <a:t>fname</a:t>
            </a:r>
            <a:r>
              <a:rPr lang="en-US" dirty="0"/>
              <a:t>=“Ahmed”;</a:t>
            </a:r>
          </a:p>
          <a:p>
            <a:pPr marL="0" indent="0">
              <a:buNone/>
            </a:pPr>
            <a:r>
              <a:rPr lang="en-US" dirty="0"/>
              <a:t>	&lt;/script&gt;	</a:t>
            </a:r>
          </a:p>
          <a:p>
            <a:pPr marL="0" indent="0">
              <a:buNone/>
            </a:pPr>
            <a:r>
              <a:rPr lang="en-US" dirty="0"/>
              <a:t>	&lt;/head&gt;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445829" y="1502229"/>
            <a:ext cx="49116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One</a:t>
            </a:r>
          </a:p>
          <a:p>
            <a:r>
              <a:rPr lang="en-US" dirty="0"/>
              <a:t>let </a:t>
            </a:r>
            <a:r>
              <a:rPr lang="en-US" dirty="0" err="1"/>
              <a:t>fname</a:t>
            </a:r>
            <a:r>
              <a:rPr lang="en-US" dirty="0"/>
              <a:t>=“Ahmed”;</a:t>
            </a:r>
          </a:p>
          <a:p>
            <a:r>
              <a:rPr lang="en-US" dirty="0"/>
              <a:t>Let names=[“</a:t>
            </a:r>
            <a:r>
              <a:rPr lang="en-US" dirty="0" err="1"/>
              <a:t>Ahmed”,”Ali</a:t>
            </a:r>
            <a:r>
              <a:rPr lang="en-US" dirty="0"/>
              <a:t>”];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45829" y="2725784"/>
            <a:ext cx="491163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two</a:t>
            </a:r>
          </a:p>
          <a:p>
            <a:r>
              <a:rPr lang="en-US" dirty="0"/>
              <a:t>let </a:t>
            </a:r>
            <a:r>
              <a:rPr lang="en-US" dirty="0" err="1"/>
              <a:t>fname</a:t>
            </a:r>
            <a:r>
              <a:rPr lang="en-US" dirty="0"/>
              <a:t>=“Ali”;</a:t>
            </a:r>
          </a:p>
          <a:p>
            <a:r>
              <a:rPr lang="en-US" dirty="0" err="1"/>
              <a:t>names.forEach</a:t>
            </a:r>
            <a:r>
              <a:rPr lang="en-US" dirty="0"/>
              <a:t>();//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3409405" y="1825625"/>
            <a:ext cx="4036426" cy="923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3265714" y="2834640"/>
            <a:ext cx="4180115" cy="214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4141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Load Strategies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Traditional</a:t>
            </a:r>
            <a:r>
              <a:rPr lang="en-US" dirty="0"/>
              <a:t> , </a:t>
            </a:r>
            <a:r>
              <a:rPr lang="en-US" dirty="0" err="1"/>
              <a:t>Async</a:t>
            </a:r>
            <a:r>
              <a:rPr lang="en-US" dirty="0"/>
              <a:t> ,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	&lt;head&gt;</a:t>
            </a:r>
          </a:p>
          <a:p>
            <a:pPr marL="0" indent="0">
              <a:buNone/>
            </a:pPr>
            <a:r>
              <a:rPr lang="en-US" dirty="0"/>
              <a:t>		&lt;/head&gt;</a:t>
            </a:r>
          </a:p>
          <a:p>
            <a:pPr marL="0" indent="0">
              <a:buNone/>
            </a:pPr>
            <a:r>
              <a:rPr lang="en-US" dirty="0"/>
              <a:t>		&lt;body&gt;</a:t>
            </a:r>
          </a:p>
          <a:p>
            <a:pPr marL="0" indent="0">
              <a:buNone/>
            </a:pPr>
            <a:r>
              <a:rPr lang="en-US" dirty="0"/>
              <a:t>			&lt;div id=“</a:t>
            </a:r>
            <a:r>
              <a:rPr lang="en-US" dirty="0" err="1"/>
              <a:t>mainwrapper</a:t>
            </a:r>
            <a:r>
              <a:rPr lang="en-US" dirty="0"/>
              <a:t>”&gt;&lt;/div&gt;</a:t>
            </a:r>
          </a:p>
          <a:p>
            <a:pPr marL="0" indent="0">
              <a:buNone/>
            </a:pPr>
            <a:r>
              <a:rPr lang="en-US" dirty="0"/>
              <a:t>	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4389" y="1410789"/>
            <a:ext cx="633548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mainwrapper</a:t>
            </a:r>
            <a:r>
              <a:rPr lang="en-US" dirty="0"/>
              <a:t>“).</a:t>
            </a:r>
            <a:r>
              <a:rPr lang="en-US" dirty="0" err="1"/>
              <a:t>innerText</a:t>
            </a:r>
            <a:r>
              <a:rPr lang="en-US" dirty="0"/>
              <a:t>=“Hello”</a:t>
            </a:r>
          </a:p>
          <a:p>
            <a:endParaRPr lang="en-US" dirty="0"/>
          </a:p>
          <a:p>
            <a:r>
              <a:rPr lang="en-US" dirty="0"/>
              <a:t>Iti.js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49486" y="1825625"/>
            <a:ext cx="3409405" cy="8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3989" y="2808514"/>
            <a:ext cx="60481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=“iti.js”&gt;&lt;/script&gt;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-914400" y="2116183"/>
            <a:ext cx="1606731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497874" y="1987738"/>
            <a:ext cx="20573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Html interpreter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92134" y="3310032"/>
            <a:ext cx="205739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interpreter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2331" y="2993180"/>
            <a:ext cx="3637622" cy="7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976" y="5526741"/>
            <a:ext cx="3307977" cy="443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9954" y="6022379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downloadJS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04795" y="6025721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JS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6701" y="5487605"/>
            <a:ext cx="3307977" cy="443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09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Load Strategies </a:t>
            </a:r>
            <a:br>
              <a:rPr lang="en-US" dirty="0"/>
            </a:br>
            <a:r>
              <a:rPr lang="en-US" dirty="0"/>
              <a:t>Traditional , </a:t>
            </a:r>
            <a:r>
              <a:rPr lang="en-US" dirty="0" err="1">
                <a:solidFill>
                  <a:srgbClr val="FF0000"/>
                </a:solidFill>
              </a:rPr>
              <a:t>Async</a:t>
            </a:r>
            <a:r>
              <a:rPr lang="en-US" dirty="0"/>
              <a:t> ,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	&lt;head&gt;</a:t>
            </a:r>
          </a:p>
          <a:p>
            <a:pPr marL="0" indent="0">
              <a:buNone/>
            </a:pPr>
            <a:r>
              <a:rPr lang="en-US" dirty="0"/>
              <a:t>		&lt;/head&gt;</a:t>
            </a:r>
          </a:p>
          <a:p>
            <a:pPr marL="0" indent="0">
              <a:buNone/>
            </a:pPr>
            <a:r>
              <a:rPr lang="en-US" dirty="0"/>
              <a:t>		&lt;body&gt;</a:t>
            </a:r>
          </a:p>
          <a:p>
            <a:pPr marL="0" indent="0">
              <a:buNone/>
            </a:pPr>
            <a:r>
              <a:rPr lang="en-US" dirty="0"/>
              <a:t>			&lt;div id=“</a:t>
            </a:r>
            <a:r>
              <a:rPr lang="en-US" dirty="0" err="1"/>
              <a:t>mainwrapper</a:t>
            </a:r>
            <a:r>
              <a:rPr lang="en-US" dirty="0"/>
              <a:t>”&gt;&lt;/div&gt;</a:t>
            </a:r>
          </a:p>
          <a:p>
            <a:pPr marL="0" indent="0">
              <a:buNone/>
            </a:pPr>
            <a:r>
              <a:rPr lang="en-US" dirty="0"/>
              <a:t>	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4389" y="1410789"/>
            <a:ext cx="633548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mainwrapper</a:t>
            </a:r>
            <a:r>
              <a:rPr lang="en-US" dirty="0"/>
              <a:t>“).</a:t>
            </a:r>
            <a:r>
              <a:rPr lang="en-US" dirty="0" err="1"/>
              <a:t>innerText</a:t>
            </a:r>
            <a:r>
              <a:rPr lang="en-US" dirty="0"/>
              <a:t>=“Hello”</a:t>
            </a:r>
          </a:p>
          <a:p>
            <a:endParaRPr lang="en-US" dirty="0"/>
          </a:p>
          <a:p>
            <a:r>
              <a:rPr lang="en-US" dirty="0"/>
              <a:t>Iti.js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49486" y="1825625"/>
            <a:ext cx="3409405" cy="8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3989" y="2808514"/>
            <a:ext cx="60481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=“iti.js” </a:t>
            </a:r>
            <a:r>
              <a:rPr lang="en-US" b="1" dirty="0" err="1"/>
              <a:t>async</a:t>
            </a:r>
            <a:r>
              <a:rPr lang="en-US" dirty="0"/>
              <a:t>&gt;&lt;/script&gt;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-914400" y="2116183"/>
            <a:ext cx="1606731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497874" y="1987738"/>
            <a:ext cx="20573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Html interpreter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92134" y="3310032"/>
            <a:ext cx="205739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interpreter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2331" y="2993180"/>
            <a:ext cx="3637622" cy="7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977" y="5526741"/>
            <a:ext cx="5109884" cy="443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9954" y="6022379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downloadJS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6204795" y="6025721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JS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006701" y="5487605"/>
            <a:ext cx="3307977" cy="443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536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 Load Strategies </a:t>
            </a:r>
            <a:br>
              <a:rPr lang="en-US" dirty="0"/>
            </a:br>
            <a:r>
              <a:rPr lang="en-US" dirty="0"/>
              <a:t>Traditional , </a:t>
            </a:r>
            <a:r>
              <a:rPr lang="en-US" dirty="0" err="1"/>
              <a:t>Async</a:t>
            </a:r>
            <a:r>
              <a:rPr lang="en-US" dirty="0"/>
              <a:t> , defer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rgbClr val="FF000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&lt;html&gt;</a:t>
            </a:r>
          </a:p>
          <a:p>
            <a:pPr marL="0" indent="0">
              <a:buNone/>
            </a:pPr>
            <a:r>
              <a:rPr lang="en-US" dirty="0"/>
              <a:t>		&lt;head&gt;</a:t>
            </a:r>
          </a:p>
          <a:p>
            <a:pPr marL="0" indent="0">
              <a:buNone/>
            </a:pPr>
            <a:r>
              <a:rPr lang="en-US" dirty="0"/>
              <a:t>		&lt;/head&gt;</a:t>
            </a:r>
          </a:p>
          <a:p>
            <a:pPr marL="0" indent="0">
              <a:buNone/>
            </a:pPr>
            <a:r>
              <a:rPr lang="en-US" dirty="0"/>
              <a:t>		&lt;body&gt;</a:t>
            </a:r>
          </a:p>
          <a:p>
            <a:pPr marL="0" indent="0">
              <a:buNone/>
            </a:pPr>
            <a:r>
              <a:rPr lang="en-US" dirty="0"/>
              <a:t>			&lt;div id=“</a:t>
            </a:r>
            <a:r>
              <a:rPr lang="en-US" dirty="0" err="1"/>
              <a:t>mainwrapper</a:t>
            </a:r>
            <a:r>
              <a:rPr lang="en-US" dirty="0"/>
              <a:t>”&gt;&lt;/div&gt;</a:t>
            </a:r>
          </a:p>
          <a:p>
            <a:pPr marL="0" indent="0">
              <a:buNone/>
            </a:pPr>
            <a:r>
              <a:rPr lang="en-US" dirty="0"/>
              <a:t>		&lt;/body&gt;</a:t>
            </a:r>
          </a:p>
          <a:p>
            <a:pPr marL="0" indent="0">
              <a:buNone/>
            </a:pPr>
            <a:r>
              <a:rPr lang="en-US" dirty="0"/>
              <a:t>&lt;/html&gt;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354389" y="1410789"/>
            <a:ext cx="633548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document.getElementByID</a:t>
            </a:r>
            <a:r>
              <a:rPr lang="en-US" dirty="0"/>
              <a:t>(</a:t>
            </a:r>
            <a:r>
              <a:rPr lang="en-US" dirty="0" err="1"/>
              <a:t>mainwrapper</a:t>
            </a:r>
            <a:r>
              <a:rPr lang="en-US" dirty="0"/>
              <a:t>“).</a:t>
            </a:r>
            <a:r>
              <a:rPr lang="en-US" dirty="0" err="1"/>
              <a:t>innerText</a:t>
            </a:r>
            <a:r>
              <a:rPr lang="en-US" dirty="0"/>
              <a:t>=“Hello”</a:t>
            </a:r>
          </a:p>
          <a:p>
            <a:endParaRPr lang="en-US" dirty="0"/>
          </a:p>
          <a:p>
            <a:r>
              <a:rPr lang="en-US" dirty="0"/>
              <a:t>Iti.js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4049486" y="1825625"/>
            <a:ext cx="3409405" cy="878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3989" y="2808514"/>
            <a:ext cx="60481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&lt;script </a:t>
            </a:r>
            <a:r>
              <a:rPr lang="en-US" dirty="0" err="1"/>
              <a:t>src</a:t>
            </a:r>
            <a:r>
              <a:rPr lang="en-US" dirty="0"/>
              <a:t>=“iti.js” </a:t>
            </a:r>
            <a:r>
              <a:rPr lang="en-US" b="1" dirty="0" err="1"/>
              <a:t>async</a:t>
            </a:r>
            <a:r>
              <a:rPr lang="en-US" dirty="0"/>
              <a:t>&gt;&lt;/script&gt;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-914400" y="2116183"/>
            <a:ext cx="1606731" cy="862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-1497874" y="1987738"/>
            <a:ext cx="2057399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Html interpreter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1292134" y="3310032"/>
            <a:ext cx="2057399" cy="3693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js</a:t>
            </a:r>
            <a:r>
              <a:rPr lang="en-US" dirty="0"/>
              <a:t> interpreter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692331" y="2993180"/>
            <a:ext cx="3637622" cy="715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021977" y="5526741"/>
            <a:ext cx="9430870" cy="4437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29954" y="6022379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downloadJS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52847" y="6176963"/>
            <a:ext cx="1801906" cy="4437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JS</a:t>
            </a:r>
          </a:p>
        </p:txBody>
      </p:sp>
    </p:spTree>
    <p:extLst>
      <p:ext uri="{BB962C8B-B14F-4D97-AF65-F5344CB8AC3E}">
        <p14:creationId xmlns:p14="http://schemas.microsoft.com/office/powerpoint/2010/main" val="1433593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ES6 :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classes not Hoisted </a:t>
            </a:r>
          </a:p>
          <a:p>
            <a:pPr marL="0" indent="0">
              <a:buNone/>
            </a:pPr>
            <a:r>
              <a:rPr lang="en-US" dirty="0"/>
              <a:t>2- You can’t deal with class as function</a:t>
            </a:r>
          </a:p>
          <a:p>
            <a:pPr marL="0" indent="0">
              <a:buNone/>
            </a:pPr>
            <a:r>
              <a:rPr lang="en-US" dirty="0"/>
              <a:t>3- member constructor : initialization for member fields </a:t>
            </a:r>
          </a:p>
          <a:p>
            <a:pPr marL="0" indent="0">
              <a:buNone/>
            </a:pPr>
            <a:r>
              <a:rPr lang="en-US" dirty="0"/>
              <a:t>4- private or public fields </a:t>
            </a:r>
          </a:p>
          <a:p>
            <a:pPr marL="0" indent="0">
              <a:buNone/>
            </a:pPr>
            <a:r>
              <a:rPr lang="en-US" dirty="0"/>
              <a:t>5- concise methods </a:t>
            </a:r>
          </a:p>
          <a:p>
            <a:pPr marL="0" indent="0">
              <a:buNone/>
            </a:pPr>
            <a:r>
              <a:rPr lang="en-US" dirty="0"/>
              <a:t>6- </a:t>
            </a:r>
            <a:r>
              <a:rPr lang="en-US" dirty="0" err="1"/>
              <a:t>accessors</a:t>
            </a:r>
            <a:r>
              <a:rPr lang="en-US" dirty="0"/>
              <a:t> , set , get </a:t>
            </a:r>
          </a:p>
          <a:p>
            <a:pPr marL="0" indent="0">
              <a:buNone/>
            </a:pPr>
            <a:r>
              <a:rPr lang="en-US" dirty="0"/>
              <a:t>7- static </a:t>
            </a:r>
          </a:p>
          <a:p>
            <a:pPr marL="0" indent="0">
              <a:buNone/>
            </a:pPr>
            <a:r>
              <a:rPr lang="en-US" dirty="0"/>
              <a:t>8- inheritance :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  <a:r>
              <a:rPr lang="en-US" dirty="0"/>
              <a:t> ( multi level ) : super </a:t>
            </a:r>
          </a:p>
        </p:txBody>
      </p:sp>
    </p:spTree>
    <p:extLst>
      <p:ext uri="{BB962C8B-B14F-4D97-AF65-F5344CB8AC3E}">
        <p14:creationId xmlns:p14="http://schemas.microsoft.com/office/powerpoint/2010/main" val="249017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36424" y="404949"/>
            <a:ext cx="342246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897189" y="1711234"/>
            <a:ext cx="1985554" cy="822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0869" y="1672046"/>
            <a:ext cx="2795451" cy="809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7715795" y="2677885"/>
            <a:ext cx="342246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Employee</a:t>
            </a:r>
          </a:p>
          <a:p>
            <a:pPr algn="ctr"/>
            <a:r>
              <a:rPr lang="en-US" dirty="0"/>
              <a:t>super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05543" y="2677885"/>
            <a:ext cx="3422468" cy="11625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</a:t>
            </a:r>
          </a:p>
          <a:p>
            <a:pPr algn="ctr"/>
            <a:r>
              <a:rPr lang="en-US" dirty="0"/>
              <a:t>super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9784080" y="3984170"/>
            <a:ext cx="13063" cy="15414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1280160" y="4369524"/>
            <a:ext cx="2103120" cy="7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dotnet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464731" y="5773782"/>
            <a:ext cx="2103120" cy="7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3820885" y="4369524"/>
            <a:ext cx="2103120" cy="7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python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464731" y="4258490"/>
            <a:ext cx="2103120" cy="770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9B595B-89BF-4007-A0AD-F0D3FECA8E18}"/>
              </a:ext>
            </a:extLst>
          </p:cNvPr>
          <p:cNvCxnSpPr/>
          <p:nvPr/>
        </p:nvCxnSpPr>
        <p:spPr>
          <a:xfrm flipH="1" flipV="1">
            <a:off x="2717074" y="3984170"/>
            <a:ext cx="281620" cy="274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AE01EFB-3A66-4347-B9DB-B7200593974C}"/>
              </a:ext>
            </a:extLst>
          </p:cNvPr>
          <p:cNvCxnSpPr/>
          <p:nvPr/>
        </p:nvCxnSpPr>
        <p:spPr>
          <a:xfrm flipH="1" flipV="1">
            <a:off x="3820885" y="3967841"/>
            <a:ext cx="697327" cy="2906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78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75C80D-F3E8-47D5-A7EC-E2871F24FD8B}"/>
              </a:ext>
            </a:extLst>
          </p:cNvPr>
          <p:cNvSpPr txBox="1"/>
          <p:nvPr/>
        </p:nvSpPr>
        <p:spPr>
          <a:xfrm>
            <a:off x="2649071" y="336176"/>
            <a:ext cx="597049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 A{</a:t>
            </a:r>
          </a:p>
          <a:p>
            <a:r>
              <a:rPr lang="en-US" dirty="0"/>
              <a:t>	constructor(){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</a:t>
            </a:r>
            <a:r>
              <a:rPr lang="en-GB" dirty="0"/>
              <a:t> B:A{</a:t>
            </a:r>
          </a:p>
          <a:p>
            <a:r>
              <a:rPr lang="en-US" dirty="0"/>
              <a:t>	constructor(){</a:t>
            </a:r>
          </a:p>
          <a:p>
            <a:r>
              <a:rPr lang="en-US" dirty="0"/>
              <a:t>	}</a:t>
            </a:r>
            <a:endParaRPr lang="en-GB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= new B();</a:t>
            </a:r>
          </a:p>
          <a:p>
            <a:r>
              <a:rPr lang="en-US" dirty="0"/>
              <a:t>A </a:t>
            </a:r>
            <a:r>
              <a:rPr lang="en-US" dirty="0" err="1"/>
              <a:t>a</a:t>
            </a:r>
            <a:r>
              <a:rPr lang="en-US" dirty="0"/>
              <a:t> = new B();</a:t>
            </a:r>
          </a:p>
          <a:p>
            <a:endParaRPr lang="en-US" dirty="0"/>
          </a:p>
          <a:p>
            <a:r>
              <a:rPr lang="en-US" dirty="0"/>
              <a:t>B </a:t>
            </a:r>
            <a:r>
              <a:rPr lang="en-US" dirty="0" err="1"/>
              <a:t>b</a:t>
            </a:r>
            <a:r>
              <a:rPr lang="en-US" dirty="0"/>
              <a:t> = new A();</a:t>
            </a:r>
          </a:p>
          <a:p>
            <a:endParaRPr lang="en-US" dirty="0"/>
          </a:p>
          <a:p>
            <a:endParaRPr lang="en-GB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1DD2EB-0A61-47A3-BA17-B73D9629073E}"/>
              </a:ext>
            </a:extLst>
          </p:cNvPr>
          <p:cNvCxnSpPr/>
          <p:nvPr/>
        </p:nvCxnSpPr>
        <p:spPr>
          <a:xfrm flipV="1">
            <a:off x="3939988" y="2460812"/>
            <a:ext cx="551330" cy="1143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17BD0C-CEEF-49DC-AF32-A88ED151B33D}"/>
              </a:ext>
            </a:extLst>
          </p:cNvPr>
          <p:cNvCxnSpPr/>
          <p:nvPr/>
        </p:nvCxnSpPr>
        <p:spPr>
          <a:xfrm flipV="1">
            <a:off x="4854388" y="887506"/>
            <a:ext cx="0" cy="14657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C6F1D3A9-599C-46A5-93F6-B5D3C3C7B7D0}"/>
              </a:ext>
            </a:extLst>
          </p:cNvPr>
          <p:cNvSpPr/>
          <p:nvPr/>
        </p:nvSpPr>
        <p:spPr>
          <a:xfrm>
            <a:off x="9265024" y="1815353"/>
            <a:ext cx="3281082" cy="3240741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2C77E-CE11-4379-8496-DF139C9DCD69}"/>
              </a:ext>
            </a:extLst>
          </p:cNvPr>
          <p:cNvSpPr/>
          <p:nvPr/>
        </p:nvSpPr>
        <p:spPr>
          <a:xfrm>
            <a:off x="10246659" y="1317812"/>
            <a:ext cx="1734670" cy="4975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5E105D-6BEB-4C91-9596-55BDB50B9771}"/>
              </a:ext>
            </a:extLst>
          </p:cNvPr>
          <p:cNvSpPr/>
          <p:nvPr/>
        </p:nvSpPr>
        <p:spPr>
          <a:xfrm>
            <a:off x="9784977" y="2330788"/>
            <a:ext cx="2545976" cy="2514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8A9E3-2759-42AC-AA32-DD452AB735FA}"/>
              </a:ext>
            </a:extLst>
          </p:cNvPr>
          <p:cNvSpPr/>
          <p:nvPr/>
        </p:nvSpPr>
        <p:spPr>
          <a:xfrm>
            <a:off x="10246659" y="2020953"/>
            <a:ext cx="1346028" cy="38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D6ADDB2-F95D-4FDD-9B66-8CE431975530}"/>
              </a:ext>
            </a:extLst>
          </p:cNvPr>
          <p:cNvCxnSpPr/>
          <p:nvPr/>
        </p:nvCxnSpPr>
        <p:spPr>
          <a:xfrm>
            <a:off x="2918012" y="3832412"/>
            <a:ext cx="68669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E7D3A96B-D227-4140-9A5B-8D168EE09F1B}"/>
              </a:ext>
            </a:extLst>
          </p:cNvPr>
          <p:cNvSpPr/>
          <p:nvPr/>
        </p:nvSpPr>
        <p:spPr>
          <a:xfrm>
            <a:off x="-968187" y="3088306"/>
            <a:ext cx="2545976" cy="25146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56E196-F7E1-4B0D-B8F1-185991110CC5}"/>
              </a:ext>
            </a:extLst>
          </p:cNvPr>
          <p:cNvSpPr/>
          <p:nvPr/>
        </p:nvSpPr>
        <p:spPr>
          <a:xfrm>
            <a:off x="-506505" y="2778471"/>
            <a:ext cx="1346028" cy="3860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GB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B01B293-3991-45C1-B858-3208061E8EC4}"/>
              </a:ext>
            </a:extLst>
          </p:cNvPr>
          <p:cNvCxnSpPr/>
          <p:nvPr/>
        </p:nvCxnSpPr>
        <p:spPr>
          <a:xfrm flipH="1">
            <a:off x="2407023" y="4370294"/>
            <a:ext cx="510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DD1FCC9-FF1B-4F5C-A1A8-4ED12F001D0F}"/>
              </a:ext>
            </a:extLst>
          </p:cNvPr>
          <p:cNvSpPr txBox="1"/>
          <p:nvPr/>
        </p:nvSpPr>
        <p:spPr>
          <a:xfrm>
            <a:off x="5822576" y="228600"/>
            <a:ext cx="4606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Student(100,”ahmed”,40)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2943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fields pros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// easy to access </a:t>
            </a:r>
          </a:p>
          <a:p>
            <a:pPr marL="0" indent="0">
              <a:buNone/>
            </a:pPr>
            <a:r>
              <a:rPr lang="en-US" dirty="0"/>
              <a:t>Object.ID;//get</a:t>
            </a:r>
          </a:p>
          <a:p>
            <a:pPr marL="0" indent="0">
              <a:buNone/>
            </a:pPr>
            <a:r>
              <a:rPr lang="en-US" dirty="0"/>
              <a:t>Object.ID=value;//set</a:t>
            </a:r>
          </a:p>
          <a:p>
            <a:pPr marL="0" indent="0">
              <a:buNone/>
            </a:pPr>
            <a:r>
              <a:rPr lang="en-US" b="1" dirty="0"/>
              <a:t>Cons:</a:t>
            </a:r>
          </a:p>
          <a:p>
            <a:pPr marL="0" indent="0">
              <a:buNone/>
            </a:pPr>
            <a:r>
              <a:rPr lang="en-US" b="1" dirty="0"/>
              <a:t>No protection</a:t>
            </a:r>
          </a:p>
        </p:txBody>
      </p:sp>
    </p:spTree>
    <p:extLst>
      <p:ext uri="{BB962C8B-B14F-4D97-AF65-F5344CB8AC3E}">
        <p14:creationId xmlns:p14="http://schemas.microsoft.com/office/powerpoint/2010/main" val="189247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for private fields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protection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pPr marL="0" indent="0">
              <a:buNone/>
            </a:pPr>
            <a:r>
              <a:rPr lang="en-US" dirty="0"/>
              <a:t>Difficulty to access</a:t>
            </a:r>
          </a:p>
        </p:txBody>
      </p:sp>
    </p:spTree>
    <p:extLst>
      <p:ext uri="{BB962C8B-B14F-4D97-AF65-F5344CB8AC3E}">
        <p14:creationId xmlns:p14="http://schemas.microsoft.com/office/powerpoint/2010/main" val="272703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: declaration as methods using </a:t>
            </a:r>
            <a:r>
              <a:rPr lang="en-US" dirty="0" err="1"/>
              <a:t>accessors</a:t>
            </a:r>
            <a:r>
              <a:rPr lang="en-US" dirty="0"/>
              <a:t> set and get,  but used as </a:t>
            </a:r>
            <a:r>
              <a:rPr lang="en-US" dirty="0" err="1"/>
              <a:t>varaibles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Protection from private</a:t>
            </a:r>
          </a:p>
          <a:p>
            <a:pPr marL="0" indent="0">
              <a:buNone/>
            </a:pPr>
            <a:r>
              <a:rPr lang="en-US" dirty="0"/>
              <a:t>Simplicity from public </a:t>
            </a:r>
          </a:p>
        </p:txBody>
      </p:sp>
    </p:spTree>
    <p:extLst>
      <p:ext uri="{BB962C8B-B14F-4D97-AF65-F5344CB8AC3E}">
        <p14:creationId xmlns:p14="http://schemas.microsoft.com/office/powerpoint/2010/main" val="2273954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create 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961709" cy="4351338"/>
          </a:xfrm>
          <a:solidFill>
            <a:schemeClr val="bg1">
              <a:lumMod val="85000"/>
            </a:schemeClr>
          </a:solidFill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Class [</a:t>
            </a:r>
            <a:r>
              <a:rPr lang="en-US" dirty="0" err="1"/>
              <a:t>TypeName</a:t>
            </a:r>
            <a:r>
              <a:rPr lang="en-US" dirty="0"/>
              <a:t>]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	// fields : private : #</a:t>
            </a:r>
          </a:p>
          <a:p>
            <a:pPr marL="0" indent="0">
              <a:buNone/>
            </a:pPr>
            <a:r>
              <a:rPr lang="en-US" dirty="0"/>
              <a:t>	constructor(parameters 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// set for fields </a:t>
            </a:r>
          </a:p>
          <a:p>
            <a:pPr marL="0" indent="0">
              <a:buNone/>
            </a:pPr>
            <a:r>
              <a:rPr lang="en-US" dirty="0"/>
              <a:t>		this.ID=_id;</a:t>
            </a:r>
          </a:p>
          <a:p>
            <a:pPr marL="0" indent="0">
              <a:buNone/>
            </a:pPr>
            <a:r>
              <a:rPr lang="en-US" dirty="0"/>
              <a:t>	//public fields 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// member methods : concise  methods </a:t>
            </a:r>
          </a:p>
          <a:p>
            <a:pPr marL="0" indent="0">
              <a:buNone/>
            </a:pPr>
            <a:r>
              <a:rPr lang="en-US" dirty="0"/>
              <a:t>// properties : set |get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026133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057" y="1786437"/>
            <a:ext cx="6437811" cy="4351338"/>
          </a:xfrm>
          <a:ln>
            <a:solidFill>
              <a:schemeClr val="accent1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Class person{</a:t>
            </a:r>
          </a:p>
          <a:p>
            <a:pPr marL="0" indent="0">
              <a:buNone/>
            </a:pPr>
            <a:r>
              <a:rPr lang="en-US" dirty="0"/>
              <a:t>	constructor ( </a:t>
            </a:r>
            <a:r>
              <a:rPr lang="en-US" dirty="0" err="1"/>
              <a:t>id,name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	{</a:t>
            </a:r>
          </a:p>
          <a:p>
            <a:pPr marL="0" indent="0">
              <a:buNone/>
            </a:pPr>
            <a:r>
              <a:rPr lang="en-US" dirty="0"/>
              <a:t>		this.ID=</a:t>
            </a:r>
            <a:r>
              <a:rPr lang="en-US" dirty="0" err="1"/>
              <a:t>id;this.Name</a:t>
            </a:r>
            <a:r>
              <a:rPr lang="en-US" dirty="0"/>
              <a:t>=name;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34646" y="1786437"/>
            <a:ext cx="6437811" cy="435133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Class Student </a:t>
            </a:r>
            <a:r>
              <a:rPr lang="en-US" dirty="0">
                <a:solidFill>
                  <a:srgbClr val="00B0F0"/>
                </a:solidFill>
              </a:rPr>
              <a:t>extends</a:t>
            </a:r>
            <a:r>
              <a:rPr lang="en-US" dirty="0"/>
              <a:t> Person{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constructor ( </a:t>
            </a:r>
            <a:r>
              <a:rPr lang="en-US" dirty="0" err="1"/>
              <a:t>id,name,track</a:t>
            </a:r>
            <a:r>
              <a:rPr lang="en-US" dirty="0"/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// ERROR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</a:t>
            </a:r>
            <a:r>
              <a:rPr lang="en-US" b="1" dirty="0"/>
              <a:t>super</a:t>
            </a:r>
            <a:r>
              <a:rPr lang="en-US" dirty="0"/>
              <a:t>(</a:t>
            </a:r>
            <a:r>
              <a:rPr lang="en-US" dirty="0" err="1"/>
              <a:t>id,name</a:t>
            </a:r>
            <a:r>
              <a:rPr lang="en-US" dirty="0"/>
              <a:t>)	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		</a:t>
            </a:r>
            <a:r>
              <a:rPr lang="en-US" dirty="0" err="1"/>
              <a:t>this.track</a:t>
            </a:r>
            <a:r>
              <a:rPr lang="en-US" dirty="0"/>
              <a:t>=track;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	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81501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693</Words>
  <Application>Microsoft Office PowerPoint</Application>
  <PresentationFormat>Widescreen</PresentationFormat>
  <Paragraphs>170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ESD02</vt:lpstr>
      <vt:lpstr>ES6 : class</vt:lpstr>
      <vt:lpstr>PowerPoint Presentation</vt:lpstr>
      <vt:lpstr>PowerPoint Presentation</vt:lpstr>
      <vt:lpstr>Public fields pros</vt:lpstr>
      <vt:lpstr>Pros for private fields</vt:lpstr>
      <vt:lpstr>Properties : declaration as methods using accessors set and get,  but used as varaibles </vt:lpstr>
      <vt:lpstr>To create  class</vt:lpstr>
      <vt:lpstr>inheritance</vt:lpstr>
      <vt:lpstr>Naming collision plus global namespace pollution </vt:lpstr>
      <vt:lpstr>1- default (tradition)</vt:lpstr>
      <vt:lpstr>1- async</vt:lpstr>
      <vt:lpstr>1- defer</vt:lpstr>
      <vt:lpstr>Modules</vt:lpstr>
      <vt:lpstr>PowerPoint Presentation</vt:lpstr>
      <vt:lpstr>JS Load Strategies  Traditional , Async , defer</vt:lpstr>
      <vt:lpstr>JS Load Strategies  Traditional , Async , defer</vt:lpstr>
      <vt:lpstr>JS Load Strategies  Traditional , Async , defer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ESD02</dc:title>
  <dc:creator>NasrKassem</dc:creator>
  <cp:lastModifiedBy>Nasr Abdel Aziz</cp:lastModifiedBy>
  <cp:revision>24</cp:revision>
  <dcterms:created xsi:type="dcterms:W3CDTF">2021-12-19T11:08:17Z</dcterms:created>
  <dcterms:modified xsi:type="dcterms:W3CDTF">2024-12-16T10:30:08Z</dcterms:modified>
</cp:coreProperties>
</file>