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63" r:id="rId3"/>
    <p:sldId id="264" r:id="rId4"/>
    <p:sldId id="266" r:id="rId5"/>
    <p:sldId id="265" r:id="rId6"/>
    <p:sldId id="267" r:id="rId7"/>
    <p:sldId id="269" r:id="rId8"/>
    <p:sldId id="270" r:id="rId9"/>
    <p:sldId id="268" r:id="rId10"/>
    <p:sldId id="271" r:id="rId11"/>
    <p:sldId id="272" r:id="rId12"/>
    <p:sldId id="273" r:id="rId13"/>
    <p:sldId id="274" r:id="rId14"/>
    <p:sldId id="291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5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0C2"/>
    <a:srgbClr val="FFFFFF"/>
    <a:srgbClr val="26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67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E4AE-EE88-04C2-2591-C2B5D23E9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A9B71-71CC-E9A5-4649-A3F429277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BA647-67CE-6838-DE97-732175AAA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6B5C4-ECBB-C201-DA49-4425AA31F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176C3-9B67-5A38-4CDC-FA968A44E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A2EF5-BE9C-20F4-B725-0532980D5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B3CAB-4AFC-C55A-F6AD-58FD49690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730B8-5693-85D8-0531-3142D95CC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3D95-054E-D6E4-E326-6768E4C90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23625-51A5-B3EC-7ED6-CFD4C717F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AB231-2016-2550-2424-523DCF428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E8847-0878-074D-ACC8-A6372E8FBE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7D06-890A-77C3-9FCA-56DC7BB43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20CDB-3195-C2F8-05D3-F8BE0CB0C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0285C4-BBB7-DB5C-57FA-C3620145D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BB68-3707-5060-348B-926612907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12176-763D-CEE5-6926-3B06EC8B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DE092-F4FD-4F82-687D-E2A9666A8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6E6CF-8C5E-4FFC-88CF-39536E809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708B-2444-45B3-89F5-D824FF1E2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3924-3AC8-7F20-E823-C320D813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1AE62-B6F4-ABB5-21E8-A3D214DAA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8351C-A282-EEEB-06A4-F82D1B67D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0B99-E40E-CD56-C390-0AFEA75AE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6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C2AEA-46CD-440D-5AFB-82CEDA2B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C786D-6A81-D6D8-3F82-BEE617267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28D2E-4415-06A5-C33B-6B1DF8264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4C86C-9C0C-3A09-10FA-C625FB2B0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2C74-EE03-F097-E0BF-9A0A2DC3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D867-2A5C-6990-53E2-4622A0241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C619A6-9084-2D64-175E-F65EDC3B1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904FB-6ABB-8040-CC5A-BD96EBB41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3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A27C-7097-9D8C-D32A-32A1BDA0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BB6BF-B4E6-45A7-7542-6A5F197C1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4014B-6F3F-089C-4850-894B63182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7AB8-135B-0D1D-1C3D-1051164CF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7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9646C-2E4D-48C0-4271-99E7BBF2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E6118-A01B-570D-0497-60B725CD7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DCA5E-F26B-ACF9-D2C7-A780F3DC9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2FB93-DF7A-5784-0CEB-70BE8A8C8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5E72-153D-384B-A6C5-9BE18E9AD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78768-4A34-A021-39D7-5FA051640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F5919-30C8-D574-2E0C-5E1318FCE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EA9E-2A51-AC66-1259-EB2C77765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2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F9525-B6E2-656B-E758-2F60ADC12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A71D00-03A3-CA20-3359-7B38EC113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CE3E9-3320-2661-1688-664E2BDE4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E0B7-ECB8-3924-F371-54F0211EF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CB67-1076-855F-6480-150D5C4E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0F16F-5587-BDD2-2196-0D86952AD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5B296-3A1B-D311-44B5-46D40B8FD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031E-E622-D3B4-4D7E-21FBECD7E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2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83EF5-3948-AE07-45E3-CFEC4BB31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B65C1-602F-0845-2443-3435183FC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02D51-9B51-F571-40AB-C3887930D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BEA5-AFE2-621F-2745-00A64FA6A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8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FC6AD-A607-78CC-848D-AF3F5358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8254C-11C3-03BB-8A1C-A38473B09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9E8E4-49F4-F821-6CBF-A758C5DFD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CAAC-1E3F-DEAF-2B90-6A41FAEB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2AF0C-630A-A788-B725-4201850F3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A1DB2-D410-0ED9-FFB8-5E1FE1405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FD1D5-BF9E-A3F2-BBAC-A2EC64212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7DB20-1D1E-D648-3D73-94A178C44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4EC19-7CD0-564D-6D08-02864962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1B72F0-6131-B83C-2048-7746A8E7B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826CE-5B75-7C88-BA01-D88ED130C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0532-8104-F044-BA9D-3A9DAC622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6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C164C-817F-73B9-E59D-5C03C3549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7AB97-E5DC-0081-8FD1-4D6351E68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0A9E-2A2D-D562-F678-5136B9CC9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6558-98DB-6551-DC51-661A3A290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2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AF82-7965-6A95-27FE-BFA7272A7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D2103-FFB7-D399-2B63-CF016F663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85A65-DB3C-3F92-4D0E-96EA50583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6F5C-B249-6063-BAE2-44691E86C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7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91BA-2223-E775-15BE-347F8B22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2B4A6F-F332-CCE2-3FE1-1DFBFD75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B5407-14A3-F270-7275-2BB88CA0F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CBCCF-FE47-9F98-E6E0-E03169868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7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492D0-B6C9-0965-F01A-081F0A1B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ACE2E-D30D-849D-3218-E0B093672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991CB-D2DE-3853-0DAD-BCBCF9564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8F98-09A8-950D-3E8F-E13EFEBD3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E204-2FB2-04CD-AB4E-F86EA51B1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C52EE-AD9B-10BC-4A44-59434B932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B5B93-1CA3-5D2D-03E2-12F539961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F5771-0D31-78AB-6241-E369C879F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2D4E-9785-DA01-C313-F1F146EF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3D4B9C-D268-5650-7FA5-F8C8D9EB1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9A29D-6A58-F207-9624-830BD9E8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2DE-A052-93FF-DA40-FA8229E3A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0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8413E-E436-4ED5-352F-4E45AAC6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3533E8-F68A-412A-8B2D-ECACDB935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DE67A-D160-C6CA-AF1A-F1F0BF9FA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FF3F4-9527-7625-FB34-5CA104AD4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2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FAB-B652-A691-D49F-9C0663F5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7AB5F-6513-437E-F983-9A45DF08D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3A39C-1F9B-072B-FAD6-72CD32142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EAE84-4706-B8F9-CC11-B08EF0407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2BFE9-2A2E-E438-1215-0D9670507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BD5B2-418B-638F-A508-393E757C8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A0766-F653-4047-33CD-3D537AD87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6BF0E-AD4A-7884-7CF0-0B40F54E1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1C3C-75D3-ABB7-0E0F-298B743AA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F98E2-1D97-79AC-D115-2CAE651BA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C6E1D-B314-FA06-EB76-61B415FC5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025-50D8-650A-02FA-AABE97C7A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EF44-5657-9EB8-3D76-CC560CD4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58390-D10A-7B1F-54A7-E138A3DC1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27C1B-92AF-21AD-2A38-34E91AC62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824A1-E264-F4C1-1C43-05F325FAE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68BE-63CF-107E-7B64-44E91853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9D85F-A288-224D-B4D4-2C5A2E3D7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8714A-6870-C41F-9AAC-7A59D125A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55B5F-D39D-457C-962C-7CA33DFA4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EA9F-74BE-BB20-35FC-CF48125A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DCA54-972D-F5F2-3203-FE64D01B5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8A7F1-0D8F-0B82-5A8B-1F24E0D5A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33BB-EC07-ECE0-317C-63CC8A126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F8B2-130A-BCB2-3825-DF347A09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9974D-9F4F-46AF-7738-FF693263F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78492-D79E-926B-A556-B46169185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0021A-9564-4545-F648-65183F3C2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4224" y="-111760"/>
            <a:ext cx="12206224" cy="6973418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191110" y="0"/>
            <a:ext cx="0" cy="1339596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 rot="5400000">
            <a:off x="4759452" y="953719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 rot="5400000">
            <a:off x="4759452" y="1152144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 rot="5400000">
            <a:off x="4759452" y="1349654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0" y="5460797"/>
            <a:ext cx="849478" cy="896112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442570" y="5460797"/>
            <a:ext cx="896112" cy="896112"/>
          </a:xfrm>
          <a:prstGeom prst="ellipse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8413394" y="1047902"/>
            <a:ext cx="2084832" cy="4614977"/>
          </a:xfrm>
          <a:prstGeom prst="rect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2"/>
          <p:cNvSpPr/>
          <p:nvPr/>
        </p:nvSpPr>
        <p:spPr>
          <a:xfrm>
            <a:off x="6029554" y="1339596"/>
            <a:ext cx="5018227" cy="5018227"/>
          </a:xfrm>
          <a:prstGeom prst="ellipse">
            <a:avLst/>
          </a:prstGeom>
          <a:solidFill>
            <a:schemeClr val="bg2">
              <a:lumMod val="95000"/>
            </a:schemeClr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hape 13"/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91111" y="237286"/>
            <a:ext cx="6519672" cy="36630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400" b="1" dirty="0">
                <a:solidFill>
                  <a:srgbClr val="FFFFFF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From ER Diagram to Visuals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756209" y="429493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FFFFFF"/>
                </a:solidFill>
                <a:latin typeface="Century Gothic" pitchFamily="34" charset="0"/>
              </a:rPr>
              <a:t>Youssef Fahmy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pic>
        <p:nvPicPr>
          <p:cNvPr id="21" name="Picture 20" descr="A person standing next to a computer&#10;&#10;Description automatically generated">
            <a:extLst>
              <a:ext uri="{FF2B5EF4-FFF2-40B4-BE49-F238E27FC236}">
                <a16:creationId xmlns:a16="http://schemas.microsoft.com/office/drawing/2014/main" id="{6F9C194B-4EE1-2FBF-834A-074349D0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73" y="843077"/>
            <a:ext cx="5235835" cy="5412791"/>
          </a:xfrm>
          <a:prstGeom prst="rect">
            <a:avLst/>
          </a:prstGeom>
        </p:spPr>
      </p:pic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621F9E7-2538-DCA9-0ECA-D295934DB801}"/>
              </a:ext>
            </a:extLst>
          </p:cNvPr>
          <p:cNvSpPr/>
          <p:nvPr/>
        </p:nvSpPr>
        <p:spPr>
          <a:xfrm>
            <a:off x="585520" y="2956001"/>
            <a:ext cx="3407612" cy="866191"/>
          </a:xfrm>
          <a:prstGeom prst="flowChartTerminator">
            <a:avLst/>
          </a:prstGeom>
          <a:solidFill>
            <a:srgbClr val="26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999D9-C66B-E548-6D02-9D12CBB8C768}"/>
              </a:ext>
            </a:extLst>
          </p:cNvPr>
          <p:cNvSpPr txBox="1"/>
          <p:nvPr/>
        </p:nvSpPr>
        <p:spPr>
          <a:xfrm>
            <a:off x="742946" y="3170185"/>
            <a:ext cx="46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entury Gothic" pitchFamily="34" charset="0"/>
              </a:rPr>
              <a:t>Using MySQL Workbench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51C54-3D85-3D3C-9B24-4D95D941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19647B8-F85F-2F0B-6FF6-2E78A9B110DD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2DFC3A5-6C08-A2BD-BD11-8B40A88D3543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765E893E-2FA9-31D5-D1FF-587DF00916F1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D6C5CF3-E5A1-EAB6-5FE8-9CCD8CA4752B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FFC71289-F198-AC76-569A-0186922918C3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839A1E-DDC6-A39E-F65A-CA3A939BBB3A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2B88C64-7C7B-08F1-C490-65DB66A47927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B8760D-E6D3-C077-AA86-300AA7617A7F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Q6- What is the total revenue of each store?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C06D4-E3DE-1583-AB4A-C4D910BC180F}"/>
              </a:ext>
            </a:extLst>
          </p:cNvPr>
          <p:cNvSpPr txBox="1"/>
          <p:nvPr/>
        </p:nvSpPr>
        <p:spPr>
          <a:xfrm>
            <a:off x="287079" y="875081"/>
            <a:ext cx="7836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total_sales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Total_store_sales,store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sales_by_store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C6649-734C-7592-747A-1B5F8CA1E650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081257-B6EB-3395-AA07-BAEE732A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47" y="4476654"/>
            <a:ext cx="3752515" cy="969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531C1-1DD5-AFA3-B0EF-89E4F45632DA}"/>
              </a:ext>
            </a:extLst>
          </p:cNvPr>
          <p:cNvSpPr txBox="1"/>
          <p:nvPr/>
        </p:nvSpPr>
        <p:spPr>
          <a:xfrm>
            <a:off x="6208520" y="272617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  <p:pic>
        <p:nvPicPr>
          <p:cNvPr id="13" name="Picture 1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AA0F8A45-A311-5A72-FB9C-19BB66C4A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23" y="3522619"/>
            <a:ext cx="3737420" cy="2242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64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C81FC-A500-0AE7-1ECB-623773EA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5797691-B662-23C8-5786-3845F7228F61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C24C6998-3A6C-D38D-CE0E-E6BAA732EBBD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C5E21F9F-AA7B-4ACA-6EDF-52006C8757A3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8FC22189-6092-8F3D-514C-9CDDC72E72FC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5C1479BC-E684-F34E-6148-47E3787A23CA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683B191A-895D-1F7D-C78D-F501E61E1B8F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79E78E58-EF6D-E35E-AB7F-6D891F68C08D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92E8F1-8C13-2E44-1526-3513E84FA2DC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978097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Q7- What is the average rental duration by film category?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05B5B-F832-915E-FA36-A97B7A1EEDBE}"/>
              </a:ext>
            </a:extLst>
          </p:cNvPr>
          <p:cNvSpPr txBox="1"/>
          <p:nvPr/>
        </p:nvSpPr>
        <p:spPr>
          <a:xfrm>
            <a:off x="287079" y="875081"/>
            <a:ext cx="78361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AVG(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datediff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return_date,rental_date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Average_rental_duration,category.name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inventory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rental.inventory_id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inventory.inventory_id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category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film_category.category_id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28F84-E5E7-9720-DBD4-F4831DEBF59D}"/>
              </a:ext>
            </a:extLst>
          </p:cNvPr>
          <p:cNvSpPr txBox="1"/>
          <p:nvPr/>
        </p:nvSpPr>
        <p:spPr>
          <a:xfrm>
            <a:off x="2210561" y="534250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4F06B1C-DBCC-CCA0-4EB8-FAC2B409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42" y="4146070"/>
            <a:ext cx="3207359" cy="2711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662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7A7A-884F-026A-31B4-3C100E5D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2D61DC0-CE0A-AC40-A4E7-0FD7654ABF2C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C040EF5-004E-4065-16A8-92E474C3EAB7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B1B394E1-0A90-7F53-77D7-8776EFA09990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04646C4-E5E3-45B1-44D9-253683376DFC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06E8949F-A290-4B3A-4E2F-F707F2B4E134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DFCF51E4-24D5-A9B0-BEA7-A18FC5993E50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C33E92A-5349-DE69-4F73-980AA163E384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14F193-D8C4-BD0C-8971-4AEB08AE3E3A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127551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Q8- List the top 5 customers with the number of rented film.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6B3D4-5B96-EE86-0BC5-99880937B3A8}"/>
              </a:ext>
            </a:extLst>
          </p:cNvPr>
          <p:cNvSpPr txBox="1"/>
          <p:nvPr/>
        </p:nvSpPr>
        <p:spPr>
          <a:xfrm>
            <a:off x="287079" y="875081"/>
            <a:ext cx="78361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number_of_rented_film,CONCAT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," ",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customer_name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5;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27860-44DB-1454-3241-1E28A7299060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3B40ADD-6AB3-E564-E923-B977FBBA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47" y="3927381"/>
            <a:ext cx="3447643" cy="221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1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5D70829-2362-401B-C8D7-1C064DCE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50" y="3927382"/>
            <a:ext cx="4159368" cy="221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D58262-540C-2D57-B836-2949B172E956}"/>
              </a:ext>
            </a:extLst>
          </p:cNvPr>
          <p:cNvSpPr txBox="1"/>
          <p:nvPr/>
        </p:nvSpPr>
        <p:spPr>
          <a:xfrm>
            <a:off x="6091285" y="3250140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7053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A692-2B67-1F6E-A370-461923E1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2FADDBC8-C784-FD33-D905-C0733B0962A3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F10917F-BB23-69F6-CA0A-FB30FED6C9A7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F7BFB1F-29C0-3616-4425-41877869A3EA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C55C547-6B29-1B74-BA6B-E7C335EA79D0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F8D434CA-B253-9B8B-FBE4-6E2DBA4299FC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84BF00B3-C52F-03DC-E02F-D02B3A1D9901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1ECEA639-5AF3-1E58-CBA8-DBE3981B13CA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9494F-A236-FEB6-7B8F-7D629C052955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27741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Q9- Which days of the week generate the highest rental activity?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F9333-063E-8345-ADF4-9471D0A71A6F}"/>
              </a:ext>
            </a:extLst>
          </p:cNvPr>
          <p:cNvSpPr txBox="1"/>
          <p:nvPr/>
        </p:nvSpPr>
        <p:spPr>
          <a:xfrm>
            <a:off x="287079" y="875081"/>
            <a:ext cx="78361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number_of_rented_film,DAYNAME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Week_day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Week_day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FE683-36DD-21C2-D0E5-D4F1FA2434D0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E8D1F5-764D-7E21-BA49-A803A99F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7" y="3761026"/>
            <a:ext cx="3497633" cy="2528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7DD99-5715-F16A-E0F2-CFE88B8BC3A3}"/>
              </a:ext>
            </a:extLst>
          </p:cNvPr>
          <p:cNvSpPr txBox="1"/>
          <p:nvPr/>
        </p:nvSpPr>
        <p:spPr>
          <a:xfrm>
            <a:off x="6208520" y="272617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6F0F064-43A7-BA65-BB07-8AB4D156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762" y="3794228"/>
            <a:ext cx="4262224" cy="2494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19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D5087-1D18-0A03-3977-AE3523F0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1B52B93-8EE2-C591-616F-32DCEA73A62C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09370AB1-DC93-7139-BCDE-1E656E28B79C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159047AA-49D0-90CA-9DE5-8848FFCE7041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52A63EC-E001-DEE1-0B3E-F44BE71F9FEF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2ED43B95-179F-9D42-5581-5100619C5954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C01CD4A-B71A-1E59-73E3-86548857548E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FA399E56-49AF-9049-D8C7-B88A436F97C4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DA9087-521C-FE4A-C842-5877354260D1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27741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Q10- What are the top 5 countries with the highest rental activity?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E1643-FACA-45B1-E5E5-9D0F7E46F86C}"/>
              </a:ext>
            </a:extLst>
          </p:cNvPr>
          <p:cNvSpPr txBox="1"/>
          <p:nvPr/>
        </p:nvSpPr>
        <p:spPr>
          <a:xfrm>
            <a:off x="287079" y="875081"/>
            <a:ext cx="78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country.country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address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address.address_id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city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address.city_id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country 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country.country_id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city.country_id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country.country_id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5;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EC562-E7F2-2E49-AAA1-885409FAC9F6}"/>
              </a:ext>
            </a:extLst>
          </p:cNvPr>
          <p:cNvSpPr txBox="1"/>
          <p:nvPr/>
        </p:nvSpPr>
        <p:spPr>
          <a:xfrm>
            <a:off x="-426111" y="5698524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DE72D-EAF8-606D-F5A9-09CC0FE8458C}"/>
              </a:ext>
            </a:extLst>
          </p:cNvPr>
          <p:cNvSpPr txBox="1"/>
          <p:nvPr/>
        </p:nvSpPr>
        <p:spPr>
          <a:xfrm>
            <a:off x="6304213" y="4134988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D2DD7D1-0554-25EA-BACD-B8292C16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10" y="4742371"/>
            <a:ext cx="3919855" cy="2016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12" descr="A map of the world with blue and grey colors">
            <a:extLst>
              <a:ext uri="{FF2B5EF4-FFF2-40B4-BE49-F238E27FC236}">
                <a16:creationId xmlns:a16="http://schemas.microsoft.com/office/drawing/2014/main" id="{8E5BA506-AC9B-DEE0-AAAE-C5A9596B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32" y="4742370"/>
            <a:ext cx="3600059" cy="2016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32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2E29-694A-D09C-B660-D2526553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0A2A9EF-20DA-92F0-1F9B-86371A2E56C5}"/>
              </a:ext>
            </a:extLst>
          </p:cNvPr>
          <p:cNvSpPr/>
          <p:nvPr/>
        </p:nvSpPr>
        <p:spPr>
          <a:xfrm>
            <a:off x="-81280" y="-101600"/>
            <a:ext cx="12293600" cy="696976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905D4D9-2380-7B77-CE7C-1598DE87021F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1B40DF5-5C89-9213-424F-2DB55DAD719C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81ED606-DB2D-FA10-53D9-1761BB438C81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989908D1-6775-50E6-B874-A31505A0182C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702A328-A269-0334-132F-4EA705B89D3D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EDE0DCCE-E044-FFC7-2BCA-06836EDC2B00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6B1C3C-9F87-E684-99C0-7B0151E0CD5C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 Q11- Which films have the highest average rating?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4E9CD-4DA3-8BA9-4A37-32EE4282AC4D}"/>
              </a:ext>
            </a:extLst>
          </p:cNvPr>
          <p:cNvSpPr txBox="1"/>
          <p:nvPr/>
        </p:nvSpPr>
        <p:spPr>
          <a:xfrm>
            <a:off x="287079" y="875081"/>
            <a:ext cx="78361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AVG(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film.rating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Average_rating,film.title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Average_rating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E0C4E-94DE-392B-F31A-4EB2BE047E7B}"/>
              </a:ext>
            </a:extLst>
          </p:cNvPr>
          <p:cNvSpPr txBox="1"/>
          <p:nvPr/>
        </p:nvSpPr>
        <p:spPr>
          <a:xfrm>
            <a:off x="-589992" y="4446158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8" name="Picture 7" descr="A table with text on it&#10;&#10;Description automatically generated">
            <a:extLst>
              <a:ext uri="{FF2B5EF4-FFF2-40B4-BE49-F238E27FC236}">
                <a16:creationId xmlns:a16="http://schemas.microsoft.com/office/drawing/2014/main" id="{71DEDE3E-28C9-E7BF-8F0C-22D0C6F2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83" y="2468956"/>
            <a:ext cx="3637989" cy="421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304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4F625-54FB-BFA3-5A28-E90F16B57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7F97ACD-D9B6-C329-0943-E4AC604D5A04}"/>
              </a:ext>
            </a:extLst>
          </p:cNvPr>
          <p:cNvSpPr/>
          <p:nvPr/>
        </p:nvSpPr>
        <p:spPr>
          <a:xfrm>
            <a:off x="-91440" y="-254000"/>
            <a:ext cx="12293600" cy="713232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3EF6AC4-3A76-F388-72A3-929CFB1AB61F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6E73C196-DCF9-57D8-31BD-7E392EEBBD7F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10C2145D-F1DE-5EE4-FB53-6EB5842D587F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14F83484-10E1-A441-6EA1-D927FCDE4233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382AD2E4-4751-01CA-5C16-9CEC323187F8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B2F8598B-D334-E1AF-9E66-C9FE7442BA11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116EBF-C67A-ED0B-B9A8-7AFE0AD6ADE4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978097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 Q12- What is the average length of films in each category?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14FA-2998-2E1E-9688-252E1F1B82F4}"/>
              </a:ext>
            </a:extLst>
          </p:cNvPr>
          <p:cNvSpPr txBox="1"/>
          <p:nvPr/>
        </p:nvSpPr>
        <p:spPr>
          <a:xfrm>
            <a:off x="287079" y="875081"/>
            <a:ext cx="78361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AVG(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film.length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Film_lenght,category.name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category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film_category.category_id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DF5A7-EE30-0B25-281C-B19734B2B64D}"/>
              </a:ext>
            </a:extLst>
          </p:cNvPr>
          <p:cNvSpPr txBox="1"/>
          <p:nvPr/>
        </p:nvSpPr>
        <p:spPr>
          <a:xfrm>
            <a:off x="-10670" y="459760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53F769-FA55-8098-D900-68074A59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32" y="3147237"/>
            <a:ext cx="3532555" cy="3535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A graph of a number of films&#10;&#10;Description automatically generated">
            <a:extLst>
              <a:ext uri="{FF2B5EF4-FFF2-40B4-BE49-F238E27FC236}">
                <a16:creationId xmlns:a16="http://schemas.microsoft.com/office/drawing/2014/main" id="{5A0237C6-267A-43DD-82EB-603B2F60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88" y="3130233"/>
            <a:ext cx="3532555" cy="35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80EE25-1CA3-716A-5DFE-017154C14936}"/>
              </a:ext>
            </a:extLst>
          </p:cNvPr>
          <p:cNvSpPr txBox="1"/>
          <p:nvPr/>
        </p:nvSpPr>
        <p:spPr>
          <a:xfrm>
            <a:off x="6304213" y="2601248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4258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5A861-7C49-6FE3-5C6C-DD8F00593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CD413D6-D172-96D8-14C3-55CE809B9E43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A8B8DA3A-6A00-D442-9362-90C9DC36C841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2F0EE532-CACE-4E7F-A3BA-B74278414F16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A3C769E-A65E-9B4B-94A4-32F68723AAB2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28BB1C29-D2F7-DDBD-EA87-53B1CFC4F62A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3396A93-0423-95E4-9AC2-8B075A4B8CCB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CA6BED39-970A-466B-6B7D-5E7B6DD62073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1C565B-0C39-F88F-3A56-918197A4CB8C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78973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Q13- Which year and month generates the highest rental revenue?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75289-5F31-7DA1-A368-B89C0B386983}"/>
              </a:ext>
            </a:extLst>
          </p:cNvPr>
          <p:cNvSpPr txBox="1"/>
          <p:nvPr/>
        </p:nvSpPr>
        <p:spPr>
          <a:xfrm>
            <a:off x="287079" y="875081"/>
            <a:ext cx="78361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SUM(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payment.amount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Total_revenue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, YEAR(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year , MONTH(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month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payment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payment.rental_id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year , month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Total_revenue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6CE70-C1A3-B115-99F0-523FC5150FEC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2827EF0-7638-5D7B-8FA8-B4CE3EA6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76" y="3675733"/>
            <a:ext cx="3284127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74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9523E-E281-3DE6-A14A-7D559A9F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D89F62AE-417B-D524-6361-302CB7964351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36184F6-C9B8-7420-7C97-9734686ADA2B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D5796589-45D2-63F0-AB64-1FB6FE6995D5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CFD662CA-9B79-E306-635E-D591E4AF83F2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1C210393-656D-FE76-6CF3-C4E959911611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4041AABD-15E7-9A6E-7BFB-EC3F8FAD03C8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4DD4BF59-DE0D-C674-CAD7-598F1D09AB64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DA5AD1-1C1E-B9D8-6B67-6027E1B2CF5B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76941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Q14- Which Bottom 5 actors appear in the most rented films?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79811-B8B6-914A-7EFB-24B7B0F4CBA6}"/>
              </a:ext>
            </a:extLst>
          </p:cNvPr>
          <p:cNvSpPr txBox="1"/>
          <p:nvPr/>
        </p:nvSpPr>
        <p:spPr>
          <a:xfrm>
            <a:off x="287079" y="875081"/>
            <a:ext cx="783619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Lowest_appearance_in_rented_films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, CONCAT(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actor.first_name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," ",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actor.last_name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Actor_name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inventory 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rental.inventory_id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inventory.inventory_id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film_actor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film_actor.film_id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actor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film_actor.actor_id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actor.actor_id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film_actor.actor_id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Lowest_appearance_in_rented_films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5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C009E-6129-04CC-FD01-DEE2A1683C0E}"/>
              </a:ext>
            </a:extLst>
          </p:cNvPr>
          <p:cNvSpPr txBox="1"/>
          <p:nvPr/>
        </p:nvSpPr>
        <p:spPr>
          <a:xfrm>
            <a:off x="-352960" y="552853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C14E89-6255-15A1-EA75-963A6304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47" y="5012139"/>
            <a:ext cx="4606282" cy="1670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101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65A4-0C51-906B-727F-73C60CC2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F1A54F7F-3280-20A1-839E-861AD675576F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CC44665-2B5E-4D25-76AF-6E2DE57B06A2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B1C64F08-B086-19BF-7E2E-B0ACD7A876E3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93448D0C-7CEC-A618-0B7E-ACB09362D051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6B878A58-58AB-458F-D70E-F0AACC5BECB9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6741063-46D1-4166-995B-5BAC98D941D0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14D123F8-5A46-B113-9A76-7A734CAF3773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CB725-BC64-FC4E-530D-1AF41289F44A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Q15- List films have been rented more than one time?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3205B-3300-E520-C040-6B01A851E31A}"/>
              </a:ext>
            </a:extLst>
          </p:cNvPr>
          <p:cNvSpPr txBox="1"/>
          <p:nvPr/>
        </p:nvSpPr>
        <p:spPr>
          <a:xfrm>
            <a:off x="287079" y="875081"/>
            <a:ext cx="78361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film.title,COUNT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Rented_film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inventory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inventory.inventory_id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rental.inventory_id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HAVING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Rented_film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&gt; 1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BD1AA-4192-92EF-AC4A-2A92EED4AF8F}"/>
              </a:ext>
            </a:extLst>
          </p:cNvPr>
          <p:cNvSpPr txBox="1"/>
          <p:nvPr/>
        </p:nvSpPr>
        <p:spPr>
          <a:xfrm>
            <a:off x="1229339" y="451593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3F3017B-8C0B-AC85-7E84-C7E5ED51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74" y="2778593"/>
            <a:ext cx="3350105" cy="386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1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149B-F33E-3EF6-898E-E1273DAAD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C2ACDE2-CDD9-E1A4-F2EE-9B7D60C67826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F1AD4E1-3B40-51D6-2F60-96941D80D7DD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63D745E-1EDC-8679-454A-4736AEE5D33D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7E0019F-0517-A8EC-C753-A53BD693EF72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DA9C864F-A9FD-63DD-E319-F48CDA40FD14}"/>
              </a:ext>
            </a:extLst>
          </p:cNvPr>
          <p:cNvSpPr txBox="1">
            <a:spLocks/>
          </p:cNvSpPr>
          <p:nvPr/>
        </p:nvSpPr>
        <p:spPr>
          <a:xfrm>
            <a:off x="2740198" y="63702"/>
            <a:ext cx="8960219" cy="2494017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entury Gothic" pitchFamily="34" charset="0"/>
              </a:rPr>
              <a:t>AGENDA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B3C6B-0A88-19C9-9265-4F2292D01D95}"/>
              </a:ext>
            </a:extLst>
          </p:cNvPr>
          <p:cNvSpPr txBox="1"/>
          <p:nvPr/>
        </p:nvSpPr>
        <p:spPr>
          <a:xfrm>
            <a:off x="1626265" y="735231"/>
            <a:ext cx="7975934" cy="338554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Exploring, Analyzing and Visualizing </a:t>
            </a:r>
            <a:r>
              <a:rPr lang="en-US" sz="1600" dirty="0" err="1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Sakila</a:t>
            </a:r>
            <a:r>
              <a:rPr lang="en-US" sz="1600" dirty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 Database</a:t>
            </a:r>
          </a:p>
        </p:txBody>
      </p:sp>
      <p:pic>
        <p:nvPicPr>
          <p:cNvPr id="26" name="Picture 25" descr="A blue square with a white number one&#10;&#10;Description automatically generated">
            <a:extLst>
              <a:ext uri="{FF2B5EF4-FFF2-40B4-BE49-F238E27FC236}">
                <a16:creationId xmlns:a16="http://schemas.microsoft.com/office/drawing/2014/main" id="{66DF4D5E-0402-264F-803C-892D3615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0" y="1534668"/>
            <a:ext cx="628458" cy="6284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0DA64A-35E2-1C82-80EB-CE31A660C3E0}"/>
              </a:ext>
            </a:extLst>
          </p:cNvPr>
          <p:cNvSpPr txBox="1"/>
          <p:nvPr/>
        </p:nvSpPr>
        <p:spPr>
          <a:xfrm>
            <a:off x="6531868" y="1526941"/>
            <a:ext cx="458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ER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D1BB3F-22C8-479A-F024-C5516E17A9BD}"/>
              </a:ext>
            </a:extLst>
          </p:cNvPr>
          <p:cNvSpPr txBox="1"/>
          <p:nvPr/>
        </p:nvSpPr>
        <p:spPr>
          <a:xfrm>
            <a:off x="5825135" y="1927955"/>
            <a:ext cx="3313689" cy="584775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Re-arrange Tables and Identify the relationships.</a:t>
            </a:r>
          </a:p>
        </p:txBody>
      </p:sp>
      <p:pic>
        <p:nvPicPr>
          <p:cNvPr id="30" name="Picture 29" descr="A blue square with a white number on it&#10;&#10;Description automatically generated">
            <a:extLst>
              <a:ext uri="{FF2B5EF4-FFF2-40B4-BE49-F238E27FC236}">
                <a16:creationId xmlns:a16="http://schemas.microsoft.com/office/drawing/2014/main" id="{7F58A2B6-4BB4-37F4-5D65-5EA627F7C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881" y="1551278"/>
            <a:ext cx="630936" cy="61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68DAE2-510E-03E8-7332-E5489F16F750}"/>
              </a:ext>
            </a:extLst>
          </p:cNvPr>
          <p:cNvSpPr txBox="1"/>
          <p:nvPr/>
        </p:nvSpPr>
        <p:spPr>
          <a:xfrm>
            <a:off x="1366179" y="3175140"/>
            <a:ext cx="458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Database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F5B0EA-459F-67ED-8468-32C0F00AD449}"/>
              </a:ext>
            </a:extLst>
          </p:cNvPr>
          <p:cNvSpPr txBox="1"/>
          <p:nvPr/>
        </p:nvSpPr>
        <p:spPr>
          <a:xfrm>
            <a:off x="1098032" y="3604634"/>
            <a:ext cx="3106325" cy="584775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Write a SQL code to answer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Client questions.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1B38E-AACD-CF6F-D58A-B8B5F05CE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22" y="3113532"/>
            <a:ext cx="630936" cy="6309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98E5672-FBFB-10F2-2634-3F09AA9F6194}"/>
              </a:ext>
            </a:extLst>
          </p:cNvPr>
          <p:cNvSpPr txBox="1"/>
          <p:nvPr/>
        </p:nvSpPr>
        <p:spPr>
          <a:xfrm>
            <a:off x="6091961" y="3228945"/>
            <a:ext cx="458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Visualization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CB47F-0975-6F36-8DD6-1B78E6562628}"/>
              </a:ext>
            </a:extLst>
          </p:cNvPr>
          <p:cNvSpPr txBox="1"/>
          <p:nvPr/>
        </p:nvSpPr>
        <p:spPr>
          <a:xfrm>
            <a:off x="5393829" y="3600470"/>
            <a:ext cx="3313689" cy="338554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Visualize the output.</a:t>
            </a:r>
          </a:p>
        </p:txBody>
      </p:sp>
      <p:pic>
        <p:nvPicPr>
          <p:cNvPr id="41" name="Picture 40" descr="A blue square with white number four&#10;&#10;Description automatically generated">
            <a:extLst>
              <a:ext uri="{FF2B5EF4-FFF2-40B4-BE49-F238E27FC236}">
                <a16:creationId xmlns:a16="http://schemas.microsoft.com/office/drawing/2014/main" id="{3EC6BC7B-8DA8-534E-DB57-B96A4B9D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248" y="3284421"/>
            <a:ext cx="630936" cy="6309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0E8D38A-5204-1C18-2371-A098599BC822}"/>
              </a:ext>
            </a:extLst>
          </p:cNvPr>
          <p:cNvSpPr txBox="1"/>
          <p:nvPr/>
        </p:nvSpPr>
        <p:spPr>
          <a:xfrm>
            <a:off x="4085036" y="4561198"/>
            <a:ext cx="458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71738-D895-16FC-1CC8-E8918F737228}"/>
              </a:ext>
            </a:extLst>
          </p:cNvPr>
          <p:cNvSpPr txBox="1"/>
          <p:nvPr/>
        </p:nvSpPr>
        <p:spPr>
          <a:xfrm>
            <a:off x="3137815" y="4925720"/>
            <a:ext cx="3313689" cy="338554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Summarize outputs</a:t>
            </a:r>
          </a:p>
        </p:txBody>
      </p:sp>
      <p:sp>
        <p:nvSpPr>
          <p:cNvPr id="44" name="Shape 5">
            <a:extLst>
              <a:ext uri="{FF2B5EF4-FFF2-40B4-BE49-F238E27FC236}">
                <a16:creationId xmlns:a16="http://schemas.microsoft.com/office/drawing/2014/main" id="{764D9F85-74D0-1DFB-C001-CADF577D1934}"/>
              </a:ext>
            </a:extLst>
          </p:cNvPr>
          <p:cNvSpPr/>
          <p:nvPr/>
        </p:nvSpPr>
        <p:spPr>
          <a:xfrm>
            <a:off x="-52130" y="5460797"/>
            <a:ext cx="849478" cy="896112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Shape 6">
            <a:extLst>
              <a:ext uri="{FF2B5EF4-FFF2-40B4-BE49-F238E27FC236}">
                <a16:creationId xmlns:a16="http://schemas.microsoft.com/office/drawing/2014/main" id="{67C9C6FE-B8DA-ECBF-AA39-C3EDE20C83C4}"/>
              </a:ext>
            </a:extLst>
          </p:cNvPr>
          <p:cNvSpPr/>
          <p:nvPr/>
        </p:nvSpPr>
        <p:spPr>
          <a:xfrm>
            <a:off x="442570" y="5460797"/>
            <a:ext cx="896112" cy="896112"/>
          </a:xfrm>
          <a:prstGeom prst="ellipse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Shape 2">
            <a:extLst>
              <a:ext uri="{FF2B5EF4-FFF2-40B4-BE49-F238E27FC236}">
                <a16:creationId xmlns:a16="http://schemas.microsoft.com/office/drawing/2014/main" id="{A05FB068-2A98-5F8A-C39E-F5BF0453FCA2}"/>
              </a:ext>
            </a:extLst>
          </p:cNvPr>
          <p:cNvSpPr/>
          <p:nvPr/>
        </p:nvSpPr>
        <p:spPr>
          <a:xfrm rot="5400000">
            <a:off x="4759452" y="953719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7" name="Shape 3">
            <a:extLst>
              <a:ext uri="{FF2B5EF4-FFF2-40B4-BE49-F238E27FC236}">
                <a16:creationId xmlns:a16="http://schemas.microsoft.com/office/drawing/2014/main" id="{90D80859-E561-7922-801B-D573885933A4}"/>
              </a:ext>
            </a:extLst>
          </p:cNvPr>
          <p:cNvSpPr/>
          <p:nvPr/>
        </p:nvSpPr>
        <p:spPr>
          <a:xfrm rot="5400000">
            <a:off x="4759452" y="1152144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8" name="Shape 4">
            <a:extLst>
              <a:ext uri="{FF2B5EF4-FFF2-40B4-BE49-F238E27FC236}">
                <a16:creationId xmlns:a16="http://schemas.microsoft.com/office/drawing/2014/main" id="{F8FF9DBD-056E-C869-CB1E-347823EAB511}"/>
              </a:ext>
            </a:extLst>
          </p:cNvPr>
          <p:cNvSpPr/>
          <p:nvPr/>
        </p:nvSpPr>
        <p:spPr>
          <a:xfrm rot="5400000" flipH="1">
            <a:off x="5017880" y="1091226"/>
            <a:ext cx="2" cy="10038506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B016AFFA-71F4-AC77-B90F-FFD79256B158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6C7BB6E9-D71C-B4ED-A1EB-A68EF1951577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8FA5DA5E-41F8-E2C9-C087-08B5308E03A1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2" name="Picture 51" descr="A blue square with a white number on it&#10;&#10;Description automatically generated">
            <a:extLst>
              <a:ext uri="{FF2B5EF4-FFF2-40B4-BE49-F238E27FC236}">
                <a16:creationId xmlns:a16="http://schemas.microsoft.com/office/drawing/2014/main" id="{B838029B-D2B8-F89C-55E9-FB84F897C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323" y="4552323"/>
            <a:ext cx="630936" cy="6309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D7D83C-C64E-D356-2523-C93BC5EEF307}"/>
              </a:ext>
            </a:extLst>
          </p:cNvPr>
          <p:cNvSpPr txBox="1"/>
          <p:nvPr/>
        </p:nvSpPr>
        <p:spPr>
          <a:xfrm>
            <a:off x="1589316" y="1594061"/>
            <a:ext cx="458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Data Exploration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536353-171D-DE1D-05AE-28960EBFDEDC}"/>
              </a:ext>
            </a:extLst>
          </p:cNvPr>
          <p:cNvSpPr txBox="1"/>
          <p:nvPr/>
        </p:nvSpPr>
        <p:spPr>
          <a:xfrm>
            <a:off x="1198021" y="2026022"/>
            <a:ext cx="3313689" cy="830997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Explore the Data</a:t>
            </a:r>
            <a:r>
              <a:rPr lang="ar-EG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Century Gothic" panose="020B0502020202020204" pitchFamily="34" charset="0"/>
                <a:ea typeface="Open Sans"/>
                <a:cs typeface="Open Sans"/>
              </a:rPr>
              <a:t>to understand their main characteristics and identify patterns,</a:t>
            </a:r>
          </a:p>
        </p:txBody>
      </p:sp>
    </p:spTree>
    <p:extLst>
      <p:ext uri="{BB962C8B-B14F-4D97-AF65-F5344CB8AC3E}">
        <p14:creationId xmlns:p14="http://schemas.microsoft.com/office/powerpoint/2010/main" val="282571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588B9-69C4-E3EE-ABE5-BD605493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0E1EF67-4B5F-55E2-BB06-E375640C3C2F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F17DFB3F-9F1C-3B5F-C4F5-50B5EF740BB2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6D70BC3-7759-7D15-AC03-777F2992E9EA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B264835-BA1F-1D30-A6E8-BBE3850D2B89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EF85493F-AA29-C280-B035-664BCCD07CB2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BD07AC9-5C11-AE09-C0C0-335EF86B0174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6C5C54E-5A1F-DC27-47C4-32587B09B8E1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F4B15-FB23-5A4D-511E-E2B7F05BB870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465524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Q16- What is the average time between rentals for each customer?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4AB6A-BF6D-EE90-F0F1-31D7D38C674C}"/>
              </a:ext>
            </a:extLst>
          </p:cNvPr>
          <p:cNvSpPr txBox="1"/>
          <p:nvPr/>
        </p:nvSpPr>
        <p:spPr>
          <a:xfrm>
            <a:off x="287079" y="875081"/>
            <a:ext cx="768008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AVG(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datediff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rental.return_date,rental.rental_date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Average_rental_duration_per_customer,CONCAT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," ",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Customer_name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01003-A9D0-2C96-7E37-3C289711EF47}"/>
              </a:ext>
            </a:extLst>
          </p:cNvPr>
          <p:cNvSpPr txBox="1"/>
          <p:nvPr/>
        </p:nvSpPr>
        <p:spPr>
          <a:xfrm>
            <a:off x="-360551" y="468916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0D886A1F-2BAB-84AA-A8C6-F09D8EF1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32" y="3014128"/>
            <a:ext cx="4008432" cy="3652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1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229E-0F0D-1359-D6DA-096A388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781F88DB-BCAC-52CC-FAE7-A735951A75AA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67B2496-8D59-C065-DFBD-FC7A9ACC88E4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B5D4D266-A20C-8D22-E6CC-CF527AA8C8E6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5D4A3DB2-4BAC-155F-F112-A82624AF5897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BE4BEF6A-783C-D44E-211D-5D8D2589B42C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D7A9BCC3-CA44-5DA6-5641-F36F55466F9A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60920AD7-6922-533F-87C0-1240ECD9FFED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6F9004-6484-BF1C-BF9B-DEC870835B9B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419414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Q17- How many customers have rented films in multiple categories? 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F77AA-52B4-A95A-3154-119390BE8F4D}"/>
              </a:ext>
            </a:extLst>
          </p:cNvPr>
          <p:cNvSpPr txBox="1"/>
          <p:nvPr/>
        </p:nvSpPr>
        <p:spPr>
          <a:xfrm>
            <a:off x="287079" y="875081"/>
            <a:ext cx="78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DISTINCT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Number_of_unique_customers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inventory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rental.inventory_id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inventory.inventory_id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category 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film_category.category_id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HAVING COUNT(DISTINCT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film_category.category_id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&gt; 1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68CE3-0DE7-0FA1-195D-3E405CD115C3}"/>
              </a:ext>
            </a:extLst>
          </p:cNvPr>
          <p:cNvSpPr txBox="1"/>
          <p:nvPr/>
        </p:nvSpPr>
        <p:spPr>
          <a:xfrm>
            <a:off x="-497220" y="5890885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close-up of a word&#10;&#10;Description automatically generated">
            <a:extLst>
              <a:ext uri="{FF2B5EF4-FFF2-40B4-BE49-F238E27FC236}">
                <a16:creationId xmlns:a16="http://schemas.microsoft.com/office/drawing/2014/main" id="{EC70E243-D57C-13EB-6AA8-D3D1E920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15" y="5692588"/>
            <a:ext cx="3443924" cy="814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29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88CD-CB65-F3A0-B5DE-CCCF860E1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4E956AF-F27C-208A-A8D6-8D45CEADC5B5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59E928A-236D-EB3B-9E86-92ECA81EEA74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95A8E32-CE27-A3C0-B111-34EBD890CF38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13331C81-3EBA-045B-024C-F4051DE4D521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2EA77A46-FE8A-DEEC-7D56-DB6C6B3B8629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503CAE66-F0FF-F2A6-1F33-47C6B774BE8F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27A88335-1E57-B26F-693A-1EF171E2B84D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CB103-785D-DF6C-5EE2-77A1D0DAB526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Q18- What is the total number of films rented per year?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F2548-2726-D863-3C18-899C2F7E5C91}"/>
              </a:ext>
            </a:extLst>
          </p:cNvPr>
          <p:cNvSpPr txBox="1"/>
          <p:nvPr/>
        </p:nvSpPr>
        <p:spPr>
          <a:xfrm>
            <a:off x="287079" y="875081"/>
            <a:ext cx="78361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Total_number_of_films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 YEAR(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year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year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247F5-77A4-05C4-BF08-993D9F316AB5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68560F8-04D8-94B1-A8C3-798CEE67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63" y="4040372"/>
            <a:ext cx="3568574" cy="1892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A blue circle with a line in the middle&#10;&#10;Description automatically generated">
            <a:extLst>
              <a:ext uri="{FF2B5EF4-FFF2-40B4-BE49-F238E27FC236}">
                <a16:creationId xmlns:a16="http://schemas.microsoft.com/office/drawing/2014/main" id="{0904CEF1-7D00-11FC-3282-C7371C30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18" y="4040372"/>
            <a:ext cx="3896303" cy="1892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A930A9-8C16-26B0-B215-E14BB53F7B96}"/>
              </a:ext>
            </a:extLst>
          </p:cNvPr>
          <p:cNvSpPr txBox="1"/>
          <p:nvPr/>
        </p:nvSpPr>
        <p:spPr>
          <a:xfrm>
            <a:off x="5944949" y="3334058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094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284D8-F685-CD2B-0951-852131CB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E5230FA-3BA2-5B99-BF54-6D3D2AAB439A}"/>
              </a:ext>
            </a:extLst>
          </p:cNvPr>
          <p:cNvSpPr/>
          <p:nvPr/>
        </p:nvSpPr>
        <p:spPr>
          <a:xfrm>
            <a:off x="-91440" y="-85060"/>
            <a:ext cx="12293600" cy="6964326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E87FCB1-914A-F2D4-8B0F-CDDDEF6CCF51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0C2C19D9-C707-126B-CF49-9C630C7D63BC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C3470893-4BF1-7049-E627-2FA2B8D421E4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399FD1AB-04F7-764E-D922-74D40B0ECB33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4B11791-077B-0CE0-AEC6-FE9FC4813E01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D85874C4-101F-7FFB-3979-92B2A59E24CF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1023DD-4746-B52C-9169-848BA4B52C69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323721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Q19- What is the average revenue per customer by city?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E2452-6CD7-68D3-4431-7489979D1C67}"/>
              </a:ext>
            </a:extLst>
          </p:cNvPr>
          <p:cNvSpPr txBox="1"/>
          <p:nvPr/>
        </p:nvSpPr>
        <p:spPr>
          <a:xfrm>
            <a:off x="287079" y="875081"/>
            <a:ext cx="78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(SUM(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payment.amount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/ COUNT(DISTINCT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Average_revenue_per_customer,city.city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payment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payment.rental_id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address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customer.address_id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address.address_id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city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address.city_id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Average_revenue_per_customer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60733-7F57-02B6-30D6-FB9990B840BD}"/>
              </a:ext>
            </a:extLst>
          </p:cNvPr>
          <p:cNvSpPr txBox="1"/>
          <p:nvPr/>
        </p:nvSpPr>
        <p:spPr>
          <a:xfrm>
            <a:off x="4431016" y="5294557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4B5B9B-F6AB-CE3F-136C-EC2DC8F7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45" y="4097544"/>
            <a:ext cx="3027229" cy="2584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09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0502-51AD-8C0B-762D-83F5CBBA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AF36688D-DF13-F750-731C-831E1810795C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733618C-DD06-5EB2-AA0A-15B3A8669A2B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CAD064F1-60AC-2493-FB71-5F3AE8E39FCD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7FE497D-A92D-237F-DC85-8631D460BDEA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F8158B2F-BFEC-8C55-0225-F9F590400F82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172C438-E020-9531-1F9D-3BC141471D90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8D94EE4F-8B2B-D91D-388E-3F9C928B6532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EC5B58-3AE3-351B-AE9B-1632BCE92935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834623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Q20- Which customers who rented films in previous year have not rented any films in 2006?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93655-FA0E-BCA6-B134-DEA0A467994D}"/>
              </a:ext>
            </a:extLst>
          </p:cNvPr>
          <p:cNvSpPr txBox="1"/>
          <p:nvPr/>
        </p:nvSpPr>
        <p:spPr>
          <a:xfrm>
            <a:off x="287079" y="875081"/>
            <a:ext cx="803821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DISTINCT CONCAT(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," ",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Customer_name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WHERE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IN (SELECT DISTINCT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FROM rental WHERE YEAR(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= 2005) AND</a:t>
            </a:r>
          </a:p>
          <a:p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NOT IN (SELECT DISTINCT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FROM rental WHERE YEAR(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rental_date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= 2006)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9C29B-FF08-9962-6EFC-2092EB411B72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list of female names&#10;&#10;Description automatically generated">
            <a:extLst>
              <a:ext uri="{FF2B5EF4-FFF2-40B4-BE49-F238E27FC236}">
                <a16:creationId xmlns:a16="http://schemas.microsoft.com/office/drawing/2014/main" id="{768D8A78-E09D-DBA4-7AC3-9DD8CCC3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91" y="3429000"/>
            <a:ext cx="2652018" cy="3253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329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5A680-375E-FD65-D540-D0578A27D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D7296504-EA25-B03A-DBAF-D4FAFE9D1A3A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9AB8145-8465-F2DA-6F42-9F70BC771398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51AD8B5C-F249-3E30-07B5-737946D26111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E750EDF3-CDE2-455B-9A1D-409FF8C77449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61805A26-C709-B526-C0CE-F087200A0E41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46B7920-9F95-522C-759B-61D0237B4293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CE62783-B931-25CB-0A9B-6A7678D1FF57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0F0544-AA02-3248-78C9-542D54A36EDA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834623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Q21- What are the top 5 countries by number of customers?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CF210-88F3-50BB-BB3D-D27ECAD4C15C}"/>
              </a:ext>
            </a:extLst>
          </p:cNvPr>
          <p:cNvSpPr txBox="1"/>
          <p:nvPr/>
        </p:nvSpPr>
        <p:spPr>
          <a:xfrm>
            <a:off x="287079" y="875081"/>
            <a:ext cx="78361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Total_customers,country.country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address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customer.address_id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address.address_id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city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address.city_id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country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country.country_id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country.country_id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Total_customers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5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A4052-7CD9-2779-BD0E-BF89600AE1A5}"/>
              </a:ext>
            </a:extLst>
          </p:cNvPr>
          <p:cNvSpPr txBox="1"/>
          <p:nvPr/>
        </p:nvSpPr>
        <p:spPr>
          <a:xfrm>
            <a:off x="-596800" y="534250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0399F26-BD1C-69C0-F0B0-17F5C6F0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51" y="4309304"/>
            <a:ext cx="3882589" cy="2373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 descr="A map of the world&#10;&#10;Description automatically generated">
            <a:extLst>
              <a:ext uri="{FF2B5EF4-FFF2-40B4-BE49-F238E27FC236}">
                <a16:creationId xmlns:a16="http://schemas.microsoft.com/office/drawing/2014/main" id="{0AE0FA72-3BAD-E6E5-1007-7EE97C00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35" y="4313516"/>
            <a:ext cx="3721254" cy="2368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37E13-76ED-0A62-BA77-546CA8690E4B}"/>
              </a:ext>
            </a:extLst>
          </p:cNvPr>
          <p:cNvSpPr txBox="1"/>
          <p:nvPr/>
        </p:nvSpPr>
        <p:spPr>
          <a:xfrm>
            <a:off x="6417854" y="3634861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41243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336E-4156-CD9F-69FC-FDC5E229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78169AB-BB1E-629F-84BF-BE349419814D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2A8428C5-817C-E8AB-377F-316A08A5AD7B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B1BA921B-3B62-4FD0-2531-FE64616A7411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92A5357C-6E62-65F5-0259-258113C0E713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3B28770B-3751-E90B-16DD-3B58B5098C43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B4A316EE-290F-4DC0-8200-63F7DE5046D5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6CDFDEB3-23E6-C34E-94D5-E24F93D1E9DB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8820D-8409-2322-9843-F21F2278C2DC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127551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Q22- Which cities have the highest average payment per rented films?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E456A-DDC1-4D2F-96F4-39F659039F03}"/>
              </a:ext>
            </a:extLst>
          </p:cNvPr>
          <p:cNvSpPr txBox="1"/>
          <p:nvPr/>
        </p:nvSpPr>
        <p:spPr>
          <a:xfrm>
            <a:off x="287079" y="875081"/>
            <a:ext cx="78361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AVG(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payment.amount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Average_payment,city.city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payment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customer 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address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customer.address_id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address.address_id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city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address.city_id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city.city_id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Average_payment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579C3-5A49-A7A5-340F-D6706CB4B742}"/>
              </a:ext>
            </a:extLst>
          </p:cNvPr>
          <p:cNvSpPr txBox="1"/>
          <p:nvPr/>
        </p:nvSpPr>
        <p:spPr>
          <a:xfrm>
            <a:off x="-596800" y="5186769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9448D15-6B4A-BC96-27C5-A2D12CE2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10" y="4431125"/>
            <a:ext cx="2661167" cy="2215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399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7493-BCCF-CEDD-1C12-7F44272F4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44E00193-0C5C-48EE-7AB1-03D9CDDD87D7}"/>
              </a:ext>
            </a:extLst>
          </p:cNvPr>
          <p:cNvSpPr/>
          <p:nvPr/>
        </p:nvSpPr>
        <p:spPr>
          <a:xfrm>
            <a:off x="-91440" y="-10634"/>
            <a:ext cx="12293600" cy="6868633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FB3A8A68-6490-E997-F83F-A5E7887C0752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522A505D-1CD5-90A8-DBDA-10DF440E8FC4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9BC44BE0-6F29-5E94-4A46-32230FBC8DF7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6F945A79-A8A3-15E0-EB39-90F4BD6489BF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417B57E-F098-E054-36A4-2C52FF653D02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BAD817E9-9437-91AB-8610-DE56050F5EE1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366313-06DA-302B-D691-9375D4414A1D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770828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Q23- Which staff members have processed the highest total payments?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8DED1-4E08-BF11-7120-8831F9060396}"/>
              </a:ext>
            </a:extLst>
          </p:cNvPr>
          <p:cNvSpPr txBox="1"/>
          <p:nvPr/>
        </p:nvSpPr>
        <p:spPr>
          <a:xfrm>
            <a:off x="287079" y="875081"/>
            <a:ext cx="78361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SUM(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payment.amount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Total_payment,concat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staff.first_name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," ",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staff.last_name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Staff_fullname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payment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staff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payment.staff_id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staff.staff_id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staff.staff_id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Total_payment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ECDC3-0AD1-F78C-CD11-F67E53B1BD20}"/>
              </a:ext>
            </a:extLst>
          </p:cNvPr>
          <p:cNvSpPr txBox="1"/>
          <p:nvPr/>
        </p:nvSpPr>
        <p:spPr>
          <a:xfrm>
            <a:off x="-701292" y="5255298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F15F8C-2B6C-F724-1BCF-68F44756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14" y="4306186"/>
            <a:ext cx="3755660" cy="2376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406B850-1B92-8301-29BE-A9EA79615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55" y="4306186"/>
            <a:ext cx="4080411" cy="2376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40B857-BBB1-F9FC-2A7C-D9ECA589B388}"/>
              </a:ext>
            </a:extLst>
          </p:cNvPr>
          <p:cNvSpPr txBox="1"/>
          <p:nvPr/>
        </p:nvSpPr>
        <p:spPr>
          <a:xfrm>
            <a:off x="5988251" y="375653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0712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EE7FA-3CB3-94E2-AE10-02AFAD4F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8821D0E4-03F7-0417-2758-2FC2C865B9E5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93BBFD1-5349-246F-6B2A-47ED4D3846AA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606D3D0-DB64-03D5-D472-A5550C97AFAE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88985CD-682B-55C3-B813-A1EBD0BD36BB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DBDACF10-C6E6-8029-3A09-59A6CBECB134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B17693A6-57B1-F363-B350-DA5C9DD13461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E9D3C8D9-9408-AE9D-A030-E534E3D412D3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F15C85-B271-2C02-2651-023820DE3EA3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Q24-  Which customers who have not rented any films?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02874-9BAD-6F6E-38C8-E29CB27FD9F5}"/>
              </a:ext>
            </a:extLst>
          </p:cNvPr>
          <p:cNvSpPr txBox="1"/>
          <p:nvPr/>
        </p:nvSpPr>
        <p:spPr>
          <a:xfrm>
            <a:off x="287079" y="875081"/>
            <a:ext cx="78361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CONCAT(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 " ",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Customer_name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LEFT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WHERE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IS NULL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1B03E-6A5A-A7B6-C092-58366204B9AF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61CA826-907A-4A45-35F3-A99BE9AF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3" y="4350283"/>
            <a:ext cx="2506502" cy="1184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95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981DA-6814-B3DE-279E-F691DC516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05D10EC3-9895-97CE-F828-AA6D494C6825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1A0D76B-083F-D9F9-8F2F-303B7571163A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5F590CE9-BE42-A3A1-F14C-9406AB644397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7B15F32-9527-77D1-709E-3BDF5A91FDC6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2BF05165-C06C-AE95-4F4E-AB55512017E4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4FD2F4E-DE9B-8D72-75E9-463833424029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7E772120-C33B-6B25-A183-7AFDA0F4E417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9423F1-2709-CDEB-2492-370D04FC059C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8465524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Q25- What is the rank of each customer based on the total number of films rented, and how does it compare to the overall average number of rentals per customer?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E1C99-98D4-0512-614E-AA4A628B3414}"/>
              </a:ext>
            </a:extLst>
          </p:cNvPr>
          <p:cNvSpPr txBox="1"/>
          <p:nvPr/>
        </p:nvSpPr>
        <p:spPr>
          <a:xfrm>
            <a:off x="262534" y="1128677"/>
            <a:ext cx="783619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Number_of_films_rented,AVG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)) OVER()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Average_Rented_films,CONCAT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customer.first_name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, ' ',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customer.last_name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Customer_Name,RANK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() OVER(ORDER BY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DESC)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Film_rank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customer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LEFT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rental.customer_id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LEFT JOIN payment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payment.rental_id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customer.customer_id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57CFE-729D-0CDF-4E27-D21C4EB7AE6C}"/>
              </a:ext>
            </a:extLst>
          </p:cNvPr>
          <p:cNvSpPr txBox="1"/>
          <p:nvPr/>
        </p:nvSpPr>
        <p:spPr>
          <a:xfrm>
            <a:off x="2551175" y="5181232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F92129FC-0B0E-3B05-CABC-CEF50FCA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83" y="4162519"/>
            <a:ext cx="4813414" cy="2519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935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0CB3D-5819-58A7-599B-E7D91B72F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7C72C2E-11BC-2AE1-F4FD-E5A5BA0D233F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ADFB8729-8F7C-BD1A-77A8-59AB94C1E9D6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6CC94F4-9270-6D61-7C7B-966ADE78152E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4C0E105-53AA-A0AA-2BE9-A17B70480B54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4" name="Shape 5">
            <a:extLst>
              <a:ext uri="{FF2B5EF4-FFF2-40B4-BE49-F238E27FC236}">
                <a16:creationId xmlns:a16="http://schemas.microsoft.com/office/drawing/2014/main" id="{ACCDF0FA-DB0B-8462-54C0-C9DAC99F5B68}"/>
              </a:ext>
            </a:extLst>
          </p:cNvPr>
          <p:cNvSpPr/>
          <p:nvPr/>
        </p:nvSpPr>
        <p:spPr>
          <a:xfrm>
            <a:off x="-52130" y="5460797"/>
            <a:ext cx="849478" cy="896112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Shape 6">
            <a:extLst>
              <a:ext uri="{FF2B5EF4-FFF2-40B4-BE49-F238E27FC236}">
                <a16:creationId xmlns:a16="http://schemas.microsoft.com/office/drawing/2014/main" id="{80414974-9C57-EE30-F054-D430A7FBD072}"/>
              </a:ext>
            </a:extLst>
          </p:cNvPr>
          <p:cNvSpPr/>
          <p:nvPr/>
        </p:nvSpPr>
        <p:spPr>
          <a:xfrm>
            <a:off x="442570" y="5460797"/>
            <a:ext cx="896112" cy="896112"/>
          </a:xfrm>
          <a:prstGeom prst="ellipse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Shape 2">
            <a:extLst>
              <a:ext uri="{FF2B5EF4-FFF2-40B4-BE49-F238E27FC236}">
                <a16:creationId xmlns:a16="http://schemas.microsoft.com/office/drawing/2014/main" id="{3365A437-EED7-0295-F47F-054ABE13A1D6}"/>
              </a:ext>
            </a:extLst>
          </p:cNvPr>
          <p:cNvSpPr/>
          <p:nvPr/>
        </p:nvSpPr>
        <p:spPr>
          <a:xfrm rot="5400000">
            <a:off x="4708694" y="953719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7" name="Shape 3">
            <a:extLst>
              <a:ext uri="{FF2B5EF4-FFF2-40B4-BE49-F238E27FC236}">
                <a16:creationId xmlns:a16="http://schemas.microsoft.com/office/drawing/2014/main" id="{D4D7D66E-B4AB-14A5-673F-448E0FCE98E2}"/>
              </a:ext>
            </a:extLst>
          </p:cNvPr>
          <p:cNvSpPr/>
          <p:nvPr/>
        </p:nvSpPr>
        <p:spPr>
          <a:xfrm rot="5400000">
            <a:off x="4759452" y="1152144"/>
            <a:ext cx="0" cy="9521647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8" name="Shape 4">
            <a:extLst>
              <a:ext uri="{FF2B5EF4-FFF2-40B4-BE49-F238E27FC236}">
                <a16:creationId xmlns:a16="http://schemas.microsoft.com/office/drawing/2014/main" id="{0540CB1B-A803-ACB8-2E70-D4C6608BC273}"/>
              </a:ext>
            </a:extLst>
          </p:cNvPr>
          <p:cNvSpPr/>
          <p:nvPr/>
        </p:nvSpPr>
        <p:spPr>
          <a:xfrm rot="5400000" flipH="1">
            <a:off x="5017880" y="1091226"/>
            <a:ext cx="2" cy="10038506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A4092E2A-1BD3-EADF-E0FE-8B37CC5B2AE1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88432324-5CB9-C808-97BE-4AFF77A4B92C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EB11A7DF-C74A-9054-B23E-21D09DBF83BC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Picture 3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9B090DE3-8F08-191D-8AAF-B9F9BC19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52" y="1249223"/>
            <a:ext cx="4762500" cy="4762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5F1DF-B212-C33B-666D-947745BBEA38}"/>
              </a:ext>
            </a:extLst>
          </p:cNvPr>
          <p:cNvSpPr txBox="1">
            <a:spLocks/>
          </p:cNvSpPr>
          <p:nvPr/>
        </p:nvSpPr>
        <p:spPr>
          <a:xfrm>
            <a:off x="3253571" y="63702"/>
            <a:ext cx="8446846" cy="2494017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entury Gothic" pitchFamily="34" charset="0"/>
              </a:rPr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04657-D5F8-89EB-53BC-EEB8ECEA43DC}"/>
              </a:ext>
            </a:extLst>
          </p:cNvPr>
          <p:cNvSpPr txBox="1"/>
          <p:nvPr/>
        </p:nvSpPr>
        <p:spPr>
          <a:xfrm>
            <a:off x="91440" y="549195"/>
            <a:ext cx="68296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actor;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address;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category;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city;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country;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customer;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film;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film_actor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film_text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inventory;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language;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payment;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rental;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staff;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* FROM store;</a:t>
            </a:r>
          </a:p>
        </p:txBody>
      </p:sp>
    </p:spTree>
    <p:extLst>
      <p:ext uri="{BB962C8B-B14F-4D97-AF65-F5344CB8AC3E}">
        <p14:creationId xmlns:p14="http://schemas.microsoft.com/office/powerpoint/2010/main" val="894654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6D93-CBFC-1BFE-444D-ADA5FC629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9F56531-0AD1-2F12-10BC-0ABFCCBB4B19}"/>
              </a:ext>
            </a:extLst>
          </p:cNvPr>
          <p:cNvSpPr/>
          <p:nvPr/>
        </p:nvSpPr>
        <p:spPr>
          <a:xfrm>
            <a:off x="-91440" y="-21267"/>
            <a:ext cx="12293600" cy="6974959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A8B6AF38-050B-5D83-A269-714E71DB1B83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646908FB-4500-A558-B348-4B15789A411A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22DAFC6-57C9-10A3-4CF6-451506D9E799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3FBDFA5A-7C14-1D03-C2BA-B227AF78925B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59BB2434-B2D7-63AF-7BEE-CB68FF5757ED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A3F3B590-5CDC-7225-094F-8456294A8FE8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0FD87-0E04-F2E0-5D19-BA67D17A1D81}"/>
              </a:ext>
            </a:extLst>
          </p:cNvPr>
          <p:cNvSpPr txBox="1"/>
          <p:nvPr/>
        </p:nvSpPr>
        <p:spPr>
          <a:xfrm>
            <a:off x="2991618" y="192543"/>
            <a:ext cx="763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DB0CF-1599-2C0E-CA52-D9170B3B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021"/>
            <a:ext cx="921471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1- Expand High-Revenue Categories: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Increase inventory in top-performing film categories to boost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2- Promote Underperforming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Implement targeted promotions and bundles to drive interest in less popular films.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3- Engage Frequent Renters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Develop loyalty programs and personalized offers for customers who rent frequently or across multiple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4- Optimize Operations on Peak Rental 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Align staffing and marketing efforts with peak rental days to enhance efficiency and capture higher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839D-4FF9-6C3E-0859-83DB6BC9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7F32E9D-F83B-C818-E2F0-5FE99BAA95D1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6B8D788-BE15-E8CC-64C5-2BAA76F91E3B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84061D21-194D-BC24-9042-823B8EF4EED7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92EA9C79-5ED9-6ACB-5626-0ADF8F7F7B37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EF6CB7A0-C0CC-B6B2-87E6-F5F31B70E917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057B226-6FC3-7DE2-C705-C7A6575C309E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B54E476F-B9DC-7BD6-F917-6A75C9638F15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6BC06-4B37-49E0-5DF3-A9CEE7664980}"/>
              </a:ext>
            </a:extLst>
          </p:cNvPr>
          <p:cNvSpPr txBox="1"/>
          <p:nvPr/>
        </p:nvSpPr>
        <p:spPr>
          <a:xfrm>
            <a:off x="2991618" y="192543"/>
            <a:ext cx="763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7B8718-E5D9-8C04-4DF4-981C9B2E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6892"/>
            <a:ext cx="870417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5- Prioritize High-Revenue Stores and Cities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Focus investments on stores and cities with higher rental revenue while reevaluating strategies for lower-performing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6- Re-engage Inactive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Target customers who haven't rented recently with personalized offers to encourage their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7- Monitor Trends and Adjust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Continuously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track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rental trends and adjust inventory and marketing strategies to align with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6CB2-F4C7-12C2-7E8D-04C61EAE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E84901B-977A-3CCD-0CAE-D9BA6EA5E017}"/>
              </a:ext>
            </a:extLst>
          </p:cNvPr>
          <p:cNvSpPr/>
          <p:nvPr/>
        </p:nvSpPr>
        <p:spPr>
          <a:xfrm>
            <a:off x="-102073" y="0"/>
            <a:ext cx="12283440" cy="68833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0">
            <a:extLst>
              <a:ext uri="{FF2B5EF4-FFF2-40B4-BE49-F238E27FC236}">
                <a16:creationId xmlns:a16="http://schemas.microsoft.com/office/drawing/2014/main" id="{5779C4E9-E617-CE89-7A56-1D4D169631C8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>
            <a:solidFill>
              <a:srgbClr val="9AD0C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A8E9985-6727-91CE-2E59-2EDAC66E0065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67A3E6-159D-F249-FB78-DE490FBACF98}"/>
              </a:ext>
            </a:extLst>
          </p:cNvPr>
          <p:cNvSpPr/>
          <p:nvPr/>
        </p:nvSpPr>
        <p:spPr>
          <a:xfrm rot="3002153">
            <a:off x="3405355" y="1698325"/>
            <a:ext cx="4354701" cy="3461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A17F20-1D95-A852-4053-7D6F8EB37824}"/>
              </a:ext>
            </a:extLst>
          </p:cNvPr>
          <p:cNvSpPr/>
          <p:nvPr/>
        </p:nvSpPr>
        <p:spPr>
          <a:xfrm rot="3002153">
            <a:off x="4064930" y="5636884"/>
            <a:ext cx="934671" cy="7037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64D93F-3C04-84DB-D2E8-562E7F98E4E6}"/>
              </a:ext>
            </a:extLst>
          </p:cNvPr>
          <p:cNvSpPr/>
          <p:nvPr/>
        </p:nvSpPr>
        <p:spPr>
          <a:xfrm rot="3002153">
            <a:off x="3266158" y="4767642"/>
            <a:ext cx="934671" cy="7037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7356F-AB72-435F-DCF4-C220D9ABDD32}"/>
              </a:ext>
            </a:extLst>
          </p:cNvPr>
          <p:cNvSpPr/>
          <p:nvPr/>
        </p:nvSpPr>
        <p:spPr>
          <a:xfrm rot="3002153">
            <a:off x="2488052" y="3883494"/>
            <a:ext cx="934671" cy="7037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D729D9-FB73-B69C-6900-17A99C9A3ED5}"/>
              </a:ext>
            </a:extLst>
          </p:cNvPr>
          <p:cNvSpPr/>
          <p:nvPr/>
        </p:nvSpPr>
        <p:spPr>
          <a:xfrm rot="3002153">
            <a:off x="7500973" y="2271886"/>
            <a:ext cx="934671" cy="703749"/>
          </a:xfrm>
          <a:prstGeom prst="roundRect">
            <a:avLst/>
          </a:prstGeom>
          <a:noFill/>
          <a:ln w="57150">
            <a:solidFill>
              <a:srgbClr val="9AD0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C76EC3-0D31-DE03-247D-72D2921ADC0D}"/>
              </a:ext>
            </a:extLst>
          </p:cNvPr>
          <p:cNvSpPr/>
          <p:nvPr/>
        </p:nvSpPr>
        <p:spPr>
          <a:xfrm rot="3002153">
            <a:off x="6702201" y="1402644"/>
            <a:ext cx="934671" cy="703749"/>
          </a:xfrm>
          <a:prstGeom prst="roundRect">
            <a:avLst/>
          </a:prstGeom>
          <a:noFill/>
          <a:ln w="57150">
            <a:solidFill>
              <a:srgbClr val="9AD0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52360C-C851-460F-8269-B8F8B1B4EAE0}"/>
              </a:ext>
            </a:extLst>
          </p:cNvPr>
          <p:cNvSpPr/>
          <p:nvPr/>
        </p:nvSpPr>
        <p:spPr>
          <a:xfrm rot="3002153">
            <a:off x="5924095" y="518496"/>
            <a:ext cx="934671" cy="703749"/>
          </a:xfrm>
          <a:prstGeom prst="roundRect">
            <a:avLst/>
          </a:prstGeom>
          <a:noFill/>
          <a:ln w="57150">
            <a:solidFill>
              <a:srgbClr val="9AD0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C107A5-7666-CB71-1AFA-9DB915C04C30}"/>
              </a:ext>
            </a:extLst>
          </p:cNvPr>
          <p:cNvSpPr/>
          <p:nvPr/>
        </p:nvSpPr>
        <p:spPr>
          <a:xfrm rot="3002153">
            <a:off x="1563815" y="5281178"/>
            <a:ext cx="3040211" cy="47051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88B938-AF6C-E946-F16E-F8F5E52CFE3F}"/>
              </a:ext>
            </a:extLst>
          </p:cNvPr>
          <p:cNvSpPr/>
          <p:nvPr/>
        </p:nvSpPr>
        <p:spPr>
          <a:xfrm>
            <a:off x="2157579" y="1154283"/>
            <a:ext cx="1367675" cy="1366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ED183F-3530-D737-AC83-E7FCD482CDDD}"/>
              </a:ext>
            </a:extLst>
          </p:cNvPr>
          <p:cNvSpPr/>
          <p:nvPr/>
        </p:nvSpPr>
        <p:spPr>
          <a:xfrm>
            <a:off x="7888642" y="4234241"/>
            <a:ext cx="1367675" cy="1366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45E136-D304-E94B-CF07-2900B1A894CA}"/>
              </a:ext>
            </a:extLst>
          </p:cNvPr>
          <p:cNvSpPr/>
          <p:nvPr/>
        </p:nvSpPr>
        <p:spPr>
          <a:xfrm rot="3002153">
            <a:off x="3361581" y="1626747"/>
            <a:ext cx="4456815" cy="361857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D27633-3BEF-78E7-563C-61095D0F7B66}"/>
              </a:ext>
            </a:extLst>
          </p:cNvPr>
          <p:cNvSpPr/>
          <p:nvPr/>
        </p:nvSpPr>
        <p:spPr>
          <a:xfrm rot="3002153">
            <a:off x="3038720" y="1407804"/>
            <a:ext cx="5181572" cy="40953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E57BC8-FCC6-0F1C-3E1A-1BBFE0654E6F}"/>
              </a:ext>
            </a:extLst>
          </p:cNvPr>
          <p:cNvSpPr txBox="1"/>
          <p:nvPr/>
        </p:nvSpPr>
        <p:spPr>
          <a:xfrm>
            <a:off x="4005690" y="2310034"/>
            <a:ext cx="32002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91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D97A-48CB-40E9-6936-A8D041490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25A5E7E-CF7D-0370-5A63-B965444574E6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2649B46-7EDC-E061-8CC8-DBCA9C11FD7B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603AFE2-6598-5529-ED32-E5AF7D59AD0D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173DDE55-0C9B-689A-F424-D5C3006AD4E0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12270C98-6D49-EA1C-4D68-5502253BB60C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34709F07-5DCA-1741-69C7-FFF9DF11C9D9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C309EC4E-A61C-D7A5-1642-729753837A52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3E62DC-B5DB-82B6-DFF0-00F0C625A698}"/>
              </a:ext>
            </a:extLst>
          </p:cNvPr>
          <p:cNvSpPr txBox="1">
            <a:spLocks/>
          </p:cNvSpPr>
          <p:nvPr/>
        </p:nvSpPr>
        <p:spPr>
          <a:xfrm>
            <a:off x="3253571" y="63702"/>
            <a:ext cx="8446846" cy="2494017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Century Gothic" pitchFamily="34" charset="0"/>
              </a:rPr>
              <a:t>ER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A88F0E-5A6C-CED9-2EA5-9BC2DA72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" y="723014"/>
            <a:ext cx="8297050" cy="6107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555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2399C-46F7-F54F-1847-293E3BE9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54761D2-B4ED-0C52-5547-1890E4749C80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A97EAB0-D634-D2C9-0D65-CC608AA88E97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C9064855-C1A8-4452-96D0-D5D77E690A67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E4B1297-C1C8-EE73-59D9-F9C50DB68E42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039755DB-9E5F-9D22-245E-3C2C39492897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5B9844B0-7082-1C7C-EB23-519ACF4E93CB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BC0C1B74-640E-E31D-CB4B-38313373C3F1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3F036-4D8A-8085-8E93-99A5FA666192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Q1-What is the total number of films in each category?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80A60-6BCC-C56D-D624-27B981EAB6AD}"/>
              </a:ext>
            </a:extLst>
          </p:cNvPr>
          <p:cNvSpPr txBox="1"/>
          <p:nvPr/>
        </p:nvSpPr>
        <p:spPr>
          <a:xfrm>
            <a:off x="287079" y="875081"/>
            <a:ext cx="7836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Total_number_of_films,category.name</a:t>
            </a:r>
            <a:endParaRPr lang="en-US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film</a:t>
            </a: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</a:t>
            </a:r>
            <a:endParaRPr lang="en-US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category</a:t>
            </a: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film_category.category_id</a:t>
            </a:r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endParaRPr lang="en-US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category.category_id</a:t>
            </a:r>
            <a:endParaRPr lang="en-US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Total_number_of_films</a:t>
            </a:r>
            <a:r>
              <a:rPr lang="en-US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 ;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0E4EC01-97C9-1975-80F6-79608F89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82" y="3258671"/>
            <a:ext cx="4096512" cy="3554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A20DB-454C-087B-ECF2-62D8C88D71B4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20" name="Picture 19" descr="A graph of a number of films&#10;&#10;Description automatically generated">
            <a:extLst>
              <a:ext uri="{FF2B5EF4-FFF2-40B4-BE49-F238E27FC236}">
                <a16:creationId xmlns:a16="http://schemas.microsoft.com/office/drawing/2014/main" id="{F2882071-26D3-0B4F-1215-CAF8A045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20" y="3258671"/>
            <a:ext cx="4093874" cy="3554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D638D1-3039-9AE2-F481-69566C459849}"/>
              </a:ext>
            </a:extLst>
          </p:cNvPr>
          <p:cNvSpPr txBox="1"/>
          <p:nvPr/>
        </p:nvSpPr>
        <p:spPr>
          <a:xfrm>
            <a:off x="6208520" y="2744901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2500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6474-34C7-B8D0-76F3-54EC48C8B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57C7F732-4DC9-BD40-2114-0E91B07EFC21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04B03FE4-268E-10F4-8414-3975D340E77D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B65ACDD2-9DD5-BB84-2BDC-032E5B7F6553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7AC164D0-0308-6DA9-2CF8-C82530022262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13FF34EB-CD58-92FE-F0B5-C09EEBF2F2F1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D57E57F2-BCE4-4113-C197-3D5793DE9A1F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A6DDEE5-D87D-ECD3-7D58-0254E5283788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DF6ED7-2B7B-A33A-D89E-88DA08352D60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Q2- What is the language most used for films?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B1B53-2677-D7B1-CA2F-ED6634F8AD1E}"/>
              </a:ext>
            </a:extLst>
          </p:cNvPr>
          <p:cNvSpPr txBox="1"/>
          <p:nvPr/>
        </p:nvSpPr>
        <p:spPr>
          <a:xfrm>
            <a:off x="134661" y="656392"/>
            <a:ext cx="64237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Total_films,language.name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language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film.language_id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language.language_id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language.language_id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C4579-0080-E6E5-4E4D-4E99B1CB15B7}"/>
              </a:ext>
            </a:extLst>
          </p:cNvPr>
          <p:cNvSpPr txBox="1"/>
          <p:nvPr/>
        </p:nvSpPr>
        <p:spPr>
          <a:xfrm>
            <a:off x="-435934" y="4894446"/>
            <a:ext cx="25805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8" name="Picture 7" descr="A close-up of a screen&#10;&#10;Description automatically generated">
            <a:extLst>
              <a:ext uri="{FF2B5EF4-FFF2-40B4-BE49-F238E27FC236}">
                <a16:creationId xmlns:a16="http://schemas.microsoft.com/office/drawing/2014/main" id="{6786A86A-4FEC-0799-F246-91CED3D6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20" y="4532549"/>
            <a:ext cx="2348260" cy="1002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485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6346C-1E6D-C285-185D-CFA77C1A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1A471DC0-1ECE-E4FE-A1BC-975476A1B999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AB29971-DB8B-FF72-AA86-396EE8083813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29BC87AE-4608-5EC3-E2E8-5A3ED7000943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29F64DB8-83EE-6A7E-2B30-06196DF6DEE2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9C25C087-4D1B-9950-C977-83916F506ECD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4EC189AC-98EC-854A-5343-D5C41E1D2B47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A15AD937-B58B-7576-DB03-08A9608CB268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40CA44-B2A1-171C-BF25-90ACFFC1F47F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Q3- Which film Category has the highest revenue?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528BC-1637-DD4F-441A-2A7F981614FF}"/>
              </a:ext>
            </a:extLst>
          </p:cNvPr>
          <p:cNvSpPr txBox="1"/>
          <p:nvPr/>
        </p:nvSpPr>
        <p:spPr>
          <a:xfrm>
            <a:off x="287079" y="875081"/>
            <a:ext cx="78361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category,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total_sales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sales_by_film_category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total_sales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1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3689B-5BFA-E19B-D1C6-7545F482A41B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479B7-274A-085C-7518-21442338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79" y="4597603"/>
            <a:ext cx="2560320" cy="878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84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B32BD-A58E-DBC0-3FB4-790054A7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2B7A96D-0D06-A419-5A35-DBE0EBE5FBAC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2711D1ED-47E2-E68C-7636-436A94C1DE1E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21EE26B-C2BC-DFED-9043-B08307EB2D7E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56B90324-8B58-0051-6CF5-B85BF7DA6A4B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03F4B341-B1D5-BD80-46B2-4D021286A661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67FA262C-F67D-8643-1A84-7A684D290A62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820D0CE-5E0B-E1BF-ABA6-78BA9BAD8A69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0444EE-B9FD-4117-99B1-B911D168BC7B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Q4- Which film has the highest revenue?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4A895-BBEF-2DBD-3D89-B676E27DA427}"/>
              </a:ext>
            </a:extLst>
          </p:cNvPr>
          <p:cNvSpPr txBox="1"/>
          <p:nvPr/>
        </p:nvSpPr>
        <p:spPr>
          <a:xfrm>
            <a:off x="287079" y="875081"/>
            <a:ext cx="783619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SUM(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payment.amount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Total_Revenue,film.title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payment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payment.rental_id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inventory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rental.inventory_id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inventory.inventory_id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Total_Revenue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1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4DAE8-9CE3-1802-5B93-0763F9B2CC3B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244C8-B82F-ED37-6DFE-36772E42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36" y="4604068"/>
            <a:ext cx="2651503" cy="85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523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76B5-8AC3-D254-4153-33F15E10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5D6FE21C-C878-5CB5-D336-4477A98624C0}"/>
              </a:ext>
            </a:extLst>
          </p:cNvPr>
          <p:cNvSpPr/>
          <p:nvPr/>
        </p:nvSpPr>
        <p:spPr>
          <a:xfrm>
            <a:off x="-91440" y="0"/>
            <a:ext cx="12293600" cy="6858000"/>
          </a:xfrm>
          <a:prstGeom prst="rect">
            <a:avLst/>
          </a:prstGeom>
          <a:gradFill>
            <a:gsLst>
              <a:gs pos="0">
                <a:srgbClr val="373B44"/>
              </a:gs>
              <a:gs pos="100000">
                <a:srgbClr val="4286F4"/>
              </a:gs>
            </a:gsLst>
            <a:lin ang="0" scaled="1"/>
          </a:gra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8619E7F-AD27-DF8B-EA66-3F44FB7F140D}"/>
              </a:ext>
            </a:extLst>
          </p:cNvPr>
          <p:cNvSpPr/>
          <p:nvPr/>
        </p:nvSpPr>
        <p:spPr>
          <a:xfrm>
            <a:off x="9521647" y="0"/>
            <a:ext cx="2084832" cy="5565953"/>
          </a:xfrm>
          <a:prstGeom prst="rect">
            <a:avLst/>
          </a:prstGeom>
          <a:solidFill>
            <a:srgbClr val="9AD0C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306382B0-AAEB-E490-8A8F-B4B94CC88B4C}"/>
              </a:ext>
            </a:extLst>
          </p:cNvPr>
          <p:cNvSpPr/>
          <p:nvPr/>
        </p:nvSpPr>
        <p:spPr>
          <a:xfrm>
            <a:off x="11606479" y="0"/>
            <a:ext cx="0" cy="6858000"/>
          </a:xfrm>
          <a:prstGeom prst="line">
            <a:avLst/>
          </a:prstGeom>
          <a:noFill/>
          <a:ln w="25400">
            <a:solidFill>
              <a:schemeClr val="tx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D9755CF-308D-B441-83C5-6B07102C9C01}"/>
              </a:ext>
            </a:extLst>
          </p:cNvPr>
          <p:cNvSpPr/>
          <p:nvPr/>
        </p:nvSpPr>
        <p:spPr>
          <a:xfrm>
            <a:off x="756209" y="4683557"/>
            <a:ext cx="5954573" cy="3959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49" name="Shape 11">
            <a:extLst>
              <a:ext uri="{FF2B5EF4-FFF2-40B4-BE49-F238E27FC236}">
                <a16:creationId xmlns:a16="http://schemas.microsoft.com/office/drawing/2014/main" id="{81185CFD-BD48-854B-0E68-DDA2DE815D0C}"/>
              </a:ext>
            </a:extLst>
          </p:cNvPr>
          <p:cNvSpPr/>
          <p:nvPr/>
        </p:nvSpPr>
        <p:spPr>
          <a:xfrm>
            <a:off x="8413394" y="3658"/>
            <a:ext cx="2084832" cy="208483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8719E1B4-D1D5-3D9B-4601-1F10B91E4A9D}"/>
              </a:ext>
            </a:extLst>
          </p:cNvPr>
          <p:cNvSpPr/>
          <p:nvPr/>
        </p:nvSpPr>
        <p:spPr>
          <a:xfrm>
            <a:off x="9521647" y="4597603"/>
            <a:ext cx="2084832" cy="2084832"/>
          </a:xfrm>
          <a:prstGeom prst="ellipse">
            <a:avLst/>
          </a:prstGeom>
          <a:solidFill>
            <a:schemeClr val="accent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7DD385F3-9511-DB08-E450-C5CFBC48F69C}"/>
              </a:ext>
            </a:extLst>
          </p:cNvPr>
          <p:cNvSpPr/>
          <p:nvPr/>
        </p:nvSpPr>
        <p:spPr>
          <a:xfrm>
            <a:off x="11156594" y="5086807"/>
            <a:ext cx="896112" cy="896112"/>
          </a:xfrm>
          <a:prstGeom prst="ellipse">
            <a:avLst/>
          </a:prstGeom>
          <a:solidFill>
            <a:schemeClr val="accent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3C939D-633F-38BD-75AE-A741FA005475}"/>
              </a:ext>
            </a:extLst>
          </p:cNvPr>
          <p:cNvSpPr txBox="1">
            <a:spLocks/>
          </p:cNvSpPr>
          <p:nvPr/>
        </p:nvSpPr>
        <p:spPr>
          <a:xfrm>
            <a:off x="-52130" y="45038"/>
            <a:ext cx="9695860" cy="1247005"/>
          </a:xfrm>
          <a:prstGeom prst="rect">
            <a:avLst/>
          </a:prstGeom>
        </p:spPr>
        <p:txBody>
          <a:bodyPr anchor="t" anchorCtr="0">
            <a:normAutofit fontScale="975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itchFamily="34" charset="0"/>
              </a:rPr>
              <a:t>Q5- What are the top 5 most rented films?</a:t>
            </a:r>
            <a:endParaRPr lang="en-GB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086EF-106E-EF96-052F-6EDF1078D0F7}"/>
              </a:ext>
            </a:extLst>
          </p:cNvPr>
          <p:cNvSpPr txBox="1"/>
          <p:nvPr/>
        </p:nvSpPr>
        <p:spPr>
          <a:xfrm>
            <a:off x="287079" y="875081"/>
            <a:ext cx="78361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SELECT COUNT(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rental.rental_id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) AS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number_of_rented_film,film.title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FROM film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inventory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INNER JOIN rental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ON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inventory.inventory_id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=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rental.inventory_id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GROUP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film.film_id</a:t>
            </a:r>
            <a:endParaRPr lang="en-US" sz="19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ORDER BY </a:t>
            </a:r>
            <a:r>
              <a:rPr lang="en-US" sz="19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number_of_rented_film</a:t>
            </a:r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DESC</a:t>
            </a:r>
          </a:p>
          <a:p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LIMIT 5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7C404-A638-1D7D-DD24-D93F9D78E113}"/>
              </a:ext>
            </a:extLst>
          </p:cNvPr>
          <p:cNvSpPr txBox="1"/>
          <p:nvPr/>
        </p:nvSpPr>
        <p:spPr>
          <a:xfrm>
            <a:off x="-596800" y="4708293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8C3CEF-29D0-CED5-A4B0-E98F53DD4A44}"/>
              </a:ext>
            </a:extLst>
          </p:cNvPr>
          <p:cNvSpPr txBox="1"/>
          <p:nvPr/>
        </p:nvSpPr>
        <p:spPr>
          <a:xfrm>
            <a:off x="6208520" y="2744901"/>
            <a:ext cx="236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Chart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A46145-6353-13E5-7FEB-AE63B9F3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15" y="3511028"/>
            <a:ext cx="4004136" cy="2278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 descr="A graph of a number of films&#10;&#10;Description automatically generated">
            <a:extLst>
              <a:ext uri="{FF2B5EF4-FFF2-40B4-BE49-F238E27FC236}">
                <a16:creationId xmlns:a16="http://schemas.microsoft.com/office/drawing/2014/main" id="{F0C88CD4-378F-B95D-96A9-2695C768A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371" y="3511028"/>
            <a:ext cx="3655065" cy="2278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825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1" grpId="0"/>
    </p:bldLst>
  </p:timing>
</p:sld>
</file>

<file path=ppt/theme/theme1.xml><?xml version="1.0" encoding="utf-8"?>
<a:theme xmlns:a="http://schemas.openxmlformats.org/drawingml/2006/main" name="SlideTeam Theme">
  <a:themeElements>
    <a:clrScheme name="SlideTea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69799"/>
      </a:accent1>
      <a:accent2>
        <a:srgbClr val="9AD0C2"/>
      </a:accent2>
      <a:accent3>
        <a:srgbClr val="C2E2DA"/>
      </a:accent3>
      <a:accent4>
        <a:srgbClr val="EBE4DA"/>
      </a:accent4>
      <a:accent5>
        <a:srgbClr val="65D6D8"/>
      </a:accent5>
      <a:accent6>
        <a:srgbClr val="5CB39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2469</Words>
  <Application>Microsoft Office PowerPoint</Application>
  <PresentationFormat>Widescreen</PresentationFormat>
  <Paragraphs>338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SlideTeam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Youssef Ismail</cp:lastModifiedBy>
  <cp:revision>58</cp:revision>
  <dcterms:created xsi:type="dcterms:W3CDTF">2024-10-07T20:44:43Z</dcterms:created>
  <dcterms:modified xsi:type="dcterms:W3CDTF">2024-10-09T22:33:04Z</dcterms:modified>
</cp:coreProperties>
</file>