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  <p:sldMasterId id="2147483766" r:id="rId5"/>
    <p:sldMasterId id="2147483770" r:id="rId6"/>
  </p:sldMasterIdLst>
  <p:notesMasterIdLst>
    <p:notesMasterId r:id="rId31"/>
  </p:notesMasterIdLst>
  <p:handoutMasterIdLst>
    <p:handoutMasterId r:id="rId32"/>
  </p:handoutMasterIdLst>
  <p:sldIdLst>
    <p:sldId id="256" r:id="rId7"/>
    <p:sldId id="258" r:id="rId8"/>
    <p:sldId id="259" r:id="rId9"/>
    <p:sldId id="260" r:id="rId10"/>
    <p:sldId id="261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2" r:id="rId23"/>
    <p:sldId id="283" r:id="rId24"/>
    <p:sldId id="285" r:id="rId25"/>
    <p:sldId id="286" r:id="rId26"/>
    <p:sldId id="275" r:id="rId27"/>
    <p:sldId id="280" r:id="rId28"/>
    <p:sldId id="288" r:id="rId29"/>
    <p:sldId id="277" r:id="rId30"/>
  </p:sldIdLst>
  <p:sldSz cx="12192000" cy="6858000"/>
  <p:notesSz cx="6858000" cy="9144000"/>
  <p:custDataLst>
    <p:tags r:id="rId3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" id="{17088C35-8AC3-4C14-B105-23A600E22F03}">
          <p14:sldIdLst>
            <p14:sldId id="256"/>
            <p14:sldId id="258"/>
            <p14:sldId id="259"/>
            <p14:sldId id="260"/>
            <p14:sldId id="261"/>
          </p14:sldIdLst>
        </p14:section>
        <p14:section name="Git is an onion" id="{CF5136C9-936B-4455-949A-455A0A4341B6}">
          <p14:sldIdLst>
            <p14:sldId id="281"/>
            <p14:sldId id="262"/>
            <p14:sldId id="263"/>
            <p14:sldId id="264"/>
            <p14:sldId id="265"/>
          </p14:sldIdLst>
        </p14:section>
        <p14:section name="Meet SHA1" id="{321C46E0-5C50-479B-9961-08520B6C61B8}">
          <p14:sldIdLst>
            <p14:sldId id="266"/>
            <p14:sldId id="267"/>
            <p14:sldId id="268"/>
            <p14:sldId id="270"/>
            <p14:sldId id="269"/>
          </p14:sldIdLst>
        </p14:section>
        <p14:section name="Storing things" id="{ECBE8D0D-BA5B-4E7C-8F31-E16F3E56E3DF}">
          <p14:sldIdLst>
            <p14:sldId id="271"/>
          </p14:sldIdLst>
        </p14:section>
        <p14:section name="First commit" id="{91D9DA27-3371-4407-87B0-CA2701CFB74E}">
          <p14:sldIdLst>
            <p14:sldId id="272"/>
            <p14:sldId id="283"/>
          </p14:sldIdLst>
        </p14:section>
        <p14:section name="Versioning made easy" id="{9A8ADDF9-28FD-4D6F-A338-94E47C5CF5D4}">
          <p14:sldIdLst>
            <p14:sldId id="285"/>
          </p14:sldIdLst>
        </p14:section>
        <p14:section name="Annotated tags" id="{D74666B1-F6C6-41B3-84A9-6827651C4756}">
          <p14:sldIdLst>
            <p14:sldId id="286"/>
            <p14:sldId id="275"/>
          </p14:sldIdLst>
        </p14:section>
        <p14:section name="What Git really is" id="{56546FE1-B095-4F76-A6AA-9E5298E14BFB}">
          <p14:sldIdLst>
            <p14:sldId id="280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4226" userDrawn="1">
          <p15:clr>
            <a:srgbClr val="A4A3A4"/>
          </p15:clr>
        </p15:guide>
        <p15:guide id="3" orient="horz" pos="386" userDrawn="1">
          <p15:clr>
            <a:srgbClr val="A4A3A4"/>
          </p15:clr>
        </p15:guide>
        <p15:guide id="4" orient="horz" pos="989" userDrawn="1">
          <p15:clr>
            <a:srgbClr val="A4A3A4"/>
          </p15:clr>
        </p15:guide>
        <p15:guide id="5" orient="horz" pos="4082" userDrawn="1">
          <p15:clr>
            <a:srgbClr val="A4A3A4"/>
          </p15:clr>
        </p15:guide>
        <p15:guide id="6" orient="horz" pos="4246" userDrawn="1">
          <p15:clr>
            <a:srgbClr val="A4A3A4"/>
          </p15:clr>
        </p15:guide>
        <p15:guide id="7" orient="horz" pos="2326" userDrawn="1">
          <p15:clr>
            <a:srgbClr val="A4A3A4"/>
          </p15:clr>
        </p15:guide>
        <p15:guide id="8" orient="horz" pos="3805" userDrawn="1">
          <p15:clr>
            <a:srgbClr val="A4A3A4"/>
          </p15:clr>
        </p15:guide>
        <p15:guide id="9" orient="horz" pos="3648" userDrawn="1">
          <p15:clr>
            <a:srgbClr val="A4A3A4"/>
          </p15:clr>
        </p15:guide>
        <p15:guide id="10" orient="horz" pos="629" userDrawn="1">
          <p15:clr>
            <a:srgbClr val="A4A3A4"/>
          </p15:clr>
        </p15:guide>
        <p15:guide id="11" orient="horz" pos="4119" userDrawn="1">
          <p15:clr>
            <a:srgbClr val="A4A3A4"/>
          </p15:clr>
        </p15:guide>
        <p15:guide id="12" orient="horz" pos="4177" userDrawn="1">
          <p15:clr>
            <a:srgbClr val="A4A3A4"/>
          </p15:clr>
        </p15:guide>
        <p15:guide id="13" orient="horz" pos="1301" userDrawn="1">
          <p15:clr>
            <a:srgbClr val="A4A3A4"/>
          </p15:clr>
        </p15:guide>
        <p15:guide id="14" orient="horz" pos="2800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7469" userDrawn="1">
          <p15:clr>
            <a:srgbClr val="A4A3A4"/>
          </p15:clr>
        </p15:guide>
        <p15:guide id="17" pos="304" userDrawn="1">
          <p15:clr>
            <a:srgbClr val="A4A3A4"/>
          </p15:clr>
        </p15:guide>
        <p15:guide id="18" pos="7392" userDrawn="1">
          <p15:clr>
            <a:srgbClr val="A4A3A4"/>
          </p15:clr>
        </p15:guide>
        <p15:guide id="19" pos="619" userDrawn="1">
          <p15:clr>
            <a:srgbClr val="A4A3A4"/>
          </p15:clr>
        </p15:guide>
        <p15:guide id="20" pos="207" userDrawn="1">
          <p15:clr>
            <a:srgbClr val="A4A3A4"/>
          </p15:clr>
        </p15:guide>
        <p15:guide id="21" pos="4001" userDrawn="1">
          <p15:clr>
            <a:srgbClr val="A4A3A4"/>
          </p15:clr>
        </p15:guide>
        <p15:guide id="22" pos="7063" userDrawn="1">
          <p15:clr>
            <a:srgbClr val="A4A3A4"/>
          </p15:clr>
        </p15:guide>
        <p15:guide id="23" pos="504" userDrawn="1">
          <p15:clr>
            <a:srgbClr val="A4A3A4"/>
          </p15:clr>
        </p15:guide>
        <p15:guide id="24" pos="36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zade, Clement" initials="SC" lastIdx="1" clrIdx="0">
    <p:extLst/>
  </p:cmAuthor>
  <p:cmAuthor id="2" name="D'ENFERT Antonin" initials="DA" lastIdx="2" clrIdx="1">
    <p:extLst>
      <p:ext uri="{19B8F6BF-5375-455C-9EA6-DF929625EA0E}">
        <p15:presenceInfo xmlns:p15="http://schemas.microsoft.com/office/powerpoint/2012/main" userId="D'ENFERT Antonin" providerId="None"/>
      </p:ext>
    </p:extLst>
  </p:cmAuthor>
  <p:cmAuthor id="3" name="MOURET Thomas" initials="MT" lastIdx="3" clrIdx="2">
    <p:extLst>
      <p:ext uri="{19B8F6BF-5375-455C-9EA6-DF929625EA0E}">
        <p15:presenceInfo xmlns:p15="http://schemas.microsoft.com/office/powerpoint/2012/main" userId="MOURET Th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FAF"/>
    <a:srgbClr val="0079D6"/>
    <a:srgbClr val="FF6600"/>
    <a:srgbClr val="4B5A61"/>
    <a:srgbClr val="D66571"/>
    <a:srgbClr val="A6A6A6"/>
    <a:srgbClr val="C3C4C4"/>
    <a:srgbClr val="00A1FF"/>
    <a:srgbClr val="637680"/>
    <a:srgbClr val="939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57712" autoAdjust="0"/>
  </p:normalViewPr>
  <p:slideViewPr>
    <p:cSldViewPr snapToGrid="0" showGuides="1">
      <p:cViewPr varScale="1">
        <p:scale>
          <a:sx n="58" d="100"/>
          <a:sy n="58" d="100"/>
        </p:scale>
        <p:origin x="102" y="108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840"/>
        <p:guide pos="7469"/>
        <p:guide pos="304"/>
        <p:guide pos="7392"/>
        <p:guide pos="619"/>
        <p:guide pos="207"/>
        <p:guide pos="4001"/>
        <p:guide pos="7063"/>
        <p:guide pos="504"/>
        <p:guide pos="36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456"/>
    </p:cViewPr>
  </p:sorterViewPr>
  <p:notesViewPr>
    <p:cSldViewPr snapToGrid="0" showGuides="1">
      <p:cViewPr varScale="1">
        <p:scale>
          <a:sx n="85" d="100"/>
          <a:sy n="85" d="100"/>
        </p:scale>
        <p:origin x="208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31/12/2017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‹#›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31/12/2017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61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Il </a:t>
            </a:r>
            <a:r>
              <a:rPr lang="fr-FR" baseline="0" dirty="0" smtClean="0"/>
              <a:t>nous reste </a:t>
            </a:r>
            <a:r>
              <a:rPr lang="fr-FR" baseline="0" dirty="0" smtClean="0"/>
              <a:t>une table / </a:t>
            </a:r>
            <a:r>
              <a:rPr lang="fr-FR" baseline="0" dirty="0" err="1" smtClean="0"/>
              <a:t>map</a:t>
            </a:r>
            <a:r>
              <a:rPr lang="fr-FR" baseline="0" dirty="0" smtClean="0"/>
              <a:t>… Un outil </a:t>
            </a:r>
            <a:r>
              <a:rPr lang="fr-FR" baseline="0" dirty="0" smtClean="0"/>
              <a:t>qui lie des clefs à des valeurs, de </a:t>
            </a:r>
            <a:r>
              <a:rPr lang="fr-FR" baseline="0" dirty="0" smtClean="0"/>
              <a:t>façon persistante, sur le disque.</a:t>
            </a:r>
          </a:p>
          <a:p>
            <a:r>
              <a:rPr lang="fr-FR" baseline="0" dirty="0" smtClean="0"/>
              <a:t>On va reconstruire l’</a:t>
            </a:r>
            <a:r>
              <a:rPr lang="fr-FR" baseline="0" dirty="0" err="1" smtClean="0"/>
              <a:t>onion</a:t>
            </a:r>
            <a:r>
              <a:rPr lang="fr-FR" baseline="0" dirty="0" smtClean="0"/>
              <a:t> petit à petit.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6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27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SHA1</a:t>
            </a:r>
            <a:r>
              <a:rPr lang="fr-FR" baseline="0" dirty="0" smtClean="0"/>
              <a:t> : 20 bytes en hexa donc 40 nombres (digit) hexa</a:t>
            </a:r>
          </a:p>
          <a:p>
            <a:r>
              <a:rPr lang="fr-FR" baseline="0" dirty="0" err="1" smtClean="0"/>
              <a:t>Demo</a:t>
            </a:r>
            <a:r>
              <a:rPr lang="fr-FR" baseline="0" dirty="0" smtClean="0"/>
              <a:t> : git_module01_demo01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650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peut comparer les clefs</a:t>
            </a:r>
            <a:r>
              <a:rPr lang="fr-FR" baseline="0" dirty="0" smtClean="0"/>
              <a:t> de type SHA1 avec les GUID qui sont utilisés comme identifiants techniques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786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Persistance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: on va voir plus en détail d’où elle vient…</a:t>
            </a:r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git_module01_demo02</a:t>
            </a:r>
          </a:p>
          <a:p>
            <a:pPr marL="0" indent="0">
              <a:buNone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On vient de voir les fonctionnalités de base de git. On va pouvoir passer à la couche suivante…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011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git_module01_lab01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66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retourne à la démo</a:t>
            </a:r>
            <a:r>
              <a:rPr lang="fr-FR" baseline="0" dirty="0" smtClean="0"/>
              <a:t> avant de continuer de dérouler le </a:t>
            </a:r>
            <a:r>
              <a:rPr lang="fr-FR" baseline="0" dirty="0" err="1" smtClean="0"/>
              <a:t>tree</a:t>
            </a:r>
            <a:endParaRPr lang="fr-FR" baseline="0" dirty="0" smtClean="0"/>
          </a:p>
          <a:p>
            <a:r>
              <a:rPr lang="fr-FR" baseline="0" dirty="0" smtClean="0"/>
              <a:t>On retourne à la démo après avoir affiché le blob Apple Pie</a:t>
            </a:r>
          </a:p>
          <a:p>
            <a:r>
              <a:rPr lang="fr-FR" baseline="0" dirty="0" smtClean="0"/>
              <a:t>Si on a les mêmes </a:t>
            </a:r>
            <a:r>
              <a:rPr lang="fr-FR" baseline="0" dirty="0" err="1" smtClean="0"/>
              <a:t>trees</a:t>
            </a:r>
            <a:r>
              <a:rPr lang="fr-FR" baseline="0" dirty="0" smtClean="0"/>
              <a:t> et blobs, les SHA1 sont identiques, en revanche ceux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sont différents (date, auteur, etc…)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88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aborder</a:t>
            </a:r>
            <a:r>
              <a:rPr lang="fr-FR" baseline="0" dirty="0" smtClean="0"/>
              <a:t> la partie </a:t>
            </a:r>
            <a:r>
              <a:rPr lang="fr-FR" baseline="0" dirty="0" err="1" smtClean="0"/>
              <a:t>versioning</a:t>
            </a:r>
            <a:r>
              <a:rPr lang="fr-FR" baseline="0" dirty="0" smtClean="0"/>
              <a:t>, voir comment elle est implémentée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git_module01_lab02 d’entrée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Retour au </a:t>
            </a:r>
            <a:r>
              <a:rPr lang="fr-FR" sz="1200" kern="120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lab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après avoir affiché le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tree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du commit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 ne crée des 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trees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et des blobs que s’il y a de nouveaux objets. Sinon il réutilise ce qui existe déjà.</a:t>
            </a:r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r>
              <a:rPr lang="fr-FR" dirty="0" smtClean="0"/>
              <a:t>Compter</a:t>
            </a:r>
            <a:r>
              <a:rPr lang="fr-FR" baseline="0" dirty="0" smtClean="0"/>
              <a:t> </a:t>
            </a:r>
            <a:r>
              <a:rPr lang="fr-FR" baseline="0" dirty="0" smtClean="0"/>
              <a:t>le nombre </a:t>
            </a:r>
            <a:r>
              <a:rPr lang="fr-FR" baseline="0" dirty="0" err="1" smtClean="0"/>
              <a:t>d’object</a:t>
            </a:r>
            <a:r>
              <a:rPr lang="fr-FR" baseline="0" dirty="0" smtClean="0"/>
              <a:t> : 2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+ 3 </a:t>
            </a:r>
            <a:r>
              <a:rPr lang="fr-FR" baseline="0" dirty="0" err="1" smtClean="0"/>
              <a:t>tree</a:t>
            </a:r>
            <a:r>
              <a:rPr lang="fr-FR" baseline="0" dirty="0" smtClean="0"/>
              <a:t> + 3 blobs = </a:t>
            </a:r>
            <a:r>
              <a:rPr lang="fr-FR" baseline="0" dirty="0" smtClean="0"/>
              <a:t>8 et terminer par le lab.</a:t>
            </a:r>
          </a:p>
          <a:p>
            <a:r>
              <a:rPr lang="fr-FR" baseline="0" dirty="0" smtClean="0"/>
              <a:t>Évoquer les optimisations de git : il ne crée pas forcément toujours des nouveaux fichiers, il peut aussi créer uniquement les différentiels, compresser les fichiers &gt; INFO &amp; PACK…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45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Pour conclure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 cette partie, on va aborder le dernier objet : (</a:t>
            </a:r>
            <a:r>
              <a:rPr lang="fr-FR" sz="1200" kern="1200" baseline="0" dirty="0" err="1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annotated</a:t>
            </a:r>
            <a:r>
              <a:rPr lang="fr-FR" sz="1200" kern="1200" baseline="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) tag</a:t>
            </a:r>
            <a:endParaRPr lang="fr-FR" sz="1200" kern="1200" dirty="0" smtClean="0">
              <a:solidFill>
                <a:schemeClr val="tx1"/>
              </a:solidFill>
              <a:effectLst/>
              <a:latin typeface="Century Gothic" pitchFamily="34" charset="0"/>
              <a:ea typeface="+mn-ea"/>
              <a:cs typeface="+mn-cs"/>
            </a:endParaRPr>
          </a:p>
          <a:p>
            <a:r>
              <a:rPr lang="fr-FR" sz="1200" kern="1200" dirty="0" smtClean="0">
                <a:solidFill>
                  <a:schemeClr val="tx1"/>
                </a:solidFill>
                <a:effectLst/>
                <a:latin typeface="Century Gothic" pitchFamily="34" charset="0"/>
                <a:ea typeface="+mn-ea"/>
                <a:cs typeface="+mn-cs"/>
              </a:rPr>
              <a:t>git_module01_lab03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635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Voilà le modèle objet de git au complet 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96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Parce que les commandes ne font pas un outil, et qu’il est toujours plus intéressant de comprendre l’outil qu’on manipule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79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Retour sur la structure : blob (données), </a:t>
            </a:r>
            <a:r>
              <a:rPr lang="fr-FR" dirty="0" err="1" smtClean="0"/>
              <a:t>tree</a:t>
            </a:r>
            <a:r>
              <a:rPr lang="fr-FR" dirty="0" smtClean="0"/>
              <a:t> (</a:t>
            </a:r>
            <a:r>
              <a:rPr lang="fr-FR" dirty="0" smtClean="0"/>
              <a:t>répertoires)</a:t>
            </a:r>
            <a:r>
              <a:rPr lang="fr-FR" baseline="0" dirty="0" smtClean="0"/>
              <a:t> </a:t>
            </a:r>
            <a:r>
              <a:rPr lang="fr-FR" baseline="0" dirty="0" smtClean="0"/>
              <a:t>récursifs, noms stockés dans les </a:t>
            </a:r>
            <a:r>
              <a:rPr lang="fr-FR" baseline="0" dirty="0" err="1" smtClean="0"/>
              <a:t>trees</a:t>
            </a:r>
            <a:r>
              <a:rPr lang="fr-FR" baseline="0" dirty="0" smtClean="0"/>
              <a:t>. </a:t>
            </a:r>
            <a:endParaRPr lang="fr-FR" baseline="0" dirty="0" smtClean="0"/>
          </a:p>
          <a:p>
            <a:r>
              <a:rPr lang="fr-FR" baseline="0" dirty="0" smtClean="0"/>
              <a:t>Faire </a:t>
            </a:r>
            <a:r>
              <a:rPr lang="fr-FR" baseline="0" dirty="0" smtClean="0"/>
              <a:t>le </a:t>
            </a:r>
            <a:r>
              <a:rPr lang="fr-FR" baseline="0" dirty="0" smtClean="0"/>
              <a:t>lien </a:t>
            </a:r>
            <a:r>
              <a:rPr lang="fr-FR" baseline="0" dirty="0" smtClean="0"/>
              <a:t>avec un système de fichiers (Windows, Linux</a:t>
            </a:r>
            <a:r>
              <a:rPr lang="fr-FR" baseline="0" dirty="0" smtClean="0"/>
              <a:t>), ce qui est normal puisque Linux et git ont le même auteur.</a:t>
            </a:r>
          </a:p>
          <a:p>
            <a:r>
              <a:rPr lang="fr-FR" baseline="0" dirty="0" smtClean="0"/>
              <a:t>Au dessus, on ajoute la gestion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: on a un gestionnaire de contenu !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31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a un gestionnaire de contenu, </a:t>
            </a:r>
            <a:r>
              <a:rPr lang="fr-FR" dirty="0" err="1" smtClean="0"/>
              <a:t>bati</a:t>
            </a:r>
            <a:r>
              <a:rPr lang="fr-FR" dirty="0" smtClean="0"/>
              <a:t> comme un OS </a:t>
            </a:r>
            <a:r>
              <a:rPr lang="fr-FR" dirty="0" err="1" smtClean="0"/>
              <a:t>versionné</a:t>
            </a:r>
            <a:r>
              <a:rPr lang="fr-FR" dirty="0" smtClean="0"/>
              <a:t>.</a:t>
            </a:r>
          </a:p>
          <a:p>
            <a:r>
              <a:rPr lang="fr-FR" dirty="0" smtClean="0"/>
              <a:t>Dans</a:t>
            </a:r>
            <a:r>
              <a:rPr lang="fr-FR" baseline="0" dirty="0" smtClean="0"/>
              <a:t> le module suivant, on mettre en pratique cette théorie pour comprendre les notions </a:t>
            </a:r>
            <a:r>
              <a:rPr lang="fr-FR" baseline="0" smtClean="0"/>
              <a:t>de branches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3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Si vous connaissez déjà git, quelles commandes</a:t>
            </a:r>
            <a:r>
              <a:rPr lang="fr-FR" baseline="0" dirty="0" smtClean="0"/>
              <a:t> pouvez-vous citer ?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7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nécessaire de les retenir, mais parfois utiles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61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maitrise de git ne vient pas des commandes.</a:t>
            </a:r>
          </a:p>
          <a:p>
            <a:r>
              <a:rPr lang="fr-FR" dirty="0" smtClean="0"/>
              <a:t>Elle vient de la connaissance du fonctionnement de git,</a:t>
            </a:r>
            <a:r>
              <a:rPr lang="fr-FR" baseline="0" dirty="0" smtClean="0"/>
              <a:t> de son modèle conceptuel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4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Est-ce</a:t>
            </a:r>
            <a:r>
              <a:rPr lang="fr-FR" baseline="0" dirty="0" smtClean="0"/>
              <a:t> que vous savez ce qu’est git ? Si non, une idée ?</a:t>
            </a:r>
            <a:endParaRPr lang="fr-FR" dirty="0" smtClean="0"/>
          </a:p>
          <a:p>
            <a:r>
              <a:rPr lang="fr-FR" dirty="0" smtClean="0"/>
              <a:t>Ne pas aborder git comme un tout,</a:t>
            </a:r>
            <a:r>
              <a:rPr lang="fr-FR" baseline="0" dirty="0" smtClean="0"/>
              <a:t> mais comme un outil fait de plusieurs couches</a:t>
            </a:r>
            <a:r>
              <a:rPr lang="fr-FR" dirty="0" smtClean="0"/>
              <a:t>, avec chacune</a:t>
            </a:r>
            <a:r>
              <a:rPr lang="fr-FR" baseline="0" dirty="0" smtClean="0"/>
              <a:t> ses fonctionnalités.</a:t>
            </a:r>
          </a:p>
          <a:p>
            <a:r>
              <a:rPr lang="fr-FR" baseline="0" dirty="0" smtClean="0"/>
              <a:t>Aborder </a:t>
            </a:r>
            <a:r>
              <a:rPr lang="fr-FR" baseline="0" dirty="0" smtClean="0"/>
              <a:t>les couches une par une, en commençant par la plus simple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03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 </a:t>
            </a:r>
            <a:r>
              <a:rPr lang="fr-FR" dirty="0" err="1" smtClean="0"/>
              <a:t>Wikipedia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fait la même chose que les autres </a:t>
            </a:r>
            <a:r>
              <a:rPr lang="fr-FR" dirty="0" smtClean="0"/>
              <a:t>SCM, </a:t>
            </a:r>
            <a:r>
              <a:rPr lang="fr-FR" dirty="0" smtClean="0"/>
              <a:t>mais de façon distribuée.</a:t>
            </a:r>
          </a:p>
          <a:p>
            <a:r>
              <a:rPr lang="fr-FR" dirty="0" smtClean="0"/>
              <a:t>Plus</a:t>
            </a:r>
            <a:r>
              <a:rPr lang="fr-FR" baseline="0" dirty="0" smtClean="0"/>
              <a:t> difficile à appréhender que Subversion par ex, qui est </a:t>
            </a:r>
            <a:r>
              <a:rPr lang="fr-FR" baseline="0" dirty="0" smtClean="0"/>
              <a:t>client/serveur ou TFS.</a:t>
            </a:r>
          </a:p>
          <a:p>
            <a:r>
              <a:rPr lang="fr-FR" baseline="0" dirty="0" smtClean="0"/>
              <a:t>On va supprimer la couche distribuée…</a:t>
            </a:r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4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Ça reste toutefois compliqué, puisqu’on a les concepts de branches,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merges</a:t>
            </a:r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On enlève encore une couche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n’a plus ici qu’un gestionnaire de contenu</a:t>
            </a:r>
            <a:r>
              <a:rPr lang="fr-FR" baseline="0" dirty="0" smtClean="0"/>
              <a:t> : fichiers, répertoires…</a:t>
            </a:r>
          </a:p>
          <a:p>
            <a:r>
              <a:rPr lang="fr-FR" baseline="0" dirty="0" smtClean="0"/>
              <a:t>C’est la définition de git dans la documentation officielle : un gestionnaire de </a:t>
            </a:r>
            <a:r>
              <a:rPr lang="fr-FR" baseline="0" dirty="0" smtClean="0"/>
              <a:t>contenu.</a:t>
            </a:r>
          </a:p>
          <a:p>
            <a:r>
              <a:rPr lang="fr-FR" baseline="0" dirty="0" smtClean="0"/>
              <a:t>C’est plus simple mais on peut encore aller plus loin, en oubliant la notion de commit, version…</a:t>
            </a:r>
            <a:endParaRPr lang="fr-F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BB967-652B-44E3-AC85-B50B589029D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3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5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2" y="1104901"/>
            <a:ext cx="5631191" cy="4916387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803" y="1100208"/>
            <a:ext cx="762663" cy="4916387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</p:spTree>
    <p:extLst>
      <p:ext uri="{BB962C8B-B14F-4D97-AF65-F5344CB8AC3E}">
        <p14:creationId xmlns:p14="http://schemas.microsoft.com/office/powerpoint/2010/main" val="36036124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5508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10227732" cy="44704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240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20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>
                <a:solidFill>
                  <a:srgbClr val="404040"/>
                </a:solidFill>
                <a:latin typeface="Arial"/>
                <a:cs typeface="Arial"/>
              </a:defRPr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6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484632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0145754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2542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110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65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21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79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33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9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89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6718066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6423918" y="1570038"/>
            <a:ext cx="4788071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477433" y="2917203"/>
            <a:ext cx="3642784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6014134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0490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8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527795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57287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40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5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23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75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2390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74141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1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4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442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2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4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8179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068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898007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5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979231" y="-4577"/>
            <a:ext cx="1920213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  <a:latin typeface="Century Gothic" pitchFamily="34" charset="0"/>
            </a:endParaRPr>
          </a:p>
        </p:txBody>
      </p:sp>
      <p:pic>
        <p:nvPicPr>
          <p:cNvPr id="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1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3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tags" Target="../tags/tag3.xml"/><Relationship Id="rId4" Type="http://schemas.openxmlformats.org/officeDocument/2006/relationships/vmlDrawing" Target="../drawings/vmlDrawing2.vml"/><Relationship Id="rId9" Type="http://schemas.openxmlformats.org/officeDocument/2006/relationships/image" Target="../media/image3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gi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5284554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2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0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cxnSp>
        <p:nvCxnSpPr>
          <p:cNvPr id="16" name="Connecteur droit 15"/>
          <p:cNvCxnSpPr/>
          <p:nvPr/>
        </p:nvCxnSpPr>
        <p:spPr>
          <a:xfrm>
            <a:off x="970262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68927" y="651448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z="800" smtClean="0"/>
              <a:pPr/>
              <a:t>‹#›</a:t>
            </a:fld>
            <a:r>
              <a:rPr lang="fr-FR" sz="800"/>
              <a:t>   |  </a:t>
            </a:r>
          </a:p>
        </p:txBody>
      </p:sp>
      <p:pic>
        <p:nvPicPr>
          <p:cNvPr id="18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099688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"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2999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2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17"/>
          <p:cNvSpPr txBox="1">
            <a:spLocks/>
          </p:cNvSpPr>
          <p:nvPr userDrawn="1"/>
        </p:nvSpPr>
        <p:spPr>
          <a:xfrm>
            <a:off x="-100555" y="6512987"/>
            <a:ext cx="941684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fr-FR"/>
            </a:defPPr>
            <a:lvl1pPr marL="0" algn="r" defTabSz="914400" rtl="0" eaLnBrk="1" latinLnBrk="0" hangingPunct="1">
              <a:defRPr sz="800" kern="1200">
                <a:solidFill>
                  <a:schemeClr val="tx2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7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</p:sldLayoutIdLst>
  <p:transition>
    <p:fade/>
  </p:transition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9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7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66" y="1563001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élogramme 14"/>
          <p:cNvSpPr>
            <a:spLocks noChangeAspect="1"/>
          </p:cNvSpPr>
          <p:nvPr/>
        </p:nvSpPr>
        <p:spPr>
          <a:xfrm>
            <a:off x="311853" y="-15348"/>
            <a:ext cx="925691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prstClr val="white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97027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203187" y="6508769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‹#›</a:t>
            </a:fld>
            <a:r>
              <a:rPr lang="fr-FR" dirty="0">
                <a:solidFill>
                  <a:srgbClr val="004563"/>
                </a:solidFill>
              </a:rPr>
              <a:t>   |  </a:t>
            </a:r>
          </a:p>
        </p:txBody>
      </p:sp>
      <p:pic>
        <p:nvPicPr>
          <p:cNvPr id="10" name="Picture 2" descr="Z:\Corporate\01-CHARTE GRAPHIQUE\tech_p_rgb.wm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4697" y="6337300"/>
            <a:ext cx="1341825" cy="41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5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85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</p:sldLayoutIdLst>
  <p:transition>
    <p:fade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8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56FD7-BB91-4376-9F54-57A4192F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Git </a:t>
            </a:r>
            <a:r>
              <a:rPr lang="fr-FR" dirty="0" err="1"/>
              <a:t>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2C0768-302F-4A6A-A9FF-BED7B68BC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45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18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4277393" y="1876097"/>
            <a:ext cx="36372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 err="1">
                <a:latin typeface="Arial" pitchFamily="34" charset="0"/>
                <a:cs typeface="Arial" pitchFamily="34" charset="0"/>
              </a:rPr>
              <a:t>Any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2800" dirty="0" err="1">
                <a:latin typeface="Arial" pitchFamily="34" charset="0"/>
                <a:cs typeface="Arial" pitchFamily="34" charset="0"/>
              </a:rPr>
              <a:t>sequence</a:t>
            </a:r>
            <a:r>
              <a:rPr lang="fr-FR" sz="2800" dirty="0">
                <a:latin typeface="Arial" pitchFamily="34" charset="0"/>
                <a:cs typeface="Arial" pitchFamily="34" charset="0"/>
              </a:rPr>
              <a:t> of bytes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DA2B1A-9AA0-454F-A0E4-EC959F9E90E9}"/>
              </a:ext>
            </a:extLst>
          </p:cNvPr>
          <p:cNvSpPr txBox="1"/>
          <p:nvPr/>
        </p:nvSpPr>
        <p:spPr>
          <a:xfrm>
            <a:off x="5187098" y="4992414"/>
            <a:ext cx="18178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SHA1 hash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4122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5198318" y="1876097"/>
            <a:ext cx="179536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"Apple Pie"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FDA2B1A-9AA0-454F-A0E4-EC959F9E90E9}"/>
              </a:ext>
            </a:extLst>
          </p:cNvPr>
          <p:cNvSpPr txBox="1"/>
          <p:nvPr/>
        </p:nvSpPr>
        <p:spPr>
          <a:xfrm>
            <a:off x="2170246" y="4992414"/>
            <a:ext cx="7851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23991897e13e47ed0adb91a0082c31c82fe0cbe5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5364A1D-8566-4378-9A03-9B7D8A84C805}"/>
              </a:ext>
            </a:extLst>
          </p:cNvPr>
          <p:cNvCxnSpPr>
            <a:cxnSpLocks/>
          </p:cNvCxnSpPr>
          <p:nvPr/>
        </p:nvCxnSpPr>
        <p:spPr>
          <a:xfrm>
            <a:off x="6096000" y="2522483"/>
            <a:ext cx="0" cy="230176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299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object in Git has its own SHA1.</a:t>
            </a:r>
            <a:br>
              <a:rPr lang="en-US" dirty="0"/>
            </a:br>
            <a:r>
              <a:rPr lang="en-US" dirty="0"/>
              <a:t>So, what if they collide?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1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A447FC-33B3-46B4-8460-A63ED4AF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Values and Keys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F510EC-D710-4D00-93D5-3B1CF0B1E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CED6746-9FE0-47A0-AC64-94ACD4CA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E63CE2-3370-4E7E-829F-A328E84D4A66}"/>
              </a:ext>
            </a:extLst>
          </p:cNvPr>
          <p:cNvSpPr txBox="1"/>
          <p:nvPr/>
        </p:nvSpPr>
        <p:spPr>
          <a:xfrm>
            <a:off x="4125108" y="3213557"/>
            <a:ext cx="39417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800" dirty="0">
                <a:latin typeface="Arial" pitchFamily="34" charset="0"/>
                <a:cs typeface="Arial" pitchFamily="34" charset="0"/>
              </a:rPr>
              <a:t>1 chance in 175,000,000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37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SHA1s are unique in the universe.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4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16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88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Object </a:t>
            </a:r>
            <a:r>
              <a:rPr lang="fr-FR" dirty="0" err="1"/>
              <a:t>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99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1" grpId="0" animBg="1"/>
      <p:bldP spid="60" grpId="0" animBg="1"/>
      <p:bldP spid="62" grpId="0"/>
      <p:bldP spid="63" grpId="0" animBg="1"/>
      <p:bldP spid="66" grpId="0"/>
      <p:bldP spid="94" grpId="0" animBg="1"/>
      <p:bldP spid="95" grpId="0"/>
      <p:bldP spid="102" grpId="0" animBg="1"/>
      <p:bldP spid="105" grpId="0" animBg="1"/>
      <p:bldP spid="106" grpId="0" animBg="1"/>
      <p:bldP spid="107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="" xmlns:a16="http://schemas.microsoft.com/office/drawing/2014/main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19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17216" y="308504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08360" y="3084902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06798" y="1789934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297841" y="3083323"/>
            <a:ext cx="524348" cy="524348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glow rad="50800">
              <a:srgbClr val="00B050"/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899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29" grpId="0" animBg="1"/>
      <p:bldP spid="34" grpId="0"/>
      <p:bldP spid="53" grpId="0" animBg="1"/>
      <p:bldP spid="59" grpId="0"/>
      <p:bldP spid="76" grpId="0" animBg="1"/>
      <p:bldP spid="77" grpId="0"/>
      <p:bldP spid="96" grpId="0" animBg="1"/>
      <p:bldP spid="108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going to talk about the</a:t>
            </a:r>
            <a:br>
              <a:rPr lang="en-US" dirty="0"/>
            </a:br>
            <a:r>
              <a:rPr lang="en-US" dirty="0"/>
              <a:t>internals of </a:t>
            </a:r>
            <a:r>
              <a:rPr lang="en-US" dirty="0" err="1" smtClean="0"/>
              <a:t>Git</a:t>
            </a:r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52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Single Corner Snipped 39">
            <a:extLst>
              <a:ext uri="{FF2B5EF4-FFF2-40B4-BE49-F238E27FC236}">
                <a16:creationId xmlns="" xmlns:a16="http://schemas.microsoft.com/office/drawing/2014/main" id="{331B82C4-A8A8-4CAA-9AD1-5A2312BDD52B}"/>
              </a:ext>
            </a:extLst>
          </p:cNvPr>
          <p:cNvSpPr/>
          <p:nvPr/>
        </p:nvSpPr>
        <p:spPr>
          <a:xfrm>
            <a:off x="6704126" y="1554999"/>
            <a:ext cx="1324538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Pie</a:t>
            </a:r>
          </a:p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Cheesecake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" name="Rectangle: Single Corner Snipped 53">
            <a:extLst>
              <a:ext uri="{FF2B5EF4-FFF2-40B4-BE49-F238E27FC236}">
                <a16:creationId xmlns="" xmlns:a16="http://schemas.microsoft.com/office/drawing/2014/main" id="{7A50EE12-18BC-43CD-9927-59B1DBE1FF93}"/>
              </a:ext>
            </a:extLst>
          </p:cNvPr>
          <p:cNvSpPr/>
          <p:nvPr/>
        </p:nvSpPr>
        <p:spPr>
          <a:xfrm>
            <a:off x="9335661" y="2071301"/>
            <a:ext cx="1324538" cy="1313274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directory, one </a:t>
            </a:r>
            <a:r>
              <a:rPr lang="fr-FR" sz="1100" i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recipe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 file.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1" name="Rectangle: Single Corner Snipped 54">
            <a:extLst>
              <a:ext uri="{FF2B5EF4-FFF2-40B4-BE49-F238E27FC236}">
                <a16:creationId xmlns="" xmlns:a16="http://schemas.microsoft.com/office/drawing/2014/main" id="{5DD2CB3A-1BD2-41AE-B00E-AF542B712862}"/>
              </a:ext>
            </a:extLst>
          </p:cNvPr>
          <p:cNvSpPr/>
          <p:nvPr/>
        </p:nvSpPr>
        <p:spPr>
          <a:xfrm>
            <a:off x="6726986" y="4477683"/>
            <a:ext cx="1045414" cy="499195"/>
          </a:xfrm>
          <a:prstGeom prst="snip1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AFAF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i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Apple </a:t>
            </a:r>
            <a:r>
              <a:rPr lang="fr-FR" sz="1100" i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</a:t>
            </a:r>
            <a:endParaRPr lang="en-US" sz="1100" i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Git Object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20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82771" y="1856275"/>
            <a:ext cx="426379" cy="426379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1005704" y="2337234"/>
            <a:ext cx="4969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mytag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204476" y="2552678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3044338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3A739BC-7FC3-41A9-BB1E-19B55BC9B39C}"/>
              </a:ext>
            </a:extLst>
          </p:cNvPr>
          <p:cNvSpPr txBox="1"/>
          <p:nvPr/>
        </p:nvSpPr>
        <p:spPr>
          <a:xfrm>
            <a:off x="1502635" y="4322902"/>
            <a:ext cx="40501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./ 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10146890" y="331682"/>
            <a:ext cx="1065105" cy="617220"/>
          </a:xfrm>
          <a:prstGeom prst="wedgeRoundRectCallout">
            <a:avLst>
              <a:gd name="adj1" fmla="val 48024"/>
              <a:gd name="adj2" fmla="val 7228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rgbClr val="FFC000"/>
                </a:solidFill>
                <a:latin typeface="+mj-lt"/>
              </a:rPr>
              <a:t>démo</a:t>
            </a:r>
            <a:endParaRPr lang="fr-FR" sz="2000" dirty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81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FBCD827-6230-4B56-A635-5E675B717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Blobs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Trees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Commit</a:t>
            </a:r>
            <a:r>
              <a:rPr lang="en-US" dirty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</a:t>
            </a:r>
            <a:r>
              <a:rPr lang="en-US" dirty="0" err="1"/>
              <a:t>nnotated</a:t>
            </a:r>
            <a:r>
              <a:rPr lang="en-US" dirty="0"/>
              <a:t> Tags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BFE033C-14B0-479B-8763-B7CFF7F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CC1874-0B80-4127-8266-1B045C3CA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21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996CBD5-7393-407C-BC99-C76D33D74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5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Git </a:t>
            </a:r>
            <a:r>
              <a:rPr lang="fr-FR" dirty="0" err="1"/>
              <a:t>Really</a:t>
            </a:r>
            <a:r>
              <a:rPr lang="fr-FR" dirty="0"/>
              <a:t> 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22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9435" y="3134840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7709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9052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44fc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5600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6366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7709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6ee0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42575" y="3134840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6850236" y="3348030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6366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3ee7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029145" y="3134840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050230" y="3631881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361a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57759" y="1840193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78844" y="2337234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>
                <a:latin typeface="Consolas" panose="020B0609020204030204" pitchFamily="49" charset="0"/>
                <a:cs typeface="Consolas" panose="020B0609020204030204" pitchFamily="49" charset="0"/>
              </a:rPr>
              <a:t>f1fe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961686" y="4413405"/>
            <a:ext cx="426379" cy="426379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146934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98277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4f85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3648256" y="4413405"/>
            <a:ext cx="426379" cy="426379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>
            <a:off x="4155917" y="4626595"/>
            <a:ext cx="20976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366934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be4d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70018B8E-C8EA-4592-B666-4DD6915C2DAF}"/>
              </a:ext>
            </a:extLst>
          </p:cNvPr>
          <p:cNvSpPr/>
          <p:nvPr/>
        </p:nvSpPr>
        <p:spPr>
          <a:xfrm>
            <a:off x="6334826" y="4413405"/>
            <a:ext cx="426379" cy="426379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EA7F15EB-6AA1-4C76-921F-2B04B74B1885}"/>
              </a:ext>
            </a:extLst>
          </p:cNvPr>
          <p:cNvSpPr txBox="1"/>
          <p:nvPr/>
        </p:nvSpPr>
        <p:spPr>
          <a:xfrm>
            <a:off x="6355911" y="4910446"/>
            <a:ext cx="3975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>
                <a:latin typeface="Consolas" panose="020B0609020204030204" pitchFamily="49" charset="0"/>
                <a:cs typeface="Consolas" panose="020B0609020204030204" pitchFamily="49" charset="0"/>
              </a:rPr>
              <a:t>2399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6546166" y="3847325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2160270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V="1">
            <a:off x="4082384" y="3471442"/>
            <a:ext cx="2178909" cy="974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D5D1DDE3-D551-4E6B-AD34-6FBA1762CCD0}"/>
              </a:ext>
            </a:extLst>
          </p:cNvPr>
          <p:cNvCxnSpPr>
            <a:cxnSpLocks/>
          </p:cNvCxnSpPr>
          <p:nvPr/>
        </p:nvCxnSpPr>
        <p:spPr>
          <a:xfrm flipH="1">
            <a:off x="1166358" y="3831243"/>
            <a:ext cx="8517" cy="511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CF44781-E941-421E-89BE-0ABCA37EDACB}"/>
              </a:ext>
            </a:extLst>
          </p:cNvPr>
          <p:cNvSpPr txBox="1"/>
          <p:nvPr/>
        </p:nvSpPr>
        <p:spPr>
          <a:xfrm>
            <a:off x="6657048" y="3913663"/>
            <a:ext cx="162927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apple_pie.txt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2424417-DD1B-4E8D-A2A5-F034A489C27A}"/>
              </a:ext>
            </a:extLst>
          </p:cNvPr>
          <p:cNvSpPr txBox="1"/>
          <p:nvPr/>
        </p:nvSpPr>
        <p:spPr>
          <a:xfrm>
            <a:off x="6872211" y="3036866"/>
            <a:ext cx="1274589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README.txt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4322901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7045" y="3810731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53330DED-8238-48AB-B79C-3155945E34EF}"/>
              </a:ext>
            </a:extLst>
          </p:cNvPr>
          <p:cNvSpPr txBox="1"/>
          <p:nvPr/>
        </p:nvSpPr>
        <p:spPr>
          <a:xfrm>
            <a:off x="4718497" y="3044337"/>
            <a:ext cx="109973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recipes</a:t>
            </a:r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226BC8B6-2411-443E-BEE4-F24BDE166FA2}"/>
              </a:ext>
            </a:extLst>
          </p:cNvPr>
          <p:cNvSpPr txBox="1"/>
          <p:nvPr/>
        </p:nvSpPr>
        <p:spPr>
          <a:xfrm>
            <a:off x="4717045" y="2468125"/>
            <a:ext cx="1088406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rgbClr val="AFAFAF"/>
            </a:solidFill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sz="1600" dirty="0">
                <a:latin typeface="Consolas" panose="020B0609020204030204" pitchFamily="49" charset="0"/>
                <a:cs typeface="Consolas" panose="020B0609020204030204" pitchFamily="49" charset="0"/>
              </a:rPr>
              <a:t> menu.txt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79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4" grpId="0"/>
      <p:bldP spid="34" grpId="1"/>
      <p:bldP spid="53" grpId="0" animBg="1"/>
      <p:bldP spid="53" grpId="1" animBg="1"/>
      <p:bldP spid="59" grpId="0"/>
      <p:bldP spid="59" grpId="1"/>
      <p:bldP spid="60" grpId="0" animBg="1"/>
      <p:bldP spid="60" grpId="1" animBg="1"/>
      <p:bldP spid="62" grpId="0"/>
      <p:bldP spid="62" grpId="1"/>
      <p:bldP spid="87" grpId="0" animBg="1"/>
      <p:bldP spid="87" grpId="1" animBg="1"/>
      <p:bldP spid="89" grpId="0"/>
      <p:bldP spid="89" grpId="1"/>
      <p:bldP spid="91" grpId="0" animBg="1"/>
      <p:bldP spid="91" grpId="1" animBg="1"/>
      <p:bldP spid="93" grpId="0"/>
      <p:bldP spid="93" grpId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Persistent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F76D80-A1A2-40D3-8D23-AD9AE057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733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24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7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init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/>
              <a:t>add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commit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</a:t>
            </a:r>
            <a:r>
              <a:rPr lang="fr-FR" dirty="0" err="1" smtClean="0"/>
              <a:t>checkout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Porcelain / High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3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 txBox="1">
            <a:spLocks/>
          </p:cNvSpPr>
          <p:nvPr/>
        </p:nvSpPr>
        <p:spPr>
          <a:xfrm>
            <a:off x="6584659" y="1570042"/>
            <a:ext cx="4612508" cy="4470401"/>
          </a:xfrm>
          <a:prstGeom prst="rect">
            <a:avLst/>
          </a:prstGeom>
        </p:spPr>
        <p:txBody>
          <a:bodyPr vert="horz" lIns="0" tIns="0" rIns="0" bIns="0" numCol="1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merge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git </a:t>
            </a:r>
            <a:r>
              <a:rPr lang="fr-FR" dirty="0" err="1" smtClean="0"/>
              <a:t>rebase</a:t>
            </a:r>
            <a:endParaRPr lang="fr-F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7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27774C-85B3-4216-BE8E-2076F29E4E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42"/>
            <a:ext cx="4612508" cy="4470401"/>
          </a:xfrm>
        </p:spPr>
        <p:txBody>
          <a:bodyPr numCol="1" spcCol="360000"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cat-file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hash-</a:t>
            </a:r>
            <a:r>
              <a:rPr lang="fr-FR" dirty="0" err="1"/>
              <a:t>object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git count-</a:t>
            </a:r>
            <a:r>
              <a:rPr lang="fr-FR" dirty="0" err="1"/>
              <a:t>objects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17F15E-A1DD-464A-AA9B-38A9BA78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smtClean="0"/>
              <a:t>Plumbing / Low Level” </a:t>
            </a:r>
            <a:r>
              <a:rPr lang="en-US" dirty="0"/>
              <a:t>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AFDCA3-1E95-4F76-9D6E-91F47D013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4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4BFDC6A-5D6A-42B9-82C2-84BD9E5DC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="" xmlns:a16="http://schemas.microsoft.com/office/drawing/2014/main" id="{94435B3C-163F-4575-9C37-A9B599E644AB}"/>
              </a:ext>
            </a:extLst>
          </p:cNvPr>
          <p:cNvSpPr txBox="1">
            <a:spLocks/>
          </p:cNvSpPr>
          <p:nvPr/>
        </p:nvSpPr>
        <p:spPr>
          <a:xfrm>
            <a:off x="6584659" y="1570041"/>
            <a:ext cx="4612508" cy="4470401"/>
          </a:xfrm>
          <a:prstGeom prst="rect">
            <a:avLst/>
          </a:prstGeom>
        </p:spPr>
        <p:txBody>
          <a:bodyPr vert="horz" lIns="0" tIns="0" rIns="0" bIns="0" numCol="2" spcCol="360000" rtlCol="0">
            <a:normAutofit/>
          </a:bodyPr>
          <a:lstStyle>
            <a:lvl1pPr marL="214313" indent="-214313" algn="l" defTabSz="3429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2400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2000" b="1" kern="1200" baseline="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2pPr>
            <a:lvl3pPr marL="808435" indent="-122635" algn="l" defTabSz="3429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600" i="1" kern="1200">
                <a:solidFill>
                  <a:srgbClr val="404040"/>
                </a:solidFill>
                <a:latin typeface="Arial"/>
                <a:ea typeface="+mn-ea"/>
                <a:cs typeface="Arial"/>
              </a:defRPr>
            </a:lvl3pPr>
            <a:lvl4pPr marL="472679" indent="0" algn="l" defTabSz="3429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601266" indent="-128588" algn="l" defTabSz="3429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18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67" y="3026063"/>
            <a:ext cx="9601132" cy="1143000"/>
          </a:xfrm>
        </p:spPr>
        <p:txBody>
          <a:bodyPr/>
          <a:lstStyle/>
          <a:p>
            <a:r>
              <a:rPr lang="en-US" dirty="0"/>
              <a:t>If you want to master Git, don’t worry</a:t>
            </a:r>
            <a:br>
              <a:rPr lang="en-US" dirty="0"/>
            </a:br>
            <a:r>
              <a:rPr lang="en-US" dirty="0"/>
              <a:t>about learning the </a:t>
            </a:r>
            <a:r>
              <a:rPr lang="en-US" dirty="0" smtClean="0"/>
              <a:t>commands.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36025E-6B8D-4575-9E2B-B0AAB8CAC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14F0455-9ED9-4652-8FD6-9C284BE2F092}"/>
              </a:ext>
            </a:extLst>
          </p:cNvPr>
          <p:cNvSpPr txBox="1">
            <a:spLocks/>
          </p:cNvSpPr>
          <p:nvPr/>
        </p:nvSpPr>
        <p:spPr>
          <a:xfrm>
            <a:off x="1371667" y="3026063"/>
            <a:ext cx="9601132" cy="11430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Instead, learn the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What</a:t>
            </a:r>
            <a:r>
              <a:rPr lang="fr-FR" sz="2400" dirty="0" smtClean="0"/>
              <a:t> Git </a:t>
            </a:r>
            <a:r>
              <a:rPr lang="fr-FR" sz="2400" dirty="0" err="1" smtClean="0"/>
              <a:t>is</a:t>
            </a:r>
            <a:r>
              <a:rPr lang="fr-FR" sz="2400" dirty="0" smtClean="0"/>
              <a:t>…</a:t>
            </a:r>
            <a:endParaRPr lang="fr-F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6</a:t>
            </a:fld>
            <a:r>
              <a:rPr lang="fr-FR" smtClean="0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fr-FR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2" t="6740" r="18506" b="22784"/>
          <a:stretch/>
        </p:blipFill>
        <p:spPr>
          <a:xfrm>
            <a:off x="3439885" y="2028190"/>
            <a:ext cx="5529943" cy="4833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5880" y="2778835"/>
            <a:ext cx="9569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5400" b="1" dirty="0" smtClean="0">
                <a:latin typeface="+mj-lt"/>
                <a:cs typeface="Arial" pitchFamily="34" charset="0"/>
              </a:rPr>
              <a:t>Git</a:t>
            </a:r>
            <a:endParaRPr lang="fr-FR" sz="1400" b="1" dirty="0" smtClean="0">
              <a:latin typeface="+mj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rcRect l="28313" t="9602" r="37795" b="19701"/>
          <a:stretch/>
        </p:blipFill>
        <p:spPr>
          <a:xfrm>
            <a:off x="6091133" y="1668780"/>
            <a:ext cx="1411834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6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7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Distributed Revision Control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08011F-F481-44B1-A7AA-A403E3E4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4628" y1="34175" x2="14628" y2="341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78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8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Revision Control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2C63E2-C97A-4E3E-9C28-351D24FBB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90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51E6A0F-3D6D-493A-B24E-4199D7294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A8704E41-3486-46BD-8AA7-B6B5D28F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is</a:t>
            </a:r>
            <a:r>
              <a:rPr lang="fr-FR" dirty="0"/>
              <a:t>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2CD92EA-E9CB-4F4C-B1B9-840F11B55D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>
                <a:solidFill>
                  <a:srgbClr val="004563"/>
                </a:solidFill>
              </a:rPr>
              <a:pPr/>
              <a:t>9</a:t>
            </a:fld>
            <a:r>
              <a:rPr lang="fr-FR">
                <a:solidFill>
                  <a:srgbClr val="004563"/>
                </a:solidFill>
              </a:rPr>
              <a:t>   |  </a:t>
            </a:r>
            <a:endParaRPr lang="fr-FR" dirty="0">
              <a:solidFill>
                <a:srgbClr val="00456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2D9F79-04C1-4762-96D6-F3FE8172F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…a Stupid Content Tracker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1A34E2-CF14-4FAC-9913-4CAC796E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810" y="599680"/>
            <a:ext cx="7554379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82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05FBF254-8F43-482D-821C-8C7AD9F4E23B}"/>
    </a:ext>
  </a:extLst>
</a:theme>
</file>

<file path=ppt/theme/theme2.xml><?xml version="1.0" encoding="utf-8"?>
<a:theme xmlns:a="http://schemas.openxmlformats.org/drawingml/2006/main" name="1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305F7EDD-1E22-425B-A5F5-CB47BB02F8B6}"/>
    </a:ext>
  </a:extLst>
</a:theme>
</file>

<file path=ppt/theme/theme3.xml><?xml version="1.0" encoding="utf-8"?>
<a:theme xmlns:a="http://schemas.openxmlformats.org/drawingml/2006/main" name="34_template_PPT_AXA_EN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 PaaS Azure AD solution for external users and privileged accounts v0.8.pptx" id="{67038694-6A8F-4BA3-B417-FE1A5AE8B529}" vid="{12C19D37-A4E2-4A9F-A560-D6D74DDF6A7A}"/>
    </a:ext>
  </a:extLst>
</a:theme>
</file>

<file path=ppt/theme/theme4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F20084180B9E44AD928D9A8AB3689C" ma:contentTypeVersion="2" ma:contentTypeDescription="Create a new document." ma:contentTypeScope="" ma:versionID="5f842ce3792d2d894a82ea0e2dfb791b">
  <xsd:schema xmlns:xsd="http://www.w3.org/2001/XMLSchema" xmlns:xs="http://www.w3.org/2001/XMLSchema" xmlns:p="http://schemas.microsoft.com/office/2006/metadata/properties" xmlns:ns2="6e6f0a11-ea51-4914-9041-4a6fcd55b979" targetNamespace="http://schemas.microsoft.com/office/2006/metadata/properties" ma:root="true" ma:fieldsID="050a64bf2045351049015afff4474d6f" ns2:_="">
    <xsd:import namespace="6e6f0a11-ea51-4914-9041-4a6fcd55b97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f0a11-ea51-4914-9041-4a6fcd55b9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95F4B-BFDC-466D-9B0E-24D55C97E4DD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6e6f0a11-ea51-4914-9041-4a6fcd55b979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2028EF8-D63B-42F2-9729-538DFDBCE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46093-D9B3-4957-BB28-2A49A4F3A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f0a11-ea51-4914-9041-4a6fcd55b9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ATS</Template>
  <TotalTime>2190</TotalTime>
  <Words>1002</Words>
  <Application>Microsoft Office PowerPoint</Application>
  <PresentationFormat>Widescreen</PresentationFormat>
  <Paragraphs>217</Paragraphs>
  <Slides>24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Lucida Grande</vt:lpstr>
      <vt:lpstr>Arial</vt:lpstr>
      <vt:lpstr>Century Gothic</vt:lpstr>
      <vt:lpstr>Consolas</vt:lpstr>
      <vt:lpstr>Wingdings</vt:lpstr>
      <vt:lpstr>template_PPT_AXA_EN</vt:lpstr>
      <vt:lpstr>1_template_PPT_AXA_EN</vt:lpstr>
      <vt:lpstr>34_template_PPT_AXA_EN</vt:lpstr>
      <vt:lpstr>Diapositive think-cell</vt:lpstr>
      <vt:lpstr>How Git works</vt:lpstr>
      <vt:lpstr>We’re going to talk about the internals of Git.</vt:lpstr>
      <vt:lpstr>“Porcelain / High Level” Commands</vt:lpstr>
      <vt:lpstr>“Plumbing / Low Level” Commands</vt:lpstr>
      <vt:lpstr>If you want to master Git, don’t worry about learning the commands.  </vt:lpstr>
      <vt:lpstr>What Git is…</vt:lpstr>
      <vt:lpstr>Git is…</vt:lpstr>
      <vt:lpstr>Git is…</vt:lpstr>
      <vt:lpstr>Git is…</vt:lpstr>
      <vt:lpstr>Git is…</vt:lpstr>
      <vt:lpstr>Values and Keys</vt:lpstr>
      <vt:lpstr>Values and Keys</vt:lpstr>
      <vt:lpstr>Every object in Git has its own SHA1. So, what if they collide?</vt:lpstr>
      <vt:lpstr>Values and Keys</vt:lpstr>
      <vt:lpstr>SHA1s are unique in the universe.</vt:lpstr>
      <vt:lpstr>Git is…</vt:lpstr>
      <vt:lpstr>Git is…</vt:lpstr>
      <vt:lpstr>The Object Database</vt:lpstr>
      <vt:lpstr>The Git Object Model</vt:lpstr>
      <vt:lpstr>The Git Object Model</vt:lpstr>
      <vt:lpstr>Git Objects</vt:lpstr>
      <vt:lpstr>What Git Really Is</vt:lpstr>
      <vt:lpstr>Git is…</vt:lpstr>
      <vt:lpstr>Git is…</vt:lpstr>
    </vt:vector>
  </TitlesOfParts>
  <Company>AXA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Git works</dc:title>
  <dc:creator>THERY Dominique</dc:creator>
  <cp:lastModifiedBy>Dominique THERY</cp:lastModifiedBy>
  <cp:revision>48</cp:revision>
  <cp:lastPrinted>2014-10-09T09:53:38Z</cp:lastPrinted>
  <dcterms:created xsi:type="dcterms:W3CDTF">2017-12-19T13:40:50Z</dcterms:created>
  <dcterms:modified xsi:type="dcterms:W3CDTF">2017-12-31T19:55:20Z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0x01010400448AA0A4CA40554EA1379C3E4816A205</vt:lpwstr>
  </property>
</Properties>
</file>