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44"/>
  </p:notesMasterIdLst>
  <p:handoutMasterIdLst>
    <p:handoutMasterId r:id="rId45"/>
  </p:handoutMasterIdLst>
  <p:sldIdLst>
    <p:sldId id="256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402" r:id="rId32"/>
    <p:sldId id="403" r:id="rId33"/>
    <p:sldId id="404" r:id="rId34"/>
    <p:sldId id="406" r:id="rId35"/>
    <p:sldId id="407" r:id="rId36"/>
    <p:sldId id="408" r:id="rId37"/>
    <p:sldId id="320" r:id="rId38"/>
    <p:sldId id="400" r:id="rId39"/>
    <p:sldId id="321" r:id="rId40"/>
    <p:sldId id="399" r:id="rId41"/>
    <p:sldId id="401" r:id="rId42"/>
    <p:sldId id="409" r:id="rId43"/>
  </p:sldIdLst>
  <p:sldSz cx="12192000" cy="6858000"/>
  <p:notesSz cx="6858000" cy="9144000"/>
  <p:custDataLst>
    <p:tags r:id="rId4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144A11-D7FB-4839-8D0E-F28A4E69FD66}">
          <p14:sldIdLst>
            <p14:sldId id="256"/>
            <p14:sldId id="373"/>
          </p14:sldIdLst>
        </p14:section>
        <p14:section name="A World of Peers" id="{E418E9EC-A6C3-4CE1-90D4-922659E6AC67}">
          <p14:sldIdLst>
            <p14:sldId id="374"/>
            <p14:sldId id="375"/>
          </p14:sldIdLst>
        </p14:section>
        <p14:section name="Local and Remote" id="{FCD303E9-D478-4DDA-ABA5-AA50D219D2F1}">
          <p14:sldIdLst>
            <p14:sldId id="376"/>
            <p14:sldId id="377"/>
          </p14:sldIdLst>
        </p14:section>
        <p14:section name="The Joy of Pushing" id="{B078D77E-7E19-4577-AB32-81C602415064}">
          <p14:sldIdLst>
            <p14:sldId id="378"/>
            <p14:sldId id="379"/>
          </p14:sldIdLst>
        </p14:section>
        <p14:section name="The Chore of Pulling" id="{5F977588-5364-4E5C-B04D-AB21C5BACC79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3"/>
          </p14:sldIdLst>
        </p14:section>
        <p14:section name="Rebase Revisited" id="{4993B8E6-3EE5-49F4-AF1F-B5E6E72B37E0}">
          <p14:sldIdLst>
            <p14:sldId id="394"/>
            <p14:sldId id="395"/>
            <p14:sldId id="396"/>
            <p14:sldId id="397"/>
            <p14:sldId id="398"/>
          </p14:sldIdLst>
        </p14:section>
        <p14:section name="Getting Social" id="{1CA50162-CC25-42A4-98F2-BC3603FC434D}">
          <p14:sldIdLst>
            <p14:sldId id="402"/>
            <p14:sldId id="403"/>
            <p14:sldId id="404"/>
            <p14:sldId id="406"/>
            <p14:sldId id="407"/>
            <p14:sldId id="408"/>
          </p14:sldIdLst>
        </p14:section>
        <p14:section name="The Whole Onion" id="{BF0C0463-4466-4319-AC28-BBDD2127F9BD}">
          <p14:sldIdLst>
            <p14:sldId id="320"/>
            <p14:sldId id="400"/>
            <p14:sldId id="321"/>
            <p14:sldId id="399"/>
            <p14:sldId id="401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92E"/>
    <a:srgbClr val="B0DD7F"/>
    <a:srgbClr val="AFAFAF"/>
    <a:srgbClr val="5CEE7F"/>
    <a:srgbClr val="594203"/>
    <a:srgbClr val="66FF99"/>
    <a:srgbClr val="00FF99"/>
    <a:srgbClr val="0079D6"/>
    <a:srgbClr val="FF6600"/>
    <a:srgbClr val="4B5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 autoAdjust="0"/>
    <p:restoredTop sz="55913" autoAdjust="0"/>
  </p:normalViewPr>
  <p:slideViewPr>
    <p:cSldViewPr snapToGrid="0" showGuides="1">
      <p:cViewPr varScale="1">
        <p:scale>
          <a:sx n="58" d="100"/>
          <a:sy n="58" d="100"/>
        </p:scale>
        <p:origin x="126" y="66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gs" Target="tags/tag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31/12/2017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31/12/2017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nous reste à ajouter </a:t>
            </a:r>
            <a:r>
              <a:rPr lang="fr-FR" dirty="0" smtClean="0"/>
              <a:t>la dimension</a:t>
            </a:r>
            <a:r>
              <a:rPr lang="fr-FR" baseline="0" dirty="0" smtClean="0"/>
              <a:t> « distribuée » à </a:t>
            </a:r>
            <a:r>
              <a:rPr lang="fr-FR" baseline="0" dirty="0" smtClean="0"/>
              <a:t>git,</a:t>
            </a:r>
          </a:p>
          <a:p>
            <a:r>
              <a:rPr lang="fr-FR" baseline="0" dirty="0" smtClean="0"/>
              <a:t>Jusqu’à maintenant, on a travaillé comme s’il n’existait qu’un seul ordinateur au monde.</a:t>
            </a:r>
          </a:p>
          <a:p>
            <a:r>
              <a:rPr lang="fr-FR" baseline="0" dirty="0" smtClean="0"/>
              <a:t>On va maintenant pouvoir partager nos projets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54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Encore une fois…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74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Conflit</a:t>
            </a:r>
            <a:r>
              <a:rPr lang="fr-FR" baseline="0" dirty="0" smtClean="0"/>
              <a:t> et l’historique doit être modifiée. 2 options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55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push -f : perte de</a:t>
            </a:r>
            <a:r>
              <a:rPr lang="fr-FR" baseline="0" dirty="0" smtClean="0"/>
              <a:t> données probables sur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. Le commit en vert sera </a:t>
            </a:r>
            <a:r>
              <a:rPr lang="fr-FR" baseline="0" dirty="0" err="1" smtClean="0"/>
              <a:t>garbabe</a:t>
            </a:r>
            <a:r>
              <a:rPr lang="fr-FR" baseline="0" dirty="0" smtClean="0"/>
              <a:t>-collecté. </a:t>
            </a:r>
          </a:p>
          <a:p>
            <a:r>
              <a:rPr lang="fr-FR" baseline="0" dirty="0" smtClean="0"/>
              <a:t>Problème pour tous les autres qui se sont synchronisés avec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88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meilleure solution</a:t>
            </a:r>
            <a:r>
              <a:rPr lang="fr-FR" baseline="0" dirty="0" smtClean="0"/>
              <a:t> : résoudre le conflit localement avant de pousser.</a:t>
            </a:r>
          </a:p>
          <a:p>
            <a:r>
              <a:rPr lang="fr-FR" baseline="0" dirty="0" smtClean="0"/>
              <a:t>On va récupérer ce qui se trouve sur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, pour ça on utilise la commande git </a:t>
            </a:r>
            <a:r>
              <a:rPr lang="fr-FR" baseline="0" dirty="0" err="1" smtClean="0"/>
              <a:t>fetch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4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70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683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42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90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Facilement : avec un </a:t>
            </a:r>
            <a:r>
              <a:rPr lang="fr-FR" baseline="0" dirty="0" err="1" smtClean="0"/>
              <a:t>forced</a:t>
            </a:r>
            <a:r>
              <a:rPr lang="fr-FR" baseline="0" dirty="0" smtClean="0"/>
              <a:t> push ou pull / push.</a:t>
            </a:r>
          </a:p>
          <a:p>
            <a:r>
              <a:rPr lang="fr-FR" baseline="0" dirty="0" smtClean="0"/>
              <a:t>Good job! Maintenant on a la même chose des deux côtés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88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Annie se retrouve avec un joli conflit à résoudre à sa prochaine synchronisation. </a:t>
            </a:r>
          </a:p>
          <a:p>
            <a:r>
              <a:rPr lang="fr-FR" baseline="0" dirty="0" smtClean="0"/>
              <a:t>Elle va devoir comprendre ce qui s’est passé sur </a:t>
            </a:r>
            <a:r>
              <a:rPr lang="fr-FR" baseline="0" dirty="0" err="1" smtClean="0"/>
              <a:t>origin</a:t>
            </a:r>
            <a:r>
              <a:rPr lang="fr-FR" baseline="0" dirty="0" smtClean="0"/>
              <a:t>, résoudre un conflit dont elle n’est pas la cause.</a:t>
            </a:r>
          </a:p>
          <a:p>
            <a:r>
              <a:rPr lang="fr-FR" baseline="0" dirty="0" smtClean="0"/>
              <a:t>Son historique va même être modifié à cause de notre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 alors qu’elle a déjà une partie des modifications en local…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7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1 repo </a:t>
            </a:r>
            <a:r>
              <a:rPr lang="fr-FR" dirty="0" smtClean="0"/>
              <a:t>distant (n’importe </a:t>
            </a:r>
            <a:r>
              <a:rPr lang="fr-FR" dirty="0" smtClean="0"/>
              <a:t>où)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1 repo </a:t>
            </a:r>
            <a:r>
              <a:rPr lang="fr-FR" dirty="0" smtClean="0"/>
              <a:t>local</a:t>
            </a:r>
            <a:r>
              <a:rPr lang="fr-FR" baseline="0" dirty="0" smtClean="0"/>
              <a:t> 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Le local doit </a:t>
            </a:r>
            <a:r>
              <a:rPr lang="fr-FR" baseline="0" dirty="0" smtClean="0"/>
              <a:t>pouvoir communiquer avec le </a:t>
            </a:r>
            <a:r>
              <a:rPr lang="fr-FR" baseline="0" dirty="0" smtClean="0"/>
              <a:t>distant (network, etc…)</a:t>
            </a:r>
            <a:endParaRPr lang="fr-FR" baseline="0" dirty="0" smtClean="0"/>
          </a:p>
          <a:p>
            <a:r>
              <a:rPr lang="fr-FR" dirty="0" smtClean="0"/>
              <a:t>On</a:t>
            </a:r>
            <a:r>
              <a:rPr lang="fr-FR" baseline="0" dirty="0" smtClean="0"/>
              <a:t> va travailler avec le repo distant qui se trouve maintenant sur </a:t>
            </a:r>
            <a:r>
              <a:rPr lang="fr-FR" baseline="0" dirty="0" err="1" smtClean="0"/>
              <a:t>GitHub</a:t>
            </a:r>
            <a:endParaRPr lang="fr-FR" dirty="0" smtClean="0"/>
          </a:p>
          <a:p>
            <a:r>
              <a:rPr lang="fr-FR" dirty="0" smtClean="0"/>
              <a:t>git_module04_lab01 une fois l’animation terminée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5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r>
              <a:rPr lang="fr-FR" baseline="0" dirty="0" smtClean="0"/>
              <a:t> On peut cloner en local mais pas moyen de </a:t>
            </a:r>
            <a:r>
              <a:rPr lang="fr-FR" baseline="0" dirty="0" err="1" smtClean="0"/>
              <a:t>pusher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8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fork n’est PAS une fonctionnalité de git.</a:t>
            </a:r>
          </a:p>
          <a:p>
            <a:r>
              <a:rPr lang="fr-FR" dirty="0" smtClean="0"/>
              <a:t>C’est un clone,</a:t>
            </a:r>
            <a:r>
              <a:rPr lang="fr-FR" baseline="0" dirty="0" smtClean="0"/>
              <a:t> distant, 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ou ailleurs d’un repo existant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07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repo</a:t>
            </a:r>
            <a:r>
              <a:rPr lang="fr-FR" baseline="0" dirty="0" smtClean="0"/>
              <a:t> local nous permet de push en </a:t>
            </a:r>
            <a:r>
              <a:rPr lang="fr-FR" baseline="0" dirty="0" err="1" smtClean="0"/>
              <a:t>remote</a:t>
            </a:r>
            <a:r>
              <a:rPr lang="fr-FR" baseline="0" dirty="0" smtClean="0"/>
              <a:t>, mais aucun lien n’existe avec l’original.</a:t>
            </a:r>
          </a:p>
          <a:p>
            <a:r>
              <a:rPr lang="fr-FR" baseline="0" dirty="0" err="1" smtClean="0"/>
              <a:t>GitHub</a:t>
            </a:r>
            <a:r>
              <a:rPr lang="fr-FR" baseline="0" dirty="0" smtClean="0"/>
              <a:t> (ou VSTS) sait que les 2 projets sont connectés, pas git. Si on veut le faire il faut ajouter manuellement ce qu’on appelle (par convention) « </a:t>
            </a:r>
            <a:r>
              <a:rPr lang="fr-FR" baseline="0" dirty="0" err="1" smtClean="0"/>
              <a:t>remote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upstream</a:t>
            </a:r>
            <a:r>
              <a:rPr lang="fr-FR" baseline="0" dirty="0" smtClean="0"/>
              <a:t> ». On a maintenant plusieurs </a:t>
            </a:r>
            <a:r>
              <a:rPr lang="fr-FR" baseline="0" dirty="0" err="1" smtClean="0"/>
              <a:t>remotes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14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ne</a:t>
            </a:r>
            <a:r>
              <a:rPr lang="fr-FR" baseline="0" dirty="0" smtClean="0"/>
              <a:t> peut malheureusement toujours pas pousser sur </a:t>
            </a:r>
            <a:r>
              <a:rPr lang="fr-FR" baseline="0" dirty="0" err="1" smtClean="0"/>
              <a:t>upstream</a:t>
            </a:r>
            <a:r>
              <a:rPr lang="fr-FR" baseline="0" dirty="0" smtClean="0"/>
              <a:t> !</a:t>
            </a:r>
          </a:p>
          <a:p>
            <a:r>
              <a:rPr lang="fr-FR" baseline="0" dirty="0" smtClean="0"/>
              <a:t>Mais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(ou VSTS) nous offre une alternative…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426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PR n’est PAS une fonctionnalité de git,</a:t>
            </a:r>
            <a:r>
              <a:rPr lang="fr-FR" baseline="0" dirty="0" smtClean="0"/>
              <a:t> ni même d’un CSV.</a:t>
            </a:r>
          </a:p>
          <a:p>
            <a:r>
              <a:rPr lang="fr-FR" baseline="0" dirty="0" smtClean="0"/>
              <a:t>C’est une commodité « sociale »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22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79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Rappeler le côté distribué, contrairement</a:t>
            </a:r>
            <a:r>
              <a:rPr lang="fr-FR" baseline="0" dirty="0" smtClean="0"/>
              <a:t> à Subversion ou TFS.</a:t>
            </a:r>
          </a:p>
          <a:p>
            <a:r>
              <a:rPr lang="fr-FR" baseline="0" dirty="0" smtClean="0"/>
              <a:t>Le choix du </a:t>
            </a:r>
            <a:r>
              <a:rPr lang="fr-FR" baseline="0" dirty="0" err="1" smtClean="0"/>
              <a:t>répo</a:t>
            </a:r>
            <a:r>
              <a:rPr lang="fr-FR" baseline="0" dirty="0" smtClean="0"/>
              <a:t> de référence reste une convention à définir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2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 rester</a:t>
            </a:r>
            <a:r>
              <a:rPr lang="fr-FR" baseline="0" dirty="0" smtClean="0"/>
              <a:t> synchronisé ? </a:t>
            </a:r>
            <a:endParaRPr lang="fr-FR" baseline="0" dirty="0" smtClean="0"/>
          </a:p>
          <a:p>
            <a:r>
              <a:rPr lang="fr-FR" baseline="0" dirty="0" smtClean="0"/>
              <a:t>Comment </a:t>
            </a:r>
            <a:r>
              <a:rPr lang="fr-FR" baseline="0" dirty="0" smtClean="0"/>
              <a:t>local peut garder </a:t>
            </a:r>
            <a:r>
              <a:rPr lang="fr-FR" baseline="0" dirty="0" smtClean="0"/>
              <a:t>l’adresse </a:t>
            </a:r>
            <a:r>
              <a:rPr lang="fr-FR" baseline="0" dirty="0" smtClean="0"/>
              <a:t>de </a:t>
            </a:r>
            <a:r>
              <a:rPr lang="fr-FR" baseline="0" dirty="0" err="1" smtClean="0"/>
              <a:t>remote</a:t>
            </a:r>
            <a:r>
              <a:rPr lang="fr-FR" baseline="0" dirty="0" smtClean="0"/>
              <a:t> </a:t>
            </a:r>
            <a:r>
              <a:rPr lang="fr-FR" baseline="0" dirty="0" smtClean="0"/>
              <a:t>? </a:t>
            </a:r>
          </a:p>
          <a:p>
            <a:r>
              <a:rPr lang="fr-FR" baseline="0" dirty="0" smtClean="0"/>
              <a:t>On enchaine sur le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13</a:t>
            </a: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enchaine sur la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1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Rappeler que les</a:t>
            </a:r>
            <a:r>
              <a:rPr lang="fr-FR" baseline="0" dirty="0" smtClean="0"/>
              <a:t> SHA1 sont uniques, et que cette particularité va être utile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baseline="0" dirty="0" smtClean="0"/>
              <a:t>Git clone nous a permis de récupérer depuis le </a:t>
            </a:r>
            <a:r>
              <a:rPr lang="fr-FR" baseline="0" dirty="0" err="1" smtClean="0"/>
              <a:t>remote</a:t>
            </a:r>
            <a:endParaRPr lang="fr-FR" baseline="0" dirty="0" smtClean="0"/>
          </a:p>
          <a:p>
            <a:pPr marL="228600" indent="-228600">
              <a:buAutoNum type="arabicPeriod"/>
            </a:pPr>
            <a:r>
              <a:rPr lang="fr-FR" baseline="0" dirty="0" smtClean="0"/>
              <a:t>En local, les nouveaux éléments (SHA1 uniques) peuvent être synchronisés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Mais, git doit aussi garder les branches synchronisées entre les différents </a:t>
            </a:r>
            <a:r>
              <a:rPr lang="fr-FR" baseline="0" dirty="0" smtClean="0"/>
              <a:t>clones</a:t>
            </a:r>
          </a:p>
          <a:p>
            <a:pPr marL="0" indent="0">
              <a:buNone/>
            </a:pPr>
            <a:r>
              <a:rPr lang="fr-FR" baseline="0" dirty="0" smtClean="0"/>
              <a:t>On enchaine sur le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19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04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Que se passe t-il si d’autres clones poussent vers </a:t>
            </a:r>
            <a:r>
              <a:rPr lang="fr-FR" dirty="0" err="1" smtClean="0"/>
              <a:t>origin</a:t>
            </a:r>
            <a:r>
              <a:rPr lang="fr-FR" dirty="0" smtClean="0"/>
              <a:t> ? Comment rester synchronisé</a:t>
            </a:r>
            <a:r>
              <a:rPr lang="fr-FR" baseline="0" dirty="0" smtClean="0"/>
              <a:t>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4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</a:t>
            </a:r>
            <a:r>
              <a:rPr lang="fr-FR" baseline="0" dirty="0" smtClean="0"/>
              <a:t> ce qui s’est passé quand on a push il y a quelques minutes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0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Distributed</a:t>
            </a:r>
            <a:r>
              <a:rPr lang="fr-FR" dirty="0"/>
              <a:t> Version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Remote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176156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69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Adding</a:t>
            </a:r>
            <a:r>
              <a:rPr lang="fr-FR" dirty="0" smtClean="0"/>
              <a:t> a Commit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176156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96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push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260053" y="5362815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5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Remote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176157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176156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62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2" grpId="0" animBg="1"/>
      <p:bldP spid="16" grpId="0" animBg="1"/>
      <p:bldP spid="17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Conflict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92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push (-f)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15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026171" y="1811610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743326" y="2160020"/>
            <a:ext cx="282845" cy="321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3737690" y="1272307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260053" y="5362815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9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4" grpId="0" animBg="1"/>
      <p:bldP spid="27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4808930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4983606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433014" y="427807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78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8" y="2534997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960664" y="5362817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9873" y="440955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909978" y="4595949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274601" y="4005994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2562024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7" y="2736700"/>
            <a:ext cx="738141" cy="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433013" y="202272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5221501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8" y="4983606"/>
            <a:ext cx="738140" cy="379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4083258" y="5801369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914340" y="4808931"/>
            <a:ext cx="353585" cy="3535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5148455" y="5103542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35409" y="4585498"/>
            <a:ext cx="751186" cy="329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5566193" y="4307079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22" grpId="0" animBg="1"/>
      <p:bldP spid="26" grpId="0" animBg="1"/>
      <p:bldP spid="28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push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6943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3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452899" y="5345309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9873" y="4409554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909978" y="4595949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5221501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8" y="4983606"/>
            <a:ext cx="738140" cy="379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4083258" y="5801369"/>
            <a:ext cx="1630051" cy="330556"/>
          </a:xfrm>
          <a:prstGeom prst="wedgeRectCallout">
            <a:avLst>
              <a:gd name="adj1" fmla="val 1345"/>
              <a:gd name="adj2" fmla="val -9189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914340" y="4808931"/>
            <a:ext cx="353585" cy="3535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5148455" y="5103542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35409" y="4585498"/>
            <a:ext cx="751186" cy="329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5566193" y="4307079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9873" y="2135321"/>
            <a:ext cx="353585" cy="353585"/>
          </a:xfrm>
          <a:prstGeom prst="ellipse">
            <a:avLst/>
          </a:prstGeom>
          <a:solidFill>
            <a:srgbClr val="19892E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909978" y="2321716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4274601" y="1731761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21494" y="2947268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909978" y="2709373"/>
            <a:ext cx="738140" cy="379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914340" y="2534698"/>
            <a:ext cx="353585" cy="3535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5148455" y="2829309"/>
            <a:ext cx="738140" cy="319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35409" y="2311265"/>
            <a:ext cx="751186" cy="329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/>
          <p:cNvSpPr/>
          <p:nvPr/>
        </p:nvSpPr>
        <p:spPr>
          <a:xfrm>
            <a:off x="5566193" y="2032846"/>
            <a:ext cx="930543" cy="330556"/>
          </a:xfrm>
          <a:prstGeom prst="wedgeRectCallout">
            <a:avLst>
              <a:gd name="adj1" fmla="val -4836"/>
              <a:gd name="adj2" fmla="val 9145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11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33" grpId="0" animBg="1"/>
      <p:bldP spid="35" grpId="0" animBg="1"/>
      <p:bldP spid="37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“fetch” and “merge”, then you “push”.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32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Distributed Revision Control System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08011F-F481-44B1-A7AA-A403E3E4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“pull”, then you </a:t>
            </a:r>
            <a:br>
              <a:rPr lang="en-US" dirty="0"/>
            </a:br>
            <a:r>
              <a:rPr lang="en-US" dirty="0"/>
              <a:t>“push”.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7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2889021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5083" y="319043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4441840" y="2711490"/>
            <a:ext cx="930543" cy="330556"/>
          </a:xfrm>
          <a:prstGeom prst="wedgeRectCallout">
            <a:avLst>
              <a:gd name="adj1" fmla="val -7907"/>
              <a:gd name="adj2" fmla="val 8568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5163254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5083" y="546466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4441840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43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2889021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5083" y="319043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4441840" y="2711490"/>
            <a:ext cx="930543" cy="330556"/>
          </a:xfrm>
          <a:prstGeom prst="wedgeRectCallout">
            <a:avLst>
              <a:gd name="adj1" fmla="val -7907"/>
              <a:gd name="adj2" fmla="val 8568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5163254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5083" y="546466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4441840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6008258" y="41478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74524" y="4324641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5719778" y="4615162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20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21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Solving</a:t>
            </a:r>
            <a:r>
              <a:rPr lang="fr-FR" dirty="0" smtClean="0"/>
              <a:t> the </a:t>
            </a:r>
            <a:r>
              <a:rPr lang="fr-FR" dirty="0" err="1" smtClean="0"/>
              <a:t>conflict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2889021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5083" y="319043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4441840" y="2711490"/>
            <a:ext cx="930543" cy="330556"/>
          </a:xfrm>
          <a:prstGeom prst="wedgeRectCallout">
            <a:avLst>
              <a:gd name="adj1" fmla="val -7907"/>
              <a:gd name="adj2" fmla="val 8568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6008258" y="41478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74524" y="4324641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5719778" y="4615162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6014181" y="187361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80447" y="2050408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5725701" y="2340929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75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25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Another</a:t>
            </a:r>
            <a:r>
              <a:rPr lang="fr-FR" dirty="0" smtClean="0"/>
              <a:t> user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07685" y="4828438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annie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7685" y="2554504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4808931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3464637" y="2534698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652604" y="1742135"/>
            <a:ext cx="930543" cy="330556"/>
          </a:xfrm>
          <a:prstGeom prst="wedgeRectCallout">
            <a:avLst>
              <a:gd name="adj1" fmla="val 61698"/>
              <a:gd name="adj2" fmla="val 25175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1873616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2168802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3639308" y="4016368"/>
            <a:ext cx="930543" cy="330556"/>
          </a:xfrm>
          <a:prstGeom prst="wedgeRectCallout">
            <a:avLst>
              <a:gd name="adj1" fmla="val 61698"/>
              <a:gd name="adj2" fmla="val 3382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master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0320" y="41478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>
            <a:off x="3818222" y="4443035"/>
            <a:ext cx="863316" cy="34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6014181" y="1873616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80447" y="2050408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5725701" y="2340929"/>
            <a:ext cx="930543" cy="330556"/>
          </a:xfrm>
          <a:prstGeom prst="wedgeRectCallout">
            <a:avLst>
              <a:gd name="adj1" fmla="val -20191"/>
              <a:gd name="adj2" fmla="val -7567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3818222" y="5163254"/>
            <a:ext cx="863316" cy="385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4735083" y="546466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441840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6014181" y="5464669"/>
            <a:ext cx="353585" cy="353585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</p:cNvCxnSpPr>
          <p:nvPr/>
        </p:nvCxnSpPr>
        <p:spPr>
          <a:xfrm flipH="1" flipV="1">
            <a:off x="5180447" y="5641461"/>
            <a:ext cx="7638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5667398" y="4997238"/>
            <a:ext cx="930543" cy="330556"/>
          </a:xfrm>
          <a:prstGeom prst="wedgeRectCallout">
            <a:avLst>
              <a:gd name="adj1" fmla="val -7908"/>
              <a:gd name="adj2" fmla="val 828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lisa</a:t>
            </a:r>
            <a:endParaRPr lang="fr-F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8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rebase shared commits.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52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r>
              <a:rPr lang="fr-FR" dirty="0" smtClean="0"/>
              <a:t> / VSTS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838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</p:spTree>
    <p:extLst>
      <p:ext uri="{BB962C8B-B14F-4D97-AF65-F5344CB8AC3E}">
        <p14:creationId xmlns:p14="http://schemas.microsoft.com/office/powerpoint/2010/main" val="679410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</p:spTree>
    <p:extLst>
      <p:ext uri="{BB962C8B-B14F-4D97-AF65-F5344CB8AC3E}">
        <p14:creationId xmlns:p14="http://schemas.microsoft.com/office/powerpoint/2010/main" val="2371368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 to </a:t>
            </a:r>
            <a:r>
              <a:rPr lang="fr-FR" dirty="0" err="1" smtClean="0"/>
              <a:t>origin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90890" y="516419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9" name="Cloud 1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24287" y="1798855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22" name="Cloud 2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Cloud 2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836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21" name="Rounded Rectangular Callout 2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65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upstream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30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90890" y="516419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9" name="Cloud 1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24287" y="1798855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22" name="Cloud 2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Cloud 2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5902" y="2329284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5" name="Cloud 2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loud 2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177" y="5612021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8" name="Cloud 27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loud 28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4287" y="2218633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1" name="Cloud 30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Cloud 3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79573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44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755515" y="2695044"/>
            <a:ext cx="14523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kmahmou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8" y="3094371"/>
            <a:ext cx="531788" cy="2040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8608" y="513231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785538" y="4405982"/>
            <a:ext cx="1053092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113">
            <a:off x="5110432" y="2944852"/>
            <a:ext cx="510638" cy="28208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9150" y="4696534"/>
            <a:ext cx="1276859" cy="314572"/>
          </a:xfrm>
          <a:prstGeom prst="rect">
            <a:avLst/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upstream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7" y="1777029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49518" y="2695044"/>
            <a:ext cx="14427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boblechat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/passion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90890" y="516419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9" name="Cloud 1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24287" y="1798855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22" name="Cloud 2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Cloud 2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5902" y="2329284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5" name="Cloud 2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loud 2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177" y="5612021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8" name="Cloud 27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loud 28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4287" y="2218633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1" name="Cloud 30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Cloud 3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73" y="1952832"/>
            <a:ext cx="728657" cy="47398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3495902" y="1921041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34" name="Cloud 33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Cloud 34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57471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14258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Persistent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930" y="2819400"/>
            <a:ext cx="4231901" cy="19992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9496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Stupid</a:t>
            </a:r>
            <a:r>
              <a:rPr lang="fr-FR" dirty="0"/>
              <a:t> Content </a:t>
            </a:r>
            <a:r>
              <a:rPr lang="fr-FR" dirty="0" err="1"/>
              <a:t>Tracker</a:t>
            </a:r>
            <a:endParaRPr lang="fr-FR" dirty="0"/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82" y="2556241"/>
            <a:ext cx="4452785" cy="1745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7695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Revision</a:t>
            </a:r>
            <a:r>
              <a:rPr lang="fr-FR" dirty="0"/>
              <a:t>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62571">
            <a:off x="7261607" y="3071431"/>
            <a:ext cx="3416283" cy="17929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35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Distributed Revision Control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08011F-F481-44B1-A7AA-A403E3E4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41" y="2596283"/>
            <a:ext cx="3933340" cy="2266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4177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2" t="6740" r="18506" b="22784"/>
          <a:stretch/>
        </p:blipFill>
        <p:spPr>
          <a:xfrm>
            <a:off x="3439885" y="2028190"/>
            <a:ext cx="5529943" cy="4833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08011F-F481-44B1-A7AA-A403E3E4C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rcRect l="27304" t="9938" r="37139" b="19029"/>
          <a:stretch/>
        </p:blipFill>
        <p:spPr>
          <a:xfrm>
            <a:off x="4381499" y="1162050"/>
            <a:ext cx="2686051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7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09297 -0.065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3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94" y="1061997"/>
            <a:ext cx="4698413" cy="27174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66" y="4184605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4" y="383700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83415">
            <a:off x="6917324" y="4370024"/>
            <a:ext cx="531788" cy="17659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66033">
            <a:off x="3949881" y="4676851"/>
            <a:ext cx="531788" cy="1765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1245">
            <a:off x="4051408" y="4262034"/>
            <a:ext cx="531788" cy="17659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9184">
            <a:off x="6890901" y="1922245"/>
            <a:ext cx="510638" cy="22688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8766">
            <a:off x="3702052" y="2143041"/>
            <a:ext cx="531788" cy="25295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72" y="1403408"/>
            <a:ext cx="914312" cy="7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34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5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21" name="Rounded Rectangular Callout 2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249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a local branch, a remote branch</a:t>
            </a:r>
            <a:br>
              <a:rPr lang="en-US" dirty="0"/>
            </a:br>
            <a:r>
              <a:rPr lang="en-US" dirty="0"/>
              <a:t>is just a reference to a commit.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487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E63CE2-3370-4E7E-829F-A328E84D4A66}"/>
              </a:ext>
            </a:extLst>
          </p:cNvPr>
          <p:cNvSpPr txBox="1"/>
          <p:nvPr/>
        </p:nvSpPr>
        <p:spPr>
          <a:xfrm>
            <a:off x="5198318" y="1876097"/>
            <a:ext cx="179536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"Apple Pie"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DA2B1A-9AA0-454F-A0E4-EC959F9E90E9}"/>
              </a:ext>
            </a:extLst>
          </p:cNvPr>
          <p:cNvSpPr txBox="1"/>
          <p:nvPr/>
        </p:nvSpPr>
        <p:spPr>
          <a:xfrm>
            <a:off x="2170246" y="4992414"/>
            <a:ext cx="78515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23991897e13e47ed0adb91a0082c31c82fe0cbe5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86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sp>
        <p:nvSpPr>
          <p:cNvPr id="21" name="Rounded Rectangular Callout 2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81954" y="2116350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" name="Cloud 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Cloud 1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249" y="2116350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7" name="Cloud 1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810" y="2116350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4" name="Cloud 23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Cloud 24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65793" y="5322168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7" name="Cloud 2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loud 27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6088" y="5322168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30" name="Cloud 29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Cloud 30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1649" y="5322168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3" name="Cloud 32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Cloud 33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2670" y="5770813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36" name="Cloud 35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Cloud 36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02965" y="5761409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39" name="Cloud 3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loud 3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40098" y="2555591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42" name="Cloud 4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loud 4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0393" y="2546187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45" name="Cloud 4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loud 4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59458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Synchronizing</a:t>
            </a:r>
            <a:r>
              <a:rPr lang="fr-FR" dirty="0" smtClean="0"/>
              <a:t> Repos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1" y="1959429"/>
            <a:ext cx="913861" cy="9180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3151522"/>
            <a:ext cx="531788" cy="17659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3254" y="5189463"/>
            <a:ext cx="913861" cy="918015"/>
          </a:xfrm>
          <a:prstGeom prst="rect">
            <a:avLst/>
          </a:prstGeom>
          <a:gradFill flip="none" rotWithShape="1">
            <a:gsLst>
              <a:gs pos="0">
                <a:srgbClr val="19892E">
                  <a:tint val="66000"/>
                  <a:satMod val="160000"/>
                </a:srgbClr>
              </a:gs>
              <a:gs pos="50000">
                <a:srgbClr val="19892E">
                  <a:tint val="44500"/>
                  <a:satMod val="160000"/>
                </a:srgbClr>
              </a:gs>
              <a:gs pos="100000">
                <a:srgbClr val="19892E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3281954" y="2116350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" name="Cloud 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Cloud 1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249" y="2116350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17" name="Cloud 1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loud 1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810" y="2116350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24" name="Cloud 23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Cloud 24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65793" y="5322168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27" name="Cloud 26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loud 27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6088" y="5322168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30" name="Cloud 29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Cloud 30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1649" y="5322168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33" name="Cloud 32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Cloud 33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2670" y="5770813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36" name="Cloud 35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Cloud 36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02965" y="5761409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39" name="Cloud 3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loud 3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40098" y="2555591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42" name="Cloud 4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loud 4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0393" y="2546187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45" name="Cloud 4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loud 4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4" y="3837009"/>
            <a:ext cx="913861" cy="9180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9184">
            <a:off x="6890901" y="1922245"/>
            <a:ext cx="510638" cy="226881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8866324" y="3837009"/>
            <a:ext cx="414834" cy="365760"/>
            <a:chOff x="2220686" y="2142476"/>
            <a:chExt cx="1436914" cy="1266930"/>
          </a:xfrm>
          <a:solidFill>
            <a:srgbClr val="FF0000"/>
          </a:solidFill>
        </p:grpSpPr>
        <p:sp>
          <p:nvSpPr>
            <p:cNvPr id="50" name="Cloud 49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loud 50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386619" y="3837009"/>
            <a:ext cx="414834" cy="365760"/>
            <a:chOff x="2220686" y="2142476"/>
            <a:chExt cx="1436914" cy="1266930"/>
          </a:xfrm>
          <a:solidFill>
            <a:srgbClr val="7030A0"/>
          </a:solidFill>
        </p:grpSpPr>
        <p:sp>
          <p:nvSpPr>
            <p:cNvPr id="53" name="Cloud 52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Cloud 53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852180" y="3837009"/>
            <a:ext cx="414834" cy="365760"/>
            <a:chOff x="2220686" y="2142476"/>
            <a:chExt cx="1436914" cy="1266930"/>
          </a:xfrm>
          <a:solidFill>
            <a:srgbClr val="00B0F0"/>
          </a:solidFill>
        </p:grpSpPr>
        <p:sp>
          <p:nvSpPr>
            <p:cNvPr id="56" name="Cloud 55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Cloud 56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83201" y="4285654"/>
            <a:ext cx="414834" cy="365760"/>
            <a:chOff x="2220686" y="2142476"/>
            <a:chExt cx="1436914" cy="1266930"/>
          </a:xfrm>
          <a:solidFill>
            <a:schemeClr val="accent5">
              <a:lumMod val="25000"/>
              <a:lumOff val="75000"/>
            </a:schemeClr>
          </a:solidFill>
        </p:grpSpPr>
        <p:sp>
          <p:nvSpPr>
            <p:cNvPr id="59" name="Cloud 58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loud 59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603496" y="4276250"/>
            <a:ext cx="414834" cy="365760"/>
            <a:chOff x="2220686" y="2142476"/>
            <a:chExt cx="1436914" cy="1266930"/>
          </a:xfrm>
          <a:solidFill>
            <a:srgbClr val="AFAFAF"/>
          </a:solidFill>
        </p:grpSpPr>
        <p:sp>
          <p:nvSpPr>
            <p:cNvPr id="62" name="Cloud 61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Cloud 62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581521" y="4293416"/>
            <a:ext cx="414834" cy="365760"/>
            <a:chOff x="2220686" y="2142476"/>
            <a:chExt cx="1436914" cy="1266930"/>
          </a:xfrm>
          <a:solidFill>
            <a:srgbClr val="FFC000"/>
          </a:solidFill>
        </p:grpSpPr>
        <p:sp>
          <p:nvSpPr>
            <p:cNvPr id="65" name="Cloud 64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Cloud 65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18373" y="2568597"/>
            <a:ext cx="414834" cy="365760"/>
            <a:chOff x="2220686" y="2142476"/>
            <a:chExt cx="1436914" cy="1266930"/>
          </a:xfrm>
          <a:solidFill>
            <a:srgbClr val="FFC000"/>
          </a:solidFill>
        </p:grpSpPr>
        <p:sp>
          <p:nvSpPr>
            <p:cNvPr id="68" name="Cloud 67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Cloud 68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71835" y="5759328"/>
            <a:ext cx="414834" cy="365760"/>
            <a:chOff x="2220686" y="2142476"/>
            <a:chExt cx="1436914" cy="1266930"/>
          </a:xfrm>
          <a:solidFill>
            <a:srgbClr val="FFC000"/>
          </a:solidFill>
        </p:grpSpPr>
        <p:sp>
          <p:nvSpPr>
            <p:cNvPr id="71" name="Cloud 70"/>
            <p:cNvSpPr/>
            <p:nvPr/>
          </p:nvSpPr>
          <p:spPr>
            <a:xfrm>
              <a:off x="2220686" y="2207623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Cloud 71"/>
            <p:cNvSpPr/>
            <p:nvPr/>
          </p:nvSpPr>
          <p:spPr>
            <a:xfrm rot="1543169">
              <a:off x="2220686" y="2142476"/>
              <a:ext cx="1436914" cy="1201783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1206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495F4B-BFDC-466D-9B0E-24D55C97E4DD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6e6f0a11-ea51-4914-9041-4a6fcd55b979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2013</TotalTime>
  <Words>796</Words>
  <Application>Microsoft Office PowerPoint</Application>
  <PresentationFormat>Widescreen</PresentationFormat>
  <Paragraphs>247</Paragraphs>
  <Slides>37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Distributed Version Control</vt:lpstr>
      <vt:lpstr>Git is…</vt:lpstr>
      <vt:lpstr>Multiple Repos</vt:lpstr>
      <vt:lpstr>Multiple Repos</vt:lpstr>
      <vt:lpstr>Remotes</vt:lpstr>
      <vt:lpstr>Like a local branch, a remote branch is just a reference to a commit.</vt:lpstr>
      <vt:lpstr>PowerPoint Presentation</vt:lpstr>
      <vt:lpstr>Synchronizing Repos</vt:lpstr>
      <vt:lpstr>Synchronizing Repos</vt:lpstr>
      <vt:lpstr>Synchronizing with a Remote</vt:lpstr>
      <vt:lpstr>Adding a Commit</vt:lpstr>
      <vt:lpstr>Git push</vt:lpstr>
      <vt:lpstr>Synchronizing with a Remote</vt:lpstr>
      <vt:lpstr>Conflict!</vt:lpstr>
      <vt:lpstr>Force push (-f)</vt:lpstr>
      <vt:lpstr>PowerPoint Presentation</vt:lpstr>
      <vt:lpstr>Git fetch</vt:lpstr>
      <vt:lpstr>Git push</vt:lpstr>
      <vt:lpstr>You “fetch” and “merge”, then you “push”.</vt:lpstr>
      <vt:lpstr>You “pull”, then you  “push”.</vt:lpstr>
      <vt:lpstr>PowerPoint Presentation</vt:lpstr>
      <vt:lpstr>Git rebase master</vt:lpstr>
      <vt:lpstr>Solving the conflict</vt:lpstr>
      <vt:lpstr>Another user</vt:lpstr>
      <vt:lpstr>Never rebase shared commits.</vt:lpstr>
      <vt:lpstr>GitHub / VSTS Features</vt:lpstr>
      <vt:lpstr>Fork</vt:lpstr>
      <vt:lpstr>Clone</vt:lpstr>
      <vt:lpstr>Push to origin</vt:lpstr>
      <vt:lpstr>Pull from upstream</vt:lpstr>
      <vt:lpstr>Pull Request</vt:lpstr>
      <vt:lpstr>Git is…</vt:lpstr>
      <vt:lpstr>Git is…</vt:lpstr>
      <vt:lpstr>Git is…</vt:lpstr>
      <vt:lpstr>Git is…</vt:lpstr>
      <vt:lpstr>PowerPoint Presentation</vt:lpstr>
      <vt:lpstr>Thanks!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126</cp:revision>
  <cp:lastPrinted>2014-10-09T09:53:38Z</cp:lastPrinted>
  <dcterms:created xsi:type="dcterms:W3CDTF">2017-12-19T13:40:50Z</dcterms:created>
  <dcterms:modified xsi:type="dcterms:W3CDTF">2017-12-31T21:55:23Z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