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6" r:id="rId11"/>
    <p:sldId id="274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7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14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1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37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6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1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6DB3-2148-4B1F-8FA6-694540BD372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C043-AD27-4C37-AD55-0CF952A1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07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9B56-D4A5-9C5A-015F-4BF6F2FF7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Boat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8FAE0-D359-D9D7-1FA7-CA84867F5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1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A15C1-EB99-9E09-EFF4-748D3185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8635020" cy="42782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/>
              <a:t>Random Forest Regressor</a:t>
            </a:r>
            <a:br>
              <a:rPr lang="en-US" sz="8000" dirty="0"/>
            </a:br>
            <a:endParaRPr lang="en-US" sz="8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9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F97AB-1033-948F-B61F-F110B449A8EA}"/>
              </a:ext>
            </a:extLst>
          </p:cNvPr>
          <p:cNvSpPr txBox="1"/>
          <p:nvPr/>
        </p:nvSpPr>
        <p:spPr>
          <a:xfrm>
            <a:off x="103238" y="610807"/>
            <a:ext cx="281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Error Before Handling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4AC35F-6C47-06CC-B316-B8F6A1E1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1" y="1344475"/>
            <a:ext cx="9806609" cy="55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1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9B2F45-B3D2-0453-8827-4E0B56C4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6" y="1394956"/>
            <a:ext cx="9713843" cy="5461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55632-8C06-D005-CC67-4FEF7630E138}"/>
              </a:ext>
            </a:extLst>
          </p:cNvPr>
          <p:cNvSpPr txBox="1"/>
          <p:nvPr/>
        </p:nvSpPr>
        <p:spPr>
          <a:xfrm>
            <a:off x="103238" y="610807"/>
            <a:ext cx="281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Error After Handling</a:t>
            </a:r>
          </a:p>
        </p:txBody>
      </p:sp>
    </p:spTree>
    <p:extLst>
      <p:ext uri="{BB962C8B-B14F-4D97-AF65-F5344CB8AC3E}">
        <p14:creationId xmlns:p14="http://schemas.microsoft.com/office/powerpoint/2010/main" val="162132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E0893E-7588-2F7C-A9D4-874ED8C4CE76}"/>
              </a:ext>
            </a:extLst>
          </p:cNvPr>
          <p:cNvSpPr txBox="1"/>
          <p:nvPr/>
        </p:nvSpPr>
        <p:spPr>
          <a:xfrm>
            <a:off x="3419061" y="2875002"/>
            <a:ext cx="4108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115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CE70B-D4FC-373B-17FE-A30A993E45F0}"/>
              </a:ext>
            </a:extLst>
          </p:cNvPr>
          <p:cNvSpPr txBox="1"/>
          <p:nvPr/>
        </p:nvSpPr>
        <p:spPr>
          <a:xfrm>
            <a:off x="2319130" y="212035"/>
            <a:ext cx="755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Poppins-Regular"/>
              </a:rPr>
              <a:t>Is it the most expensive boats that get the most views?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6D847-B71D-7A09-3BAE-31FA3F8D0D0D}"/>
              </a:ext>
            </a:extLst>
          </p:cNvPr>
          <p:cNvSpPr txBox="1"/>
          <p:nvPr/>
        </p:nvSpPr>
        <p:spPr>
          <a:xfrm>
            <a:off x="1497495" y="919921"/>
            <a:ext cx="9422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-Regular"/>
              </a:rPr>
              <a:t>About 85% of prices are in Euros (EUR), and about 10% are in Swiss Franc (CHF).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BADF1CB-ACF1-F527-6708-980821D27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1" y="1286456"/>
            <a:ext cx="4331701" cy="3041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16CE9E-7F61-4564-ACC8-758CFEC959CC}"/>
              </a:ext>
            </a:extLst>
          </p:cNvPr>
          <p:cNvSpPr txBox="1"/>
          <p:nvPr/>
        </p:nvSpPr>
        <p:spPr>
          <a:xfrm>
            <a:off x="2319130" y="4509445"/>
            <a:ext cx="11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26EA0-8DD8-E212-29F3-90CADF986A6B}"/>
              </a:ext>
            </a:extLst>
          </p:cNvPr>
          <p:cNvSpPr txBox="1"/>
          <p:nvPr/>
        </p:nvSpPr>
        <p:spPr>
          <a:xfrm>
            <a:off x="11025777" y="2425687"/>
            <a:ext cx="128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182F3A4-2CF3-D576-F88A-74A713B16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50" y="1273602"/>
            <a:ext cx="4990041" cy="2649041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631DB14-B764-03CD-BD48-A425CBEC3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50" y="4125982"/>
            <a:ext cx="4990042" cy="2649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D28AB-AA53-ACED-4895-D2F650AC005B}"/>
              </a:ext>
            </a:extLst>
          </p:cNvPr>
          <p:cNvSpPr txBox="1"/>
          <p:nvPr/>
        </p:nvSpPr>
        <p:spPr>
          <a:xfrm>
            <a:off x="11025777" y="5399667"/>
            <a:ext cx="128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56648-6E59-7B53-1C93-26ED375BA466}"/>
              </a:ext>
            </a:extLst>
          </p:cNvPr>
          <p:cNvSpPr txBox="1"/>
          <p:nvPr/>
        </p:nvSpPr>
        <p:spPr>
          <a:xfrm>
            <a:off x="332585" y="5076501"/>
            <a:ext cx="5099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viewed Priced in Euros ranges between 3500 and 3,650,000</a:t>
            </a:r>
          </a:p>
          <a:p>
            <a:endParaRPr lang="en-US" dirty="0"/>
          </a:p>
          <a:p>
            <a:r>
              <a:rPr lang="en-US" dirty="0"/>
              <a:t>Most viewed Priced in Francs ranges between 3600 and 2,250,000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2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D24F7-8A8B-53F6-9F27-3DC6AAB78FB9}"/>
              </a:ext>
            </a:extLst>
          </p:cNvPr>
          <p:cNvSpPr txBox="1"/>
          <p:nvPr/>
        </p:nvSpPr>
        <p:spPr>
          <a:xfrm>
            <a:off x="2487873" y="118365"/>
            <a:ext cx="721625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Are there common features among </a:t>
            </a:r>
            <a:r>
              <a:rPr lang="en-US" sz="2000" b="0" i="0" dirty="0">
                <a:effectLst/>
                <a:latin typeface="Poppins-Regular"/>
              </a:rPr>
              <a:t>the</a:t>
            </a:r>
            <a:r>
              <a:rPr lang="en-US" sz="1800" b="0" i="0" dirty="0">
                <a:effectLst/>
                <a:latin typeface="Poppins-Regular"/>
              </a:rPr>
              <a:t> most viewed boats?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F04B70B-2F2E-C804-52D0-56D85A845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/>
          <a:stretch/>
        </p:blipFill>
        <p:spPr>
          <a:xfrm>
            <a:off x="103240" y="1159535"/>
            <a:ext cx="5465048" cy="3653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59A9A-A679-5CBB-0E76-2DB19CCBE0E1}"/>
              </a:ext>
            </a:extLst>
          </p:cNvPr>
          <p:cNvSpPr txBox="1"/>
          <p:nvPr/>
        </p:nvSpPr>
        <p:spPr>
          <a:xfrm>
            <a:off x="103240" y="5539306"/>
            <a:ext cx="935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The top 3 viewed boat types are 'Sport Boat', 'Motor Yacht', 'Cabin Boat’.</a:t>
            </a:r>
          </a:p>
          <a:p>
            <a:r>
              <a:rPr lang="en-US" i="1" dirty="0">
                <a:latin typeface="Poppins-Regular"/>
              </a:rPr>
              <a:t>The most available 3 boat types are ‘</a:t>
            </a:r>
            <a:r>
              <a:rPr lang="en-US" b="0" i="1" dirty="0">
                <a:latin typeface="Poppins-Regular"/>
              </a:rPr>
              <a:t>'Motor Yacht</a:t>
            </a:r>
            <a:r>
              <a:rPr lang="en-US" i="1" dirty="0">
                <a:latin typeface="Poppins-Regular"/>
              </a:rPr>
              <a:t>’, ‘</a:t>
            </a:r>
            <a:r>
              <a:rPr lang="en-US" b="0" i="1" dirty="0">
                <a:latin typeface="Poppins-Regular"/>
              </a:rPr>
              <a:t>'Sport Boat</a:t>
            </a:r>
            <a:r>
              <a:rPr lang="en-US" i="1" dirty="0">
                <a:latin typeface="Poppins-Regular"/>
              </a:rPr>
              <a:t>’, ‘Flybridge’.</a:t>
            </a:r>
          </a:p>
          <a:p>
            <a:r>
              <a:rPr lang="en-US" b="0" i="1" dirty="0">
                <a:latin typeface="Poppins-Regular"/>
              </a:rPr>
              <a:t>So, 'Sport Boat’ and 'Motor Yacht’ types are the ideal types to focus on!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94165-CAE2-4C1D-345E-2EC12E0C3023}"/>
              </a:ext>
            </a:extLst>
          </p:cNvPr>
          <p:cNvSpPr txBox="1"/>
          <p:nvPr/>
        </p:nvSpPr>
        <p:spPr>
          <a:xfrm>
            <a:off x="1914667" y="4892975"/>
            <a:ext cx="114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4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2BBEEB8-1F6A-DAE5-2BDF-991051FAC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/>
          <a:stretch/>
        </p:blipFill>
        <p:spPr>
          <a:xfrm>
            <a:off x="5677469" y="1126947"/>
            <a:ext cx="6411291" cy="3684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0B1B62-BEF5-F49A-04E4-31CEFAC10C2F}"/>
              </a:ext>
            </a:extLst>
          </p:cNvPr>
          <p:cNvSpPr txBox="1"/>
          <p:nvPr/>
        </p:nvSpPr>
        <p:spPr>
          <a:xfrm>
            <a:off x="8309908" y="4892975"/>
            <a:ext cx="114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5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56E2F-76F6-0F33-E73E-7A141D6CD31F}"/>
              </a:ext>
            </a:extLst>
          </p:cNvPr>
          <p:cNvSpPr txBox="1"/>
          <p:nvPr/>
        </p:nvSpPr>
        <p:spPr>
          <a:xfrm>
            <a:off x="185382" y="610927"/>
            <a:ext cx="172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1- Boat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6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D24F7-8A8B-53F6-9F27-3DC6AAB78FB9}"/>
              </a:ext>
            </a:extLst>
          </p:cNvPr>
          <p:cNvSpPr txBox="1"/>
          <p:nvPr/>
        </p:nvSpPr>
        <p:spPr>
          <a:xfrm>
            <a:off x="2487873" y="118365"/>
            <a:ext cx="721625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Are there common features among </a:t>
            </a:r>
            <a:r>
              <a:rPr lang="en-US" sz="2000" b="0" i="0" dirty="0">
                <a:effectLst/>
                <a:latin typeface="Poppins-Regular"/>
              </a:rPr>
              <a:t>the</a:t>
            </a:r>
            <a:r>
              <a:rPr lang="en-US" sz="1800" b="0" i="0" dirty="0">
                <a:effectLst/>
                <a:latin typeface="Poppins-Regular"/>
              </a:rPr>
              <a:t> most viewed boats?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59A9A-A679-5CBB-0E76-2DB19CCBE0E1}"/>
              </a:ext>
            </a:extLst>
          </p:cNvPr>
          <p:cNvSpPr txBox="1"/>
          <p:nvPr/>
        </p:nvSpPr>
        <p:spPr>
          <a:xfrm>
            <a:off x="103238" y="5539306"/>
            <a:ext cx="11565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Poppins-Regular"/>
              </a:rPr>
              <a:t>‘Sea Ray power boats’  is the most viewed manufacturer.</a:t>
            </a:r>
            <a:endParaRPr lang="en-US" b="0" dirty="0">
              <a:effectLst/>
              <a:latin typeface="Poppins-Regular"/>
            </a:endParaRPr>
          </a:p>
          <a:p>
            <a:r>
              <a:rPr lang="en-US" b="0" i="1" dirty="0">
                <a:effectLst/>
                <a:latin typeface="Poppins-Regular"/>
              </a:rPr>
              <a:t>‘</a:t>
            </a:r>
            <a:r>
              <a:rPr lang="en-US" b="0" i="1" dirty="0" err="1">
                <a:effectLst/>
                <a:latin typeface="Poppins-Regular"/>
              </a:rPr>
              <a:t>BÃ©nÃ©teau</a:t>
            </a:r>
            <a:r>
              <a:rPr lang="en-US" b="0" i="1" dirty="0">
                <a:effectLst/>
                <a:latin typeface="Poppins-Regular"/>
              </a:rPr>
              <a:t> power boats’ is the Manufacturer of the most available boats, But his boats has almost no views compared to the top 25% viewed boats.</a:t>
            </a:r>
            <a:endParaRPr lang="en-US" b="0" dirty="0">
              <a:effectLst/>
              <a:latin typeface="Poppins-Regular"/>
            </a:endParaRPr>
          </a:p>
          <a:p>
            <a:r>
              <a:rPr lang="en-US" b="0" i="1" dirty="0">
                <a:latin typeface="Poppins-Regular"/>
              </a:rPr>
              <a:t>So, ‘s</a:t>
            </a:r>
            <a:r>
              <a:rPr lang="en-US" b="0" i="1" dirty="0">
                <a:effectLst/>
                <a:latin typeface="Poppins-Regular"/>
              </a:rPr>
              <a:t>ea Ray power boats</a:t>
            </a:r>
            <a:r>
              <a:rPr lang="en-US" b="0" i="1" dirty="0">
                <a:latin typeface="Poppins-Regular"/>
              </a:rPr>
              <a:t>’ and ‘</a:t>
            </a:r>
            <a:r>
              <a:rPr lang="en-US" b="0" i="1" dirty="0" err="1">
                <a:latin typeface="Poppins-Regular"/>
              </a:rPr>
              <a:t>BayLiner</a:t>
            </a:r>
            <a:r>
              <a:rPr lang="en-US" b="0" i="1" dirty="0">
                <a:latin typeface="Poppins-Regular"/>
              </a:rPr>
              <a:t> Power boats’ Manufactures are the ideal to focus on!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94165-CAE2-4C1D-345E-2EC12E0C3023}"/>
              </a:ext>
            </a:extLst>
          </p:cNvPr>
          <p:cNvSpPr txBox="1"/>
          <p:nvPr/>
        </p:nvSpPr>
        <p:spPr>
          <a:xfrm>
            <a:off x="1914667" y="4892975"/>
            <a:ext cx="114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6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B1B62-BEF5-F49A-04E4-31CEFAC10C2F}"/>
              </a:ext>
            </a:extLst>
          </p:cNvPr>
          <p:cNvSpPr txBox="1"/>
          <p:nvPr/>
        </p:nvSpPr>
        <p:spPr>
          <a:xfrm>
            <a:off x="8309908" y="4892975"/>
            <a:ext cx="114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7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56E2F-76F6-0F33-E73E-7A141D6CD31F}"/>
              </a:ext>
            </a:extLst>
          </p:cNvPr>
          <p:cNvSpPr txBox="1"/>
          <p:nvPr/>
        </p:nvSpPr>
        <p:spPr>
          <a:xfrm>
            <a:off x="185382" y="610927"/>
            <a:ext cx="2166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-Regular"/>
              </a:rPr>
              <a:t>2</a:t>
            </a:r>
            <a:r>
              <a:rPr lang="en-US" sz="1800" b="0" i="0" dirty="0">
                <a:effectLst/>
                <a:latin typeface="Poppins-Regular"/>
              </a:rPr>
              <a:t>- Manufacturer</a:t>
            </a:r>
            <a:endParaRPr lang="en-US" dirty="0"/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68D8DE31-5E7B-5641-ADAF-BEA859DE5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" y="1126948"/>
            <a:ext cx="5355609" cy="3684473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036292C-A800-0593-B32D-B0CFE1A72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150" y="1126948"/>
            <a:ext cx="6227928" cy="36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9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D24F7-8A8B-53F6-9F27-3DC6AAB78FB9}"/>
              </a:ext>
            </a:extLst>
          </p:cNvPr>
          <p:cNvSpPr txBox="1"/>
          <p:nvPr/>
        </p:nvSpPr>
        <p:spPr>
          <a:xfrm>
            <a:off x="2487873" y="118365"/>
            <a:ext cx="721625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Are there common features among </a:t>
            </a:r>
            <a:r>
              <a:rPr lang="en-US" sz="2000" b="0" i="0" dirty="0">
                <a:effectLst/>
                <a:latin typeface="Poppins-Regular"/>
              </a:rPr>
              <a:t>the</a:t>
            </a:r>
            <a:r>
              <a:rPr lang="en-US" sz="1800" b="0" i="0" dirty="0">
                <a:effectLst/>
                <a:latin typeface="Poppins-Regular"/>
              </a:rPr>
              <a:t> most viewed boats?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59A9A-A679-5CBB-0E76-2DB19CCBE0E1}"/>
              </a:ext>
            </a:extLst>
          </p:cNvPr>
          <p:cNvSpPr txBox="1"/>
          <p:nvPr/>
        </p:nvSpPr>
        <p:spPr>
          <a:xfrm>
            <a:off x="103238" y="5539306"/>
            <a:ext cx="11565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Poppins-Regular"/>
              </a:rPr>
              <a:t>‘Used </a:t>
            </a:r>
            <a:r>
              <a:rPr lang="en-US" b="0" i="1" dirty="0" err="1">
                <a:effectLst/>
                <a:latin typeface="Poppins-Regular"/>
              </a:rPr>
              <a:t>boat,Unleaded</a:t>
            </a:r>
            <a:r>
              <a:rPr lang="en-US" b="0" i="1" dirty="0">
                <a:effectLst/>
                <a:latin typeface="Poppins-Regular"/>
              </a:rPr>
              <a:t>’ and  ‘Used </a:t>
            </a:r>
            <a:r>
              <a:rPr lang="en-US" b="0" i="1" dirty="0" err="1">
                <a:effectLst/>
                <a:latin typeface="Poppins-Regular"/>
              </a:rPr>
              <a:t>boat,Diesel</a:t>
            </a:r>
            <a:r>
              <a:rPr lang="en-US" dirty="0">
                <a:latin typeface="Poppins-Regular"/>
              </a:rPr>
              <a:t>’</a:t>
            </a:r>
            <a:r>
              <a:rPr lang="en-US" b="0" i="1" dirty="0">
                <a:effectLst/>
                <a:latin typeface="Poppins-Regular"/>
              </a:rPr>
              <a:t>  </a:t>
            </a:r>
            <a:r>
              <a:rPr lang="en-US" i="1" dirty="0">
                <a:latin typeface="Poppins-Regular"/>
              </a:rPr>
              <a:t>are</a:t>
            </a:r>
            <a:r>
              <a:rPr lang="en-US" b="0" i="1" dirty="0">
                <a:effectLst/>
                <a:latin typeface="Poppins-Regular"/>
              </a:rPr>
              <a:t> the most viewed </a:t>
            </a:r>
            <a:r>
              <a:rPr lang="en-US" i="1" dirty="0">
                <a:latin typeface="Poppins-Regular"/>
              </a:rPr>
              <a:t>types</a:t>
            </a:r>
            <a:r>
              <a:rPr lang="en-US" b="0" i="1" dirty="0">
                <a:effectLst/>
                <a:latin typeface="Poppins-Regular"/>
              </a:rPr>
              <a:t>.</a:t>
            </a:r>
            <a:endParaRPr lang="en-US" b="0" dirty="0">
              <a:effectLst/>
              <a:latin typeface="Poppins-Regular"/>
            </a:endParaRPr>
          </a:p>
          <a:p>
            <a:r>
              <a:rPr lang="en-US" b="0" i="1" dirty="0">
                <a:effectLst/>
                <a:latin typeface="Poppins-Regular"/>
              </a:rPr>
              <a:t>‘Used </a:t>
            </a:r>
            <a:r>
              <a:rPr lang="en-US" b="0" i="1" dirty="0" err="1">
                <a:effectLst/>
                <a:latin typeface="Poppins-Regular"/>
              </a:rPr>
              <a:t>boat,Diesel</a:t>
            </a:r>
            <a:r>
              <a:rPr lang="en-US" b="0" i="1" dirty="0">
                <a:effectLst/>
                <a:latin typeface="Poppins-Regular"/>
              </a:rPr>
              <a:t>’ and ‘Used </a:t>
            </a:r>
            <a:r>
              <a:rPr lang="en-US" b="0" i="1" dirty="0" err="1">
                <a:effectLst/>
                <a:latin typeface="Poppins-Regular"/>
              </a:rPr>
              <a:t>boat,Unleaded</a:t>
            </a:r>
            <a:r>
              <a:rPr lang="en-US" b="0" i="1" dirty="0">
                <a:effectLst/>
                <a:latin typeface="Poppins-Regular"/>
              </a:rPr>
              <a:t>’ are the most available types too.</a:t>
            </a:r>
            <a:endParaRPr lang="en-US" b="0" dirty="0">
              <a:effectLst/>
              <a:latin typeface="Poppins-Regular"/>
            </a:endParaRPr>
          </a:p>
          <a:p>
            <a:r>
              <a:rPr lang="en-US" b="0" i="1" dirty="0">
                <a:latin typeface="Poppins-Regular"/>
              </a:rPr>
              <a:t>So, </a:t>
            </a:r>
            <a:r>
              <a:rPr lang="en-US" b="0" i="1" dirty="0">
                <a:effectLst/>
                <a:latin typeface="Poppins-Regular"/>
              </a:rPr>
              <a:t>‘Used </a:t>
            </a:r>
            <a:r>
              <a:rPr lang="en-US" b="0" i="1" dirty="0" err="1">
                <a:effectLst/>
                <a:latin typeface="Poppins-Regular"/>
              </a:rPr>
              <a:t>boat,Unleaded</a:t>
            </a:r>
            <a:r>
              <a:rPr lang="en-US" b="0" i="1" dirty="0">
                <a:effectLst/>
                <a:latin typeface="Poppins-Regular"/>
              </a:rPr>
              <a:t>’ and ‘Used </a:t>
            </a:r>
            <a:r>
              <a:rPr lang="en-US" b="0" i="1" dirty="0" err="1">
                <a:effectLst/>
                <a:latin typeface="Poppins-Regular"/>
              </a:rPr>
              <a:t>boat,Diesel</a:t>
            </a:r>
            <a:r>
              <a:rPr lang="en-US" dirty="0">
                <a:latin typeface="Poppins-Regular"/>
              </a:rPr>
              <a:t>’ types</a:t>
            </a:r>
            <a:r>
              <a:rPr lang="en-US" b="0" i="1" dirty="0">
                <a:latin typeface="Poppins-Regular"/>
              </a:rPr>
              <a:t> are the ideal to focus on!</a:t>
            </a:r>
            <a:endParaRPr lang="en-US" b="0" dirty="0">
              <a:latin typeface="Poppins-Regular"/>
            </a:endParaRPr>
          </a:p>
          <a:p>
            <a:endParaRPr lang="en-US" dirty="0">
              <a:latin typeface="Poppins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94165-CAE2-4C1D-345E-2EC12E0C3023}"/>
              </a:ext>
            </a:extLst>
          </p:cNvPr>
          <p:cNvSpPr txBox="1"/>
          <p:nvPr/>
        </p:nvSpPr>
        <p:spPr>
          <a:xfrm>
            <a:off x="1914667" y="4892975"/>
            <a:ext cx="114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8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B1B62-BEF5-F49A-04E4-31CEFAC10C2F}"/>
              </a:ext>
            </a:extLst>
          </p:cNvPr>
          <p:cNvSpPr txBox="1"/>
          <p:nvPr/>
        </p:nvSpPr>
        <p:spPr>
          <a:xfrm>
            <a:off x="8309908" y="4892975"/>
            <a:ext cx="114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9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56E2F-76F6-0F33-E73E-7A141D6CD31F}"/>
              </a:ext>
            </a:extLst>
          </p:cNvPr>
          <p:cNvSpPr txBox="1"/>
          <p:nvPr/>
        </p:nvSpPr>
        <p:spPr>
          <a:xfrm>
            <a:off x="185382" y="610927"/>
            <a:ext cx="2166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3- Type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F5AEF88-E847-4B7C-F9B9-6CE5F08AA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" y="1115157"/>
            <a:ext cx="5473296" cy="368447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1F2915E-9E74-10A4-7A11-97BF44216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36" y="1115157"/>
            <a:ext cx="6120582" cy="36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D24F7-8A8B-53F6-9F27-3DC6AAB78FB9}"/>
              </a:ext>
            </a:extLst>
          </p:cNvPr>
          <p:cNvSpPr txBox="1"/>
          <p:nvPr/>
        </p:nvSpPr>
        <p:spPr>
          <a:xfrm>
            <a:off x="2487873" y="118365"/>
            <a:ext cx="721625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Are there common features among </a:t>
            </a:r>
            <a:r>
              <a:rPr lang="en-US" sz="2000" b="0" i="0" dirty="0">
                <a:effectLst/>
                <a:latin typeface="Poppins-Regular"/>
              </a:rPr>
              <a:t>the</a:t>
            </a:r>
            <a:r>
              <a:rPr lang="en-US" sz="1800" b="0" i="0" dirty="0">
                <a:effectLst/>
                <a:latin typeface="Poppins-Regular"/>
              </a:rPr>
              <a:t> most viewed boats?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59A9A-A679-5CBB-0E76-2DB19CCBE0E1}"/>
              </a:ext>
            </a:extLst>
          </p:cNvPr>
          <p:cNvSpPr txBox="1"/>
          <p:nvPr/>
        </p:nvSpPr>
        <p:spPr>
          <a:xfrm>
            <a:off x="103238" y="5539306"/>
            <a:ext cx="115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Poppins-Regular"/>
              </a:rPr>
              <a:t>Boats built in </a:t>
            </a:r>
            <a:r>
              <a:rPr lang="en-US" i="1" dirty="0">
                <a:latin typeface="Poppins-Regular"/>
              </a:rPr>
              <a:t>2020 and 2019 are</a:t>
            </a:r>
            <a:r>
              <a:rPr lang="en-US" b="0" i="1" dirty="0">
                <a:effectLst/>
                <a:latin typeface="Poppins-Regular"/>
              </a:rPr>
              <a:t> the most viewed and available boats.</a:t>
            </a:r>
            <a:endParaRPr lang="en-US" b="0" dirty="0">
              <a:effectLst/>
              <a:latin typeface="Poppins-Regular"/>
            </a:endParaRPr>
          </a:p>
          <a:p>
            <a:r>
              <a:rPr lang="en-US" b="0" i="1" dirty="0">
                <a:latin typeface="Poppins-Regular"/>
              </a:rPr>
              <a:t>So, </a:t>
            </a:r>
            <a:r>
              <a:rPr lang="en-US" b="0" i="1" dirty="0">
                <a:effectLst/>
                <a:latin typeface="Poppins-Regular"/>
              </a:rPr>
              <a:t>Boats built in </a:t>
            </a:r>
            <a:r>
              <a:rPr lang="en-US" i="1" dirty="0">
                <a:latin typeface="Poppins-Regular"/>
              </a:rPr>
              <a:t>2020, 2019 are</a:t>
            </a:r>
            <a:r>
              <a:rPr lang="en-US" b="0" i="1" dirty="0">
                <a:effectLst/>
                <a:latin typeface="Poppins-Regular"/>
              </a:rPr>
              <a:t> the most </a:t>
            </a:r>
            <a:r>
              <a:rPr lang="en-US" b="0" i="1" dirty="0">
                <a:latin typeface="Poppins-Regular"/>
              </a:rPr>
              <a:t>ideal boats to focus on!</a:t>
            </a:r>
            <a:r>
              <a:rPr lang="en-US" i="1" dirty="0">
                <a:latin typeface="Poppins-Regular"/>
              </a:rPr>
              <a:t> </a:t>
            </a:r>
            <a:endParaRPr lang="en-US" dirty="0">
              <a:latin typeface="Poppins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94165-CAE2-4C1D-345E-2EC12E0C3023}"/>
              </a:ext>
            </a:extLst>
          </p:cNvPr>
          <p:cNvSpPr txBox="1"/>
          <p:nvPr/>
        </p:nvSpPr>
        <p:spPr>
          <a:xfrm>
            <a:off x="1848319" y="4892975"/>
            <a:ext cx="127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10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B1B62-BEF5-F49A-04E4-31CEFAC10C2F}"/>
              </a:ext>
            </a:extLst>
          </p:cNvPr>
          <p:cNvSpPr txBox="1"/>
          <p:nvPr/>
        </p:nvSpPr>
        <p:spPr>
          <a:xfrm>
            <a:off x="8309908" y="4892975"/>
            <a:ext cx="114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11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56E2F-76F6-0F33-E73E-7A141D6CD31F}"/>
              </a:ext>
            </a:extLst>
          </p:cNvPr>
          <p:cNvSpPr txBox="1"/>
          <p:nvPr/>
        </p:nvSpPr>
        <p:spPr>
          <a:xfrm>
            <a:off x="185382" y="610927"/>
            <a:ext cx="2166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-Regular"/>
              </a:rPr>
              <a:t>4</a:t>
            </a:r>
            <a:r>
              <a:rPr lang="en-US" sz="1800" b="0" i="0" dirty="0">
                <a:effectLst/>
                <a:latin typeface="Poppins-Regular"/>
              </a:rPr>
              <a:t>- Year Built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BEABE5C-95C0-81F6-2C65-677669321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3" y="1115157"/>
            <a:ext cx="5539556" cy="3684473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BA4335B-66D1-C473-94C5-88190F11A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74" y="1115157"/>
            <a:ext cx="5976730" cy="36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D24F7-8A8B-53F6-9F27-3DC6AAB78FB9}"/>
              </a:ext>
            </a:extLst>
          </p:cNvPr>
          <p:cNvSpPr txBox="1"/>
          <p:nvPr/>
        </p:nvSpPr>
        <p:spPr>
          <a:xfrm>
            <a:off x="2487873" y="118365"/>
            <a:ext cx="721625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Are there common features among </a:t>
            </a:r>
            <a:r>
              <a:rPr lang="en-US" sz="2000" b="0" i="0" dirty="0">
                <a:effectLst/>
                <a:latin typeface="Poppins-Regular"/>
              </a:rPr>
              <a:t>the</a:t>
            </a:r>
            <a:r>
              <a:rPr lang="en-US" sz="1800" b="0" i="0" dirty="0">
                <a:effectLst/>
                <a:latin typeface="Poppins-Regular"/>
              </a:rPr>
              <a:t> most viewed boats?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94165-CAE2-4C1D-345E-2EC12E0C3023}"/>
              </a:ext>
            </a:extLst>
          </p:cNvPr>
          <p:cNvSpPr txBox="1"/>
          <p:nvPr/>
        </p:nvSpPr>
        <p:spPr>
          <a:xfrm>
            <a:off x="6095999" y="1403143"/>
            <a:ext cx="539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Poppins-Regular"/>
              </a:rPr>
              <a:t>The most viewed area depends on the type of the boat.</a:t>
            </a:r>
          </a:p>
          <a:p>
            <a:endParaRPr lang="en-US" i="1" dirty="0">
              <a:latin typeface="Poppins-Regular"/>
            </a:endParaRPr>
          </a:p>
          <a:p>
            <a:r>
              <a:rPr lang="en-US" i="1" dirty="0">
                <a:latin typeface="Poppins-Regular"/>
              </a:rPr>
              <a:t>The table in figure 12 shows the range of the most viewed boats’ areas for each type.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B1B62-BEF5-F49A-04E4-31CEFAC10C2F}"/>
              </a:ext>
            </a:extLst>
          </p:cNvPr>
          <p:cNvSpPr txBox="1"/>
          <p:nvPr/>
        </p:nvSpPr>
        <p:spPr>
          <a:xfrm>
            <a:off x="1914666" y="5539306"/>
            <a:ext cx="127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12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56E2F-76F6-0F33-E73E-7A141D6CD31F}"/>
              </a:ext>
            </a:extLst>
          </p:cNvPr>
          <p:cNvSpPr txBox="1"/>
          <p:nvPr/>
        </p:nvSpPr>
        <p:spPr>
          <a:xfrm>
            <a:off x="185382" y="610927"/>
            <a:ext cx="2166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5- Area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09118-DB95-5983-88C2-772BEB42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" y="1111595"/>
            <a:ext cx="527758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D24F7-8A8B-53F6-9F27-3DC6AAB78FB9}"/>
              </a:ext>
            </a:extLst>
          </p:cNvPr>
          <p:cNvSpPr txBox="1"/>
          <p:nvPr/>
        </p:nvSpPr>
        <p:spPr>
          <a:xfrm>
            <a:off x="2487873" y="118365"/>
            <a:ext cx="721625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Are there common features among </a:t>
            </a:r>
            <a:r>
              <a:rPr lang="en-US" sz="2000" b="0" i="0" dirty="0">
                <a:effectLst/>
                <a:latin typeface="Poppins-Regular"/>
              </a:rPr>
              <a:t>the</a:t>
            </a:r>
            <a:r>
              <a:rPr lang="en-US" sz="1800" b="0" i="0" dirty="0">
                <a:effectLst/>
                <a:latin typeface="Poppins-Regular"/>
              </a:rPr>
              <a:t> most viewed boats?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59A9A-A679-5CBB-0E76-2DB19CCBE0E1}"/>
              </a:ext>
            </a:extLst>
          </p:cNvPr>
          <p:cNvSpPr txBox="1"/>
          <p:nvPr/>
        </p:nvSpPr>
        <p:spPr>
          <a:xfrm>
            <a:off x="103238" y="5539306"/>
            <a:ext cx="115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Poppins-Regular"/>
              </a:rPr>
              <a:t>Boats built </a:t>
            </a:r>
            <a:r>
              <a:rPr lang="en-US" i="1" dirty="0">
                <a:latin typeface="Poppins-Regular"/>
              </a:rPr>
              <a:t>with GRP are the most viewed and available </a:t>
            </a:r>
            <a:r>
              <a:rPr lang="en-US" b="0" i="1" dirty="0">
                <a:effectLst/>
                <a:latin typeface="Poppins-Regular"/>
              </a:rPr>
              <a:t>boats.</a:t>
            </a:r>
            <a:endParaRPr lang="en-US" b="0" dirty="0">
              <a:effectLst/>
              <a:latin typeface="Poppins-Regular"/>
            </a:endParaRPr>
          </a:p>
          <a:p>
            <a:r>
              <a:rPr lang="en-US" b="0" i="1" dirty="0">
                <a:latin typeface="Poppins-Regular"/>
              </a:rPr>
              <a:t>So, </a:t>
            </a:r>
            <a:r>
              <a:rPr lang="en-US" b="0" i="1" dirty="0">
                <a:effectLst/>
                <a:latin typeface="Poppins-Regular"/>
              </a:rPr>
              <a:t>Boats built </a:t>
            </a:r>
            <a:r>
              <a:rPr lang="en-US" i="1" dirty="0">
                <a:latin typeface="Poppins-Regular"/>
              </a:rPr>
              <a:t>with GRP are</a:t>
            </a:r>
            <a:r>
              <a:rPr lang="en-US" b="0" i="1" dirty="0">
                <a:effectLst/>
                <a:latin typeface="Poppins-Regular"/>
              </a:rPr>
              <a:t> the most </a:t>
            </a:r>
            <a:r>
              <a:rPr lang="en-US" b="0" i="1" dirty="0">
                <a:latin typeface="Poppins-Regular"/>
              </a:rPr>
              <a:t>ideal boats to focus on!</a:t>
            </a:r>
            <a:r>
              <a:rPr lang="en-US" i="1" dirty="0">
                <a:latin typeface="Poppins-Regular"/>
              </a:rPr>
              <a:t> </a:t>
            </a:r>
            <a:endParaRPr lang="en-US" dirty="0">
              <a:latin typeface="Poppins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94165-CAE2-4C1D-345E-2EC12E0C3023}"/>
              </a:ext>
            </a:extLst>
          </p:cNvPr>
          <p:cNvSpPr txBox="1"/>
          <p:nvPr/>
        </p:nvSpPr>
        <p:spPr>
          <a:xfrm>
            <a:off x="1848319" y="4892975"/>
            <a:ext cx="127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13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B1B62-BEF5-F49A-04E4-31CEFAC10C2F}"/>
              </a:ext>
            </a:extLst>
          </p:cNvPr>
          <p:cNvSpPr txBox="1"/>
          <p:nvPr/>
        </p:nvSpPr>
        <p:spPr>
          <a:xfrm>
            <a:off x="8309908" y="4892975"/>
            <a:ext cx="127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14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56E2F-76F6-0F33-E73E-7A141D6CD31F}"/>
              </a:ext>
            </a:extLst>
          </p:cNvPr>
          <p:cNvSpPr txBox="1"/>
          <p:nvPr/>
        </p:nvSpPr>
        <p:spPr>
          <a:xfrm>
            <a:off x="103238" y="610807"/>
            <a:ext cx="2166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6- Material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FD054729-50AE-D5AF-89B2-DEE18143A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" y="1115156"/>
            <a:ext cx="5634953" cy="368447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1571823-B704-4BEB-C00C-44FC386A1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37" y="1115155"/>
            <a:ext cx="6202726" cy="36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D24F7-8A8B-53F6-9F27-3DC6AAB78FB9}"/>
              </a:ext>
            </a:extLst>
          </p:cNvPr>
          <p:cNvSpPr txBox="1"/>
          <p:nvPr/>
        </p:nvSpPr>
        <p:spPr>
          <a:xfrm>
            <a:off x="2487873" y="118365"/>
            <a:ext cx="721625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Poppins-Regular"/>
              </a:rPr>
              <a:t>Are there common features among </a:t>
            </a:r>
            <a:r>
              <a:rPr lang="en-US" sz="2000" b="0" i="0" dirty="0">
                <a:effectLst/>
                <a:latin typeface="Poppins-Regular"/>
              </a:rPr>
              <a:t>the</a:t>
            </a:r>
            <a:r>
              <a:rPr lang="en-US" sz="1800" b="0" i="0" dirty="0">
                <a:effectLst/>
                <a:latin typeface="Poppins-Regular"/>
              </a:rPr>
              <a:t> most viewed boats?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59A9A-A679-5CBB-0E76-2DB19CCBE0E1}"/>
              </a:ext>
            </a:extLst>
          </p:cNvPr>
          <p:cNvSpPr txBox="1"/>
          <p:nvPr/>
        </p:nvSpPr>
        <p:spPr>
          <a:xfrm>
            <a:off x="103238" y="5539306"/>
            <a:ext cx="1156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Poppins-Regular"/>
              </a:rPr>
              <a:t>Boats </a:t>
            </a:r>
            <a:r>
              <a:rPr lang="en-US" i="1" dirty="0">
                <a:latin typeface="Poppins-Regular"/>
              </a:rPr>
              <a:t>in Switzerland, Germany and Italy are the most viewed boats</a:t>
            </a:r>
            <a:r>
              <a:rPr lang="en-US" b="0" i="1" dirty="0">
                <a:effectLst/>
                <a:latin typeface="Poppins-Regular"/>
              </a:rPr>
              <a:t>.</a:t>
            </a:r>
          </a:p>
          <a:p>
            <a:r>
              <a:rPr lang="en-US" i="1" dirty="0">
                <a:latin typeface="Poppins-Regular"/>
              </a:rPr>
              <a:t>But Boats in Germany are the most available, then in Italy, Then in France, then in Switzerland</a:t>
            </a:r>
            <a:endParaRPr lang="en-US" b="0" dirty="0">
              <a:effectLst/>
              <a:latin typeface="Poppins-Regular"/>
            </a:endParaRPr>
          </a:p>
          <a:p>
            <a:r>
              <a:rPr lang="en-US" b="0" i="1" dirty="0">
                <a:latin typeface="Poppins-Regular"/>
              </a:rPr>
              <a:t>So, </a:t>
            </a:r>
            <a:r>
              <a:rPr lang="en-US" b="0" i="1" dirty="0">
                <a:effectLst/>
                <a:latin typeface="Poppins-Regular"/>
              </a:rPr>
              <a:t>Boats in Switzerland, Germany and Italy </a:t>
            </a:r>
            <a:r>
              <a:rPr lang="en-US" i="1" dirty="0">
                <a:latin typeface="Poppins-Regular"/>
              </a:rPr>
              <a:t>are</a:t>
            </a:r>
            <a:r>
              <a:rPr lang="en-US" b="0" i="1" dirty="0">
                <a:effectLst/>
                <a:latin typeface="Poppins-Regular"/>
              </a:rPr>
              <a:t> the most </a:t>
            </a:r>
            <a:r>
              <a:rPr lang="en-US" b="0" i="1" dirty="0">
                <a:latin typeface="Poppins-Regular"/>
              </a:rPr>
              <a:t>ideal boats to focus on!</a:t>
            </a:r>
            <a:r>
              <a:rPr lang="en-US" i="1" dirty="0">
                <a:latin typeface="Poppins-Regular"/>
              </a:rPr>
              <a:t> </a:t>
            </a:r>
            <a:endParaRPr lang="en-US" dirty="0">
              <a:latin typeface="Poppins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94165-CAE2-4C1D-345E-2EC12E0C3023}"/>
              </a:ext>
            </a:extLst>
          </p:cNvPr>
          <p:cNvSpPr txBox="1"/>
          <p:nvPr/>
        </p:nvSpPr>
        <p:spPr>
          <a:xfrm>
            <a:off x="1848319" y="4892975"/>
            <a:ext cx="127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15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B1B62-BEF5-F49A-04E4-31CEFAC10C2F}"/>
              </a:ext>
            </a:extLst>
          </p:cNvPr>
          <p:cNvSpPr txBox="1"/>
          <p:nvPr/>
        </p:nvSpPr>
        <p:spPr>
          <a:xfrm>
            <a:off x="8309908" y="4892975"/>
            <a:ext cx="127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Poppins-Regular"/>
              </a:rPr>
              <a:t>Figure 16</a:t>
            </a:r>
            <a:endParaRPr lang="en-US" b="0" dirty="0">
              <a:latin typeface="Poppins-Regular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56E2F-76F6-0F33-E73E-7A141D6CD31F}"/>
              </a:ext>
            </a:extLst>
          </p:cNvPr>
          <p:cNvSpPr txBox="1"/>
          <p:nvPr/>
        </p:nvSpPr>
        <p:spPr>
          <a:xfrm>
            <a:off x="103238" y="610807"/>
            <a:ext cx="2166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-Regular"/>
              </a:rPr>
              <a:t>7</a:t>
            </a:r>
            <a:r>
              <a:rPr lang="en-US" sz="1800" b="0" i="0" dirty="0">
                <a:effectLst/>
                <a:latin typeface="Poppins-Regular"/>
              </a:rPr>
              <a:t>- Location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084AFA5-695E-067B-4D96-D6CD020D8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" y="1115155"/>
            <a:ext cx="5671265" cy="368447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F6B6CCB-0F55-E7CD-BA24-01192E8E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0" y="1115154"/>
            <a:ext cx="6178293" cy="36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1974</TotalTime>
  <Words>518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Poppins-Regular</vt:lpstr>
      <vt:lpstr>Rockwell</vt:lpstr>
      <vt:lpstr>Damask</vt:lpstr>
      <vt:lpstr>Boat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Regressor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Boat Sales</dc:title>
  <dc:creator>Youssef Mohammed</dc:creator>
  <cp:lastModifiedBy>Youssef Mohammed</cp:lastModifiedBy>
  <cp:revision>35</cp:revision>
  <dcterms:created xsi:type="dcterms:W3CDTF">2022-08-02T15:20:54Z</dcterms:created>
  <dcterms:modified xsi:type="dcterms:W3CDTF">2023-04-25T18:20:06Z</dcterms:modified>
</cp:coreProperties>
</file>