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8" r:id="rId4"/>
    <p:sldId id="279" r:id="rId5"/>
    <p:sldId id="280" r:id="rId6"/>
    <p:sldId id="281" r:id="rId7"/>
    <p:sldId id="282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4BCE-8966-3844-1D22-AFA56CE12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6784-609C-6AC3-B94C-FECFDA243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B828-EAB0-2EB2-0229-1AC001B7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8B29-0C3C-890C-049A-DBB056E6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C927-6843-FF6C-CDAF-90F3AC1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10B6-134D-9C69-8C69-2C188873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5039C-4F04-083A-C8DB-7E802F392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803E-BC18-7CA7-6D39-F9E81975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C4F8-BF29-0EDD-5D68-7D554D2F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7088-CA58-427E-8878-585B90B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8958-22EA-A9E2-A326-B7E06B25D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18FC8-A9D2-7B79-D949-7B1ABE5F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43D4-406C-3B33-6AE6-A8BEF71E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3902-00CE-1DB0-7730-100885AA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D2A8-4954-54A7-BFA3-91B2659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0AA8-8817-EB6F-A871-69170CE6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C4CD-0051-D0AE-4275-10CEEF14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8B63-924E-97A2-59A7-B8FD13FA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1779-0AE6-0A33-CF83-CEC1A9E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A236-C5E4-E927-65B1-110BF132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0C4B-AB93-6F9A-CFC1-39A0A85C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08CE-44A8-E6B0-29AD-85EC109E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5E69-FF96-6D87-71FF-AB0F19FF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C6DC-F0A0-23BB-35AE-8FADAD46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EF1-D48E-44F1-EF7E-0AF0846A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C3E2-C212-E13A-ABDF-906656D5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FB9B-991D-09DA-9CCE-90F96E33D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52F6C-B44B-3ADC-F5A2-D93C8814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517D-3F1F-402D-40F9-92DD1E06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3DA4-7819-1CDE-37E0-597098ED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D0E3-F3D3-464F-5816-C378FF03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D1C-013E-B2D8-9D9B-CD2CD08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6DF8-3604-078C-E0D7-282EF288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F660-E0C6-D8F7-D3AB-04867D95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97B8D-9689-6D7D-3EAA-DB9FBE68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CD048-487B-16BF-71EF-17C55C700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1E9A5-E262-1542-9119-1C1EA41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49B39-5672-9265-CE0F-4BAC2D06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33E7F-7928-AF54-326C-CCB2E98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B04C-3CEF-5A6E-75AC-BF4295BE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23F71-A013-2374-6DFF-92D6B3AC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77FF-2FE6-1AE9-9486-0AB7156E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8A0C5-6E5C-A7E9-8C83-885AA81B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68109-3DF4-6A1A-1164-B2398202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E6240-5B8F-AB59-7420-34AB99F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A2EA5-0DF5-06EE-41B0-CD80547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DA0D-4B9B-E72C-9A63-BA77E62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34F8-9C87-2E8B-EFF6-37A4F225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BB122-7E19-2030-9FF1-0EA1C7BCB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5A33-17CD-35BF-1CB5-504C9874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7AE5-A6E5-9FB0-269B-E868C8E0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EDDA-FCAD-E149-5CD7-8ED0C91E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5141-095E-000F-3A02-2CE2BE93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93EB4-8AB1-AB5F-ABA9-5E8AF2930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62AB-38AF-74C6-751C-85CE4198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04A4-3596-4A28-0426-8ACB591E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BCFF6-94CE-32E5-D32F-F4AE4628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083D-2338-4B98-B364-EF560C63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58332-6789-63EB-7CB7-6F50D95A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E830-DC23-0844-C787-7EDF336D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DD82-765F-891C-4F37-8FDDFF57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5966-955B-4BAF-ACA8-8C80701F7BE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4E40-D7D1-AFB3-43ED-C0DEA2A53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59FC-1FEF-5419-28E5-FD6D1A68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C2FC-89AC-41D3-B178-8D229BE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2EB-FACC-A621-7DA1-58044A3DC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Scheduling Algorithm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D0DB-D27C-45D5-7F3B-F093C3954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334-DA50-95C9-0592-198D5A7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First Come First Serve (Results)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0ED9FA-2035-F5FD-568E-869B30A230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313E2-7DDF-3CAC-8A28-6FD08CBEB90D}"/>
              </a:ext>
            </a:extLst>
          </p:cNvPr>
          <p:cNvGraphicFramePr>
            <a:graphicFrameLocks/>
          </p:cNvGraphicFramePr>
          <p:nvPr/>
        </p:nvGraphicFramePr>
        <p:xfrm>
          <a:off x="6711892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2FF217-F823-FFD9-2D2E-B6863E985AB4}"/>
              </a:ext>
            </a:extLst>
          </p:cNvPr>
          <p:cNvSpPr txBox="1"/>
          <p:nvPr/>
        </p:nvSpPr>
        <p:spPr>
          <a:xfrm>
            <a:off x="2030136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948F4-B8A4-7C47-75A4-BFF82C650F2A}"/>
              </a:ext>
            </a:extLst>
          </p:cNvPr>
          <p:cNvSpPr txBox="1"/>
          <p:nvPr/>
        </p:nvSpPr>
        <p:spPr>
          <a:xfrm>
            <a:off x="7974784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#2</a:t>
            </a:r>
          </a:p>
        </p:txBody>
      </p:sp>
      <p:pic>
        <p:nvPicPr>
          <p:cNvPr id="1029" name="Picture 5" descr="Text&#10;&#10;Description automatically generated">
            <a:extLst>
              <a:ext uri="{FF2B5EF4-FFF2-40B4-BE49-F238E27FC236}">
                <a16:creationId xmlns:a16="http://schemas.microsoft.com/office/drawing/2014/main" id="{C1B6D74E-FFBC-569D-39A8-F88A2B7EB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25"/>
          <a:stretch/>
        </p:blipFill>
        <p:spPr bwMode="auto">
          <a:xfrm>
            <a:off x="6711892" y="3628948"/>
            <a:ext cx="4455252" cy="32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A382DAB-FC4D-B08D-6459-417E2117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6"/>
          <a:stretch/>
        </p:blipFill>
        <p:spPr bwMode="auto">
          <a:xfrm>
            <a:off x="838200" y="3628948"/>
            <a:ext cx="4455252" cy="324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8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334-DA50-95C9-0592-198D5A7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Shortest Job First (Results)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0ED9FA-2035-F5FD-568E-869B30A230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313E2-7DDF-3CAC-8A28-6FD08CBEB90D}"/>
              </a:ext>
            </a:extLst>
          </p:cNvPr>
          <p:cNvGraphicFramePr>
            <a:graphicFrameLocks/>
          </p:cNvGraphicFramePr>
          <p:nvPr/>
        </p:nvGraphicFramePr>
        <p:xfrm>
          <a:off x="6711892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2FF217-F823-FFD9-2D2E-B6863E985AB4}"/>
              </a:ext>
            </a:extLst>
          </p:cNvPr>
          <p:cNvSpPr txBox="1"/>
          <p:nvPr/>
        </p:nvSpPr>
        <p:spPr>
          <a:xfrm>
            <a:off x="2030136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948F4-B8A4-7C47-75A4-BFF82C650F2A}"/>
              </a:ext>
            </a:extLst>
          </p:cNvPr>
          <p:cNvSpPr txBox="1"/>
          <p:nvPr/>
        </p:nvSpPr>
        <p:spPr>
          <a:xfrm>
            <a:off x="7974784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#2</a:t>
            </a:r>
          </a:p>
        </p:txBody>
      </p:sp>
      <p:pic>
        <p:nvPicPr>
          <p:cNvPr id="2050" name="Picture 2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4FBB8686-AFF3-3B2D-C7E1-09AA4346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18" y="3308985"/>
            <a:ext cx="4272815" cy="35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BFC6E186-97F1-553B-D1C3-D86A0F24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9" y="3308985"/>
            <a:ext cx="3559519" cy="33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1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334-DA50-95C9-0592-198D5A7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Shortest Remaining Time First (Results)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0ED9FA-2035-F5FD-568E-869B30A230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313E2-7DDF-3CAC-8A28-6FD08CBEB90D}"/>
              </a:ext>
            </a:extLst>
          </p:cNvPr>
          <p:cNvGraphicFramePr>
            <a:graphicFrameLocks/>
          </p:cNvGraphicFramePr>
          <p:nvPr/>
        </p:nvGraphicFramePr>
        <p:xfrm>
          <a:off x="6711892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2FF217-F823-FFD9-2D2E-B6863E985AB4}"/>
              </a:ext>
            </a:extLst>
          </p:cNvPr>
          <p:cNvSpPr txBox="1"/>
          <p:nvPr/>
        </p:nvSpPr>
        <p:spPr>
          <a:xfrm>
            <a:off x="2030136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948F4-B8A4-7C47-75A4-BFF82C650F2A}"/>
              </a:ext>
            </a:extLst>
          </p:cNvPr>
          <p:cNvSpPr txBox="1"/>
          <p:nvPr/>
        </p:nvSpPr>
        <p:spPr>
          <a:xfrm>
            <a:off x="7974784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#2</a:t>
            </a:r>
          </a:p>
        </p:txBody>
      </p:sp>
      <p:pic>
        <p:nvPicPr>
          <p:cNvPr id="3074" name="Picture 2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623E7AE1-B41E-6E00-062E-A0300A8D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94" y="3298464"/>
            <a:ext cx="3502752" cy="35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476F77-33E2-DF85-04DE-9F411E6C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19" y="3287944"/>
            <a:ext cx="3281598" cy="35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334-DA50-95C9-0592-198D5A7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Round Robin(Results)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0ED9FA-2035-F5FD-568E-869B30A230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313E2-7DDF-3CAC-8A28-6FD08CBEB90D}"/>
              </a:ext>
            </a:extLst>
          </p:cNvPr>
          <p:cNvGraphicFramePr>
            <a:graphicFrameLocks/>
          </p:cNvGraphicFramePr>
          <p:nvPr/>
        </p:nvGraphicFramePr>
        <p:xfrm>
          <a:off x="6711892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2FF217-F823-FFD9-2D2E-B6863E985AB4}"/>
              </a:ext>
            </a:extLst>
          </p:cNvPr>
          <p:cNvSpPr txBox="1"/>
          <p:nvPr/>
        </p:nvSpPr>
        <p:spPr>
          <a:xfrm>
            <a:off x="2030136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948F4-B8A4-7C47-75A4-BFF82C650F2A}"/>
              </a:ext>
            </a:extLst>
          </p:cNvPr>
          <p:cNvSpPr txBox="1"/>
          <p:nvPr/>
        </p:nvSpPr>
        <p:spPr>
          <a:xfrm>
            <a:off x="7974784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#2</a:t>
            </a:r>
          </a:p>
        </p:txBody>
      </p:sp>
      <p:pic>
        <p:nvPicPr>
          <p:cNvPr id="4098" name="Picture 2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FF92D621-86AB-A4E0-5E0A-126FEF0C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70" y="3308985"/>
            <a:ext cx="3220716" cy="351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AF3A12F7-56E2-98DE-393E-0F5B9358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27" y="3308985"/>
            <a:ext cx="2952781" cy="35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334-DA50-95C9-0592-198D5A7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High Response Ration Next(Results)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0ED9FA-2035-F5FD-568E-869B30A230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313E2-7DDF-3CAC-8A28-6FD08CBEB90D}"/>
              </a:ext>
            </a:extLst>
          </p:cNvPr>
          <p:cNvGraphicFramePr>
            <a:graphicFrameLocks/>
          </p:cNvGraphicFramePr>
          <p:nvPr/>
        </p:nvGraphicFramePr>
        <p:xfrm>
          <a:off x="6711892" y="1825625"/>
          <a:ext cx="4455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84">
                  <a:extLst>
                    <a:ext uri="{9D8B030D-6E8A-4147-A177-3AD203B41FA5}">
                      <a16:colId xmlns:a16="http://schemas.microsoft.com/office/drawing/2014/main" val="171014404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131209357"/>
                    </a:ext>
                  </a:extLst>
                </a:gridCol>
                <a:gridCol w="1485084">
                  <a:extLst>
                    <a:ext uri="{9D8B030D-6E8A-4147-A177-3AD203B41FA5}">
                      <a16:colId xmlns:a16="http://schemas.microsoft.com/office/drawing/2014/main" val="123695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56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2FF217-F823-FFD9-2D2E-B6863E985AB4}"/>
              </a:ext>
            </a:extLst>
          </p:cNvPr>
          <p:cNvSpPr txBox="1"/>
          <p:nvPr/>
        </p:nvSpPr>
        <p:spPr>
          <a:xfrm>
            <a:off x="2030136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948F4-B8A4-7C47-75A4-BFF82C650F2A}"/>
              </a:ext>
            </a:extLst>
          </p:cNvPr>
          <p:cNvSpPr txBox="1"/>
          <p:nvPr/>
        </p:nvSpPr>
        <p:spPr>
          <a:xfrm>
            <a:off x="7974784" y="1388825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#2</a:t>
            </a:r>
          </a:p>
        </p:txBody>
      </p:sp>
      <p:pic>
        <p:nvPicPr>
          <p:cNvPr id="5122" name="Picture 2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3BA35F91-DF91-A0E3-C603-B2141F907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08" y="3313988"/>
            <a:ext cx="3628724" cy="354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61731F-C311-C084-E245-08F3C85A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38" y="3299333"/>
            <a:ext cx="3108960" cy="355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993-342D-2895-8152-77BCF1B5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These tests are the instances we tested on every Scheduling Algorithm: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7BAE51-728F-2138-51FB-FECA877493D0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4394033"/>
          <a:ext cx="44351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369">
                  <a:extLst>
                    <a:ext uri="{9D8B030D-6E8A-4147-A177-3AD203B41FA5}">
                      <a16:colId xmlns:a16="http://schemas.microsoft.com/office/drawing/2014/main" val="878563723"/>
                    </a:ext>
                  </a:extLst>
                </a:gridCol>
                <a:gridCol w="1478369">
                  <a:extLst>
                    <a:ext uri="{9D8B030D-6E8A-4147-A177-3AD203B41FA5}">
                      <a16:colId xmlns:a16="http://schemas.microsoft.com/office/drawing/2014/main" val="1973421498"/>
                    </a:ext>
                  </a:extLst>
                </a:gridCol>
                <a:gridCol w="1478369">
                  <a:extLst>
                    <a:ext uri="{9D8B030D-6E8A-4147-A177-3AD203B41FA5}">
                      <a16:colId xmlns:a16="http://schemas.microsoft.com/office/drawing/2014/main" val="347789026"/>
                    </a:ext>
                  </a:extLst>
                </a:gridCol>
              </a:tblGrid>
              <a:tr h="30127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07649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70826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9681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61894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22684"/>
                  </a:ext>
                </a:extLst>
              </a:tr>
              <a:tr h="301273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9697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163287-80DE-A238-73D1-40DF731BA292}"/>
              </a:ext>
            </a:extLst>
          </p:cNvPr>
          <p:cNvGraphicFramePr>
            <a:graphicFrameLocks noGrp="1"/>
          </p:cNvGraphicFramePr>
          <p:nvPr/>
        </p:nvGraphicFramePr>
        <p:xfrm>
          <a:off x="6918692" y="4417518"/>
          <a:ext cx="44351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369">
                  <a:extLst>
                    <a:ext uri="{9D8B030D-6E8A-4147-A177-3AD203B41FA5}">
                      <a16:colId xmlns:a16="http://schemas.microsoft.com/office/drawing/2014/main" val="1261499376"/>
                    </a:ext>
                  </a:extLst>
                </a:gridCol>
                <a:gridCol w="1478369">
                  <a:extLst>
                    <a:ext uri="{9D8B030D-6E8A-4147-A177-3AD203B41FA5}">
                      <a16:colId xmlns:a16="http://schemas.microsoft.com/office/drawing/2014/main" val="562739951"/>
                    </a:ext>
                  </a:extLst>
                </a:gridCol>
                <a:gridCol w="1478369">
                  <a:extLst>
                    <a:ext uri="{9D8B030D-6E8A-4147-A177-3AD203B41FA5}">
                      <a16:colId xmlns:a16="http://schemas.microsoft.com/office/drawing/2014/main" val="1659910244"/>
                    </a:ext>
                  </a:extLst>
                </a:gridCol>
              </a:tblGrid>
              <a:tr h="3350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77513"/>
                  </a:ext>
                </a:extLst>
              </a:tr>
              <a:tr h="335013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52523"/>
                  </a:ext>
                </a:extLst>
              </a:tr>
              <a:tr h="33501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05911"/>
                  </a:ext>
                </a:extLst>
              </a:tr>
              <a:tr h="335013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74797"/>
                  </a:ext>
                </a:extLst>
              </a:tr>
              <a:tr h="335013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10876"/>
                  </a:ext>
                </a:extLst>
              </a:tr>
              <a:tr h="335013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177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53835-72DF-B120-675D-59458E404982}"/>
              </a:ext>
            </a:extLst>
          </p:cNvPr>
          <p:cNvGraphicFramePr>
            <a:graphicFrameLocks noGrp="1"/>
          </p:cNvGraphicFramePr>
          <p:nvPr/>
        </p:nvGraphicFramePr>
        <p:xfrm>
          <a:off x="4112998" y="2041625"/>
          <a:ext cx="3518433" cy="19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11">
                  <a:extLst>
                    <a:ext uri="{9D8B030D-6E8A-4147-A177-3AD203B41FA5}">
                      <a16:colId xmlns:a16="http://schemas.microsoft.com/office/drawing/2014/main" val="4189286908"/>
                    </a:ext>
                  </a:extLst>
                </a:gridCol>
                <a:gridCol w="1172811">
                  <a:extLst>
                    <a:ext uri="{9D8B030D-6E8A-4147-A177-3AD203B41FA5}">
                      <a16:colId xmlns:a16="http://schemas.microsoft.com/office/drawing/2014/main" val="2226370404"/>
                    </a:ext>
                  </a:extLst>
                </a:gridCol>
                <a:gridCol w="1172811">
                  <a:extLst>
                    <a:ext uri="{9D8B030D-6E8A-4147-A177-3AD203B41FA5}">
                      <a16:colId xmlns:a16="http://schemas.microsoft.com/office/drawing/2014/main" val="2761831628"/>
                    </a:ext>
                  </a:extLst>
                </a:gridCol>
              </a:tblGrid>
              <a:tr h="6267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</a:t>
                      </a:r>
                    </a:p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Burst</a:t>
                      </a:r>
                    </a:p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67377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80378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9925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5592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07D7F21-1377-C180-612F-0D65946F7B16}"/>
              </a:ext>
            </a:extLst>
          </p:cNvPr>
          <p:cNvGraphicFramePr>
            <a:graphicFrameLocks noGrp="1"/>
          </p:cNvGraphicFramePr>
          <p:nvPr/>
        </p:nvGraphicFramePr>
        <p:xfrm>
          <a:off x="7835367" y="2041625"/>
          <a:ext cx="3518433" cy="19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11">
                  <a:extLst>
                    <a:ext uri="{9D8B030D-6E8A-4147-A177-3AD203B41FA5}">
                      <a16:colId xmlns:a16="http://schemas.microsoft.com/office/drawing/2014/main" val="3692025201"/>
                    </a:ext>
                  </a:extLst>
                </a:gridCol>
                <a:gridCol w="1172811">
                  <a:extLst>
                    <a:ext uri="{9D8B030D-6E8A-4147-A177-3AD203B41FA5}">
                      <a16:colId xmlns:a16="http://schemas.microsoft.com/office/drawing/2014/main" val="1111169854"/>
                    </a:ext>
                  </a:extLst>
                </a:gridCol>
                <a:gridCol w="1172811">
                  <a:extLst>
                    <a:ext uri="{9D8B030D-6E8A-4147-A177-3AD203B41FA5}">
                      <a16:colId xmlns:a16="http://schemas.microsoft.com/office/drawing/2014/main" val="510990002"/>
                    </a:ext>
                  </a:extLst>
                </a:gridCol>
              </a:tblGrid>
              <a:tr h="6267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</a:t>
                      </a:r>
                    </a:p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Burst </a:t>
                      </a:r>
                    </a:p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95817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03206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80407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9482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9313DFB-0C85-9D1E-9781-54082FCF5B91}"/>
              </a:ext>
            </a:extLst>
          </p:cNvPr>
          <p:cNvGraphicFramePr>
            <a:graphicFrameLocks noGrp="1"/>
          </p:cNvGraphicFramePr>
          <p:nvPr/>
        </p:nvGraphicFramePr>
        <p:xfrm>
          <a:off x="313628" y="2041624"/>
          <a:ext cx="3595434" cy="194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78">
                  <a:extLst>
                    <a:ext uri="{9D8B030D-6E8A-4147-A177-3AD203B41FA5}">
                      <a16:colId xmlns:a16="http://schemas.microsoft.com/office/drawing/2014/main" val="687856676"/>
                    </a:ext>
                  </a:extLst>
                </a:gridCol>
                <a:gridCol w="1198478">
                  <a:extLst>
                    <a:ext uri="{9D8B030D-6E8A-4147-A177-3AD203B41FA5}">
                      <a16:colId xmlns:a16="http://schemas.microsoft.com/office/drawing/2014/main" val="329704122"/>
                    </a:ext>
                  </a:extLst>
                </a:gridCol>
                <a:gridCol w="1198478">
                  <a:extLst>
                    <a:ext uri="{9D8B030D-6E8A-4147-A177-3AD203B41FA5}">
                      <a16:colId xmlns:a16="http://schemas.microsoft.com/office/drawing/2014/main" val="3212397537"/>
                    </a:ext>
                  </a:extLst>
                </a:gridCol>
              </a:tblGrid>
              <a:tr h="3922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Burst </a:t>
                      </a:r>
                    </a:p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6684"/>
                  </a:ext>
                </a:extLst>
              </a:tr>
              <a:tr h="433566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38986"/>
                  </a:ext>
                </a:extLst>
              </a:tr>
              <a:tr h="43356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95447"/>
                  </a:ext>
                </a:extLst>
              </a:tr>
              <a:tr h="433566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6600"/>
                  </a:ext>
                </a:extLst>
              </a:tr>
            </a:tbl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EEDE4F3-74BE-0865-A0CE-13331BB8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47454" y="5905211"/>
            <a:ext cx="201328" cy="457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9F8CA-C067-6D8A-34B8-46F49D9D7B62}"/>
              </a:ext>
            </a:extLst>
          </p:cNvPr>
          <p:cNvSpPr txBox="1"/>
          <p:nvPr/>
        </p:nvSpPr>
        <p:spPr>
          <a:xfrm>
            <a:off x="1471265" y="169186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A1457-86AC-B4F0-74F8-2FF59DF2D3E1}"/>
              </a:ext>
            </a:extLst>
          </p:cNvPr>
          <p:cNvSpPr txBox="1"/>
          <p:nvPr/>
        </p:nvSpPr>
        <p:spPr>
          <a:xfrm>
            <a:off x="5232134" y="167229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96729-3F98-94DA-6F2B-6795F4D6B62E}"/>
              </a:ext>
            </a:extLst>
          </p:cNvPr>
          <p:cNvSpPr txBox="1"/>
          <p:nvPr/>
        </p:nvSpPr>
        <p:spPr>
          <a:xfrm>
            <a:off x="8954503" y="168149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ADBC5-A694-573C-F92D-C7186581707F}"/>
              </a:ext>
            </a:extLst>
          </p:cNvPr>
          <p:cNvSpPr txBox="1"/>
          <p:nvPr/>
        </p:nvSpPr>
        <p:spPr>
          <a:xfrm>
            <a:off x="2415674" y="40219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76E95-F1A1-0502-7BBB-4099C08EF54D}"/>
              </a:ext>
            </a:extLst>
          </p:cNvPr>
          <p:cNvSpPr txBox="1"/>
          <p:nvPr/>
        </p:nvSpPr>
        <p:spPr>
          <a:xfrm>
            <a:off x="8496166" y="40219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 #5</a:t>
            </a:r>
          </a:p>
        </p:txBody>
      </p:sp>
    </p:spTree>
    <p:extLst>
      <p:ext uri="{BB962C8B-B14F-4D97-AF65-F5344CB8AC3E}">
        <p14:creationId xmlns:p14="http://schemas.microsoft.com/office/powerpoint/2010/main" val="31592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CFAEAF8-440A-A308-FF01-82726767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" y="329450"/>
            <a:ext cx="6042889" cy="392787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D7F469-0F11-72F4-A4E1-3FB289F2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10" y="338510"/>
            <a:ext cx="6042889" cy="3927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6F051-27C8-3AAA-CC4A-12593497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4711109"/>
            <a:ext cx="4651076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Comparison/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98A4-7DCE-D792-BDB8-EC4CCE06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13" y="4511767"/>
            <a:ext cx="5994666" cy="2129599"/>
          </a:xfrm>
          <a:noFill/>
        </p:spPr>
        <p:txBody>
          <a:bodyPr anchor="t">
            <a:normAutofit fontScale="40000" lnSpcReduction="20000"/>
          </a:bodyPr>
          <a:lstStyle/>
          <a:p>
            <a:r>
              <a:rPr lang="en-US" sz="4500">
                <a:solidFill>
                  <a:schemeClr val="bg1"/>
                </a:solidFill>
              </a:rPr>
              <a:t>FCFS is the easiest to implement but least efficient in wait time and turn around time.</a:t>
            </a:r>
          </a:p>
          <a:p>
            <a:r>
              <a:rPr lang="en-US" sz="4500">
                <a:solidFill>
                  <a:schemeClr val="bg1"/>
                </a:solidFill>
              </a:rPr>
              <a:t>RR is a little better than FCFS, but it still has a bad wait time and turn around time compared to SJF, SRTF, AND HRRN.</a:t>
            </a:r>
          </a:p>
          <a:p>
            <a:r>
              <a:rPr lang="en-US" sz="4500">
                <a:solidFill>
                  <a:schemeClr val="bg1"/>
                </a:solidFill>
              </a:rPr>
              <a:t>HRRN is not far behind SJF and SRTF in wait time and turn around time.</a:t>
            </a:r>
          </a:p>
          <a:p>
            <a:r>
              <a:rPr lang="en-US" sz="4500">
                <a:solidFill>
                  <a:schemeClr val="bg1"/>
                </a:solidFill>
              </a:rPr>
              <a:t>SJF and SRTF are generally the best in avg wait time and turn around time.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1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397</Words>
  <Application>Microsoft Office PowerPoint</Application>
  <PresentationFormat>Widescreen</PresentationFormat>
  <Paragraphs>224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CPU Scheduling Algorithm Results</vt:lpstr>
      <vt:lpstr>First Come First Serve (Results)</vt:lpstr>
      <vt:lpstr>Shortest Job First (Results)</vt:lpstr>
      <vt:lpstr>Shortest Remaining Time First (Results)</vt:lpstr>
      <vt:lpstr>Round Robin(Results)</vt:lpstr>
      <vt:lpstr>High Response Ration Next(Results)</vt:lpstr>
      <vt:lpstr>These tests are the instances we tested on every Scheduling Algorithm:</vt:lpstr>
      <vt:lpstr>Comparison/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Algorithm Results</dc:title>
  <dc:creator>Youssef M Moustafa</dc:creator>
  <cp:lastModifiedBy>Youssef M Moustafa</cp:lastModifiedBy>
  <cp:revision>1</cp:revision>
  <dcterms:created xsi:type="dcterms:W3CDTF">2023-03-13T18:40:01Z</dcterms:created>
  <dcterms:modified xsi:type="dcterms:W3CDTF">2023-03-13T18:43:42Z</dcterms:modified>
</cp:coreProperties>
</file>