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4792E664-ED02-0EC8-B2B2-D4862CF19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0"/>
            <a:ext cx="133817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7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E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12822" y="-72757"/>
            <a:ext cx="5151348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ctr">
              <a:defRPr sz="2800" b="1">
                <a:solidFill>
                  <a:srgbClr val="FFFFFF"/>
                </a:solidFill>
              </a:defRPr>
            </a:pPr>
            <a:r>
              <a:rPr sz="2800" dirty="0"/>
              <a:t>Key Insights &amp; Recommendations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0341" y="524710"/>
            <a:ext cx="5472780" cy="60324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600" b="0">
                <a:solidFill>
                  <a:srgbClr val="FFFFFF"/>
                </a:solidFill>
              </a:defRPr>
            </a:pPr>
            <a:r>
              <a:rPr sz="1600" dirty="0"/>
              <a:t>📞 Volume Dynamics</a:t>
            </a:r>
            <a:br>
              <a:rPr sz="1600" dirty="0"/>
            </a:br>
            <a:r>
              <a:rPr sz="1600" dirty="0"/>
              <a:t>• Total Calls: 246,523</a:t>
            </a:r>
            <a:br>
              <a:rPr sz="1600" dirty="0"/>
            </a:br>
            <a:r>
              <a:rPr sz="1600" dirty="0"/>
              <a:t>• Daily Peak (Jan 28): 18,707 → SL: 70.4%, AR: 37.8%</a:t>
            </a:r>
            <a:br>
              <a:rPr sz="1600" dirty="0"/>
            </a:br>
            <a:r>
              <a:rPr sz="1600" dirty="0"/>
              <a:t>• Daily Low (Jan 15): 2,770 → SL: 94.3%, AR: 94.3%</a:t>
            </a:r>
            <a:br>
              <a:rPr sz="1600" dirty="0"/>
            </a:br>
            <a:br>
              <a:rPr sz="1600" dirty="0"/>
            </a:br>
            <a:r>
              <a:rPr sz="1600" dirty="0"/>
              <a:t>📊 Service Level &amp; Answer Rate</a:t>
            </a:r>
            <a:br>
              <a:rPr sz="1600" dirty="0"/>
            </a:br>
            <a:r>
              <a:rPr sz="1600" dirty="0"/>
              <a:t>• Avg SL: 66.93% (Target: 80%)</a:t>
            </a:r>
            <a:br>
              <a:rPr sz="1600" dirty="0"/>
            </a:br>
            <a:r>
              <a:rPr sz="1600" dirty="0"/>
              <a:t>• Avg AR: 89.02%</a:t>
            </a:r>
            <a:br>
              <a:rPr sz="1600" dirty="0"/>
            </a:br>
            <a:r>
              <a:rPr sz="1600" dirty="0"/>
              <a:t>• Notable Low: Jan 12 → SL: 58.9%</a:t>
            </a:r>
            <a:br>
              <a:rPr sz="1600" dirty="0"/>
            </a:br>
            <a:r>
              <a:rPr sz="1600" dirty="0"/>
              <a:t>• Strong Start: Jan 4 → SL: 97.9%, AR: 87.6%</a:t>
            </a:r>
            <a:br>
              <a:rPr sz="1600" dirty="0"/>
            </a:br>
            <a:br>
              <a:rPr sz="1600" dirty="0"/>
            </a:br>
            <a:r>
              <a:rPr sz="1600" dirty="0"/>
              <a:t>⚡ Speed &amp; Efficiency</a:t>
            </a:r>
            <a:br>
              <a:rPr sz="1600" dirty="0"/>
            </a:br>
            <a:r>
              <a:rPr sz="1600" dirty="0"/>
              <a:t>• ASA: 0.42 min (Target: 25 sec)</a:t>
            </a:r>
            <a:br>
              <a:rPr sz="1600" dirty="0"/>
            </a:br>
            <a:r>
              <a:rPr sz="1600" dirty="0"/>
              <a:t>• AHT: 4.71 min (Target: 4 min 40 sec)</a:t>
            </a:r>
            <a:br>
              <a:rPr sz="1600" dirty="0"/>
            </a:br>
            <a:br>
              <a:rPr sz="1600" dirty="0"/>
            </a:br>
            <a:r>
              <a:rPr sz="1600" dirty="0"/>
              <a:t>👥 Agent &amp; TL Performance</a:t>
            </a:r>
            <a:br>
              <a:rPr sz="1600" dirty="0"/>
            </a:br>
            <a:r>
              <a:rPr sz="1600" dirty="0"/>
              <a:t>• Top 5 by Volume: </a:t>
            </a:r>
            <a:r>
              <a:rPr sz="1600" dirty="0" err="1"/>
              <a:t>cmills</a:t>
            </a:r>
            <a:r>
              <a:rPr sz="1600" dirty="0"/>
              <a:t>, </a:t>
            </a:r>
            <a:r>
              <a:rPr sz="1600" dirty="0" err="1"/>
              <a:t>smorris</a:t>
            </a:r>
            <a:r>
              <a:rPr sz="1600" dirty="0"/>
              <a:t>, </a:t>
            </a:r>
            <a:r>
              <a:rPr sz="1600" dirty="0" err="1"/>
              <a:t>cdouglas</a:t>
            </a:r>
            <a:r>
              <a:rPr sz="1600" dirty="0"/>
              <a:t>, </a:t>
            </a:r>
            <a:r>
              <a:rPr sz="1600" dirty="0" err="1"/>
              <a:t>amendez</a:t>
            </a:r>
            <a:r>
              <a:rPr sz="1600" dirty="0"/>
              <a:t>, </a:t>
            </a:r>
            <a:r>
              <a:rPr sz="1600" dirty="0" err="1"/>
              <a:t>mallen</a:t>
            </a:r>
            <a:br>
              <a:rPr sz="1600" dirty="0"/>
            </a:br>
            <a:r>
              <a:rPr sz="1600" dirty="0"/>
              <a:t>• Top 5 by KPI Score: </a:t>
            </a:r>
            <a:r>
              <a:rPr sz="1600" dirty="0" err="1"/>
              <a:t>tayala</a:t>
            </a:r>
            <a:r>
              <a:rPr sz="1600" dirty="0"/>
              <a:t>, </a:t>
            </a:r>
            <a:r>
              <a:rPr sz="1600" dirty="0" err="1"/>
              <a:t>xcollins</a:t>
            </a:r>
            <a:r>
              <a:rPr sz="1600" dirty="0"/>
              <a:t>, </a:t>
            </a:r>
            <a:r>
              <a:rPr sz="1600" dirty="0" err="1"/>
              <a:t>shogan</a:t>
            </a:r>
            <a:r>
              <a:rPr sz="1600" dirty="0"/>
              <a:t>, </a:t>
            </a:r>
            <a:r>
              <a:rPr sz="1600" dirty="0" err="1"/>
              <a:t>cmorgan</a:t>
            </a:r>
            <a:r>
              <a:rPr sz="1600" dirty="0"/>
              <a:t>, </a:t>
            </a:r>
            <a:r>
              <a:rPr sz="1600" dirty="0" err="1"/>
              <a:t>dbridges</a:t>
            </a:r>
            <a:br>
              <a:rPr sz="1600" dirty="0"/>
            </a:br>
            <a:r>
              <a:rPr sz="1600" dirty="0"/>
              <a:t>• Highest AR: Dylan Kim 92.93%, Lowest SL: Wyatt Kim 62.65%</a:t>
            </a:r>
            <a:br>
              <a:rPr sz="1600" dirty="0"/>
            </a:br>
            <a:br>
              <a:rPr sz="1600" dirty="0"/>
            </a:br>
            <a:r>
              <a:rPr sz="1600" dirty="0"/>
              <a:t>🌟 Customer Satisfaction (CSAT)</a:t>
            </a:r>
            <a:br>
              <a:rPr sz="1600" dirty="0"/>
            </a:br>
            <a:r>
              <a:rPr sz="1600" dirty="0"/>
              <a:t>• Responses: 1,148</a:t>
            </a:r>
            <a:br>
              <a:rPr sz="1600" dirty="0"/>
            </a:br>
            <a:r>
              <a:rPr sz="1600" dirty="0"/>
              <a:t>• CSAT: 81.45% (Target: 80%)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13121" y="727462"/>
            <a:ext cx="4978414" cy="30777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600" b="0">
                <a:solidFill>
                  <a:srgbClr val="FFFFFF"/>
                </a:solidFill>
              </a:defRPr>
            </a:pPr>
            <a:r>
              <a:rPr sz="1600" dirty="0"/>
              <a:t>1. 📦 Handle High Volume Spikes</a:t>
            </a:r>
            <a:br>
              <a:rPr sz="1600" dirty="0"/>
            </a:br>
            <a:r>
              <a:rPr sz="1600" dirty="0"/>
              <a:t>   Overflow routing during Jan 28 spike.</a:t>
            </a:r>
            <a:br>
              <a:rPr sz="1600" dirty="0"/>
            </a:br>
            <a:br>
              <a:rPr sz="1600" dirty="0"/>
            </a:br>
            <a:r>
              <a:rPr sz="1600" dirty="0"/>
              <a:t>2. 🧭 Optimize Mid-Month Coverage</a:t>
            </a:r>
            <a:br>
              <a:rPr sz="1600" dirty="0"/>
            </a:br>
            <a:r>
              <a:rPr sz="1600" dirty="0"/>
              <a:t>   Adjust staffing for Jan 12–14 &amp; 23–26.</a:t>
            </a:r>
            <a:br>
              <a:rPr sz="1600" dirty="0"/>
            </a:br>
            <a:br>
              <a:rPr sz="1600" dirty="0"/>
            </a:br>
            <a:r>
              <a:rPr sz="1600" dirty="0"/>
              <a:t>3. 🚀 Improve ASA</a:t>
            </a:r>
            <a:br>
              <a:rPr sz="1600" dirty="0"/>
            </a:br>
            <a:r>
              <a:rPr sz="1600" dirty="0"/>
              <a:t>   Implement fast-lane queue to reduce ASA below 20 sec.</a:t>
            </a:r>
            <a:br>
              <a:rPr sz="1600" dirty="0"/>
            </a:br>
            <a:br>
              <a:rPr sz="1600" dirty="0"/>
            </a:br>
            <a:r>
              <a:rPr sz="1600" dirty="0"/>
              <a:t>4. 🎯 Targeted Coaching</a:t>
            </a:r>
            <a:br>
              <a:rPr sz="1600" dirty="0"/>
            </a:br>
            <a:r>
              <a:rPr sz="1600" dirty="0"/>
              <a:t>   Peer-led training from top performers.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Youssef Osama Fawzi Attia</cp:lastModifiedBy>
  <cp:revision>2</cp:revision>
  <dcterms:created xsi:type="dcterms:W3CDTF">2013-01-27T09:14:16Z</dcterms:created>
  <dcterms:modified xsi:type="dcterms:W3CDTF">2025-07-26T12:57:03Z</dcterms:modified>
  <cp:category/>
</cp:coreProperties>
</file>