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Ballpoint" charset="1" panose="00000000000000000000"/>
      <p:regular r:id="rId16"/>
    </p:embeddedFont>
    <p:embeddedFont>
      <p:font typeface="Railey" charset="1" panose="00000000000000000000"/>
      <p:regular r:id="rId17"/>
    </p:embeddedFont>
    <p:embeddedFont>
      <p:font typeface="Breathing" charset="1" panose="020005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" charset="1" panose="00000500000000000000"/>
      <p:regular r:id="rId20"/>
    </p:embeddedFont>
    <p:embeddedFont>
      <p:font typeface="Montserrat Classic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7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8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9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95112" y="6207104"/>
            <a:ext cx="3495099" cy="753153"/>
          </a:xfrm>
          <a:custGeom>
            <a:avLst/>
            <a:gdLst/>
            <a:ahLst/>
            <a:cxnLst/>
            <a:rect r="r" b="b" t="t" l="l"/>
            <a:pathLst>
              <a:path h="753153" w="3495099">
                <a:moveTo>
                  <a:pt x="0" y="0"/>
                </a:moveTo>
                <a:lnTo>
                  <a:pt x="3495099" y="0"/>
                </a:lnTo>
                <a:lnTo>
                  <a:pt x="3495099" y="753152"/>
                </a:lnTo>
                <a:lnTo>
                  <a:pt x="0" y="75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033" y="1072160"/>
            <a:ext cx="9519535" cy="485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4"/>
              </a:lnSpc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Diginamic souhaite mettre en place un LMS innovant qui permettrait :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de faciliter l’apprentissage personnalisé grâce à des outils d’analyse avancée (IA)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d’optimiser le suivi des progrès (Data)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de renforcer l’engagement des apprenants grâce à des recommandations intelligentes et des analyses de données</a:t>
            </a:r>
          </a:p>
          <a:p>
            <a:pPr algn="just">
              <a:lnSpc>
                <a:spcPts val="3504"/>
              </a:lnSpc>
            </a:pPr>
          </a:p>
          <a:p>
            <a:pPr algn="just">
              <a:lnSpc>
                <a:spcPts val="3504"/>
              </a:lnSpc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Ainsi, le futur LMS</a:t>
            </a: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 devrait :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Offrir une expérience d’apprentissage adaptative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Suivre et prédire la progression des apprenants</a:t>
            </a:r>
          </a:p>
          <a:p>
            <a:pPr algn="just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Améliorer l’interaction entre les apprenants et l’équipe pédagogique</a:t>
            </a:r>
          </a:p>
          <a:p>
            <a:pPr algn="just">
              <a:lnSpc>
                <a:spcPts val="350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21840" y="177746"/>
            <a:ext cx="6509921" cy="70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  <a:spcBef>
                <a:spcPct val="0"/>
              </a:spcBef>
            </a:pPr>
            <a:r>
              <a:rPr lang="en-US" sz="3703">
                <a:solidFill>
                  <a:srgbClr val="FF66C4"/>
                </a:solidFill>
                <a:latin typeface="Ballpoint"/>
                <a:ea typeface="Ballpoint"/>
                <a:cs typeface="Ballpoint"/>
                <a:sym typeface="Ballpoint"/>
              </a:rPr>
              <a:t>Projet Learning 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507480"/>
            <a:ext cx="1983857" cy="73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4"/>
              </a:lnSpc>
            </a:pPr>
            <a:r>
              <a:rPr lang="en-US" sz="2003">
                <a:solidFill>
                  <a:srgbClr val="0CC0DF"/>
                </a:solidFill>
                <a:latin typeface="Ballpoint"/>
                <a:ea typeface="Ballpoint"/>
                <a:cs typeface="Ballpoint"/>
                <a:sym typeface="Ballpoint"/>
              </a:rPr>
              <a:t>Youssef Berhayla</a:t>
            </a:r>
          </a:p>
          <a:p>
            <a:pPr algn="ctr">
              <a:lnSpc>
                <a:spcPts val="2804"/>
              </a:lnSpc>
              <a:spcBef>
                <a:spcPct val="0"/>
              </a:spcBef>
            </a:pPr>
            <a:r>
              <a:rPr lang="en-US" sz="2003">
                <a:solidFill>
                  <a:srgbClr val="0CC0DF"/>
                </a:solidFill>
                <a:latin typeface="Ballpoint"/>
                <a:ea typeface="Ballpoint"/>
                <a:cs typeface="Ballpoint"/>
                <a:sym typeface="Ballpoint"/>
              </a:rPr>
              <a:t>Matthieu Roignant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343" y="1184315"/>
            <a:ext cx="9468914" cy="485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Génération d’exercices en fonction du niveau de l’apprenant par l’IA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Simulateur de “mauvais” code, permettant au apprenant d’apprendre à le corriger pour le rendre fonctionnel (en se basant sur le niveau de chacun)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Génération d’un portefolio par l’IA pour chaque apprenant en fonction de ses travaux réalisés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A l’aide de l’IA, évaluation des compétences et des points d’intérêt des entreprenants pour les mettre en relation avec des entreprises pour des stages, alternances ou emplois</a:t>
            </a:r>
          </a:p>
          <a:p>
            <a:pPr algn="l">
              <a:lnSpc>
                <a:spcPts val="3504"/>
              </a:lnSpc>
            </a:pP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Utilisation de l’IA pour corriger les devoirs rendus</a:t>
            </a:r>
          </a:p>
          <a:p>
            <a:pPr algn="l" marL="540433" indent="-270216" lvl="1">
              <a:lnSpc>
                <a:spcPts val="3504"/>
              </a:lnSpc>
              <a:spcBef>
                <a:spcPct val="0"/>
              </a:spcBef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Intégrer des outils permettant de prédire le taux d’implication des apprenants et éviter les abandons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6444" y="107362"/>
            <a:ext cx="522684" cy="4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Tests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10054" y="2613475"/>
            <a:ext cx="933492" cy="1385825"/>
          </a:xfrm>
          <a:custGeom>
            <a:avLst/>
            <a:gdLst/>
            <a:ahLst/>
            <a:cxnLst/>
            <a:rect r="r" b="b" t="t" l="l"/>
            <a:pathLst>
              <a:path h="1385825" w="933492">
                <a:moveTo>
                  <a:pt x="0" y="0"/>
                </a:moveTo>
                <a:lnTo>
                  <a:pt x="933492" y="0"/>
                </a:lnTo>
                <a:lnTo>
                  <a:pt x="933492" y="1385825"/>
                </a:lnTo>
                <a:lnTo>
                  <a:pt x="0" y="1385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01375" y="817094"/>
            <a:ext cx="194652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l’utilisateur dit</a:t>
            </a:r>
          </a:p>
        </p:txBody>
      </p:sp>
      <p:sp>
        <p:nvSpPr>
          <p:cNvPr name="AutoShape 4" id="4"/>
          <p:cNvSpPr/>
          <p:nvPr/>
        </p:nvSpPr>
        <p:spPr>
          <a:xfrm rot="1886898">
            <a:off x="497869" y="1975926"/>
            <a:ext cx="383215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888141">
            <a:off x="5257306" y="1979760"/>
            <a:ext cx="380181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812328" y="2641155"/>
            <a:ext cx="214193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l’utilisateur pense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639" y="2575375"/>
            <a:ext cx="199652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l’utilisateur fait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7046" y="4325496"/>
            <a:ext cx="225950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l’utilisateur ressent</a:t>
            </a:r>
          </a:p>
        </p:txBody>
      </p:sp>
      <p:sp>
        <p:nvSpPr>
          <p:cNvPr name="AutoShape 9" id="9"/>
          <p:cNvSpPr/>
          <p:nvPr/>
        </p:nvSpPr>
        <p:spPr>
          <a:xfrm rot="-8901092">
            <a:off x="5234394" y="4494251"/>
            <a:ext cx="4079358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1996455">
            <a:off x="405737" y="4484618"/>
            <a:ext cx="3974271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731520" y="5592343"/>
            <a:ext cx="8290560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635784" y="5853723"/>
            <a:ext cx="151417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Points de douleur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0096" y="5853723"/>
            <a:ext cx="76795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Bénéfices</a:t>
            </a:r>
          </a:p>
        </p:txBody>
      </p:sp>
      <p:sp>
        <p:nvSpPr>
          <p:cNvPr name="AutoShape 14" id="14"/>
          <p:cNvSpPr/>
          <p:nvPr/>
        </p:nvSpPr>
        <p:spPr>
          <a:xfrm rot="-5400000">
            <a:off x="4464617" y="6425028"/>
            <a:ext cx="82436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8754" y="164034"/>
            <a:ext cx="2191256" cy="28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4"/>
              </a:lnSpc>
            </a:pPr>
            <a:r>
              <a:rPr lang="en-US" sz="1717">
                <a:solidFill>
                  <a:srgbClr val="00BF63"/>
                </a:solidFill>
                <a:latin typeface="Breathing"/>
                <a:ea typeface="Breathing"/>
                <a:cs typeface="Breathing"/>
                <a:sym typeface="Breathing"/>
              </a:rPr>
              <a:t>Empathy Map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65718" y="147072"/>
            <a:ext cx="17697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5E17EB"/>
                </a:solidFill>
                <a:latin typeface="Railey"/>
                <a:ea typeface="Railey"/>
                <a:cs typeface="Railey"/>
                <a:sym typeface="Railey"/>
              </a:rPr>
              <a:t>Nom : Utilisateur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8585" y="1219961"/>
            <a:ext cx="4423531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“Je veux savoir où j’en suis dans ma progression”</a:t>
            </a:r>
          </a:p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“Je ne sais pas où je dois rendre mon devoir, ni quand”</a:t>
            </a:r>
          </a:p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“J’ai besoin de recommandations adaptées à mon niveau”</a:t>
            </a:r>
          </a:p>
          <a:p>
            <a:pPr algn="just" marL="0" indent="0" lvl="0">
              <a:lnSpc>
                <a:spcPts val="1452"/>
              </a:lnSpc>
              <a:spcBef>
                <a:spcPct val="0"/>
              </a:spcBef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“La communication est compliquée”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754" y="2976007"/>
            <a:ext cx="3464773" cy="90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Apprend des nouvelles compétences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Participe aux quiz et projets pour évaluer ses compétences</a:t>
            </a:r>
          </a:p>
          <a:p>
            <a:pPr algn="just" marL="259080" indent="-129540" lvl="1">
              <a:lnSpc>
                <a:spcPts val="1452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Rencontre et échange avec d’autres personnes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96000" y="3083298"/>
            <a:ext cx="3539435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Vais-je réussir ce cours à temps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 ce que je vais réussir mon test ?</a:t>
            </a:r>
          </a:p>
          <a:p>
            <a:pPr algn="just" marL="259080" indent="-129540" lvl="1">
              <a:lnSpc>
                <a:spcPts val="1452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Quels cours sont les plus utiles pour atteindre mes objectifs 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01509" y="4729356"/>
            <a:ext cx="5350582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Frustration, confusion à cause du grand nombre de plateformes différentes à utilisées</a:t>
            </a:r>
          </a:p>
          <a:p>
            <a:pPr algn="just">
              <a:lnSpc>
                <a:spcPts val="1452"/>
              </a:lnSpc>
              <a:spcBef>
                <a:spcPct val="0"/>
              </a:spcBef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Ravi et excité d’apprendre de nouvelles compétences, de rencontrer et discuter avec d’autres personnes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1520" y="6238642"/>
            <a:ext cx="3678534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Manque de communication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Manque de clarté dans le parcours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Incertitude sur le rendu des devoirs et sur les compétences à acquérir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69159" y="6238642"/>
            <a:ext cx="4212721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Progrès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Avoir des échanges et travailler en équipe</a:t>
            </a:r>
          </a:p>
          <a:p>
            <a:pPr algn="just" marL="259080" indent="-129540" lvl="1">
              <a:lnSpc>
                <a:spcPts val="1452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Savoir résoudre des problèmes complexes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10054" y="2613475"/>
            <a:ext cx="933492" cy="1385825"/>
          </a:xfrm>
          <a:custGeom>
            <a:avLst/>
            <a:gdLst/>
            <a:ahLst/>
            <a:cxnLst/>
            <a:rect r="r" b="b" t="t" l="l"/>
            <a:pathLst>
              <a:path h="1385825" w="933492">
                <a:moveTo>
                  <a:pt x="0" y="0"/>
                </a:moveTo>
                <a:lnTo>
                  <a:pt x="933492" y="0"/>
                </a:lnTo>
                <a:lnTo>
                  <a:pt x="933492" y="1385825"/>
                </a:lnTo>
                <a:lnTo>
                  <a:pt x="0" y="1385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4883" y="817094"/>
            <a:ext cx="199950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la formatrice dit</a:t>
            </a:r>
          </a:p>
        </p:txBody>
      </p:sp>
      <p:sp>
        <p:nvSpPr>
          <p:cNvPr name="AutoShape 4" id="4"/>
          <p:cNvSpPr/>
          <p:nvPr/>
        </p:nvSpPr>
        <p:spPr>
          <a:xfrm rot="1886898">
            <a:off x="497869" y="1975926"/>
            <a:ext cx="383215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888141">
            <a:off x="5257306" y="1979760"/>
            <a:ext cx="380181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440369" y="1775459"/>
            <a:ext cx="219506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la formatrice pense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4073" y="2575375"/>
            <a:ext cx="204966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la formatrice fait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20480" y="4325496"/>
            <a:ext cx="231264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Ce que la formatrice ressent</a:t>
            </a:r>
          </a:p>
        </p:txBody>
      </p:sp>
      <p:sp>
        <p:nvSpPr>
          <p:cNvPr name="AutoShape 9" id="9"/>
          <p:cNvSpPr/>
          <p:nvPr/>
        </p:nvSpPr>
        <p:spPr>
          <a:xfrm rot="-8901092">
            <a:off x="5234394" y="4494251"/>
            <a:ext cx="4079358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1996455">
            <a:off x="405737" y="4484618"/>
            <a:ext cx="3974271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731520" y="5592343"/>
            <a:ext cx="8290560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635784" y="5853723"/>
            <a:ext cx="151417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Points de douleur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0096" y="5853723"/>
            <a:ext cx="76795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5CE1E6"/>
                </a:solidFill>
                <a:latin typeface="Railey"/>
                <a:ea typeface="Railey"/>
                <a:cs typeface="Railey"/>
                <a:sym typeface="Railey"/>
              </a:rPr>
              <a:t>Bénéfices</a:t>
            </a:r>
          </a:p>
        </p:txBody>
      </p:sp>
      <p:sp>
        <p:nvSpPr>
          <p:cNvPr name="AutoShape 14" id="14"/>
          <p:cNvSpPr/>
          <p:nvPr/>
        </p:nvSpPr>
        <p:spPr>
          <a:xfrm rot="-5400000">
            <a:off x="4464617" y="6425028"/>
            <a:ext cx="824366" cy="0"/>
          </a:xfrm>
          <a:prstGeom prst="line">
            <a:avLst/>
          </a:prstGeom>
          <a:ln cap="flat" w="19050">
            <a:gradFill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8754" y="164034"/>
            <a:ext cx="2191256" cy="28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4"/>
              </a:lnSpc>
            </a:pPr>
            <a:r>
              <a:rPr lang="en-US" sz="1717">
                <a:solidFill>
                  <a:srgbClr val="00BF63"/>
                </a:solidFill>
                <a:latin typeface="Breathing"/>
                <a:ea typeface="Breathing"/>
                <a:cs typeface="Breathing"/>
                <a:sym typeface="Breathing"/>
              </a:rPr>
              <a:t>Empathy Map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65718" y="147072"/>
            <a:ext cx="17697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5E17EB"/>
                </a:solidFill>
                <a:latin typeface="Railey"/>
                <a:ea typeface="Railey"/>
                <a:cs typeface="Railey"/>
                <a:sym typeface="Railey"/>
              </a:rPr>
              <a:t>Nom : Formatrice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13003" y="1219961"/>
            <a:ext cx="3799324" cy="1084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“Il faut plus de simplicité”</a:t>
            </a:r>
          </a:p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“Il faut plus de visibilité sur le niveau des étudiants”</a:t>
            </a:r>
          </a:p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“Il y a moins de retour sur les cours que l’on fait, surtout en distanciel”</a:t>
            </a:r>
          </a:p>
          <a:p>
            <a:pPr algn="just" marL="0" indent="0" lvl="0">
              <a:lnSpc>
                <a:spcPts val="1452"/>
              </a:lnSpc>
              <a:spcBef>
                <a:spcPct val="0"/>
              </a:spcBef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“Il n’y a pas assez de communication entre les formateurs”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754" y="2976007"/>
            <a:ext cx="3464773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Donne des cours, transmettre un savoir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Fait passer des évaluations</a:t>
            </a:r>
          </a:p>
          <a:p>
            <a:pPr algn="just" marL="259080" indent="-129540" lvl="1">
              <a:lnSpc>
                <a:spcPts val="1452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Rentre des notes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69084" y="2383224"/>
            <a:ext cx="3327366" cy="162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Quel est le niveau des élèves ? Est-ce qu’il y a un écart important de niveau entre eux ?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Difficile de garder les étudians engagés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 ce qu’ils ont bien compris et assimilé les principales notions ?</a:t>
            </a:r>
          </a:p>
          <a:p>
            <a:pPr algn="just" marL="259080" indent="-129540" lvl="1">
              <a:lnSpc>
                <a:spcPts val="1452"/>
              </a:lnSpc>
              <a:spcBef>
                <a:spcPct val="0"/>
              </a:spcBef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 ce que j’ai assez d’informations pour aider chaque apprenant en fonction de son niveau 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01509" y="4729356"/>
            <a:ext cx="5664208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Confusion car trop d’outils différents à utiliser</a:t>
            </a:r>
          </a:p>
          <a:p>
            <a:pPr algn="just">
              <a:lnSpc>
                <a:spcPts val="1452"/>
              </a:lnSpc>
            </a:pPr>
            <a:r>
              <a:rPr lang="en-US" sz="120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Frustration quand les outils ne sont pas intuitifs et efficaces, de ne pas connaitre le niveau des étudiants et de ne pas avoir de retour sur ses cours</a:t>
            </a:r>
          </a:p>
          <a:p>
            <a:pPr algn="just">
              <a:lnSpc>
                <a:spcPts val="1452"/>
              </a:lnSpc>
              <a:spcBef>
                <a:spcPct val="0"/>
              </a:spcBef>
            </a:pPr>
            <a:r>
              <a:rPr lang="en-US" sz="120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Sentiment d’accomplissement dans la passation de son savoir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1520" y="6238642"/>
            <a:ext cx="3678534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Manque de communication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Manque de visibilité sur le niveau des élèves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Manque de retour sur les cours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37728" y="6238642"/>
            <a:ext cx="3678534" cy="7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Transmettre un savoir, des relations humaines</a:t>
            </a:r>
          </a:p>
          <a:p>
            <a:pPr algn="just" marL="259080" indent="-129540" lvl="1">
              <a:lnSpc>
                <a:spcPts val="1452"/>
              </a:lnSpc>
              <a:buFont typeface="Arial"/>
              <a:buChar char="•"/>
            </a:pPr>
            <a:r>
              <a:rPr lang="en-US" sz="120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Participe à la formation de nombreux apprenants, au changement de vie de certains (reconversion professionnelle)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0602" y="1974214"/>
            <a:ext cx="7632395" cy="328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D9D9D9"/>
                </a:solidFill>
                <a:latin typeface="Railey"/>
                <a:ea typeface="Railey"/>
                <a:cs typeface="Railey"/>
                <a:sym typeface="Railey"/>
              </a:rPr>
              <a:t>Comment personnaliser et suivre le parcours des apprenants tout en facilitant le travail des formateurs sur un LMS 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3435" y="2363366"/>
            <a:ext cx="3231444" cy="1848476"/>
          </a:xfrm>
          <a:custGeom>
            <a:avLst/>
            <a:gdLst/>
            <a:ahLst/>
            <a:cxnLst/>
            <a:rect r="r" b="b" t="t" l="l"/>
            <a:pathLst>
              <a:path h="1848476" w="3231444">
                <a:moveTo>
                  <a:pt x="0" y="0"/>
                </a:moveTo>
                <a:lnTo>
                  <a:pt x="3231444" y="0"/>
                </a:lnTo>
                <a:lnTo>
                  <a:pt x="3231444" y="1848476"/>
                </a:lnTo>
                <a:lnTo>
                  <a:pt x="0" y="1848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23135" y="1407136"/>
            <a:ext cx="1193232" cy="1133516"/>
            <a:chOff x="0" y="0"/>
            <a:chExt cx="1590976" cy="1511355"/>
          </a:xfrm>
        </p:grpSpPr>
        <p:sp>
          <p:nvSpPr>
            <p:cNvPr name="Freeform 4" id="4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12686" y="1357031"/>
            <a:ext cx="1109507" cy="1136833"/>
            <a:chOff x="0" y="0"/>
            <a:chExt cx="1479343" cy="1515778"/>
          </a:xfrm>
        </p:grpSpPr>
        <p:sp>
          <p:nvSpPr>
            <p:cNvPr name="Freeform 8" id="8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95768" y="544613"/>
            <a:ext cx="2245102" cy="545633"/>
            <a:chOff x="0" y="0"/>
            <a:chExt cx="1709328" cy="415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07424" y="544613"/>
            <a:ext cx="2245102" cy="545633"/>
            <a:chOff x="0" y="0"/>
            <a:chExt cx="1709328" cy="4154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495768" y="4811917"/>
            <a:ext cx="2245102" cy="545633"/>
            <a:chOff x="0" y="0"/>
            <a:chExt cx="1709328" cy="4154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107424" y="4811917"/>
            <a:ext cx="2245102" cy="545633"/>
            <a:chOff x="0" y="0"/>
            <a:chExt cx="1709328" cy="4154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1542085">
            <a:off x="-86516" y="6661586"/>
            <a:ext cx="569175" cy="714718"/>
          </a:xfrm>
          <a:custGeom>
            <a:avLst/>
            <a:gdLst/>
            <a:ahLst/>
            <a:cxnLst/>
            <a:rect r="r" b="b" t="t" l="l"/>
            <a:pathLst>
              <a:path h="714718" w="569175">
                <a:moveTo>
                  <a:pt x="0" y="0"/>
                </a:moveTo>
                <a:lnTo>
                  <a:pt x="569175" y="0"/>
                </a:lnTo>
                <a:lnTo>
                  <a:pt x="569175" y="714718"/>
                </a:lnTo>
                <a:lnTo>
                  <a:pt x="0" y="714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9303443" y="4429000"/>
            <a:ext cx="828169" cy="576707"/>
          </a:xfrm>
          <a:custGeom>
            <a:avLst/>
            <a:gdLst/>
            <a:ahLst/>
            <a:cxnLst/>
            <a:rect r="r" b="b" t="t" l="l"/>
            <a:pathLst>
              <a:path h="576707" w="828169">
                <a:moveTo>
                  <a:pt x="0" y="0"/>
                </a:moveTo>
                <a:lnTo>
                  <a:pt x="828169" y="0"/>
                </a:lnTo>
                <a:lnTo>
                  <a:pt x="828169" y="576707"/>
                </a:lnTo>
                <a:lnTo>
                  <a:pt x="0" y="576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387364">
            <a:off x="-349800" y="-468714"/>
            <a:ext cx="897281" cy="1153446"/>
          </a:xfrm>
          <a:custGeom>
            <a:avLst/>
            <a:gdLst/>
            <a:ahLst/>
            <a:cxnLst/>
            <a:rect r="r" b="b" t="t" l="l"/>
            <a:pathLst>
              <a:path h="1153446" w="897281">
                <a:moveTo>
                  <a:pt x="0" y="0"/>
                </a:moveTo>
                <a:lnTo>
                  <a:pt x="897281" y="0"/>
                </a:lnTo>
                <a:lnTo>
                  <a:pt x="897281" y="1153446"/>
                </a:lnTo>
                <a:lnTo>
                  <a:pt x="0" y="11534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-5701128">
            <a:off x="2050040" y="3506685"/>
            <a:ext cx="1193232" cy="1133516"/>
            <a:chOff x="0" y="0"/>
            <a:chExt cx="1590976" cy="1511355"/>
          </a:xfrm>
        </p:grpSpPr>
        <p:sp>
          <p:nvSpPr>
            <p:cNvPr name="Freeform 31" id="31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5741339">
            <a:off x="6543145" y="3505026"/>
            <a:ext cx="1109507" cy="1136833"/>
            <a:chOff x="0" y="0"/>
            <a:chExt cx="1479343" cy="1515778"/>
          </a:xfrm>
        </p:grpSpPr>
        <p:sp>
          <p:nvSpPr>
            <p:cNvPr name="Freeform 35" id="35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3425331" y="4303570"/>
            <a:ext cx="2907652" cy="2907652"/>
          </a:xfrm>
          <a:custGeom>
            <a:avLst/>
            <a:gdLst/>
            <a:ahLst/>
            <a:cxnLst/>
            <a:rect r="r" b="b" t="t" l="l"/>
            <a:pathLst>
              <a:path h="2907652" w="2907652">
                <a:moveTo>
                  <a:pt x="0" y="0"/>
                </a:moveTo>
                <a:lnTo>
                  <a:pt x="2907652" y="0"/>
                </a:lnTo>
                <a:lnTo>
                  <a:pt x="2907652" y="2907652"/>
                </a:lnTo>
                <a:lnTo>
                  <a:pt x="0" y="2907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388517" y="2799499"/>
            <a:ext cx="2981279" cy="101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</a:pPr>
            <a:r>
              <a:rPr lang="en-US" sz="3656" spc="182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MATHILDE</a:t>
            </a:r>
          </a:p>
          <a:p>
            <a:pPr algn="ctr">
              <a:lnSpc>
                <a:spcPts val="1960"/>
              </a:lnSpc>
            </a:pPr>
            <a:r>
              <a:rPr lang="en-US" sz="2000" spc="100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EN RECONVERSION PROFESSIONNELLE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4549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Description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276204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Objectifs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64549" y="4943370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Frustrations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76204" y="4943370"/>
            <a:ext cx="1675261" cy="58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2"/>
              </a:lnSpc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Motivations</a:t>
            </a:r>
          </a:p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405788" y="1161583"/>
            <a:ext cx="2335083" cy="199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29 ans, en reconversion professionnelle après avoir travailler dans l’administration 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Débute une formation pour devenir data analyst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Découvre le monde de l’informatique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Passion pour les statistiques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017443" y="1161583"/>
            <a:ext cx="2495606" cy="11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Comprendre les notions de base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Acquérir des compétences techniques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Valider sa formation pour changer de carrière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05788" y="5428887"/>
            <a:ext cx="2517347" cy="11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Difficulté à comprendre certaines notions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Manque de clarté sur sa progression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 sent seule face à des difficultés techniques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704386" y="5424225"/>
            <a:ext cx="2818897" cy="11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S’insérer dans un domaine attractif et en constante évolution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Travailler en équipe 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Mettre à profit ses compétences dans des entreprises innovantes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3435" y="2363366"/>
            <a:ext cx="3231444" cy="1848476"/>
          </a:xfrm>
          <a:custGeom>
            <a:avLst/>
            <a:gdLst/>
            <a:ahLst/>
            <a:cxnLst/>
            <a:rect r="r" b="b" t="t" l="l"/>
            <a:pathLst>
              <a:path h="1848476" w="3231444">
                <a:moveTo>
                  <a:pt x="0" y="0"/>
                </a:moveTo>
                <a:lnTo>
                  <a:pt x="3231444" y="0"/>
                </a:lnTo>
                <a:lnTo>
                  <a:pt x="3231444" y="1848476"/>
                </a:lnTo>
                <a:lnTo>
                  <a:pt x="0" y="1848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23135" y="1407136"/>
            <a:ext cx="1193232" cy="1133516"/>
            <a:chOff x="0" y="0"/>
            <a:chExt cx="1590976" cy="1511355"/>
          </a:xfrm>
        </p:grpSpPr>
        <p:sp>
          <p:nvSpPr>
            <p:cNvPr name="Freeform 4" id="4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12686" y="1357031"/>
            <a:ext cx="1109507" cy="1136833"/>
            <a:chOff x="0" y="0"/>
            <a:chExt cx="1479343" cy="1515778"/>
          </a:xfrm>
        </p:grpSpPr>
        <p:sp>
          <p:nvSpPr>
            <p:cNvPr name="Freeform 8" id="8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95768" y="544613"/>
            <a:ext cx="2245102" cy="545633"/>
            <a:chOff x="0" y="0"/>
            <a:chExt cx="1709328" cy="415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07424" y="544613"/>
            <a:ext cx="2245102" cy="545633"/>
            <a:chOff x="0" y="0"/>
            <a:chExt cx="1709328" cy="4154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495768" y="4811917"/>
            <a:ext cx="2245102" cy="545633"/>
            <a:chOff x="0" y="0"/>
            <a:chExt cx="1709328" cy="4154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107424" y="4811917"/>
            <a:ext cx="2245102" cy="545633"/>
            <a:chOff x="0" y="0"/>
            <a:chExt cx="1709328" cy="4154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1542085">
            <a:off x="-86516" y="6661586"/>
            <a:ext cx="569175" cy="714718"/>
          </a:xfrm>
          <a:custGeom>
            <a:avLst/>
            <a:gdLst/>
            <a:ahLst/>
            <a:cxnLst/>
            <a:rect r="r" b="b" t="t" l="l"/>
            <a:pathLst>
              <a:path h="714718" w="569175">
                <a:moveTo>
                  <a:pt x="0" y="0"/>
                </a:moveTo>
                <a:lnTo>
                  <a:pt x="569175" y="0"/>
                </a:lnTo>
                <a:lnTo>
                  <a:pt x="569175" y="714718"/>
                </a:lnTo>
                <a:lnTo>
                  <a:pt x="0" y="714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9303443" y="4429000"/>
            <a:ext cx="828169" cy="576707"/>
          </a:xfrm>
          <a:custGeom>
            <a:avLst/>
            <a:gdLst/>
            <a:ahLst/>
            <a:cxnLst/>
            <a:rect r="r" b="b" t="t" l="l"/>
            <a:pathLst>
              <a:path h="576707" w="828169">
                <a:moveTo>
                  <a:pt x="0" y="0"/>
                </a:moveTo>
                <a:lnTo>
                  <a:pt x="828169" y="0"/>
                </a:lnTo>
                <a:lnTo>
                  <a:pt x="828169" y="576707"/>
                </a:lnTo>
                <a:lnTo>
                  <a:pt x="0" y="576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387364">
            <a:off x="-349800" y="-468714"/>
            <a:ext cx="897281" cy="1153446"/>
          </a:xfrm>
          <a:custGeom>
            <a:avLst/>
            <a:gdLst/>
            <a:ahLst/>
            <a:cxnLst/>
            <a:rect r="r" b="b" t="t" l="l"/>
            <a:pathLst>
              <a:path h="1153446" w="897281">
                <a:moveTo>
                  <a:pt x="0" y="0"/>
                </a:moveTo>
                <a:lnTo>
                  <a:pt x="897281" y="0"/>
                </a:lnTo>
                <a:lnTo>
                  <a:pt x="897281" y="1153446"/>
                </a:lnTo>
                <a:lnTo>
                  <a:pt x="0" y="11534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-5701128">
            <a:off x="2050040" y="3506685"/>
            <a:ext cx="1193232" cy="1133516"/>
            <a:chOff x="0" y="0"/>
            <a:chExt cx="1590976" cy="1511355"/>
          </a:xfrm>
        </p:grpSpPr>
        <p:sp>
          <p:nvSpPr>
            <p:cNvPr name="Freeform 31" id="31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3425331" y="4297567"/>
            <a:ext cx="2907652" cy="2907652"/>
          </a:xfrm>
          <a:custGeom>
            <a:avLst/>
            <a:gdLst/>
            <a:ahLst/>
            <a:cxnLst/>
            <a:rect r="r" b="b" t="t" l="l"/>
            <a:pathLst>
              <a:path h="2907652" w="2907652">
                <a:moveTo>
                  <a:pt x="0" y="0"/>
                </a:moveTo>
                <a:lnTo>
                  <a:pt x="2907652" y="0"/>
                </a:lnTo>
                <a:lnTo>
                  <a:pt x="2907652" y="2907653"/>
                </a:lnTo>
                <a:lnTo>
                  <a:pt x="0" y="29076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388517" y="2892784"/>
            <a:ext cx="2981279" cy="76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</a:pPr>
            <a:r>
              <a:rPr lang="en-US" sz="3656" spc="182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CORENTIN</a:t>
            </a:r>
          </a:p>
          <a:p>
            <a:pPr algn="ctr">
              <a:lnSpc>
                <a:spcPts val="1960"/>
              </a:lnSpc>
            </a:pPr>
            <a:r>
              <a:rPr lang="en-US" sz="2000" spc="100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GEEK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4549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Description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76204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Objectifs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4549" y="4943370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Frustrations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76204" y="4943370"/>
            <a:ext cx="1675261" cy="58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2"/>
              </a:lnSpc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Motivations</a:t>
            </a:r>
          </a:p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405788" y="1161583"/>
            <a:ext cx="2421293" cy="159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22 ans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Sort d’une licence en informatique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Aime découvrir, apprendre des choses dans tous les domaines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Veut acquérir des compétences en data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845022" y="1161583"/>
            <a:ext cx="2743462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Approfondir ses connaissances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 spécialiser en data engineer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Obtenir une certification reconnue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05788" y="5428887"/>
            <a:ext cx="2335083" cy="11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Manque de ressources adaptées à son niveau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Cours peu stimulants pour son niveau avancé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Difficulté à évaluer son niveau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17443" y="5428887"/>
            <a:ext cx="2495606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Soif d’apprendre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Repousser ses limites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Envie de créer et d’innover</a:t>
            </a:r>
          </a:p>
        </p:txBody>
      </p:sp>
      <p:grpSp>
        <p:nvGrpSpPr>
          <p:cNvPr name="Group 44" id="44"/>
          <p:cNvGrpSpPr/>
          <p:nvPr/>
        </p:nvGrpSpPr>
        <p:grpSpPr>
          <a:xfrm rot="5741339">
            <a:off x="6543145" y="3505026"/>
            <a:ext cx="1109507" cy="1136833"/>
            <a:chOff x="0" y="0"/>
            <a:chExt cx="1479343" cy="1515778"/>
          </a:xfrm>
        </p:grpSpPr>
        <p:sp>
          <p:nvSpPr>
            <p:cNvPr name="Freeform 45" id="45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3435" y="2363366"/>
            <a:ext cx="3231444" cy="1848476"/>
          </a:xfrm>
          <a:custGeom>
            <a:avLst/>
            <a:gdLst/>
            <a:ahLst/>
            <a:cxnLst/>
            <a:rect r="r" b="b" t="t" l="l"/>
            <a:pathLst>
              <a:path h="1848476" w="3231444">
                <a:moveTo>
                  <a:pt x="0" y="0"/>
                </a:moveTo>
                <a:lnTo>
                  <a:pt x="3231444" y="0"/>
                </a:lnTo>
                <a:lnTo>
                  <a:pt x="3231444" y="1848476"/>
                </a:lnTo>
                <a:lnTo>
                  <a:pt x="0" y="1848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23135" y="1407136"/>
            <a:ext cx="1193232" cy="1133516"/>
            <a:chOff x="0" y="0"/>
            <a:chExt cx="1590976" cy="1511355"/>
          </a:xfrm>
        </p:grpSpPr>
        <p:sp>
          <p:nvSpPr>
            <p:cNvPr name="Freeform 4" id="4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12686" y="1357031"/>
            <a:ext cx="1109507" cy="1136833"/>
            <a:chOff x="0" y="0"/>
            <a:chExt cx="1479343" cy="1515778"/>
          </a:xfrm>
        </p:grpSpPr>
        <p:sp>
          <p:nvSpPr>
            <p:cNvPr name="Freeform 8" id="8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95768" y="544613"/>
            <a:ext cx="2245102" cy="545633"/>
            <a:chOff x="0" y="0"/>
            <a:chExt cx="1709328" cy="415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07424" y="544613"/>
            <a:ext cx="2245102" cy="545633"/>
            <a:chOff x="0" y="0"/>
            <a:chExt cx="1709328" cy="4154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495768" y="4811917"/>
            <a:ext cx="2245102" cy="545633"/>
            <a:chOff x="0" y="0"/>
            <a:chExt cx="1709328" cy="4154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107424" y="4811917"/>
            <a:ext cx="2245102" cy="545633"/>
            <a:chOff x="0" y="0"/>
            <a:chExt cx="1709328" cy="4154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1542085">
            <a:off x="-86516" y="6661586"/>
            <a:ext cx="569175" cy="714718"/>
          </a:xfrm>
          <a:custGeom>
            <a:avLst/>
            <a:gdLst/>
            <a:ahLst/>
            <a:cxnLst/>
            <a:rect r="r" b="b" t="t" l="l"/>
            <a:pathLst>
              <a:path h="714718" w="569175">
                <a:moveTo>
                  <a:pt x="0" y="0"/>
                </a:moveTo>
                <a:lnTo>
                  <a:pt x="569175" y="0"/>
                </a:lnTo>
                <a:lnTo>
                  <a:pt x="569175" y="714718"/>
                </a:lnTo>
                <a:lnTo>
                  <a:pt x="0" y="714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9303443" y="4429000"/>
            <a:ext cx="828169" cy="576707"/>
          </a:xfrm>
          <a:custGeom>
            <a:avLst/>
            <a:gdLst/>
            <a:ahLst/>
            <a:cxnLst/>
            <a:rect r="r" b="b" t="t" l="l"/>
            <a:pathLst>
              <a:path h="576707" w="828169">
                <a:moveTo>
                  <a:pt x="0" y="0"/>
                </a:moveTo>
                <a:lnTo>
                  <a:pt x="828169" y="0"/>
                </a:lnTo>
                <a:lnTo>
                  <a:pt x="828169" y="576707"/>
                </a:lnTo>
                <a:lnTo>
                  <a:pt x="0" y="576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387364">
            <a:off x="-349800" y="-468714"/>
            <a:ext cx="897281" cy="1153446"/>
          </a:xfrm>
          <a:custGeom>
            <a:avLst/>
            <a:gdLst/>
            <a:ahLst/>
            <a:cxnLst/>
            <a:rect r="r" b="b" t="t" l="l"/>
            <a:pathLst>
              <a:path h="1153446" w="897281">
                <a:moveTo>
                  <a:pt x="0" y="0"/>
                </a:moveTo>
                <a:lnTo>
                  <a:pt x="897281" y="0"/>
                </a:lnTo>
                <a:lnTo>
                  <a:pt x="897281" y="1153446"/>
                </a:lnTo>
                <a:lnTo>
                  <a:pt x="0" y="11534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-5701128">
            <a:off x="2050040" y="3506685"/>
            <a:ext cx="1193232" cy="1133516"/>
            <a:chOff x="0" y="0"/>
            <a:chExt cx="1590976" cy="1511355"/>
          </a:xfrm>
        </p:grpSpPr>
        <p:sp>
          <p:nvSpPr>
            <p:cNvPr name="Freeform 31" id="31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3422329" y="4278955"/>
            <a:ext cx="2913655" cy="2913655"/>
          </a:xfrm>
          <a:custGeom>
            <a:avLst/>
            <a:gdLst/>
            <a:ahLst/>
            <a:cxnLst/>
            <a:rect r="r" b="b" t="t" l="l"/>
            <a:pathLst>
              <a:path h="2913655" w="2913655">
                <a:moveTo>
                  <a:pt x="0" y="0"/>
                </a:moveTo>
                <a:lnTo>
                  <a:pt x="2913655" y="0"/>
                </a:lnTo>
                <a:lnTo>
                  <a:pt x="2913655" y="2913655"/>
                </a:lnTo>
                <a:lnTo>
                  <a:pt x="0" y="29136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388517" y="2909959"/>
            <a:ext cx="2981279" cy="76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</a:pPr>
            <a:r>
              <a:rPr lang="en-US" sz="3656" spc="182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MICHEL</a:t>
            </a:r>
          </a:p>
          <a:p>
            <a:pPr algn="ctr">
              <a:lnSpc>
                <a:spcPts val="1960"/>
              </a:lnSpc>
            </a:pPr>
            <a:r>
              <a:rPr lang="en-US" sz="2000" spc="100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FORMATEUR EXTERNE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4549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Description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76204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Objectifs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4549" y="4943370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Frustrations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76204" y="4943370"/>
            <a:ext cx="1675261" cy="58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2"/>
              </a:lnSpc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Motivations</a:t>
            </a:r>
          </a:p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405788" y="1161583"/>
            <a:ext cx="2335083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45 ans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Formateur depuis 15 ans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Enseigne Python et SQL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Passionné de l’éducation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017443" y="1161583"/>
            <a:ext cx="2495606" cy="139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Suivre efficacement la progression de ses apprenants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Améliorer l’interaction et les retours des apprenants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Automatiser les taches répétitives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05788" y="5428887"/>
            <a:ext cx="2776913" cy="159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Manque d’outils pour personnaliser l’accompagnement individuel des élèves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Trop de temps à passer sur les tâches administratives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Difficulté à identifier les apprenants en difficulté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17443" y="5428887"/>
            <a:ext cx="2495606" cy="79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Transmettre son savoir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Voir les apprenants progresser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Reconnaissance</a:t>
            </a:r>
          </a:p>
        </p:txBody>
      </p:sp>
      <p:grpSp>
        <p:nvGrpSpPr>
          <p:cNvPr name="Group 44" id="44"/>
          <p:cNvGrpSpPr/>
          <p:nvPr/>
        </p:nvGrpSpPr>
        <p:grpSpPr>
          <a:xfrm rot="5741339">
            <a:off x="6543145" y="3505026"/>
            <a:ext cx="1109507" cy="1136833"/>
            <a:chOff x="0" y="0"/>
            <a:chExt cx="1479343" cy="1515778"/>
          </a:xfrm>
        </p:grpSpPr>
        <p:sp>
          <p:nvSpPr>
            <p:cNvPr name="Freeform 45" id="45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3435" y="2363366"/>
            <a:ext cx="3231444" cy="1848476"/>
          </a:xfrm>
          <a:custGeom>
            <a:avLst/>
            <a:gdLst/>
            <a:ahLst/>
            <a:cxnLst/>
            <a:rect r="r" b="b" t="t" l="l"/>
            <a:pathLst>
              <a:path h="1848476" w="3231444">
                <a:moveTo>
                  <a:pt x="0" y="0"/>
                </a:moveTo>
                <a:lnTo>
                  <a:pt x="3231444" y="0"/>
                </a:lnTo>
                <a:lnTo>
                  <a:pt x="3231444" y="1848476"/>
                </a:lnTo>
                <a:lnTo>
                  <a:pt x="0" y="1848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23135" y="1407136"/>
            <a:ext cx="1193232" cy="1133516"/>
            <a:chOff x="0" y="0"/>
            <a:chExt cx="1590976" cy="1511355"/>
          </a:xfrm>
        </p:grpSpPr>
        <p:sp>
          <p:nvSpPr>
            <p:cNvPr name="Freeform 4" id="4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812686" y="1357031"/>
            <a:ext cx="1109507" cy="1136833"/>
            <a:chOff x="0" y="0"/>
            <a:chExt cx="1479343" cy="1515778"/>
          </a:xfrm>
        </p:grpSpPr>
        <p:sp>
          <p:nvSpPr>
            <p:cNvPr name="Freeform 8" id="8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95768" y="544613"/>
            <a:ext cx="2245102" cy="545633"/>
            <a:chOff x="0" y="0"/>
            <a:chExt cx="1709328" cy="415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07424" y="544613"/>
            <a:ext cx="2245102" cy="545633"/>
            <a:chOff x="0" y="0"/>
            <a:chExt cx="1709328" cy="4154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495768" y="4811917"/>
            <a:ext cx="2245102" cy="545633"/>
            <a:chOff x="0" y="0"/>
            <a:chExt cx="1709328" cy="4154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107424" y="4811917"/>
            <a:ext cx="2245102" cy="545633"/>
            <a:chOff x="0" y="0"/>
            <a:chExt cx="1709328" cy="4154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8100" y="44450"/>
              <a:ext cx="1672498" cy="370972"/>
            </a:xfrm>
            <a:custGeom>
              <a:avLst/>
              <a:gdLst/>
              <a:ahLst/>
              <a:cxnLst/>
              <a:rect r="r" b="b" t="t" l="l"/>
              <a:pathLst>
                <a:path h="370972" w="1672498">
                  <a:moveTo>
                    <a:pt x="2540" y="340492"/>
                  </a:moveTo>
                  <a:cubicBezTo>
                    <a:pt x="0" y="349382"/>
                    <a:pt x="5080" y="355732"/>
                    <a:pt x="13769" y="357002"/>
                  </a:cubicBezTo>
                  <a:cubicBezTo>
                    <a:pt x="23694" y="358272"/>
                    <a:pt x="32379" y="358272"/>
                    <a:pt x="42305" y="358272"/>
                  </a:cubicBezTo>
                  <a:cubicBezTo>
                    <a:pt x="82007" y="359542"/>
                    <a:pt x="121709" y="359542"/>
                    <a:pt x="162652" y="360812"/>
                  </a:cubicBezTo>
                  <a:cubicBezTo>
                    <a:pt x="184984" y="362082"/>
                    <a:pt x="207316" y="363352"/>
                    <a:pt x="228408" y="364622"/>
                  </a:cubicBezTo>
                  <a:cubicBezTo>
                    <a:pt x="265629" y="365892"/>
                    <a:pt x="301609" y="365892"/>
                    <a:pt x="338829" y="367162"/>
                  </a:cubicBezTo>
                  <a:cubicBezTo>
                    <a:pt x="353718" y="367162"/>
                    <a:pt x="367365" y="367162"/>
                    <a:pt x="382253" y="365892"/>
                  </a:cubicBezTo>
                  <a:cubicBezTo>
                    <a:pt x="388457" y="365892"/>
                    <a:pt x="395901" y="364622"/>
                    <a:pt x="402104" y="364622"/>
                  </a:cubicBezTo>
                  <a:cubicBezTo>
                    <a:pt x="426918" y="365892"/>
                    <a:pt x="923193" y="357002"/>
                    <a:pt x="948007" y="358272"/>
                  </a:cubicBezTo>
                  <a:cubicBezTo>
                    <a:pt x="982747" y="359542"/>
                    <a:pt x="1078280" y="359542"/>
                    <a:pt x="1113019" y="359542"/>
                  </a:cubicBezTo>
                  <a:cubicBezTo>
                    <a:pt x="1126666" y="359542"/>
                    <a:pt x="1139073" y="358272"/>
                    <a:pt x="1152721" y="358272"/>
                  </a:cubicBezTo>
                  <a:lnTo>
                    <a:pt x="1219718" y="362082"/>
                  </a:lnTo>
                  <a:cubicBezTo>
                    <a:pt x="1268105" y="364622"/>
                    <a:pt x="1315251" y="362082"/>
                    <a:pt x="1363638" y="365892"/>
                  </a:cubicBezTo>
                  <a:cubicBezTo>
                    <a:pt x="1444283" y="370972"/>
                    <a:pt x="1526168" y="364622"/>
                    <a:pt x="1607728" y="369702"/>
                  </a:cubicBezTo>
                  <a:cubicBezTo>
                    <a:pt x="1628048" y="370972"/>
                    <a:pt x="1648368" y="369702"/>
                    <a:pt x="1671228" y="369702"/>
                  </a:cubicBezTo>
                  <a:lnTo>
                    <a:pt x="1671228" y="310012"/>
                  </a:lnTo>
                  <a:cubicBezTo>
                    <a:pt x="1669958" y="275284"/>
                    <a:pt x="1668688" y="264844"/>
                    <a:pt x="1668688" y="253751"/>
                  </a:cubicBezTo>
                  <a:cubicBezTo>
                    <a:pt x="1668688" y="240917"/>
                    <a:pt x="1672498" y="227867"/>
                    <a:pt x="1666148" y="215033"/>
                  </a:cubicBezTo>
                  <a:cubicBezTo>
                    <a:pt x="1658528" y="206550"/>
                    <a:pt x="1647098" y="39284"/>
                    <a:pt x="1647098" y="30801"/>
                  </a:cubicBezTo>
                  <a:cubicBezTo>
                    <a:pt x="1644558" y="24928"/>
                    <a:pt x="1643288" y="18838"/>
                    <a:pt x="1640748" y="12965"/>
                  </a:cubicBezTo>
                  <a:cubicBezTo>
                    <a:pt x="1640748" y="11225"/>
                    <a:pt x="1639478" y="9485"/>
                    <a:pt x="1638208" y="6350"/>
                  </a:cubicBezTo>
                  <a:cubicBezTo>
                    <a:pt x="1628048" y="3810"/>
                    <a:pt x="1619158" y="2540"/>
                    <a:pt x="1608998" y="1270"/>
                  </a:cubicBezTo>
                  <a:cubicBezTo>
                    <a:pt x="1601378" y="0"/>
                    <a:pt x="1593758" y="1270"/>
                    <a:pt x="1587408" y="1270"/>
                  </a:cubicBezTo>
                  <a:lnTo>
                    <a:pt x="7565" y="6350"/>
                  </a:lnTo>
                  <a:lnTo>
                    <a:pt x="2540" y="340492"/>
                  </a:lnTo>
                  <a:close/>
                </a:path>
              </a:pathLst>
            </a:custGeom>
            <a:solidFill>
              <a:srgbClr val="FFDA6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430" y="16510"/>
              <a:ext cx="1648368" cy="360812"/>
            </a:xfrm>
            <a:custGeom>
              <a:avLst/>
              <a:gdLst/>
              <a:ahLst/>
              <a:cxnLst/>
              <a:rect r="r" b="b" t="t" l="l"/>
              <a:pathLst>
                <a:path h="360812" w="1648368">
                  <a:moveTo>
                    <a:pt x="1648368" y="360812"/>
                  </a:moveTo>
                  <a:lnTo>
                    <a:pt x="0" y="353192"/>
                  </a:lnTo>
                  <a:lnTo>
                    <a:pt x="0" y="131825"/>
                  </a:lnTo>
                  <a:lnTo>
                    <a:pt x="7620" y="20320"/>
                  </a:lnTo>
                  <a:lnTo>
                    <a:pt x="819591" y="0"/>
                  </a:lnTo>
                  <a:lnTo>
                    <a:pt x="1626778" y="889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3810" y="0"/>
              <a:ext cx="1677578" cy="387482"/>
            </a:xfrm>
            <a:custGeom>
              <a:avLst/>
              <a:gdLst/>
              <a:ahLst/>
              <a:cxnLst/>
              <a:rect r="r" b="b" t="t" l="l"/>
              <a:pathLst>
                <a:path h="387482" w="1677578">
                  <a:moveTo>
                    <a:pt x="1643288" y="21590"/>
                  </a:moveTo>
                  <a:cubicBezTo>
                    <a:pt x="1644558" y="34290"/>
                    <a:pt x="1644558" y="44450"/>
                    <a:pt x="1645828" y="52412"/>
                  </a:cubicBezTo>
                  <a:cubicBezTo>
                    <a:pt x="1648368" y="58285"/>
                    <a:pt x="1649638" y="64375"/>
                    <a:pt x="1652178" y="70248"/>
                  </a:cubicBezTo>
                  <a:cubicBezTo>
                    <a:pt x="1652178" y="78731"/>
                    <a:pt x="1664878" y="245998"/>
                    <a:pt x="1671228" y="254481"/>
                  </a:cubicBezTo>
                  <a:cubicBezTo>
                    <a:pt x="1677578" y="267314"/>
                    <a:pt x="1673768" y="280365"/>
                    <a:pt x="1673768" y="293198"/>
                  </a:cubicBezTo>
                  <a:cubicBezTo>
                    <a:pt x="1673768" y="304508"/>
                    <a:pt x="1675038" y="314949"/>
                    <a:pt x="1676308" y="326522"/>
                  </a:cubicBezTo>
                  <a:lnTo>
                    <a:pt x="1676308" y="386212"/>
                  </a:lnTo>
                  <a:cubicBezTo>
                    <a:pt x="1653448" y="386212"/>
                    <a:pt x="1633128" y="387482"/>
                    <a:pt x="1612808" y="386212"/>
                  </a:cubicBezTo>
                  <a:cubicBezTo>
                    <a:pt x="1532098" y="381132"/>
                    <a:pt x="1450213" y="387482"/>
                    <a:pt x="1369568" y="382402"/>
                  </a:cubicBezTo>
                  <a:cubicBezTo>
                    <a:pt x="1321181" y="378592"/>
                    <a:pt x="1274035" y="381132"/>
                    <a:pt x="1225648" y="378592"/>
                  </a:cubicBezTo>
                  <a:lnTo>
                    <a:pt x="1158651" y="374782"/>
                  </a:lnTo>
                  <a:cubicBezTo>
                    <a:pt x="1145003" y="374782"/>
                    <a:pt x="1132596" y="376052"/>
                    <a:pt x="1118949" y="376052"/>
                  </a:cubicBezTo>
                  <a:cubicBezTo>
                    <a:pt x="1084210" y="374782"/>
                    <a:pt x="988676" y="376052"/>
                    <a:pt x="953937" y="374782"/>
                  </a:cubicBezTo>
                  <a:cubicBezTo>
                    <a:pt x="929123" y="373512"/>
                    <a:pt x="432848" y="382402"/>
                    <a:pt x="408034" y="381132"/>
                  </a:cubicBezTo>
                  <a:cubicBezTo>
                    <a:pt x="401831" y="381132"/>
                    <a:pt x="394387" y="382402"/>
                    <a:pt x="388183" y="382402"/>
                  </a:cubicBezTo>
                  <a:cubicBezTo>
                    <a:pt x="373295" y="382402"/>
                    <a:pt x="359648" y="383672"/>
                    <a:pt x="344759" y="383672"/>
                  </a:cubicBezTo>
                  <a:cubicBezTo>
                    <a:pt x="307539" y="383672"/>
                    <a:pt x="271559" y="382402"/>
                    <a:pt x="234338" y="381132"/>
                  </a:cubicBezTo>
                  <a:cubicBezTo>
                    <a:pt x="212006" y="379862"/>
                    <a:pt x="189673" y="378592"/>
                    <a:pt x="168582" y="377322"/>
                  </a:cubicBezTo>
                  <a:cubicBezTo>
                    <a:pt x="128880" y="376052"/>
                    <a:pt x="89177" y="374782"/>
                    <a:pt x="48235" y="374782"/>
                  </a:cubicBezTo>
                  <a:cubicBezTo>
                    <a:pt x="38100" y="374782"/>
                    <a:pt x="29210" y="374782"/>
                    <a:pt x="19050" y="373512"/>
                  </a:cubicBezTo>
                  <a:cubicBezTo>
                    <a:pt x="10160" y="372242"/>
                    <a:pt x="5080" y="365892"/>
                    <a:pt x="7620" y="357002"/>
                  </a:cubicBezTo>
                  <a:cubicBezTo>
                    <a:pt x="16510" y="325825"/>
                    <a:pt x="12700" y="320387"/>
                    <a:pt x="11430" y="314731"/>
                  </a:cubicBezTo>
                  <a:cubicBezTo>
                    <a:pt x="10160" y="303203"/>
                    <a:pt x="6350" y="291893"/>
                    <a:pt x="7620" y="280365"/>
                  </a:cubicBezTo>
                  <a:cubicBezTo>
                    <a:pt x="5080" y="266009"/>
                    <a:pt x="0" y="88302"/>
                    <a:pt x="7620" y="73728"/>
                  </a:cubicBezTo>
                  <a:cubicBezTo>
                    <a:pt x="8890" y="70901"/>
                    <a:pt x="7620" y="67856"/>
                    <a:pt x="8890" y="65028"/>
                  </a:cubicBezTo>
                  <a:cubicBezTo>
                    <a:pt x="10160" y="60460"/>
                    <a:pt x="12700" y="5545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160" y="30480"/>
                    <a:pt x="78011" y="29210"/>
                  </a:cubicBezTo>
                  <a:cubicBezTo>
                    <a:pt x="111510" y="25400"/>
                    <a:pt x="145008" y="22860"/>
                    <a:pt x="179748" y="20320"/>
                  </a:cubicBezTo>
                  <a:cubicBezTo>
                    <a:pt x="203321" y="17780"/>
                    <a:pt x="226894" y="16510"/>
                    <a:pt x="249226" y="13970"/>
                  </a:cubicBezTo>
                  <a:cubicBezTo>
                    <a:pt x="271559" y="11430"/>
                    <a:pt x="295132" y="8890"/>
                    <a:pt x="317464" y="8890"/>
                  </a:cubicBezTo>
                  <a:cubicBezTo>
                    <a:pt x="342278" y="7620"/>
                    <a:pt x="367092" y="10160"/>
                    <a:pt x="391905" y="8890"/>
                  </a:cubicBezTo>
                  <a:cubicBezTo>
                    <a:pt x="422923" y="8890"/>
                    <a:pt x="984954" y="6350"/>
                    <a:pt x="1015972" y="5080"/>
                  </a:cubicBezTo>
                  <a:cubicBezTo>
                    <a:pt x="1045748" y="3810"/>
                    <a:pt x="1075525" y="2540"/>
                    <a:pt x="1106542" y="2540"/>
                  </a:cubicBezTo>
                  <a:cubicBezTo>
                    <a:pt x="1157410" y="1270"/>
                    <a:pt x="1207038" y="0"/>
                    <a:pt x="1257906" y="0"/>
                  </a:cubicBezTo>
                  <a:cubicBezTo>
                    <a:pt x="1278998" y="0"/>
                    <a:pt x="1301330" y="2540"/>
                    <a:pt x="1322422" y="2540"/>
                  </a:cubicBezTo>
                  <a:cubicBezTo>
                    <a:pt x="1380734" y="3810"/>
                    <a:pt x="1440287" y="5080"/>
                    <a:pt x="1498599" y="7620"/>
                  </a:cubicBezTo>
                  <a:cubicBezTo>
                    <a:pt x="1529617" y="8890"/>
                    <a:pt x="1560634" y="12700"/>
                    <a:pt x="1591651" y="16510"/>
                  </a:cubicBezTo>
                  <a:lnTo>
                    <a:pt x="1612808" y="16510"/>
                  </a:lnTo>
                  <a:cubicBezTo>
                    <a:pt x="1624238" y="17780"/>
                    <a:pt x="1633128" y="20320"/>
                    <a:pt x="1643288" y="21590"/>
                  </a:cubicBezTo>
                  <a:close/>
                  <a:moveTo>
                    <a:pt x="1653448" y="369702"/>
                  </a:moveTo>
                  <a:cubicBezTo>
                    <a:pt x="1654718" y="353192"/>
                    <a:pt x="1655988" y="340492"/>
                    <a:pt x="1655988" y="327792"/>
                  </a:cubicBezTo>
                  <a:cubicBezTo>
                    <a:pt x="1654718" y="313861"/>
                    <a:pt x="1653448" y="302333"/>
                    <a:pt x="1653448" y="289935"/>
                  </a:cubicBezTo>
                  <a:cubicBezTo>
                    <a:pt x="1653448" y="284280"/>
                    <a:pt x="1655988" y="278625"/>
                    <a:pt x="1654718" y="272969"/>
                  </a:cubicBezTo>
                  <a:cubicBezTo>
                    <a:pt x="1654718" y="267749"/>
                    <a:pt x="1653448" y="262311"/>
                    <a:pt x="1652178" y="257091"/>
                  </a:cubicBezTo>
                  <a:cubicBezTo>
                    <a:pt x="1647098" y="249043"/>
                    <a:pt x="1635668" y="82429"/>
                    <a:pt x="1635668" y="74381"/>
                  </a:cubicBezTo>
                  <a:cubicBezTo>
                    <a:pt x="1633128" y="67638"/>
                    <a:pt x="1630588" y="60678"/>
                    <a:pt x="1628048" y="53935"/>
                  </a:cubicBezTo>
                  <a:cubicBezTo>
                    <a:pt x="1626778" y="44450"/>
                    <a:pt x="1625508" y="43180"/>
                    <a:pt x="1609021" y="41910"/>
                  </a:cubicBezTo>
                  <a:cubicBezTo>
                    <a:pt x="1605299" y="41910"/>
                    <a:pt x="1602817" y="41910"/>
                    <a:pt x="1599095" y="40640"/>
                  </a:cubicBezTo>
                  <a:cubicBezTo>
                    <a:pt x="1568078" y="36830"/>
                    <a:pt x="1535820" y="31750"/>
                    <a:pt x="1504803" y="30480"/>
                  </a:cubicBezTo>
                  <a:cubicBezTo>
                    <a:pt x="1429121" y="26670"/>
                    <a:pt x="1352198" y="25400"/>
                    <a:pt x="1276516" y="22860"/>
                  </a:cubicBezTo>
                  <a:lnTo>
                    <a:pt x="1187187" y="22860"/>
                  </a:lnTo>
                  <a:cubicBezTo>
                    <a:pt x="1147485" y="22860"/>
                    <a:pt x="1107783" y="22860"/>
                    <a:pt x="1069321" y="24130"/>
                  </a:cubicBezTo>
                  <a:cubicBezTo>
                    <a:pt x="1035823" y="25400"/>
                    <a:pt x="471309" y="29210"/>
                    <a:pt x="437811" y="29210"/>
                  </a:cubicBezTo>
                  <a:cubicBezTo>
                    <a:pt x="383221" y="29210"/>
                    <a:pt x="328630" y="26670"/>
                    <a:pt x="274040" y="33020"/>
                  </a:cubicBezTo>
                  <a:cubicBezTo>
                    <a:pt x="245504" y="36830"/>
                    <a:pt x="218209" y="36830"/>
                    <a:pt x="190914" y="38100"/>
                  </a:cubicBezTo>
                  <a:cubicBezTo>
                    <a:pt x="143768" y="41910"/>
                    <a:pt x="96622" y="45720"/>
                    <a:pt x="49475" y="50800"/>
                  </a:cubicBezTo>
                  <a:cubicBezTo>
                    <a:pt x="36830" y="50800"/>
                    <a:pt x="34290" y="52195"/>
                    <a:pt x="33020" y="54805"/>
                  </a:cubicBezTo>
                  <a:cubicBezTo>
                    <a:pt x="31750" y="58720"/>
                    <a:pt x="31750" y="62635"/>
                    <a:pt x="30480" y="66550"/>
                  </a:cubicBezTo>
                  <a:cubicBezTo>
                    <a:pt x="29210" y="73076"/>
                    <a:pt x="26670" y="79384"/>
                    <a:pt x="25400" y="85909"/>
                  </a:cubicBezTo>
                  <a:cubicBezTo>
                    <a:pt x="20320" y="92869"/>
                    <a:pt x="26670" y="262964"/>
                    <a:pt x="29210" y="269924"/>
                  </a:cubicBezTo>
                  <a:cubicBezTo>
                    <a:pt x="29210" y="277319"/>
                    <a:pt x="29210" y="284932"/>
                    <a:pt x="30480" y="292328"/>
                  </a:cubicBezTo>
                  <a:cubicBezTo>
                    <a:pt x="30480" y="297766"/>
                    <a:pt x="33020" y="303203"/>
                    <a:pt x="33020" y="308641"/>
                  </a:cubicBezTo>
                  <a:cubicBezTo>
                    <a:pt x="33020" y="314514"/>
                    <a:pt x="33020" y="320387"/>
                    <a:pt x="31750" y="327792"/>
                  </a:cubicBezTo>
                  <a:lnTo>
                    <a:pt x="31750" y="337952"/>
                  </a:lnTo>
                  <a:cubicBezTo>
                    <a:pt x="31750" y="348112"/>
                    <a:pt x="35560" y="351922"/>
                    <a:pt x="44450" y="351922"/>
                  </a:cubicBezTo>
                  <a:cubicBezTo>
                    <a:pt x="60642" y="351922"/>
                    <a:pt x="78011" y="353192"/>
                    <a:pt x="94140" y="353192"/>
                  </a:cubicBezTo>
                  <a:cubicBezTo>
                    <a:pt x="117713" y="353192"/>
                    <a:pt x="142527" y="350652"/>
                    <a:pt x="166100" y="353192"/>
                  </a:cubicBezTo>
                  <a:cubicBezTo>
                    <a:pt x="204562" y="357002"/>
                    <a:pt x="243023" y="359542"/>
                    <a:pt x="281484" y="358272"/>
                  </a:cubicBezTo>
                  <a:cubicBezTo>
                    <a:pt x="306298" y="357002"/>
                    <a:pt x="329871" y="359542"/>
                    <a:pt x="354685" y="359542"/>
                  </a:cubicBezTo>
                  <a:cubicBezTo>
                    <a:pt x="390665" y="359542"/>
                    <a:pt x="426645" y="358272"/>
                    <a:pt x="462625" y="359542"/>
                  </a:cubicBezTo>
                  <a:cubicBezTo>
                    <a:pt x="515974" y="360812"/>
                    <a:pt x="1101579" y="350652"/>
                    <a:pt x="1156170" y="353192"/>
                  </a:cubicBezTo>
                  <a:cubicBezTo>
                    <a:pt x="1179743" y="354462"/>
                    <a:pt x="1203316" y="355733"/>
                    <a:pt x="1225648" y="355733"/>
                  </a:cubicBezTo>
                  <a:cubicBezTo>
                    <a:pt x="1266591" y="358272"/>
                    <a:pt x="1306293" y="354462"/>
                    <a:pt x="1347236" y="358272"/>
                  </a:cubicBezTo>
                  <a:cubicBezTo>
                    <a:pt x="1380734" y="360812"/>
                    <a:pt x="1414233" y="360812"/>
                    <a:pt x="1447731" y="363352"/>
                  </a:cubicBezTo>
                  <a:cubicBezTo>
                    <a:pt x="1497359" y="367162"/>
                    <a:pt x="1546986" y="369702"/>
                    <a:pt x="1596614" y="370972"/>
                  </a:cubicBezTo>
                  <a:cubicBezTo>
                    <a:pt x="1615348" y="370972"/>
                    <a:pt x="1633128" y="369702"/>
                    <a:pt x="1653448" y="369702"/>
                  </a:cubicBezTo>
                  <a:close/>
                </a:path>
              </a:pathLst>
            </a:custGeom>
            <a:solidFill>
              <a:srgbClr val="2C2C2E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1542085">
            <a:off x="-86516" y="6661586"/>
            <a:ext cx="569175" cy="714718"/>
          </a:xfrm>
          <a:custGeom>
            <a:avLst/>
            <a:gdLst/>
            <a:ahLst/>
            <a:cxnLst/>
            <a:rect r="r" b="b" t="t" l="l"/>
            <a:pathLst>
              <a:path h="714718" w="569175">
                <a:moveTo>
                  <a:pt x="0" y="0"/>
                </a:moveTo>
                <a:lnTo>
                  <a:pt x="569175" y="0"/>
                </a:lnTo>
                <a:lnTo>
                  <a:pt x="569175" y="714718"/>
                </a:lnTo>
                <a:lnTo>
                  <a:pt x="0" y="714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9303443" y="4429000"/>
            <a:ext cx="828169" cy="576707"/>
          </a:xfrm>
          <a:custGeom>
            <a:avLst/>
            <a:gdLst/>
            <a:ahLst/>
            <a:cxnLst/>
            <a:rect r="r" b="b" t="t" l="l"/>
            <a:pathLst>
              <a:path h="576707" w="828169">
                <a:moveTo>
                  <a:pt x="0" y="0"/>
                </a:moveTo>
                <a:lnTo>
                  <a:pt x="828169" y="0"/>
                </a:lnTo>
                <a:lnTo>
                  <a:pt x="828169" y="576707"/>
                </a:lnTo>
                <a:lnTo>
                  <a:pt x="0" y="576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387364">
            <a:off x="-349800" y="-468714"/>
            <a:ext cx="897281" cy="1153446"/>
          </a:xfrm>
          <a:custGeom>
            <a:avLst/>
            <a:gdLst/>
            <a:ahLst/>
            <a:cxnLst/>
            <a:rect r="r" b="b" t="t" l="l"/>
            <a:pathLst>
              <a:path h="1153446" w="897281">
                <a:moveTo>
                  <a:pt x="0" y="0"/>
                </a:moveTo>
                <a:lnTo>
                  <a:pt x="897281" y="0"/>
                </a:lnTo>
                <a:lnTo>
                  <a:pt x="897281" y="1153446"/>
                </a:lnTo>
                <a:lnTo>
                  <a:pt x="0" y="11534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-5701128">
            <a:off x="2050040" y="3506685"/>
            <a:ext cx="1193232" cy="1133516"/>
            <a:chOff x="0" y="0"/>
            <a:chExt cx="1590976" cy="1511355"/>
          </a:xfrm>
        </p:grpSpPr>
        <p:sp>
          <p:nvSpPr>
            <p:cNvPr name="Freeform 31" id="31"/>
            <p:cNvSpPr/>
            <p:nvPr/>
          </p:nvSpPr>
          <p:spPr>
            <a:xfrm flipH="false" flipV="false" rot="-265290">
              <a:off x="48653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0" y="0"/>
                  </a:moveTo>
                  <a:lnTo>
                    <a:pt x="1327730" y="0"/>
                  </a:lnTo>
                  <a:lnTo>
                    <a:pt x="1327730" y="1313453"/>
                  </a:lnTo>
                  <a:lnTo>
                    <a:pt x="0" y="1313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1277563">
              <a:off x="1388278" y="1182505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2"/>
                  </a:lnTo>
                  <a:lnTo>
                    <a:pt x="0" y="18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6893191">
              <a:off x="1017492" y="1300789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7" y="0"/>
                  </a:lnTo>
                  <a:lnTo>
                    <a:pt x="175167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3419972" y="4310123"/>
            <a:ext cx="2913655" cy="2913655"/>
          </a:xfrm>
          <a:custGeom>
            <a:avLst/>
            <a:gdLst/>
            <a:ahLst/>
            <a:cxnLst/>
            <a:rect r="r" b="b" t="t" l="l"/>
            <a:pathLst>
              <a:path h="2913655" w="2913655">
                <a:moveTo>
                  <a:pt x="0" y="0"/>
                </a:moveTo>
                <a:lnTo>
                  <a:pt x="2913656" y="0"/>
                </a:lnTo>
                <a:lnTo>
                  <a:pt x="2913656" y="2913655"/>
                </a:lnTo>
                <a:lnTo>
                  <a:pt x="0" y="29136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352349" y="2978878"/>
            <a:ext cx="2981279" cy="76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</a:pPr>
            <a:r>
              <a:rPr lang="en-US" sz="3656" spc="182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PHILIPPE</a:t>
            </a:r>
          </a:p>
          <a:p>
            <a:pPr algn="ctr">
              <a:lnSpc>
                <a:spcPts val="1960"/>
              </a:lnSpc>
            </a:pPr>
            <a:r>
              <a:rPr lang="en-US" sz="2000" spc="100">
                <a:solidFill>
                  <a:srgbClr val="FFFFFF"/>
                </a:solidFill>
                <a:latin typeface="Ballpoint"/>
                <a:ea typeface="Ballpoint"/>
                <a:cs typeface="Ballpoint"/>
                <a:sym typeface="Ballpoint"/>
              </a:rPr>
              <a:t>COORDINATEUR PEDAGOGIQUE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4549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Description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76204" y="676066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Objectifs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4549" y="4943370"/>
            <a:ext cx="1675261" cy="33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Frustrations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76204" y="4943370"/>
            <a:ext cx="1675261" cy="58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2"/>
              </a:lnSpc>
            </a:pPr>
            <a:r>
              <a:rPr lang="en-US" sz="2503">
                <a:solidFill>
                  <a:srgbClr val="242424"/>
                </a:solidFill>
                <a:latin typeface="Ballpoint"/>
                <a:ea typeface="Ballpoint"/>
                <a:cs typeface="Ballpoint"/>
                <a:sym typeface="Ballpoint"/>
              </a:rPr>
              <a:t>Motivations</a:t>
            </a:r>
          </a:p>
          <a:p>
            <a:pPr algn="ctr" marL="0" indent="0" lvl="0">
              <a:lnSpc>
                <a:spcPts val="2052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405788" y="1161583"/>
            <a:ext cx="2517347" cy="2194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52 ans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Travaille depuis 12 ans dans un organisme de formation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Supervise la conception des programmes de formation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Encadre les intervenants extérieurs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Impliquer dans le développement et l’amélioration continue des méthodes pédagogiques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017443" y="1161583"/>
            <a:ext cx="2495606" cy="239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Concevoir des parcours de formation adaptés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S’assurer que les programmes sont adaptés au besoin des apprenants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Faciliter le suivi des formateurs et des apprenants</a:t>
            </a:r>
          </a:p>
          <a:p>
            <a:pPr algn="just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Assurer la cohérence pédagogique entre les différentes modules et formateurs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05788" y="5428887"/>
            <a:ext cx="2335083" cy="179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Manque de visibilité sur l’engagement des apprenants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Difficulté à centraliser les retours des formateurs et des apprenants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Perte de temps dans l’analyse manuelle des données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17443" y="5428887"/>
            <a:ext cx="2495606" cy="139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Reconnaissance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Mettre son expertise au service de chacun</a:t>
            </a:r>
          </a:p>
          <a:p>
            <a:pPr algn="l" marL="259080" indent="-129540" lvl="1">
              <a:lnSpc>
                <a:spcPts val="1632"/>
              </a:lnSpc>
              <a:buFont typeface="Arial"/>
              <a:buChar char="•"/>
            </a:pPr>
            <a:r>
              <a:rPr lang="en-US" sz="1200" spc="30">
                <a:solidFill>
                  <a:srgbClr val="D9D9D9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Contribuer à l’épanouissement de l’équipe pédagogique et des apprenants</a:t>
            </a:r>
          </a:p>
        </p:txBody>
      </p:sp>
      <p:grpSp>
        <p:nvGrpSpPr>
          <p:cNvPr name="Group 44" id="44"/>
          <p:cNvGrpSpPr/>
          <p:nvPr/>
        </p:nvGrpSpPr>
        <p:grpSpPr>
          <a:xfrm rot="5741339">
            <a:off x="6543145" y="3505026"/>
            <a:ext cx="1109507" cy="1136833"/>
            <a:chOff x="0" y="0"/>
            <a:chExt cx="1479343" cy="1515778"/>
          </a:xfrm>
        </p:grpSpPr>
        <p:sp>
          <p:nvSpPr>
            <p:cNvPr name="Freeform 45" id="45"/>
            <p:cNvSpPr/>
            <p:nvPr/>
          </p:nvSpPr>
          <p:spPr>
            <a:xfrm flipH="true" flipV="false" rot="-265290">
              <a:off x="102961" y="49225"/>
              <a:ext cx="1327729" cy="1313453"/>
            </a:xfrm>
            <a:custGeom>
              <a:avLst/>
              <a:gdLst/>
              <a:ahLst/>
              <a:cxnLst/>
              <a:rect r="r" b="b" t="t" l="l"/>
              <a:pathLst>
                <a:path h="1313453" w="1327729">
                  <a:moveTo>
                    <a:pt x="1327729" y="0"/>
                  </a:moveTo>
                  <a:lnTo>
                    <a:pt x="0" y="0"/>
                  </a:lnTo>
                  <a:lnTo>
                    <a:pt x="0" y="1313453"/>
                  </a:lnTo>
                  <a:lnTo>
                    <a:pt x="1327729" y="1313453"/>
                  </a:lnTo>
                  <a:lnTo>
                    <a:pt x="132772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225" t="-40669" r="-208743" b="-40971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3010760">
              <a:off x="392375" y="1297132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-5159993">
              <a:off x="10583" y="1221581"/>
              <a:ext cx="175167" cy="184562"/>
            </a:xfrm>
            <a:custGeom>
              <a:avLst/>
              <a:gdLst/>
              <a:ahLst/>
              <a:cxnLst/>
              <a:rect r="r" b="b" t="t" l="l"/>
              <a:pathLst>
                <a:path h="184562" w="175167">
                  <a:moveTo>
                    <a:pt x="0" y="0"/>
                  </a:moveTo>
                  <a:lnTo>
                    <a:pt x="175166" y="0"/>
                  </a:lnTo>
                  <a:lnTo>
                    <a:pt x="175166" y="184563"/>
                  </a:lnTo>
                  <a:lnTo>
                    <a:pt x="0" y="18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4060" y="1622465"/>
            <a:ext cx="6747811" cy="397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Ressources adaptatives 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Mise en place de quiz journalier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Mise en place d’un forum/blog pour échanger sur les cours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Badge de réussite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Mise à disposition d’exercices, de défis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Feedback structuré et régulier</a:t>
            </a:r>
          </a:p>
          <a:p>
            <a:pPr algn="l" marL="540433" indent="-270216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ChatBot intelligent comme support </a:t>
            </a:r>
          </a:p>
          <a:p>
            <a:pPr algn="l" marL="540433" indent="-270216" lvl="1">
              <a:lnSpc>
                <a:spcPts val="3504"/>
              </a:lnSpc>
              <a:spcBef>
                <a:spcPct val="0"/>
              </a:spcBef>
              <a:buFont typeface="Arial"/>
              <a:buChar char="•"/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Tableau de bord personnalisé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291298" y="2196987"/>
            <a:ext cx="362010" cy="316758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1750"/>
              <a:ext cx="660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3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797786" y="2196987"/>
            <a:ext cx="362010" cy="316758"/>
            <a:chOff x="0" y="0"/>
            <a:chExt cx="812800" cy="71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3680" y="-8369"/>
              <a:ext cx="854946" cy="719569"/>
            </a:xfrm>
            <a:custGeom>
              <a:avLst/>
              <a:gdLst/>
              <a:ahLst/>
              <a:cxnLst/>
              <a:rect r="r" b="b" t="t" l="l"/>
              <a:pathLst>
                <a:path h="719569" w="854946">
                  <a:moveTo>
                    <a:pt x="65903" y="121927"/>
                  </a:moveTo>
                  <a:cubicBezTo>
                    <a:pt x="0" y="230500"/>
                    <a:pt x="46429" y="336178"/>
                    <a:pt x="104776" y="392266"/>
                  </a:cubicBezTo>
                  <a:lnTo>
                    <a:pt x="445927" y="719569"/>
                  </a:lnTo>
                  <a:lnTo>
                    <a:pt x="779877" y="393436"/>
                  </a:lnTo>
                  <a:cubicBezTo>
                    <a:pt x="834145" y="333099"/>
                    <a:pt x="854946" y="269099"/>
                    <a:pt x="843393" y="197834"/>
                  </a:cubicBezTo>
                  <a:cubicBezTo>
                    <a:pt x="827435" y="99251"/>
                    <a:pt x="746197" y="22767"/>
                    <a:pt x="645842" y="11845"/>
                  </a:cubicBezTo>
                  <a:cubicBezTo>
                    <a:pt x="584292" y="5218"/>
                    <a:pt x="524835" y="22636"/>
                    <a:pt x="478430" y="61198"/>
                  </a:cubicBezTo>
                  <a:cubicBezTo>
                    <a:pt x="465940" y="71573"/>
                    <a:pt x="454776" y="83173"/>
                    <a:pt x="445047" y="95780"/>
                  </a:cubicBezTo>
                  <a:cubicBezTo>
                    <a:pt x="433503" y="81425"/>
                    <a:pt x="419967" y="68294"/>
                    <a:pt x="404657" y="56657"/>
                  </a:cubicBezTo>
                  <a:cubicBezTo>
                    <a:pt x="351294" y="16102"/>
                    <a:pt x="283367" y="0"/>
                    <a:pt x="218120" y="12523"/>
                  </a:cubicBezTo>
                  <a:cubicBezTo>
                    <a:pt x="156323" y="24461"/>
                    <a:pt x="100853" y="64323"/>
                    <a:pt x="65903" y="121927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1750"/>
              <a:ext cx="6604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3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287137" y="4774050"/>
            <a:ext cx="317669" cy="337294"/>
          </a:xfrm>
          <a:custGeom>
            <a:avLst/>
            <a:gdLst/>
            <a:ahLst/>
            <a:cxnLst/>
            <a:rect r="r" b="b" t="t" l="l"/>
            <a:pathLst>
              <a:path h="337294" w="317669">
                <a:moveTo>
                  <a:pt x="0" y="0"/>
                </a:moveTo>
                <a:lnTo>
                  <a:pt x="317669" y="0"/>
                </a:lnTo>
                <a:lnTo>
                  <a:pt x="317669" y="337293"/>
                </a:lnTo>
                <a:lnTo>
                  <a:pt x="0" y="337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15367" y="3031345"/>
            <a:ext cx="317669" cy="337294"/>
          </a:xfrm>
          <a:custGeom>
            <a:avLst/>
            <a:gdLst/>
            <a:ahLst/>
            <a:cxnLst/>
            <a:rect r="r" b="b" t="t" l="l"/>
            <a:pathLst>
              <a:path h="337294" w="317669">
                <a:moveTo>
                  <a:pt x="0" y="0"/>
                </a:moveTo>
                <a:lnTo>
                  <a:pt x="317669" y="0"/>
                </a:lnTo>
                <a:lnTo>
                  <a:pt x="317669" y="337293"/>
                </a:lnTo>
                <a:lnTo>
                  <a:pt x="0" y="337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42126" y="5260191"/>
            <a:ext cx="317669" cy="337294"/>
          </a:xfrm>
          <a:custGeom>
            <a:avLst/>
            <a:gdLst/>
            <a:ahLst/>
            <a:cxnLst/>
            <a:rect r="r" b="b" t="t" l="l"/>
            <a:pathLst>
              <a:path h="337294" w="317669">
                <a:moveTo>
                  <a:pt x="0" y="0"/>
                </a:moveTo>
                <a:lnTo>
                  <a:pt x="317669" y="0"/>
                </a:lnTo>
                <a:lnTo>
                  <a:pt x="317669" y="337294"/>
                </a:lnTo>
                <a:lnTo>
                  <a:pt x="0" y="3372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91871" y="3031345"/>
            <a:ext cx="317669" cy="337294"/>
          </a:xfrm>
          <a:custGeom>
            <a:avLst/>
            <a:gdLst/>
            <a:ahLst/>
            <a:cxnLst/>
            <a:rect r="r" b="b" t="t" l="l"/>
            <a:pathLst>
              <a:path h="337294" w="317669">
                <a:moveTo>
                  <a:pt x="0" y="0"/>
                </a:moveTo>
                <a:lnTo>
                  <a:pt x="317669" y="0"/>
                </a:lnTo>
                <a:lnTo>
                  <a:pt x="317669" y="337293"/>
                </a:lnTo>
                <a:lnTo>
                  <a:pt x="0" y="337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742601">
            <a:off x="8978263" y="5073558"/>
            <a:ext cx="1268085" cy="1672534"/>
          </a:xfrm>
          <a:custGeom>
            <a:avLst/>
            <a:gdLst/>
            <a:ahLst/>
            <a:cxnLst/>
            <a:rect r="r" b="b" t="t" l="l"/>
            <a:pathLst>
              <a:path h="1672534" w="1268085">
                <a:moveTo>
                  <a:pt x="0" y="0"/>
                </a:moveTo>
                <a:lnTo>
                  <a:pt x="1268085" y="0"/>
                </a:lnTo>
                <a:lnTo>
                  <a:pt x="1268085" y="1672534"/>
                </a:lnTo>
                <a:lnTo>
                  <a:pt x="0" y="1672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935457">
            <a:off x="8963855" y="-836267"/>
            <a:ext cx="1268085" cy="1672534"/>
          </a:xfrm>
          <a:custGeom>
            <a:avLst/>
            <a:gdLst/>
            <a:ahLst/>
            <a:cxnLst/>
            <a:rect r="r" b="b" t="t" l="l"/>
            <a:pathLst>
              <a:path h="1672534" w="1268085">
                <a:moveTo>
                  <a:pt x="0" y="0"/>
                </a:moveTo>
                <a:lnTo>
                  <a:pt x="1268085" y="0"/>
                </a:lnTo>
                <a:lnTo>
                  <a:pt x="1268085" y="1672534"/>
                </a:lnTo>
                <a:lnTo>
                  <a:pt x="0" y="1672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253950">
            <a:off x="585023" y="298885"/>
            <a:ext cx="1268085" cy="1672534"/>
          </a:xfrm>
          <a:custGeom>
            <a:avLst/>
            <a:gdLst/>
            <a:ahLst/>
            <a:cxnLst/>
            <a:rect r="r" b="b" t="t" l="l"/>
            <a:pathLst>
              <a:path h="1672534" w="1268085">
                <a:moveTo>
                  <a:pt x="0" y="0"/>
                </a:moveTo>
                <a:lnTo>
                  <a:pt x="1268085" y="0"/>
                </a:lnTo>
                <a:lnTo>
                  <a:pt x="1268085" y="1672534"/>
                </a:lnTo>
                <a:lnTo>
                  <a:pt x="0" y="1672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742601">
            <a:off x="-451037" y="6388271"/>
            <a:ext cx="1268085" cy="1672534"/>
          </a:xfrm>
          <a:custGeom>
            <a:avLst/>
            <a:gdLst/>
            <a:ahLst/>
            <a:cxnLst/>
            <a:rect r="r" b="b" t="t" l="l"/>
            <a:pathLst>
              <a:path h="1672534" w="1268085">
                <a:moveTo>
                  <a:pt x="0" y="0"/>
                </a:moveTo>
                <a:lnTo>
                  <a:pt x="1268085" y="0"/>
                </a:lnTo>
                <a:lnTo>
                  <a:pt x="1268085" y="1672535"/>
                </a:lnTo>
                <a:lnTo>
                  <a:pt x="0" y="167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28865" y="107362"/>
            <a:ext cx="1537841" cy="4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D9D9D9"/>
                </a:solidFill>
                <a:latin typeface="Ballpoint"/>
                <a:ea typeface="Ballpoint"/>
                <a:cs typeface="Ballpoint"/>
                <a:sym typeface="Ballpoint"/>
              </a:rPr>
              <a:t>Phase d’idéation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DAGZiB27kss</dc:identifier>
  <dcterms:modified xsi:type="dcterms:W3CDTF">2011-08-01T06:04:30Z</dcterms:modified>
  <cp:revision>1</cp:revision>
  <dc:title>Black and White Simple Empathy Map Brainstorm</dc:title>
</cp:coreProperties>
</file>