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3"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8" autoAdjust="0"/>
    <p:restoredTop sz="94660"/>
  </p:normalViewPr>
  <p:slideViewPr>
    <p:cSldViewPr snapToGrid="0">
      <p:cViewPr varScale="1">
        <p:scale>
          <a:sx n="93" d="100"/>
          <a:sy n="93" d="100"/>
        </p:scale>
        <p:origin x="2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514651D-0433-4409-A960-D30B1678E977}" type="datetimeFigureOut">
              <a:rPr lang="en-US" smtClean="0"/>
              <a:t>10/20/2020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E4FEA89-2FD1-4D36-80F8-46C02345E598}" type="slidenum">
              <a:rPr lang="en-US" smtClean="0"/>
              <a:t>‹#›</a:t>
            </a:fld>
            <a:endParaRPr lang="en-US"/>
          </a:p>
        </p:txBody>
      </p:sp>
    </p:spTree>
    <p:extLst>
      <p:ext uri="{BB962C8B-B14F-4D97-AF65-F5344CB8AC3E}">
        <p14:creationId xmlns:p14="http://schemas.microsoft.com/office/powerpoint/2010/main" val="611253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14651D-0433-4409-A960-D30B1678E977}"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4FEA89-2FD1-4D36-80F8-46C02345E598}" type="slidenum">
              <a:rPr lang="en-US" smtClean="0"/>
              <a:t>‹#›</a:t>
            </a:fld>
            <a:endParaRPr lang="en-US"/>
          </a:p>
        </p:txBody>
      </p:sp>
    </p:spTree>
    <p:extLst>
      <p:ext uri="{BB962C8B-B14F-4D97-AF65-F5344CB8AC3E}">
        <p14:creationId xmlns:p14="http://schemas.microsoft.com/office/powerpoint/2010/main" val="1020435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514651D-0433-4409-A960-D30B1678E977}"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4FEA89-2FD1-4D36-80F8-46C02345E598}" type="slidenum">
              <a:rPr lang="en-US" smtClean="0"/>
              <a:t>‹#›</a:t>
            </a:fld>
            <a:endParaRPr lang="en-US"/>
          </a:p>
        </p:txBody>
      </p:sp>
    </p:spTree>
    <p:extLst>
      <p:ext uri="{BB962C8B-B14F-4D97-AF65-F5344CB8AC3E}">
        <p14:creationId xmlns:p14="http://schemas.microsoft.com/office/powerpoint/2010/main" val="2679065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514651D-0433-4409-A960-D30B1678E977}"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4FEA89-2FD1-4D36-80F8-46C02345E598}" type="slidenum">
              <a:rPr lang="en-US" smtClean="0"/>
              <a:t>‹#›</a:t>
            </a:fld>
            <a:endParaRPr lang="en-US"/>
          </a:p>
        </p:txBody>
      </p:sp>
    </p:spTree>
    <p:extLst>
      <p:ext uri="{BB962C8B-B14F-4D97-AF65-F5344CB8AC3E}">
        <p14:creationId xmlns:p14="http://schemas.microsoft.com/office/powerpoint/2010/main" val="321363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14651D-0433-4409-A960-D30B1678E977}"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4FEA89-2FD1-4D36-80F8-46C02345E598}" type="slidenum">
              <a:rPr lang="en-US" smtClean="0"/>
              <a:t>‹#›</a:t>
            </a:fld>
            <a:endParaRPr lang="en-US"/>
          </a:p>
        </p:txBody>
      </p:sp>
    </p:spTree>
    <p:extLst>
      <p:ext uri="{BB962C8B-B14F-4D97-AF65-F5344CB8AC3E}">
        <p14:creationId xmlns:p14="http://schemas.microsoft.com/office/powerpoint/2010/main" val="419935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514651D-0433-4409-A960-D30B1678E977}" type="datetimeFigureOut">
              <a:rPr lang="en-US" smtClean="0"/>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FEA89-2FD1-4D36-80F8-46C02345E598}" type="slidenum">
              <a:rPr lang="en-US" smtClean="0"/>
              <a:t>‹#›</a:t>
            </a:fld>
            <a:endParaRPr lang="en-US"/>
          </a:p>
        </p:txBody>
      </p:sp>
    </p:spTree>
    <p:extLst>
      <p:ext uri="{BB962C8B-B14F-4D97-AF65-F5344CB8AC3E}">
        <p14:creationId xmlns:p14="http://schemas.microsoft.com/office/powerpoint/2010/main" val="3162056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514651D-0433-4409-A960-D30B1678E977}" type="datetimeFigureOut">
              <a:rPr lang="en-US" smtClean="0"/>
              <a:t>10/20/2020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E4FEA89-2FD1-4D36-80F8-46C02345E598}" type="slidenum">
              <a:rPr lang="en-US" smtClean="0"/>
              <a:t>‹#›</a:t>
            </a:fld>
            <a:endParaRPr lang="en-US"/>
          </a:p>
        </p:txBody>
      </p:sp>
    </p:spTree>
    <p:extLst>
      <p:ext uri="{BB962C8B-B14F-4D97-AF65-F5344CB8AC3E}">
        <p14:creationId xmlns:p14="http://schemas.microsoft.com/office/powerpoint/2010/main" val="577664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514651D-0433-4409-A960-D30B1678E977}"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FEA89-2FD1-4D36-80F8-46C02345E598}" type="slidenum">
              <a:rPr lang="en-US" smtClean="0"/>
              <a:t>‹#›</a:t>
            </a:fld>
            <a:endParaRPr lang="en-US"/>
          </a:p>
        </p:txBody>
      </p:sp>
    </p:spTree>
    <p:extLst>
      <p:ext uri="{BB962C8B-B14F-4D97-AF65-F5344CB8AC3E}">
        <p14:creationId xmlns:p14="http://schemas.microsoft.com/office/powerpoint/2010/main" val="2396531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514651D-0433-4409-A960-D30B1678E977}"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4FEA89-2FD1-4D36-80F8-46C02345E598}" type="slidenum">
              <a:rPr lang="en-US" smtClean="0"/>
              <a:t>‹#›</a:t>
            </a:fld>
            <a:endParaRPr lang="en-US"/>
          </a:p>
        </p:txBody>
      </p:sp>
    </p:spTree>
    <p:extLst>
      <p:ext uri="{BB962C8B-B14F-4D97-AF65-F5344CB8AC3E}">
        <p14:creationId xmlns:p14="http://schemas.microsoft.com/office/powerpoint/2010/main" val="4128644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14651D-0433-4409-A960-D30B1678E977}"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FEA89-2FD1-4D36-80F8-46C02345E598}" type="slidenum">
              <a:rPr lang="en-US" smtClean="0"/>
              <a:t>‹#›</a:t>
            </a:fld>
            <a:endParaRPr lang="en-US"/>
          </a:p>
        </p:txBody>
      </p:sp>
    </p:spTree>
    <p:extLst>
      <p:ext uri="{BB962C8B-B14F-4D97-AF65-F5344CB8AC3E}">
        <p14:creationId xmlns:p14="http://schemas.microsoft.com/office/powerpoint/2010/main" val="3036954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14651D-0433-4409-A960-D30B1678E977}"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4FEA89-2FD1-4D36-80F8-46C02345E598}" type="slidenum">
              <a:rPr lang="en-US" smtClean="0"/>
              <a:t>‹#›</a:t>
            </a:fld>
            <a:endParaRPr lang="en-US"/>
          </a:p>
        </p:txBody>
      </p:sp>
    </p:spTree>
    <p:extLst>
      <p:ext uri="{BB962C8B-B14F-4D97-AF65-F5344CB8AC3E}">
        <p14:creationId xmlns:p14="http://schemas.microsoft.com/office/powerpoint/2010/main" val="3239185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14651D-0433-4409-A960-D30B1678E977}"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FEA89-2FD1-4D36-80F8-46C02345E598}" type="slidenum">
              <a:rPr lang="en-US" smtClean="0"/>
              <a:t>‹#›</a:t>
            </a:fld>
            <a:endParaRPr lang="en-US"/>
          </a:p>
        </p:txBody>
      </p:sp>
    </p:spTree>
    <p:extLst>
      <p:ext uri="{BB962C8B-B14F-4D97-AF65-F5344CB8AC3E}">
        <p14:creationId xmlns:p14="http://schemas.microsoft.com/office/powerpoint/2010/main" val="418852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4651D-0433-4409-A960-D30B1678E977}" type="datetimeFigureOut">
              <a:rPr lang="en-US" smtClean="0"/>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FEA89-2FD1-4D36-80F8-46C02345E598}" type="slidenum">
              <a:rPr lang="en-US" smtClean="0"/>
              <a:t>‹#›</a:t>
            </a:fld>
            <a:endParaRPr lang="en-US"/>
          </a:p>
        </p:txBody>
      </p:sp>
    </p:spTree>
    <p:extLst>
      <p:ext uri="{BB962C8B-B14F-4D97-AF65-F5344CB8AC3E}">
        <p14:creationId xmlns:p14="http://schemas.microsoft.com/office/powerpoint/2010/main" val="3478673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14651D-0433-4409-A960-D30B1678E977}" type="datetimeFigureOut">
              <a:rPr lang="en-US" smtClean="0"/>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4FEA89-2FD1-4D36-80F8-46C02345E598}" type="slidenum">
              <a:rPr lang="en-US" smtClean="0"/>
              <a:t>‹#›</a:t>
            </a:fld>
            <a:endParaRPr lang="en-US"/>
          </a:p>
        </p:txBody>
      </p:sp>
    </p:spTree>
    <p:extLst>
      <p:ext uri="{BB962C8B-B14F-4D97-AF65-F5344CB8AC3E}">
        <p14:creationId xmlns:p14="http://schemas.microsoft.com/office/powerpoint/2010/main" val="817567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4651D-0433-4409-A960-D30B1678E977}" type="datetimeFigureOut">
              <a:rPr lang="en-US" smtClean="0"/>
              <a:t>10/20/2020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E4FEA89-2FD1-4D36-80F8-46C02345E598}" type="slidenum">
              <a:rPr lang="en-US" smtClean="0"/>
              <a:t>‹#›</a:t>
            </a:fld>
            <a:endParaRPr lang="en-US"/>
          </a:p>
        </p:txBody>
      </p:sp>
    </p:spTree>
    <p:extLst>
      <p:ext uri="{BB962C8B-B14F-4D97-AF65-F5344CB8AC3E}">
        <p14:creationId xmlns:p14="http://schemas.microsoft.com/office/powerpoint/2010/main" val="2774251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14651D-0433-4409-A960-D30B1678E977}"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4FEA89-2FD1-4D36-80F8-46C02345E598}" type="slidenum">
              <a:rPr lang="en-US" smtClean="0"/>
              <a:t>‹#›</a:t>
            </a:fld>
            <a:endParaRPr lang="en-US"/>
          </a:p>
        </p:txBody>
      </p:sp>
    </p:spTree>
    <p:extLst>
      <p:ext uri="{BB962C8B-B14F-4D97-AF65-F5344CB8AC3E}">
        <p14:creationId xmlns:p14="http://schemas.microsoft.com/office/powerpoint/2010/main" val="2028982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14651D-0433-4409-A960-D30B1678E977}"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4FEA89-2FD1-4D36-80F8-46C02345E598}" type="slidenum">
              <a:rPr lang="en-US" smtClean="0"/>
              <a:t>‹#›</a:t>
            </a:fld>
            <a:endParaRPr lang="en-US"/>
          </a:p>
        </p:txBody>
      </p:sp>
    </p:spTree>
    <p:extLst>
      <p:ext uri="{BB962C8B-B14F-4D97-AF65-F5344CB8AC3E}">
        <p14:creationId xmlns:p14="http://schemas.microsoft.com/office/powerpoint/2010/main" val="3945619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514651D-0433-4409-A960-D30B1678E977}" type="datetimeFigureOut">
              <a:rPr lang="en-US" smtClean="0"/>
              <a:t>10/20/2020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E4FEA89-2FD1-4D36-80F8-46C02345E598}" type="slidenum">
              <a:rPr lang="en-US" smtClean="0"/>
              <a:t>‹#›</a:t>
            </a:fld>
            <a:endParaRPr lang="en-US"/>
          </a:p>
        </p:txBody>
      </p:sp>
    </p:spTree>
    <p:extLst>
      <p:ext uri="{BB962C8B-B14F-4D97-AF65-F5344CB8AC3E}">
        <p14:creationId xmlns:p14="http://schemas.microsoft.com/office/powerpoint/2010/main" val="142960999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25160"/>
            <a:ext cx="8825658" cy="2677648"/>
          </a:xfrm>
        </p:spPr>
        <p:txBody>
          <a:bodyPr/>
          <a:lstStyle/>
          <a:p>
            <a:pPr algn="ctr"/>
            <a:r>
              <a:rPr lang="en-US" sz="4800" b="1" dirty="0" smtClean="0">
                <a:solidFill>
                  <a:schemeClr val="tx1"/>
                </a:solidFill>
              </a:rPr>
              <a:t>Big Data </a:t>
            </a:r>
            <a:br>
              <a:rPr lang="en-US" sz="4800" b="1" dirty="0" smtClean="0">
                <a:solidFill>
                  <a:schemeClr val="tx1"/>
                </a:solidFill>
              </a:rPr>
            </a:br>
            <a:r>
              <a:rPr lang="en-US" sz="4800" b="1" dirty="0" smtClean="0">
                <a:solidFill>
                  <a:schemeClr val="tx1"/>
                </a:solidFill>
              </a:rPr>
              <a:t>Graduation Project</a:t>
            </a:r>
            <a:endParaRPr lang="en-US" sz="4800" b="1" dirty="0">
              <a:solidFill>
                <a:schemeClr val="tx1"/>
              </a:solidFill>
            </a:endParaRPr>
          </a:p>
        </p:txBody>
      </p:sp>
      <p:sp>
        <p:nvSpPr>
          <p:cNvPr id="3" name="Subtitle 2"/>
          <p:cNvSpPr>
            <a:spLocks noGrp="1"/>
          </p:cNvSpPr>
          <p:nvPr>
            <p:ph type="subTitle" idx="1"/>
          </p:nvPr>
        </p:nvSpPr>
        <p:spPr>
          <a:xfrm>
            <a:off x="1154955" y="4324299"/>
            <a:ext cx="8825658" cy="861420"/>
          </a:xfrm>
        </p:spPr>
        <p:txBody>
          <a:bodyPr/>
          <a:lstStyle/>
          <a:p>
            <a:r>
              <a:rPr lang="en-US" b="1" dirty="0">
                <a:solidFill>
                  <a:schemeClr val="tx1"/>
                </a:solidFill>
              </a:rPr>
              <a:t>Presented By: 	</a:t>
            </a:r>
            <a:r>
              <a:rPr lang="en-US" b="1" dirty="0" smtClean="0">
                <a:solidFill>
                  <a:schemeClr val="tx1"/>
                </a:solidFill>
              </a:rPr>
              <a:t>YOUSSEF ALAA MOHAMED EL-</a:t>
            </a:r>
            <a:r>
              <a:rPr lang="en-US" b="1" dirty="0" err="1" smtClean="0">
                <a:solidFill>
                  <a:schemeClr val="tx1"/>
                </a:solidFill>
              </a:rPr>
              <a:t>Raqabawy</a:t>
            </a:r>
            <a:endParaRPr lang="en-US" b="1" dirty="0" smtClean="0">
              <a:solidFill>
                <a:schemeClr val="tx1"/>
              </a:solidFill>
            </a:endParaRPr>
          </a:p>
          <a:p>
            <a:endParaRPr lang="en-US" b="1" dirty="0">
              <a:solidFill>
                <a:schemeClr val="tx1"/>
              </a:solidFill>
            </a:endParaRPr>
          </a:p>
          <a:p>
            <a:endParaRPr lang="en-US" b="1" dirty="0" smtClean="0">
              <a:solidFill>
                <a:schemeClr val="tx1"/>
              </a:solidFill>
            </a:endParaRPr>
          </a:p>
          <a:p>
            <a:endParaRPr lang="en-US" b="1" dirty="0">
              <a:solidFill>
                <a:schemeClr val="tx1"/>
              </a:solidFill>
            </a:endParaRPr>
          </a:p>
          <a:p>
            <a:endParaRPr lang="en-US" b="1" dirty="0" smtClean="0">
              <a:solidFill>
                <a:schemeClr val="tx1"/>
              </a:solidFill>
            </a:endParaRPr>
          </a:p>
          <a:p>
            <a:endParaRPr lang="en-US" b="1" dirty="0">
              <a:solidFill>
                <a:schemeClr val="tx1"/>
              </a:solidFill>
            </a:endParaRPr>
          </a:p>
          <a:p>
            <a:endParaRPr lang="en-US" b="1" dirty="0" smtClean="0">
              <a:solidFill>
                <a:schemeClr val="tx1"/>
              </a:solidFill>
            </a:endParaRPr>
          </a:p>
          <a:p>
            <a:endParaRPr lang="en-US" b="1" dirty="0">
              <a:solidFill>
                <a:schemeClr val="tx1"/>
              </a:solidFill>
            </a:endParaRPr>
          </a:p>
          <a:p>
            <a:endParaRPr lang="en-US" b="1" dirty="0" smtClean="0">
              <a:solidFill>
                <a:schemeClr val="tx1"/>
              </a:solidFill>
            </a:endParaRPr>
          </a:p>
          <a:p>
            <a:endParaRPr lang="en-US" b="1" dirty="0">
              <a:solidFill>
                <a:schemeClr val="tx1"/>
              </a:solidFill>
            </a:endParaRPr>
          </a:p>
          <a:p>
            <a:endParaRPr lang="en-US" b="1" dirty="0" smtClean="0">
              <a:solidFill>
                <a:schemeClr val="tx1"/>
              </a:solidFill>
            </a:endParaRPr>
          </a:p>
          <a:p>
            <a:endParaRPr lang="en-US" b="1" dirty="0">
              <a:solidFill>
                <a:schemeClr val="tx1"/>
              </a:solidFill>
            </a:endParaRPr>
          </a:p>
          <a:p>
            <a:endParaRPr lang="en-US" b="1" dirty="0" smtClean="0">
              <a:solidFill>
                <a:schemeClr val="tx1"/>
              </a:solidFill>
            </a:endParaRPr>
          </a:p>
          <a:p>
            <a:endParaRPr lang="en-US" b="1" dirty="0">
              <a:solidFill>
                <a:schemeClr val="tx1"/>
              </a:solidFill>
            </a:endParaRPr>
          </a:p>
          <a:p>
            <a:endParaRPr lang="en-US" b="1" dirty="0" smtClean="0">
              <a:solidFill>
                <a:schemeClr val="tx1"/>
              </a:solidFill>
            </a:endParaRPr>
          </a:p>
          <a:p>
            <a:endParaRPr lang="en-US" b="1" dirty="0">
              <a:solidFill>
                <a:schemeClr val="tx1"/>
              </a:solidFill>
            </a:endParaRPr>
          </a:p>
          <a:p>
            <a:endParaRPr lang="en-US" b="1" dirty="0">
              <a:solidFill>
                <a:schemeClr val="tx1"/>
              </a:solidFill>
            </a:endParaRPr>
          </a:p>
          <a:p>
            <a:endParaRPr lang="en-US" dirty="0"/>
          </a:p>
        </p:txBody>
      </p:sp>
    </p:spTree>
    <p:extLst>
      <p:ext uri="{BB962C8B-B14F-4D97-AF65-F5344CB8AC3E}">
        <p14:creationId xmlns:p14="http://schemas.microsoft.com/office/powerpoint/2010/main" val="3348386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Visualization</a:t>
            </a:r>
            <a:endParaRPr lang="en-US" b="1" dirty="0">
              <a:solidFill>
                <a:schemeClr val="tx1"/>
              </a:solidFill>
            </a:endParaRPr>
          </a:p>
        </p:txBody>
      </p:sp>
      <p:sp>
        <p:nvSpPr>
          <p:cNvPr id="5" name="Content Placeholder 4"/>
          <p:cNvSpPr>
            <a:spLocks noGrp="1"/>
          </p:cNvSpPr>
          <p:nvPr>
            <p:ph sz="half" idx="1"/>
          </p:nvPr>
        </p:nvSpPr>
        <p:spPr>
          <a:xfrm>
            <a:off x="388835" y="2891824"/>
            <a:ext cx="3754797" cy="3278317"/>
          </a:xfrm>
        </p:spPr>
        <p:txBody>
          <a:bodyPr/>
          <a:lstStyle/>
          <a:p>
            <a:r>
              <a:rPr lang="en-US" dirty="0" smtClean="0"/>
              <a:t>We use the csv output file to</a:t>
            </a:r>
          </a:p>
          <a:p>
            <a:pPr marL="0" indent="0">
              <a:buNone/>
            </a:pPr>
            <a:r>
              <a:rPr lang="en-US" dirty="0" smtClean="0"/>
              <a:t>visualize the data by using the </a:t>
            </a:r>
          </a:p>
          <a:p>
            <a:pPr marL="0" indent="0">
              <a:buNone/>
            </a:pPr>
            <a:r>
              <a:rPr lang="en-US" dirty="0" smtClean="0"/>
              <a:t>Power Bi tool, where we can</a:t>
            </a:r>
          </a:p>
          <a:p>
            <a:pPr marL="0" indent="0">
              <a:buNone/>
            </a:pPr>
            <a:r>
              <a:rPr lang="en-US" dirty="0"/>
              <a:t>s</a:t>
            </a:r>
            <a:r>
              <a:rPr lang="en-US" dirty="0" smtClean="0"/>
              <a:t>ee the </a:t>
            </a:r>
            <a:r>
              <a:rPr lang="en-US" dirty="0"/>
              <a:t>top 10 in death rate </a:t>
            </a:r>
            <a:endParaRPr lang="en-US" dirty="0" smtClean="0"/>
          </a:p>
          <a:p>
            <a:pPr marL="0" indent="0">
              <a:buNone/>
            </a:pPr>
            <a:r>
              <a:rPr lang="en-US" dirty="0" smtClean="0"/>
              <a:t>and </a:t>
            </a:r>
            <a:r>
              <a:rPr lang="en-US" dirty="0"/>
              <a:t>in tests rate on the </a:t>
            </a:r>
            <a:r>
              <a:rPr lang="en-US" dirty="0" smtClean="0"/>
              <a:t>map.</a:t>
            </a:r>
            <a:endParaRPr lang="en-US" dirty="0"/>
          </a:p>
          <a:p>
            <a:pPr marL="0" indent="0">
              <a:buNone/>
            </a:pPr>
            <a:endParaRPr lang="en-US"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209535" y="2260944"/>
            <a:ext cx="7812130" cy="4290380"/>
          </a:xfrm>
        </p:spPr>
      </p:pic>
    </p:spTree>
    <p:extLst>
      <p:ext uri="{BB962C8B-B14F-4D97-AF65-F5344CB8AC3E}">
        <p14:creationId xmlns:p14="http://schemas.microsoft.com/office/powerpoint/2010/main" val="1880122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tx1"/>
                </a:solidFill>
              </a:rPr>
              <a:t>Oozie</a:t>
            </a:r>
            <a:r>
              <a:rPr lang="en-US" b="1" dirty="0">
                <a:solidFill>
                  <a:schemeClr val="tx1"/>
                </a:solidFill>
              </a:rPr>
              <a:t> </a:t>
            </a:r>
            <a:r>
              <a:rPr lang="en-US" b="1" dirty="0" smtClean="0">
                <a:solidFill>
                  <a:schemeClr val="tx1"/>
                </a:solidFill>
              </a:rPr>
              <a:t>Workflow</a:t>
            </a:r>
            <a:r>
              <a:rPr lang="en-US" b="1" dirty="0">
                <a:solidFill>
                  <a:schemeClr val="tx1"/>
                </a:solidFill>
              </a:rPr>
              <a:t/>
            </a:r>
            <a:br>
              <a:rPr lang="en-US" b="1" dirty="0">
                <a:solidFill>
                  <a:schemeClr val="tx1"/>
                </a:solidFill>
              </a:rPr>
            </a:br>
            <a:endParaRPr lang="en-US" b="1" dirty="0">
              <a:solidFill>
                <a:schemeClr val="tx1"/>
              </a:solidFill>
            </a:endParaRPr>
          </a:p>
        </p:txBody>
      </p:sp>
      <p:sp>
        <p:nvSpPr>
          <p:cNvPr id="3" name="Content Placeholder 2"/>
          <p:cNvSpPr>
            <a:spLocks noGrp="1"/>
          </p:cNvSpPr>
          <p:nvPr>
            <p:ph sz="half" idx="1"/>
          </p:nvPr>
        </p:nvSpPr>
        <p:spPr>
          <a:xfrm>
            <a:off x="380597" y="2677641"/>
            <a:ext cx="3322283" cy="3416301"/>
          </a:xfrm>
        </p:spPr>
        <p:txBody>
          <a:bodyPr/>
          <a:lstStyle/>
          <a:p>
            <a:r>
              <a:rPr lang="en-US" dirty="0" smtClean="0"/>
              <a:t>We use </a:t>
            </a:r>
            <a:r>
              <a:rPr lang="en-US" dirty="0" err="1" smtClean="0"/>
              <a:t>Oozie</a:t>
            </a:r>
            <a:r>
              <a:rPr lang="en-US" dirty="0" smtClean="0"/>
              <a:t> </a:t>
            </a:r>
            <a:r>
              <a:rPr lang="en-US" dirty="0"/>
              <a:t>to automatically run the </a:t>
            </a:r>
            <a:r>
              <a:rPr lang="en-US" dirty="0" smtClean="0"/>
              <a:t>HDFS </a:t>
            </a:r>
            <a:r>
              <a:rPr lang="en-US" dirty="0"/>
              <a:t>and hive scripts as a </a:t>
            </a:r>
            <a:r>
              <a:rPr lang="en-US" dirty="0" smtClean="0"/>
              <a:t>workflow.</a:t>
            </a:r>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3702880" y="2281023"/>
            <a:ext cx="8340838" cy="4061254"/>
          </a:xfrm>
        </p:spPr>
      </p:pic>
    </p:spTree>
    <p:extLst>
      <p:ext uri="{BB962C8B-B14F-4D97-AF65-F5344CB8AC3E}">
        <p14:creationId xmlns:p14="http://schemas.microsoft.com/office/powerpoint/2010/main" val="1587447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386" y="899527"/>
            <a:ext cx="8761413" cy="706964"/>
          </a:xfrm>
        </p:spPr>
        <p:txBody>
          <a:bodyPr/>
          <a:lstStyle/>
          <a:p>
            <a:r>
              <a:rPr lang="en-US" b="1" dirty="0" smtClean="0">
                <a:solidFill>
                  <a:schemeClr val="tx1"/>
                </a:solidFill>
              </a:rPr>
              <a:t>Agenda</a:t>
            </a:r>
            <a:r>
              <a:rPr lang="en-US" dirty="0" smtClean="0"/>
              <a:t>	</a:t>
            </a:r>
            <a:endParaRPr lang="en-US" dirty="0"/>
          </a:p>
        </p:txBody>
      </p:sp>
      <p:sp>
        <p:nvSpPr>
          <p:cNvPr id="3" name="Content Placeholder 2"/>
          <p:cNvSpPr>
            <a:spLocks noGrp="1"/>
          </p:cNvSpPr>
          <p:nvPr>
            <p:ph idx="1"/>
          </p:nvPr>
        </p:nvSpPr>
        <p:spPr>
          <a:xfrm>
            <a:off x="1130241" y="2982440"/>
            <a:ext cx="8825659" cy="3416300"/>
          </a:xfrm>
        </p:spPr>
        <p:txBody>
          <a:bodyPr/>
          <a:lstStyle/>
          <a:p>
            <a:r>
              <a:rPr lang="en-US" dirty="0" smtClean="0"/>
              <a:t>INGESTION</a:t>
            </a:r>
          </a:p>
          <a:p>
            <a:r>
              <a:rPr lang="en-US" dirty="0" smtClean="0"/>
              <a:t>Storage</a:t>
            </a:r>
          </a:p>
          <a:p>
            <a:r>
              <a:rPr lang="en-US" dirty="0" smtClean="0"/>
              <a:t>Processing &amp; Analysis</a:t>
            </a:r>
          </a:p>
          <a:p>
            <a:r>
              <a:rPr lang="en-US" dirty="0" smtClean="0"/>
              <a:t>Output file</a:t>
            </a:r>
          </a:p>
          <a:p>
            <a:r>
              <a:rPr lang="en-US" dirty="0" smtClean="0"/>
              <a:t>Visualization</a:t>
            </a:r>
          </a:p>
          <a:p>
            <a:r>
              <a:rPr lang="en-US" dirty="0" err="1" smtClean="0"/>
              <a:t>Oozie</a:t>
            </a:r>
            <a:r>
              <a:rPr lang="en-US" dirty="0" smtClean="0"/>
              <a:t> Workflow</a:t>
            </a:r>
          </a:p>
          <a:p>
            <a:endParaRPr lang="en-US" dirty="0"/>
          </a:p>
        </p:txBody>
      </p:sp>
    </p:spTree>
    <p:extLst>
      <p:ext uri="{BB962C8B-B14F-4D97-AF65-F5344CB8AC3E}">
        <p14:creationId xmlns:p14="http://schemas.microsoft.com/office/powerpoint/2010/main" val="425672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INGESTION</a:t>
            </a:r>
            <a:endParaRPr lang="en-US" b="1" dirty="0">
              <a:solidFill>
                <a:schemeClr val="tx1"/>
              </a:solidFill>
            </a:endParaRPr>
          </a:p>
        </p:txBody>
      </p:sp>
      <p:sp>
        <p:nvSpPr>
          <p:cNvPr id="3" name="Content Placeholder 2"/>
          <p:cNvSpPr>
            <a:spLocks noGrp="1"/>
          </p:cNvSpPr>
          <p:nvPr>
            <p:ph idx="1"/>
          </p:nvPr>
        </p:nvSpPr>
        <p:spPr>
          <a:xfrm>
            <a:off x="1154954" y="3064476"/>
            <a:ext cx="8825659" cy="2955324"/>
          </a:xfrm>
        </p:spPr>
        <p:txBody>
          <a:bodyPr/>
          <a:lstStyle/>
          <a:p>
            <a:r>
              <a:rPr lang="en-US" dirty="0" smtClean="0"/>
              <a:t>Firstly, we load our data from our local machine to our virtual machine by selecting the data (dataset file) from the local machine, copy it and paste it on our virtual machine which is ( VMware Workstation pro 15.5).</a:t>
            </a:r>
            <a:endParaRPr lang="en-US" dirty="0"/>
          </a:p>
        </p:txBody>
      </p:sp>
    </p:spTree>
    <p:extLst>
      <p:ext uri="{BB962C8B-B14F-4D97-AF65-F5344CB8AC3E}">
        <p14:creationId xmlns:p14="http://schemas.microsoft.com/office/powerpoint/2010/main" val="2252938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Storage</a:t>
            </a:r>
            <a:endParaRPr lang="en-US" b="1" dirty="0">
              <a:solidFill>
                <a:schemeClr val="tx1"/>
              </a:solidFill>
            </a:endParaRPr>
          </a:p>
        </p:txBody>
      </p:sp>
      <p:sp>
        <p:nvSpPr>
          <p:cNvPr id="9" name="Text Placeholder 8"/>
          <p:cNvSpPr>
            <a:spLocks noGrp="1"/>
          </p:cNvSpPr>
          <p:nvPr>
            <p:ph type="body" sz="half" idx="15"/>
          </p:nvPr>
        </p:nvSpPr>
        <p:spPr>
          <a:xfrm>
            <a:off x="881449" y="2924432"/>
            <a:ext cx="3415383" cy="3102625"/>
          </a:xfrm>
        </p:spPr>
        <p:txBody>
          <a:bodyPr>
            <a:normAutofit/>
          </a:bodyPr>
          <a:lstStyle/>
          <a:p>
            <a:r>
              <a:rPr lang="en-US" sz="2000" dirty="0" smtClean="0"/>
              <a:t>We load the data on the system which is HDFS, by creating a directory where we will put the dataset file and then load it into HDFS.</a:t>
            </a:r>
            <a:endParaRPr lang="en-US" sz="2000" dirty="0"/>
          </a:p>
        </p:txBody>
      </p:sp>
      <p:pic>
        <p:nvPicPr>
          <p:cNvPr id="4" name="Content Placeholder 3"/>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1" r="44042" b="-1222"/>
          <a:stretch/>
        </p:blipFill>
        <p:spPr>
          <a:xfrm>
            <a:off x="4720281" y="2206338"/>
            <a:ext cx="5652509" cy="248768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1452" b="16664"/>
          <a:stretch/>
        </p:blipFill>
        <p:spPr>
          <a:xfrm>
            <a:off x="4604951" y="4822265"/>
            <a:ext cx="6047249" cy="12706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08033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985922" y="1187851"/>
            <a:ext cx="8761413" cy="706964"/>
          </a:xfrm>
        </p:spPr>
        <p:txBody>
          <a:bodyPr/>
          <a:lstStyle/>
          <a:p>
            <a:r>
              <a:rPr lang="en-US" b="1" dirty="0">
                <a:solidFill>
                  <a:schemeClr val="tx1"/>
                </a:solidFill>
              </a:rPr>
              <a:t>Processing &amp; Analysis</a:t>
            </a:r>
            <a:r>
              <a:rPr lang="en-US" dirty="0"/>
              <a:t/>
            </a:r>
            <a:br>
              <a:rPr lang="en-US" dirty="0"/>
            </a:br>
            <a:endParaRPr lang="en-US" dirty="0"/>
          </a:p>
        </p:txBody>
      </p:sp>
      <p:pic>
        <p:nvPicPr>
          <p:cNvPr id="11" name="Content Placeholder 10"/>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667632" y="2274983"/>
            <a:ext cx="5848865" cy="4428558"/>
          </a:xfrm>
        </p:spPr>
      </p:pic>
      <p:sp>
        <p:nvSpPr>
          <p:cNvPr id="13" name="Content Placeholder 12"/>
          <p:cNvSpPr>
            <a:spLocks noGrp="1"/>
          </p:cNvSpPr>
          <p:nvPr>
            <p:ph sz="half" idx="2"/>
          </p:nvPr>
        </p:nvSpPr>
        <p:spPr>
          <a:xfrm>
            <a:off x="985922" y="2669403"/>
            <a:ext cx="4368673" cy="3416300"/>
          </a:xfrm>
        </p:spPr>
        <p:txBody>
          <a:bodyPr/>
          <a:lstStyle/>
          <a:p>
            <a:r>
              <a:rPr lang="en-US" dirty="0" smtClean="0"/>
              <a:t>We create a database to store the data in it, then we load the data from the csv file to our first table, then we partition the data into another table to sort it by country to make the queries faster.</a:t>
            </a:r>
            <a:endParaRPr lang="en-US" dirty="0"/>
          </a:p>
        </p:txBody>
      </p:sp>
    </p:spTree>
    <p:extLst>
      <p:ext uri="{BB962C8B-B14F-4D97-AF65-F5344CB8AC3E}">
        <p14:creationId xmlns:p14="http://schemas.microsoft.com/office/powerpoint/2010/main" val="718618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1271030" y="1327895"/>
            <a:ext cx="8761413" cy="706964"/>
          </a:xfrm>
        </p:spPr>
        <p:txBody>
          <a:bodyPr/>
          <a:lstStyle/>
          <a:p>
            <a:r>
              <a:rPr lang="en-US" b="1" dirty="0">
                <a:solidFill>
                  <a:schemeClr val="tx1"/>
                </a:solidFill>
              </a:rPr>
              <a:t>Processing &amp; Analysis</a:t>
            </a:r>
            <a:r>
              <a:rPr lang="en-US" dirty="0"/>
              <a:t/>
            </a:r>
            <a:br>
              <a:rPr lang="en-US" dirty="0"/>
            </a:br>
            <a:endParaRPr lang="en-US"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2526" y="3179763"/>
            <a:ext cx="5412917" cy="2561539"/>
          </a:xfrm>
        </p:spPr>
      </p:pic>
      <p:pic>
        <p:nvPicPr>
          <p:cNvPr id="7" name="Content Placeholder 3"/>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41870" y="2455788"/>
            <a:ext cx="5329999" cy="3473396"/>
          </a:xfrm>
        </p:spPr>
      </p:pic>
    </p:spTree>
    <p:extLst>
      <p:ext uri="{BB962C8B-B14F-4D97-AF65-F5344CB8AC3E}">
        <p14:creationId xmlns:p14="http://schemas.microsoft.com/office/powerpoint/2010/main" val="1765657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Processing &amp; Analysis</a:t>
            </a:r>
            <a:r>
              <a:rPr lang="en-US" dirty="0"/>
              <a:t/>
            </a:r>
            <a:br>
              <a:rPr lang="en-US" dirty="0"/>
            </a:br>
            <a:endParaRPr lang="en-US" dirty="0"/>
          </a:p>
        </p:txBody>
      </p:sp>
      <p:pic>
        <p:nvPicPr>
          <p:cNvPr id="6"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140411" y="4311650"/>
            <a:ext cx="5757694" cy="2048162"/>
          </a:xfrm>
        </p:spPr>
      </p:pic>
      <p:sp>
        <p:nvSpPr>
          <p:cNvPr id="7" name="Content Placeholder 6"/>
          <p:cNvSpPr>
            <a:spLocks noGrp="1"/>
          </p:cNvSpPr>
          <p:nvPr>
            <p:ph sz="half" idx="2"/>
          </p:nvPr>
        </p:nvSpPr>
        <p:spPr>
          <a:xfrm>
            <a:off x="557555" y="2603500"/>
            <a:ext cx="4236867" cy="3416300"/>
          </a:xfrm>
        </p:spPr>
        <p:txBody>
          <a:bodyPr/>
          <a:lstStyle/>
          <a:p>
            <a:r>
              <a:rPr lang="en-US" dirty="0" smtClean="0"/>
              <a:t>We created the output table and fill it with some data in the other table, where the rank function is used to sort the countries according to tests and deaths.</a:t>
            </a:r>
          </a:p>
          <a:p>
            <a:pPr marL="0" indent="0">
              <a:buNone/>
            </a:pPr>
            <a:r>
              <a:rPr lang="en-US" dirty="0" smtClean="0"/>
              <a:t>	</a:t>
            </a:r>
            <a:endParaRPr lang="en-US" dirty="0"/>
          </a:p>
        </p:txBody>
      </p:sp>
      <p:pic>
        <p:nvPicPr>
          <p:cNvPr id="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0411" y="2293071"/>
            <a:ext cx="5757694" cy="2018579"/>
          </a:xfrm>
          <a:prstGeom prst="rect">
            <a:avLst/>
          </a:prstGeom>
        </p:spPr>
      </p:pic>
    </p:spTree>
    <p:extLst>
      <p:ext uri="{BB962C8B-B14F-4D97-AF65-F5344CB8AC3E}">
        <p14:creationId xmlns:p14="http://schemas.microsoft.com/office/powerpoint/2010/main" val="342463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Output file</a:t>
            </a:r>
            <a:endParaRPr lang="en-US" b="1" dirty="0">
              <a:solidFill>
                <a:schemeClr val="tx1"/>
              </a:solidFill>
            </a:endParaRP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55524" y="2319308"/>
            <a:ext cx="7004038" cy="3955865"/>
          </a:xfrm>
        </p:spPr>
      </p:pic>
      <p:sp>
        <p:nvSpPr>
          <p:cNvPr id="5" name="Content Placeholder 4"/>
          <p:cNvSpPr>
            <a:spLocks noGrp="1"/>
          </p:cNvSpPr>
          <p:nvPr>
            <p:ph sz="half" idx="2"/>
          </p:nvPr>
        </p:nvSpPr>
        <p:spPr>
          <a:xfrm>
            <a:off x="710502" y="2858873"/>
            <a:ext cx="3639076" cy="2849949"/>
          </a:xfrm>
        </p:spPr>
        <p:txBody>
          <a:bodyPr/>
          <a:lstStyle/>
          <a:p>
            <a:r>
              <a:rPr lang="en-US" dirty="0" smtClean="0"/>
              <a:t>We export the output table in csv file with the commands shown in the screenshot.</a:t>
            </a:r>
            <a:endParaRPr lang="en-US" dirty="0"/>
          </a:p>
        </p:txBody>
      </p:sp>
    </p:spTree>
    <p:extLst>
      <p:ext uri="{BB962C8B-B14F-4D97-AF65-F5344CB8AC3E}">
        <p14:creationId xmlns:p14="http://schemas.microsoft.com/office/powerpoint/2010/main" val="3056427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Output file</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42015" y="2354349"/>
            <a:ext cx="3827628" cy="4014141"/>
          </a:xfrm>
        </p:spPr>
      </p:pic>
      <p:sp>
        <p:nvSpPr>
          <p:cNvPr id="5" name="Content Placeholder 4"/>
          <p:cNvSpPr>
            <a:spLocks noGrp="1"/>
          </p:cNvSpPr>
          <p:nvPr>
            <p:ph sz="half" idx="2"/>
          </p:nvPr>
        </p:nvSpPr>
        <p:spPr>
          <a:xfrm>
            <a:off x="858392" y="2653270"/>
            <a:ext cx="4825159" cy="3416300"/>
          </a:xfrm>
        </p:spPr>
        <p:txBody>
          <a:bodyPr/>
          <a:lstStyle/>
          <a:p>
            <a:r>
              <a:rPr lang="en-US" dirty="0" smtClean="0"/>
              <a:t>Part of the csv output file.</a:t>
            </a:r>
            <a:endParaRPr lang="en-US" dirty="0"/>
          </a:p>
        </p:txBody>
      </p:sp>
    </p:spTree>
    <p:extLst>
      <p:ext uri="{BB962C8B-B14F-4D97-AF65-F5344CB8AC3E}">
        <p14:creationId xmlns:p14="http://schemas.microsoft.com/office/powerpoint/2010/main" val="39516573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234</TotalTime>
  <Words>270</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Big Data  Graduation Project</vt:lpstr>
      <vt:lpstr>Agenda </vt:lpstr>
      <vt:lpstr>INGESTION</vt:lpstr>
      <vt:lpstr>Storage</vt:lpstr>
      <vt:lpstr>Processing &amp; Analysis </vt:lpstr>
      <vt:lpstr>Processing &amp; Analysis </vt:lpstr>
      <vt:lpstr>Processing &amp; Analysis </vt:lpstr>
      <vt:lpstr>Output file</vt:lpstr>
      <vt:lpstr>Output file</vt:lpstr>
      <vt:lpstr>Visualization</vt:lpstr>
      <vt:lpstr>Oozie Workflow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Graduation Project</dc:title>
  <dc:creator>Youssef Alaa</dc:creator>
  <cp:lastModifiedBy>Youssef Alaa</cp:lastModifiedBy>
  <cp:revision>13</cp:revision>
  <dcterms:created xsi:type="dcterms:W3CDTF">2020-10-20T18:27:27Z</dcterms:created>
  <dcterms:modified xsi:type="dcterms:W3CDTF">2020-10-20T22:21:40Z</dcterms:modified>
</cp:coreProperties>
</file>