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18288000" cy="10287000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old" panose="020000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6" d="100"/>
          <a:sy n="56" d="100"/>
        </p:scale>
        <p:origin x="6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86937" y="1622133"/>
            <a:ext cx="9114126" cy="7042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DC359-C300-348E-E223-44603C7171E8}"/>
              </a:ext>
            </a:extLst>
          </p:cNvPr>
          <p:cNvSpPr txBox="1"/>
          <p:nvPr/>
        </p:nvSpPr>
        <p:spPr>
          <a:xfrm>
            <a:off x="6080277" y="2552700"/>
            <a:ext cx="914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u="sng" dirty="0">
                <a:solidFill>
                  <a:schemeClr val="bg1"/>
                </a:solidFill>
              </a:rPr>
              <a:t>E-Commerce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1DB93-F12D-A768-5CE5-9C2C42D2976B}"/>
              </a:ext>
            </a:extLst>
          </p:cNvPr>
          <p:cNvSpPr txBox="1"/>
          <p:nvPr/>
        </p:nvSpPr>
        <p:spPr>
          <a:xfrm>
            <a:off x="6356121" y="4712613"/>
            <a:ext cx="5575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bg1"/>
                </a:solidFill>
              </a:rPr>
              <a:t>USE-CASE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E9BCC-31D8-6858-84DF-D15E06A4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" y="0"/>
            <a:ext cx="18173383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1DB93-F12D-A768-5CE5-9C2C42D2976B}"/>
              </a:ext>
            </a:extLst>
          </p:cNvPr>
          <p:cNvSpPr txBox="1"/>
          <p:nvPr/>
        </p:nvSpPr>
        <p:spPr>
          <a:xfrm>
            <a:off x="6356121" y="4712613"/>
            <a:ext cx="54175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bg1"/>
                </a:solidFill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15689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02950-7D66-7CB1-1CD4-D4F61AB5F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" y="0"/>
            <a:ext cx="1826238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1DB93-F12D-A768-5CE5-9C2C42D2976B}"/>
              </a:ext>
            </a:extLst>
          </p:cNvPr>
          <p:cNvSpPr txBox="1"/>
          <p:nvPr/>
        </p:nvSpPr>
        <p:spPr>
          <a:xfrm>
            <a:off x="6356121" y="4712613"/>
            <a:ext cx="40801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bg1"/>
                </a:solidFill>
              </a:rPr>
              <a:t>ERD DIAGRAM</a:t>
            </a:r>
          </a:p>
        </p:txBody>
      </p:sp>
    </p:spTree>
    <p:extLst>
      <p:ext uri="{BB962C8B-B14F-4D97-AF65-F5344CB8AC3E}">
        <p14:creationId xmlns:p14="http://schemas.microsoft.com/office/powerpoint/2010/main" val="215634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0EDE8-EE6B-3DCA-E139-54603358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1DB93-F12D-A768-5CE5-9C2C42D2976B}"/>
              </a:ext>
            </a:extLst>
          </p:cNvPr>
          <p:cNvSpPr txBox="1"/>
          <p:nvPr/>
        </p:nvSpPr>
        <p:spPr>
          <a:xfrm>
            <a:off x="6356121" y="4712613"/>
            <a:ext cx="585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bg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02308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919F81-2AAA-6A4D-AC74-12268186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" y="0"/>
            <a:ext cx="18277565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7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1DB93-F12D-A768-5CE5-9C2C42D2976B}"/>
              </a:ext>
            </a:extLst>
          </p:cNvPr>
          <p:cNvSpPr txBox="1"/>
          <p:nvPr/>
        </p:nvSpPr>
        <p:spPr>
          <a:xfrm>
            <a:off x="6356121" y="4712613"/>
            <a:ext cx="4607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bg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4355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E301F-4137-3448-C26F-68AEF883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3907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90855"/>
              </p:ext>
            </p:extLst>
          </p:nvPr>
        </p:nvGraphicFramePr>
        <p:xfrm>
          <a:off x="1028700" y="1557338"/>
          <a:ext cx="16230600" cy="7172326"/>
        </p:xfrm>
        <a:graphic>
          <a:graphicData uri="http://schemas.openxmlformats.org/drawingml/2006/table">
            <a:tbl>
              <a:tblPr/>
              <a:tblGrid>
                <a:gridCol w="417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Roboto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Roboto"/>
                        </a:rPr>
                        <a:t>Name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20211072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يوسف حسن عبد الرحيم ابراهيم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20210642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عمرو عادل منصور تهامي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20210658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فارس عدلى بكرى عبد العزيز 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20210595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عمر احمد محمد محمد شريف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20210532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عبد الرحمن مصطفى سعد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20210858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ar-EG" sz="4000" dirty="0">
                          <a:solidFill>
                            <a:schemeClr val="bg1"/>
                          </a:solidFill>
                        </a:rPr>
                        <a:t>محمود جمال ابو سريع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-33130" y="14909"/>
            <a:ext cx="18288000" cy="1028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1DB93-F12D-A768-5CE5-9C2C42D2976B}"/>
              </a:ext>
            </a:extLst>
          </p:cNvPr>
          <p:cNvSpPr txBox="1"/>
          <p:nvPr/>
        </p:nvSpPr>
        <p:spPr>
          <a:xfrm>
            <a:off x="7924800" y="4420225"/>
            <a:ext cx="312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u="sng" dirty="0">
                <a:solidFill>
                  <a:schemeClr val="bg1"/>
                </a:solidFill>
              </a:rPr>
              <a:t>OCL</a:t>
            </a:r>
          </a:p>
        </p:txBody>
      </p:sp>
    </p:spTree>
    <p:extLst>
      <p:ext uri="{BB962C8B-B14F-4D97-AF65-F5344CB8AC3E}">
        <p14:creationId xmlns:p14="http://schemas.microsoft.com/office/powerpoint/2010/main" val="358687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3B62B-0CC5-62B7-D4B4-D8DFB94F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00" y="0"/>
            <a:ext cx="183081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-36443" y="4350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23925"/>
            <a:ext cx="754053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Roboto"/>
              </a:rPr>
              <a:t>INDEX:</a:t>
            </a:r>
          </a:p>
        </p:txBody>
      </p:sp>
      <p:sp>
        <p:nvSpPr>
          <p:cNvPr id="4" name="AutoShape 4"/>
          <p:cNvSpPr/>
          <p:nvPr/>
        </p:nvSpPr>
        <p:spPr>
          <a:xfrm>
            <a:off x="934520" y="1894983"/>
            <a:ext cx="216215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7020" y="3340102"/>
            <a:ext cx="513848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chemeClr val="bg1"/>
                </a:solidFill>
                <a:latin typeface="Roboto Bold"/>
              </a:rPr>
              <a:t>1)</a:t>
            </a:r>
            <a:r>
              <a:rPr lang="en-GB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ARCHITECTURE</a:t>
            </a:r>
            <a:r>
              <a:rPr lang="en-US" sz="4000" b="1" dirty="0">
                <a:solidFill>
                  <a:schemeClr val="bg1"/>
                </a:solidFill>
                <a:latin typeface="Roboto Bold"/>
              </a:rPr>
              <a:t>.</a:t>
            </a:r>
            <a:endParaRPr lang="en-US" sz="2800" b="1" dirty="0">
              <a:solidFill>
                <a:schemeClr val="bg1"/>
              </a:solidFill>
              <a:latin typeface="Robo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7020" y="2125982"/>
            <a:ext cx="513848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0) </a:t>
            </a:r>
            <a:r>
              <a:rPr lang="en-GB" sz="36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INTRODUCTION.</a:t>
            </a:r>
            <a:endParaRPr lang="en-US" sz="3000" b="1" dirty="0">
              <a:solidFill>
                <a:schemeClr val="bg1"/>
              </a:solidFill>
              <a:latin typeface="Robo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7020" y="4558032"/>
            <a:ext cx="61438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2) </a:t>
            </a:r>
            <a:r>
              <a:rPr lang="en-GB" sz="36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TECHNOLOGIES USED</a:t>
            </a:r>
            <a:r>
              <a:rPr lang="en-US" sz="3000" dirty="0">
                <a:solidFill>
                  <a:srgbClr val="FFFFFF"/>
                </a:solidFill>
                <a:latin typeface="Roboto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7020" y="5775961"/>
            <a:ext cx="61438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3) </a:t>
            </a:r>
            <a:r>
              <a:rPr lang="en-GB" sz="36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FEATURES.</a:t>
            </a:r>
            <a:endParaRPr lang="en-US" sz="3000" b="1" dirty="0">
              <a:solidFill>
                <a:schemeClr val="bg1"/>
              </a:solidFill>
              <a:latin typeface="Robo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27020" y="6993891"/>
            <a:ext cx="6143895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Roboto Bold"/>
              </a:rPr>
              <a:t>) </a:t>
            </a:r>
            <a:r>
              <a:rPr lang="en-GB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DESIGN.</a:t>
            </a:r>
            <a:endParaRPr lang="en-US" sz="32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27020" y="8211820"/>
            <a:ext cx="6143895" cy="51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5) </a:t>
            </a:r>
            <a:r>
              <a:rPr lang="en-GB" sz="32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 DOCUMENTATION.</a:t>
            </a:r>
            <a:endParaRPr lang="en-US" sz="3000" b="1" dirty="0">
              <a:solidFill>
                <a:schemeClr val="bg1"/>
              </a:solidFill>
              <a:latin typeface="Roboto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2199067" y="3969070"/>
            <a:ext cx="3804288" cy="416781"/>
            <a:chOff x="0" y="-57149"/>
            <a:chExt cx="5072385" cy="55570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03639" y="-57149"/>
              <a:ext cx="4668746" cy="555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199067" y="2797812"/>
            <a:ext cx="3804289" cy="374649"/>
            <a:chOff x="0" y="0"/>
            <a:chExt cx="5072386" cy="49953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4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99067" y="5229862"/>
            <a:ext cx="3804289" cy="374649"/>
            <a:chOff x="0" y="0"/>
            <a:chExt cx="5072386" cy="49953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199067" y="6447791"/>
            <a:ext cx="3804289" cy="374649"/>
            <a:chOff x="0" y="0"/>
            <a:chExt cx="5072386" cy="49953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 7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199067" y="7665721"/>
            <a:ext cx="3804289" cy="374649"/>
            <a:chOff x="0" y="0"/>
            <a:chExt cx="5072386" cy="49953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 8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99067" y="8883651"/>
            <a:ext cx="3804289" cy="374649"/>
            <a:chOff x="0" y="0"/>
            <a:chExt cx="5072386" cy="499533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 9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9144000" y="3423448"/>
            <a:ext cx="5138486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7) ACTIVITY DIAGRAM.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144000" y="2209328"/>
            <a:ext cx="5138486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6) </a:t>
            </a:r>
            <a:r>
              <a:rPr lang="en-US" sz="3600" b="1" dirty="0">
                <a:solidFill>
                  <a:schemeClr val="bg1"/>
                </a:solidFill>
              </a:rPr>
              <a:t>USE-CASE DIAGRAM.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144000" y="4641378"/>
            <a:ext cx="6143895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8) ERD DIAGRAM.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144000" y="5859307"/>
            <a:ext cx="61438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9)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200" b="1" dirty="0">
                <a:solidFill>
                  <a:srgbClr val="FFFFFF"/>
                </a:solidFill>
                <a:latin typeface="Roboto Bold"/>
              </a:rPr>
              <a:t> DIAGRAM.</a:t>
            </a:r>
            <a:endParaRPr lang="en-US" sz="3000" b="1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9144000" y="7077237"/>
            <a:ext cx="61438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10)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rgbClr val="FFFFFF"/>
                </a:solidFill>
                <a:latin typeface="Roboto Bold"/>
              </a:rPr>
              <a:t> DIAGRAM. </a:t>
            </a:r>
            <a:endParaRPr lang="en-US" sz="3000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9144000" y="8295166"/>
            <a:ext cx="6143895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Bold"/>
              </a:rPr>
              <a:t>11) OCL.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9616047" y="4095278"/>
            <a:ext cx="3804289" cy="374649"/>
            <a:chOff x="0" y="0"/>
            <a:chExt cx="5072386" cy="499533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1" name="TextBox 51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12~ 13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9616047" y="2881158"/>
            <a:ext cx="3804289" cy="374649"/>
            <a:chOff x="0" y="0"/>
            <a:chExt cx="5072386" cy="499533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6" name="TextBox 56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10~ 11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9616047" y="5313208"/>
            <a:ext cx="3804289" cy="374649"/>
            <a:chOff x="0" y="0"/>
            <a:chExt cx="5072386" cy="499533"/>
          </a:xfrm>
        </p:grpSpPr>
        <p:grpSp>
          <p:nvGrpSpPr>
            <p:cNvPr id="58" name="Group 58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1" name="TextBox 61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14~15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9616047" y="6531137"/>
            <a:ext cx="3804289" cy="374649"/>
            <a:chOff x="0" y="0"/>
            <a:chExt cx="5072386" cy="499533"/>
          </a:xfrm>
        </p:grpSpPr>
        <p:grpSp>
          <p:nvGrpSpPr>
            <p:cNvPr id="63" name="Group 63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6" name="TextBox 66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 16 ~ 17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9616047" y="7749067"/>
            <a:ext cx="3804289" cy="374649"/>
            <a:chOff x="0" y="0"/>
            <a:chExt cx="5072386" cy="499533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Box 7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1" name="TextBox 71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 18~19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9616047" y="8966996"/>
            <a:ext cx="3804289" cy="374649"/>
            <a:chOff x="0" y="0"/>
            <a:chExt cx="5072386" cy="499533"/>
          </a:xfrm>
        </p:grpSpPr>
        <p:grpSp>
          <p:nvGrpSpPr>
            <p:cNvPr id="73" name="Group 73"/>
            <p:cNvGrpSpPr/>
            <p:nvPr/>
          </p:nvGrpSpPr>
          <p:grpSpPr>
            <a:xfrm>
              <a:off x="0" y="165734"/>
              <a:ext cx="238539" cy="238539"/>
              <a:chOff x="0" y="0"/>
              <a:chExt cx="812800" cy="8128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6" name="TextBox 76"/>
            <p:cNvSpPr txBox="1"/>
            <p:nvPr/>
          </p:nvSpPr>
          <p:spPr>
            <a:xfrm>
              <a:off x="403639" y="-57150"/>
              <a:ext cx="4668746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FFF"/>
                  </a:solidFill>
                  <a:latin typeface="Roboto"/>
                </a:rPr>
                <a:t>Page:  20 ~ 21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19878" y="0"/>
            <a:ext cx="18288000" cy="10287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598833" y="7558939"/>
            <a:ext cx="145360" cy="1537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1E92EE-09E0-87D4-9EE3-82301EF226EA}"/>
              </a:ext>
            </a:extLst>
          </p:cNvPr>
          <p:cNvSpPr txBox="1"/>
          <p:nvPr/>
        </p:nvSpPr>
        <p:spPr>
          <a:xfrm>
            <a:off x="1066800" y="876300"/>
            <a:ext cx="9250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u="sng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INTRODUCTION:</a:t>
            </a:r>
            <a:endParaRPr lang="en-US" sz="3600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1B87BF-134A-0BF0-C149-4EBBECB1480D}"/>
              </a:ext>
            </a:extLst>
          </p:cNvPr>
          <p:cNvSpPr txBox="1"/>
          <p:nvPr/>
        </p:nvSpPr>
        <p:spPr>
          <a:xfrm>
            <a:off x="1066800" y="2095500"/>
            <a:ext cx="9250016" cy="2895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e-commerce system is a web application designed to enable users to buy and sell products online easily and securely. The system provides a simple and efficient interface for managing products, orders, and users.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1026381"/>
            <a:ext cx="7540535" cy="79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GB" sz="3600" b="1" u="sng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ARCHITECTURE:</a:t>
            </a:r>
            <a:endParaRPr lang="en-US" sz="8000" b="1" u="sng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BF920-B1FA-0E5B-D686-B674B08B2F3F}"/>
              </a:ext>
            </a:extLst>
          </p:cNvPr>
          <p:cNvSpPr txBox="1"/>
          <p:nvPr/>
        </p:nvSpPr>
        <p:spPr>
          <a:xfrm>
            <a:off x="1905000" y="2171700"/>
            <a:ext cx="9250016" cy="4438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e-commerce system relies on the three-tier architecture pattern, consisting of: 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presentation layer (Frontend).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application logic layer (Backend). 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database layer (Database).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Communication between these layers is facilitated using various protocols and technologies.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9668" y="504184"/>
            <a:ext cx="8984332" cy="826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GB" sz="4400" b="1" u="sng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TECHNOLOGIES USED:</a:t>
            </a:r>
            <a:endParaRPr lang="en-US" sz="9600" b="1" u="sng" dirty="0">
              <a:solidFill>
                <a:schemeClr val="bg1"/>
              </a:solidFill>
              <a:latin typeface="Roboto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7EB65-9CBF-8D55-24A2-86ECEF3BD597}"/>
              </a:ext>
            </a:extLst>
          </p:cNvPr>
          <p:cNvSpPr txBox="1"/>
          <p:nvPr/>
        </p:nvSpPr>
        <p:spPr>
          <a:xfrm>
            <a:off x="1752600" y="1943100"/>
            <a:ext cx="9250016" cy="546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4000"/>
              <a:buFont typeface="Arial" panose="020B0604020202020204" pitchFamily="34" charset="0"/>
              <a:buChar char="•"/>
            </a:pPr>
            <a:r>
              <a:rPr lang="en-GB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Backend: Spring Boot Framework (Java), Spring Security for authentication and authorization.</a:t>
            </a:r>
            <a:endParaRPr lang="en-US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4000"/>
              <a:buFont typeface="Arial" panose="020B0604020202020204" pitchFamily="34" charset="0"/>
              <a:buChar char="•"/>
            </a:pPr>
            <a:r>
              <a:rPr lang="en-GB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Frontend: React.js for building dynamic user interfaces.</a:t>
            </a:r>
            <a:endParaRPr lang="en-US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4000"/>
              <a:buFont typeface="Arial" panose="020B0604020202020204" pitchFamily="34" charset="0"/>
              <a:buChar char="•"/>
            </a:pPr>
            <a:r>
              <a:rPr lang="en-GB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Database: PostgreSQL for data storage.</a:t>
            </a:r>
            <a:endParaRPr lang="en-US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4000"/>
              <a:buFont typeface="Arial" panose="020B0604020202020204" pitchFamily="34" charset="0"/>
              <a:buChar char="•"/>
            </a:pPr>
            <a:r>
              <a:rPr lang="en-GB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Framework: RESTful APIs for data exchange between the client and server.</a:t>
            </a:r>
            <a:endParaRPr lang="en-US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524000" y="647700"/>
            <a:ext cx="8984332" cy="826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GB" sz="4400" b="1" u="sng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FEATURES:</a:t>
            </a:r>
            <a:endParaRPr lang="en-US" sz="9600" b="1" u="sng" dirty="0">
              <a:solidFill>
                <a:schemeClr val="bg1"/>
              </a:solidFill>
              <a:latin typeface="Roboto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F712D-8851-2E3E-BFF9-F247CCCAE3CA}"/>
              </a:ext>
            </a:extLst>
          </p:cNvPr>
          <p:cNvSpPr txBox="1"/>
          <p:nvPr/>
        </p:nvSpPr>
        <p:spPr>
          <a:xfrm>
            <a:off x="1371600" y="1790700"/>
            <a:ext cx="9959008" cy="5674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login and account creation.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Browsing and searching for products based on different categories.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Adding products to the shopping cart and completing the purchase process.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management and tracking.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Allowing users to add new products for sale.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 dashboard for managing products, orders, and users.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447800" y="495300"/>
            <a:ext cx="8984332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GB" sz="3600" b="1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Design</a:t>
            </a:r>
            <a:endParaRPr lang="en-US" sz="3600" b="1" u="sng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C877B-BD94-EDBA-47F8-88036537D9BB}"/>
              </a:ext>
            </a:extLst>
          </p:cNvPr>
          <p:cNvSpPr txBox="1"/>
          <p:nvPr/>
        </p:nvSpPr>
        <p:spPr>
          <a:xfrm>
            <a:off x="1371600" y="1790700"/>
            <a:ext cx="9919252" cy="232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database consists of several tables that are related to each other, allowing for organized and structured storage and management of information. A foreign key is used to link the tables together.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52400" y="571500"/>
            <a:ext cx="898433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GB" sz="4800" b="1" u="sng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 DOCUMENTATION</a:t>
            </a:r>
            <a:endParaRPr lang="en-US" sz="4800" u="sng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97AC3-72D6-F72A-C507-E35E5A28D1FA}"/>
              </a:ext>
            </a:extLst>
          </p:cNvPr>
          <p:cNvSpPr txBox="1"/>
          <p:nvPr/>
        </p:nvSpPr>
        <p:spPr>
          <a:xfrm>
            <a:off x="1143000" y="2171700"/>
            <a:ext cx="9269894" cy="4233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system provides a set of APIs for interaction with the servers.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Detailed documentation for each endpoint including request methods, response structures, and required information for each request.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Authentication and authorization methods to ensure security.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423</Words>
  <Application>Microsoft Office PowerPoint</Application>
  <PresentationFormat>Custom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 Bold</vt:lpstr>
      <vt:lpstr>Roboto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Abo Salma</dc:creator>
  <cp:lastModifiedBy>Abo Salma</cp:lastModifiedBy>
  <cp:revision>5</cp:revision>
  <dcterms:created xsi:type="dcterms:W3CDTF">2006-08-16T00:00:00Z</dcterms:created>
  <dcterms:modified xsi:type="dcterms:W3CDTF">2024-05-06T20:08:37Z</dcterms:modified>
  <dc:identifier>DAFfDv2oW9c</dc:identifier>
</cp:coreProperties>
</file>