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1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6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6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1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BAE3E-B2A3-A21F-8531-8B1F9C3E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b="1" dirty="0"/>
              <a:t>Project Title:</a:t>
            </a:r>
            <a:r>
              <a:rPr lang="en-US" dirty="0"/>
              <a:t> Plant Disease Classifier</a:t>
            </a:r>
            <a:endParaRPr lang="ar-EG" dirty="0"/>
          </a:p>
        </p:txBody>
      </p:sp>
      <p:pic>
        <p:nvPicPr>
          <p:cNvPr id="1026" name="Picture 2" descr="نتيجة الصورة لـ wصور تكنولوجيا نباتات">
            <a:extLst>
              <a:ext uri="{FF2B5EF4-FFF2-40B4-BE49-F238E27FC236}">
                <a16:creationId xmlns:a16="http://schemas.microsoft.com/office/drawing/2014/main" id="{90B1AA87-24F4-35FC-1CDA-775724EC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256430"/>
            <a:ext cx="5648193" cy="376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D4BC9-7EDA-B0BE-6AA7-2F0A323A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Yousef Abdelnasser Ahmed</a:t>
            </a:r>
            <a:br>
              <a:rPr lang="en-US" dirty="0"/>
            </a:br>
            <a:r>
              <a:rPr lang="en-US" b="1" dirty="0"/>
              <a:t>Title:</a:t>
            </a:r>
            <a:r>
              <a:rPr lang="en-US" dirty="0"/>
              <a:t> AI Engineer</a:t>
            </a:r>
            <a:br>
              <a:rPr lang="en-US" dirty="0"/>
            </a:br>
            <a:r>
              <a:rPr lang="en-US" b="1" dirty="0"/>
              <a:t>Under the Academic Supervision of:</a:t>
            </a:r>
            <a:r>
              <a:rPr lang="en-US" dirty="0"/>
              <a:t> Shabab </a:t>
            </a:r>
            <a:r>
              <a:rPr lang="en-US" dirty="0" err="1"/>
              <a:t>Mobtakeron</a:t>
            </a:r>
            <a:endParaRPr lang="ar-EG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81CCB-9AE1-9806-0D33-3D6F92D0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Introduction</a:t>
            </a:r>
            <a:br>
              <a:rPr lang="en-US" sz="3600" b="1"/>
            </a:br>
            <a:endParaRPr lang="ar-E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014B8-D176-A647-E52E-FB47F222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/>
              <a:t>What is the Plant Disease Classifier?</a:t>
            </a:r>
            <a:br>
              <a:rPr lang="en-US"/>
            </a:br>
            <a:r>
              <a:rPr lang="en-US"/>
              <a:t>A deep learning-powered application that detects and classifies plant diseases from leaf images.</a:t>
            </a:r>
          </a:p>
          <a:p>
            <a:pPr>
              <a:lnSpc>
                <a:spcPct val="110000"/>
              </a:lnSpc>
            </a:pPr>
            <a:r>
              <a:rPr lang="en-US" b="1"/>
              <a:t>Purpose:</a:t>
            </a:r>
            <a:br>
              <a:rPr lang="en-US"/>
            </a:br>
            <a:r>
              <a:rPr lang="en-US"/>
              <a:t>To assist farmers and agricultural experts in identifying plant diseases early to prevent crop loss.</a:t>
            </a:r>
          </a:p>
          <a:p>
            <a:pPr>
              <a:lnSpc>
                <a:spcPct val="110000"/>
              </a:lnSpc>
            </a:pPr>
            <a:endParaRPr lang="ar-EG"/>
          </a:p>
        </p:txBody>
      </p:sp>
      <p:pic>
        <p:nvPicPr>
          <p:cNvPr id="2050" name="Picture 2" descr="نتيجة الصورة لـ A deep learning-powered application that detects and classifies plant diseases from leaf images.">
            <a:extLst>
              <a:ext uri="{FF2B5EF4-FFF2-40B4-BE49-F238E27FC236}">
                <a16:creationId xmlns:a16="http://schemas.microsoft.com/office/drawing/2014/main" id="{B5FAE16F-06B3-3567-819A-C2D2804D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7" r="22392" b="-1"/>
          <a:stretch/>
        </p:blipFill>
        <p:spPr bwMode="auto">
          <a:xfrm>
            <a:off x="5671128" y="914399"/>
            <a:ext cx="6520872" cy="53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C0DF-448F-E9CD-EE05-651790C7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Dataset</a:t>
            </a:r>
            <a:br>
              <a:rPr lang="en-US" sz="3100" b="1"/>
            </a:br>
            <a:endParaRPr lang="ar-EG" sz="310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Potato leaf image samples e.g Healthy, Early Blight, Late blight ...">
            <a:extLst>
              <a:ext uri="{FF2B5EF4-FFF2-40B4-BE49-F238E27FC236}">
                <a16:creationId xmlns:a16="http://schemas.microsoft.com/office/drawing/2014/main" id="{1A052363-3423-8167-E479-94C2033FA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539665"/>
            <a:ext cx="5648193" cy="375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2E71-26F7-42EB-7F22-C8D1C05E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Name:</a:t>
            </a:r>
            <a:r>
              <a:rPr lang="en-US" sz="1700"/>
              <a:t> </a:t>
            </a:r>
            <a:r>
              <a:rPr lang="en-US" sz="1700" err="1"/>
              <a:t>PlantVillage</a:t>
            </a:r>
            <a:r>
              <a:rPr lang="en-US" sz="1700"/>
              <a:t> Dataset</a:t>
            </a:r>
            <a:br>
              <a:rPr lang="en-US" sz="1700"/>
            </a:br>
            <a:r>
              <a:rPr lang="en-US" sz="1700" b="1"/>
              <a:t>Source:</a:t>
            </a:r>
            <a:r>
              <a:rPr lang="en-US" sz="1700"/>
              <a:t> https://www.kaggle.com/datasets/abdallahalidev/plantvillage-dataset</a:t>
            </a:r>
            <a:br>
              <a:rPr lang="en-US" sz="1700"/>
            </a:br>
            <a:r>
              <a:rPr lang="en-US" sz="1700" b="1"/>
              <a:t>Total Categories:</a:t>
            </a:r>
            <a:r>
              <a:rPr lang="en-US" sz="1700"/>
              <a:t> 38</a:t>
            </a:r>
          </a:p>
          <a:p>
            <a:pPr>
              <a:lnSpc>
                <a:spcPct val="110000"/>
              </a:lnSpc>
            </a:pPr>
            <a:r>
              <a:rPr lang="en-US" sz="1700" b="1"/>
              <a:t>Examples:</a:t>
            </a:r>
            <a:endParaRPr lang="en-US" sz="17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Tomato___</a:t>
            </a:r>
            <a:r>
              <a:rPr lang="en-US" sz="1700" err="1"/>
              <a:t>Leaf_Mold</a:t>
            </a:r>
            <a:endParaRPr lang="en-US" sz="17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Potato___</a:t>
            </a:r>
            <a:r>
              <a:rPr lang="en-US" sz="1700" err="1"/>
              <a:t>Early_blight</a:t>
            </a:r>
            <a:endParaRPr lang="en-US" sz="17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Apple___</a:t>
            </a:r>
            <a:r>
              <a:rPr lang="en-US" sz="1700" err="1"/>
              <a:t>Black_rot</a:t>
            </a:r>
            <a:endParaRPr lang="en-US" sz="170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err="1"/>
              <a:t>Strawberry___healthy</a:t>
            </a:r>
            <a:endParaRPr lang="en-US" sz="1700"/>
          </a:p>
          <a:p>
            <a:pPr>
              <a:lnSpc>
                <a:spcPct val="110000"/>
              </a:lnSpc>
            </a:pPr>
            <a:endParaRPr lang="ar-EG" sz="1700"/>
          </a:p>
        </p:txBody>
      </p:sp>
    </p:spTree>
    <p:extLst>
      <p:ext uri="{BB962C8B-B14F-4D97-AF65-F5344CB8AC3E}">
        <p14:creationId xmlns:p14="http://schemas.microsoft.com/office/powerpoint/2010/main" val="37308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B8587-23E8-DA47-8726-F97CEDBB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Tools &amp; Technologies</a:t>
            </a:r>
            <a:br>
              <a:rPr lang="en-US" sz="3100" b="1"/>
            </a:br>
            <a:endParaRPr lang="ar-EG" sz="310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نتيجة الصورة لـ plants in future">
            <a:extLst>
              <a:ext uri="{FF2B5EF4-FFF2-40B4-BE49-F238E27FC236}">
                <a16:creationId xmlns:a16="http://schemas.microsoft.com/office/drawing/2014/main" id="{F0442009-7074-8A54-5E9A-108FFC6B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537460"/>
            <a:ext cx="5303211" cy="37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A98C-DF4D-87B5-2D78-D06F36C4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TensorFlow /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JSON (label encoding)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OpenCV </a:t>
            </a:r>
          </a:p>
        </p:txBody>
      </p:sp>
    </p:spTree>
    <p:extLst>
      <p:ext uri="{BB962C8B-B14F-4D97-AF65-F5344CB8AC3E}">
        <p14:creationId xmlns:p14="http://schemas.microsoft.com/office/powerpoint/2010/main" val="28933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F8E62-EF90-B8CB-2C2E-12DBC332B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Model Architecture</a:t>
            </a:r>
            <a:br>
              <a:rPr lang="en-US" sz="3400" b="1"/>
            </a:br>
            <a:endParaRPr lang="ar-EG" sz="3400"/>
          </a:p>
        </p:txBody>
      </p:sp>
      <p:cxnSp>
        <p:nvCxnSpPr>
          <p:cNvPr id="5132" name="Straight Connector 513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83FF-0AC5-ECF5-55B6-A1B7FEA44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CNN-based architecture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Input Size: 224x224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Optimizer: Adam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Loss Function: Categorical Crossentropy</a:t>
            </a:r>
          </a:p>
          <a:p>
            <a:pPr>
              <a:lnSpc>
                <a:spcPct val="110000"/>
              </a:lnSpc>
            </a:pPr>
            <a:r>
              <a:rPr lang="en-US" b="1"/>
              <a:t>Training:</a:t>
            </a:r>
            <a:endParaRPr lang="en-US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Trained on labeled leaf images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Data augmentation used to improve generalization</a:t>
            </a:r>
          </a:p>
        </p:txBody>
      </p:sp>
      <p:pic>
        <p:nvPicPr>
          <p:cNvPr id="5122" name="Picture 2" descr="Proposed method for classification of plant disease using CNN models ...">
            <a:extLst>
              <a:ext uri="{FF2B5EF4-FFF2-40B4-BE49-F238E27FC236}">
                <a16:creationId xmlns:a16="http://schemas.microsoft.com/office/drawing/2014/main" id="{5E3C3D33-0ECF-B412-06F5-CCFBED40C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5179" y="2974586"/>
            <a:ext cx="4375829" cy="33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363C0-1906-529E-FF1E-56FDE7C8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Application Interface</a:t>
            </a:r>
            <a:br>
              <a:rPr lang="en-US" sz="3700" b="1"/>
            </a:br>
            <a:endParaRPr lang="ar-EG" sz="3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CF6B5-775D-97B7-C2D8-081426C4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9" y="1828800"/>
            <a:ext cx="6563619" cy="3966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FC49-9BAB-D3D0-6F7A-0F31D0D75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an image of a plant leaf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"Classify"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 Predicted disease class</a:t>
            </a:r>
          </a:p>
          <a:p>
            <a:r>
              <a:rPr lang="en-US" b="1" dirty="0"/>
              <a:t>Demo Screenshot:</a:t>
            </a:r>
            <a:r>
              <a:rPr lang="en-US" dirty="0"/>
              <a:t> (Include screenshot from app with prediction)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14709-1255-CA71-C597-BB7A69C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Future Improvements</a:t>
            </a:r>
            <a:br>
              <a:rPr lang="en-US" sz="3700" b="1"/>
            </a:br>
            <a:endParaRPr lang="ar-EG" sz="3700"/>
          </a:p>
        </p:txBody>
      </p:sp>
      <p:pic>
        <p:nvPicPr>
          <p:cNvPr id="6146" name="Picture 2" descr="نتيجة الصورة لـ clasifier plants future      Future Improvements">
            <a:extLst>
              <a:ext uri="{FF2B5EF4-FFF2-40B4-BE49-F238E27FC236}">
                <a16:creationId xmlns:a16="http://schemas.microsoft.com/office/drawing/2014/main" id="{AFC6DBED-F7A6-D6C7-C303-EF196981F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2256287"/>
            <a:ext cx="4821101" cy="376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A74-6059-9604-88ED-9C384419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Transfer Learning (e.g. MobileNetV2)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to cloud (</a:t>
            </a:r>
            <a:r>
              <a:rPr lang="en-US" dirty="0" err="1"/>
              <a:t>Streamlit</a:t>
            </a:r>
            <a:r>
              <a:rPr lang="en-US" dirty="0"/>
              <a:t> Share, Heroku,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confidence scores and real-time webcam capture</a:t>
            </a:r>
          </a:p>
          <a:p>
            <a:endParaRPr lang="ar-EG" dirty="0"/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6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0008E-0E32-F772-5679-3BC3E729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/>
              <a:t>Conclusion</a:t>
            </a:r>
            <a:br>
              <a:rPr lang="en-US" sz="3600" b="1"/>
            </a:br>
            <a:endParaRPr lang="ar-EG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631F-4D54-11BD-DC83-CF3C37C6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demonstrates the power of AI in agriculture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detection of plant disease can save crops and improve food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step: improve performance and deploy for real-world use</a:t>
            </a:r>
          </a:p>
          <a:p>
            <a:endParaRPr lang="ar-EG" dirty="0"/>
          </a:p>
        </p:txBody>
      </p:sp>
      <p:pic>
        <p:nvPicPr>
          <p:cNvPr id="19" name="Picture 18" descr="A person in a farm with a drone flying over it&#10;&#10;Description automatically generated">
            <a:extLst>
              <a:ext uri="{FF2B5EF4-FFF2-40B4-BE49-F238E27FC236}">
                <a16:creationId xmlns:a16="http://schemas.microsoft.com/office/drawing/2014/main" id="{7F0DBE8A-AF07-9D31-9B19-1A5B9B118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02" r="-1" b="-1"/>
          <a:stretch/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7" descr="Pakistan’s Agricultural Revolution: Embracing AI for a Sustainable Future">
            <a:extLst>
              <a:ext uri="{FF2B5EF4-FFF2-40B4-BE49-F238E27FC236}">
                <a16:creationId xmlns:a16="http://schemas.microsoft.com/office/drawing/2014/main" id="{B5A226CB-8E71-8601-CDB0-1973AEECE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69355" y="902209"/>
            <a:ext cx="2305879" cy="230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8009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2181B-592B-2E1D-75A4-C49A8FE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Thank You</a:t>
            </a:r>
            <a:br>
              <a:rPr lang="en-US" sz="6600" dirty="0"/>
            </a:br>
            <a:endParaRPr lang="en-US" sz="6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861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Project Title: Plant Disease Classifier</vt:lpstr>
      <vt:lpstr>Introduction </vt:lpstr>
      <vt:lpstr>Dataset </vt:lpstr>
      <vt:lpstr>Tools &amp; Technologies </vt:lpstr>
      <vt:lpstr>Model Architecture </vt:lpstr>
      <vt:lpstr>Application Interface </vt:lpstr>
      <vt:lpstr>Future Improvements </vt:lpstr>
      <vt:lpstr>Conclusion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يوسف عبدالناصر احمد</dc:creator>
  <cp:lastModifiedBy>يوسف عبدالناصر احمد</cp:lastModifiedBy>
  <cp:revision>1</cp:revision>
  <dcterms:created xsi:type="dcterms:W3CDTF">2025-04-13T17:38:44Z</dcterms:created>
  <dcterms:modified xsi:type="dcterms:W3CDTF">2025-04-13T18:24:46Z</dcterms:modified>
</cp:coreProperties>
</file>