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61A7B-3FCA-47A2-9981-D341B924584D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0C80-F2A3-474E-8815-E6AECDD9EF3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70647" y="694171"/>
            <a:ext cx="5915306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B90E-C194-463E-96C1-0A9E836F87B3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32FE-F8BF-44AD-8AFC-6D09ED1999C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Programmation Python	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fr-FR" dirty="0"/>
              <a:t>Youssef ALJ</a:t>
            </a:r>
          </a:p>
          <a:p>
            <a:pPr marL="0" lvl="0" indent="0" algn="ctr">
              <a:buNone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538288"/>
            <a:ext cx="78771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L’explorateur de variables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185988"/>
            <a:ext cx="58293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L’interprète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113" y="1450429"/>
            <a:ext cx="5819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7171" y="89689"/>
            <a:ext cx="8228763" cy="151209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Utilisation de l’éditeur et de l’interprète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2400" dirty="0"/>
              <a:t>L’éditeur :</a:t>
            </a:r>
          </a:p>
          <a:p>
            <a:pPr lvl="1" hangingPunct="0"/>
            <a:r>
              <a:rPr lang="fr-FR" sz="2000" dirty="0"/>
              <a:t>Pour écrire des fonctions des programmes.</a:t>
            </a:r>
          </a:p>
          <a:p>
            <a:pPr lvl="1" hangingPunct="0"/>
            <a:r>
              <a:rPr lang="fr-FR" sz="2000" dirty="0"/>
              <a:t>Toute opération qu’on veut sauvegarder.</a:t>
            </a:r>
          </a:p>
          <a:p>
            <a:pPr lvl="0"/>
            <a:r>
              <a:rPr lang="fr-FR" sz="2400" dirty="0"/>
              <a:t>L’interprète :</a:t>
            </a:r>
          </a:p>
          <a:p>
            <a:pPr lvl="1" hangingPunct="0"/>
            <a:r>
              <a:rPr lang="fr-FR" sz="2000" dirty="0"/>
              <a:t>Les petits calculs.</a:t>
            </a:r>
          </a:p>
          <a:p>
            <a:pPr lvl="1" hangingPunct="0"/>
            <a:r>
              <a:rPr lang="fr-FR" sz="2000" dirty="0"/>
              <a:t>Tests des fonctions écrites dans l’éditeur ou des fonctions python.</a:t>
            </a:r>
          </a:p>
          <a:p>
            <a:pPr lvl="1" hangingPunct="0"/>
            <a:r>
              <a:rPr lang="fr-FR" sz="2000" dirty="0"/>
              <a:t>Tout ce qui n’a pas vocation à être sauvegardé</a:t>
            </a:r>
            <a:r>
              <a:rPr lang="fr-FR" sz="2000" dirty="0" smtClean="0"/>
              <a:t>.</a:t>
            </a:r>
          </a:p>
          <a:p>
            <a:pPr hangingPunct="0"/>
            <a:r>
              <a:rPr lang="fr-FR" sz="2400" dirty="0" smtClean="0"/>
              <a:t>L’explorateur de variables :</a:t>
            </a:r>
          </a:p>
          <a:p>
            <a:pPr lvl="1" hangingPunct="0"/>
            <a:r>
              <a:rPr lang="fr-FR" sz="2000" dirty="0" smtClean="0"/>
              <a:t>Permet de visualiser l’état courant des variables après exécution. </a:t>
            </a:r>
            <a:endParaRPr lang="fr-FR" sz="2000" dirty="0"/>
          </a:p>
          <a:p>
            <a:pPr lvl="0"/>
            <a:endParaRPr lang="fr-FR" sz="2400" dirty="0"/>
          </a:p>
          <a:p>
            <a:pPr lvl="0"/>
            <a:endParaRPr lang="fr-FR" sz="2400" dirty="0"/>
          </a:p>
          <a:p>
            <a:pPr lvl="0"/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80608" y="2620534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Eléments du langage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Hello world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Notre premier programme sera d’afficher Hello world à l’écran.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429000"/>
            <a:ext cx="44100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709966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La fonction </a:t>
            </a:r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La fonction </a:t>
            </a:r>
            <a:r>
              <a:rPr lang="fr-FR" dirty="0" err="1"/>
              <a:t>print</a:t>
            </a:r>
            <a:r>
              <a:rPr lang="fr-FR" dirty="0"/>
              <a:t> permet d’afficher un message.</a:t>
            </a:r>
          </a:p>
          <a:p>
            <a:pPr lvl="0"/>
            <a:r>
              <a:rPr lang="fr-FR" dirty="0"/>
              <a:t>Elle permet aussi d’afficher le contenu de n’importe quelle variable python.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63" y="4101430"/>
            <a:ext cx="57054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7171" y="89689"/>
            <a:ext cx="8228763" cy="151209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Les entiers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Les diverses opérations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75935" y="2322350"/>
            <a:ext cx="5615701" cy="410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Les flottants (1ere partie)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105276" y="1796838"/>
            <a:ext cx="5719217" cy="338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63301" y="2836542"/>
            <a:ext cx="8228763" cy="114463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Généralités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Les erreurs en Python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2400" dirty="0"/>
              <a:t>La ligne la plus importante : la dernière.</a:t>
            </a:r>
          </a:p>
          <a:p>
            <a:pPr lvl="1" hangingPunct="0"/>
            <a:r>
              <a:rPr lang="fr-FR" sz="2000" dirty="0"/>
              <a:t>Ex : </a:t>
            </a:r>
            <a:r>
              <a:rPr lang="fr-FR" sz="2000" dirty="0" err="1"/>
              <a:t>NameError</a:t>
            </a:r>
            <a:r>
              <a:rPr lang="fr-FR" sz="2000" dirty="0"/>
              <a:t>: </a:t>
            </a:r>
            <a:r>
              <a:rPr lang="fr-FR" sz="2000" dirty="0" err="1"/>
              <a:t>name</a:t>
            </a:r>
            <a:r>
              <a:rPr lang="fr-FR" sz="2000" dirty="0"/>
              <a:t> 'pi' </a:t>
            </a:r>
            <a:r>
              <a:rPr lang="fr-FR" sz="2000" dirty="0" err="1"/>
              <a:t>is</a:t>
            </a:r>
            <a:r>
              <a:rPr lang="fr-FR" sz="2000" dirty="0"/>
              <a:t> not </a:t>
            </a:r>
            <a:r>
              <a:rPr lang="fr-FR" sz="2000" dirty="0" err="1"/>
              <a:t>defined</a:t>
            </a:r>
            <a:endParaRPr lang="fr-FR" sz="2000" dirty="0"/>
          </a:p>
          <a:p>
            <a:pPr lvl="0"/>
            <a:r>
              <a:rPr lang="fr-FR" sz="2400" dirty="0"/>
              <a:t>Les lignes précédentes : le « </a:t>
            </a:r>
            <a:r>
              <a:rPr lang="fr-FR" sz="2400" dirty="0" err="1"/>
              <a:t>traceback</a:t>
            </a:r>
            <a:r>
              <a:rPr lang="fr-FR" sz="2400" dirty="0"/>
              <a:t> » :</a:t>
            </a:r>
          </a:p>
          <a:p>
            <a:pPr lvl="1" hangingPunct="0"/>
            <a:r>
              <a:rPr lang="fr-FR" sz="2000" dirty="0"/>
              <a:t>Le </a:t>
            </a:r>
            <a:r>
              <a:rPr lang="fr-FR" sz="2000" dirty="0" err="1"/>
              <a:t>traceback</a:t>
            </a:r>
            <a:r>
              <a:rPr lang="fr-FR" sz="2000" dirty="0"/>
              <a:t> permet de trouver rapidement l’origine de l’erreur</a:t>
            </a:r>
          </a:p>
          <a:p>
            <a:pPr lvl="1" hangingPunct="0"/>
            <a:r>
              <a:rPr lang="fr-FR" sz="2000" dirty="0" err="1"/>
              <a:t>most</a:t>
            </a:r>
            <a:r>
              <a:rPr lang="fr-FR" sz="2000" dirty="0"/>
              <a:t> </a:t>
            </a:r>
            <a:r>
              <a:rPr lang="fr-FR" sz="2000" dirty="0" err="1"/>
              <a:t>recent</a:t>
            </a:r>
            <a:r>
              <a:rPr lang="fr-FR" sz="2000" dirty="0"/>
              <a:t> call last : l’appel le plus récent est affiché à la fin.</a:t>
            </a:r>
          </a:p>
          <a:p>
            <a:pPr lvl="1" hangingPunct="0"/>
            <a:endParaRPr lang="fr-FR" sz="2000" dirty="0"/>
          </a:p>
          <a:p>
            <a:pPr lvl="0"/>
            <a:r>
              <a:rPr lang="fr-FR" sz="2400" dirty="0"/>
              <a:t>Dans notre </a:t>
            </a:r>
            <a:r>
              <a:rPr lang="fr-FR" sz="2400" dirty="0" smtClean="0"/>
              <a:t>exemple, </a:t>
            </a:r>
            <a:r>
              <a:rPr lang="fr-FR" sz="2400" dirty="0"/>
              <a:t>Python ne connaît pas ‘pi’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Les erreurs en Python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/>
              <a:t>Pour y remédier on charge le module de maths.</a:t>
            </a:r>
          </a:p>
          <a:p>
            <a:pPr lvl="0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7933" y="2764703"/>
            <a:ext cx="5771139" cy="291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Listes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Explorer les résultats des commandes suivantes :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marL="108000" lvl="0" indent="0">
              <a:buNone/>
            </a:pPr>
            <a:r>
              <a:rPr lang="fr-FR" dirty="0" smtClean="0"/>
              <a:t>Les </a:t>
            </a:r>
            <a:r>
              <a:rPr lang="fr-FR" dirty="0"/>
              <a:t>listes sont mutables : on peut modifier leur contenu une fois créée.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347864" y="2122696"/>
            <a:ext cx="2323675" cy="209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Les </a:t>
            </a:r>
            <a:r>
              <a:rPr lang="fr-FR" dirty="0" err="1"/>
              <a:t>tuples</a:t>
            </a:r>
            <a:r>
              <a:rPr lang="fr-FR" dirty="0"/>
              <a:t> </a:t>
            </a:r>
            <a:r>
              <a:rPr lang="fr-FR" b="1" dirty="0"/>
              <a:t>ne sont pas mutables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220122" y="2206537"/>
            <a:ext cx="3166566" cy="117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296408" y="3341914"/>
            <a:ext cx="6277620" cy="210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 txBox="1">
            <a:spLocks noGrp="1"/>
          </p:cNvSpPr>
          <p:nvPr>
            <p:ph type="subTitle" idx="4294967295"/>
          </p:nvPr>
        </p:nvSpPr>
        <p:spPr>
          <a:xfrm>
            <a:off x="457171" y="273423"/>
            <a:ext cx="8228763" cy="530735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fr-FR"/>
              <a:t>Structures de contrôle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La boucle for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 sz="1800" b="1" dirty="0"/>
              <a:t>Utilisée pour effectuer n fois </a:t>
            </a:r>
            <a:r>
              <a:rPr lang="fr-FR" sz="1800" b="1" dirty="0" smtClean="0"/>
              <a:t>une certaine tâche où </a:t>
            </a:r>
            <a:r>
              <a:rPr lang="fr-FR" sz="1800" b="1" dirty="0"/>
              <a:t>n est défini par le programmeur.</a:t>
            </a:r>
          </a:p>
          <a:p>
            <a:pPr lvl="0">
              <a:buNone/>
            </a:pPr>
            <a:r>
              <a:rPr lang="fr-FR" sz="1800" dirty="0"/>
              <a:t>Analyser le programme suivant :</a:t>
            </a:r>
          </a:p>
          <a:p>
            <a:pPr lvl="0">
              <a:buNone/>
            </a:pPr>
            <a:endParaRPr lang="fr-FR" sz="1800" dirty="0" smtClean="0"/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endParaRPr lang="fr-FR" sz="1800" dirty="0" smtClean="0"/>
          </a:p>
          <a:p>
            <a:pPr lvl="0">
              <a:buNone/>
            </a:pPr>
            <a:r>
              <a:rPr lang="fr-FR" sz="1800" dirty="0" smtClean="0"/>
              <a:t>Chercher </a:t>
            </a:r>
            <a:r>
              <a:rPr lang="fr-FR" sz="1800" dirty="0"/>
              <a:t>sur internet la syntaxe de ‘range’</a:t>
            </a:r>
          </a:p>
          <a:p>
            <a:pPr lvl="0">
              <a:buNone/>
            </a:pPr>
            <a:r>
              <a:rPr lang="fr-FR" sz="1800" b="1" dirty="0"/>
              <a:t>Exercice :</a:t>
            </a:r>
            <a:r>
              <a:rPr lang="fr-FR" sz="1800" dirty="0"/>
              <a:t> afficher les nombres entiers naturels pairs inférieures ou égaux à 100.</a:t>
            </a:r>
          </a:p>
          <a:p>
            <a:pPr lvl="0">
              <a:buNone/>
            </a:pPr>
            <a:r>
              <a:rPr lang="fr-FR" sz="1800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405376" y="2764703"/>
            <a:ext cx="4518489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Boucle </a:t>
            </a:r>
            <a:r>
              <a:rPr lang="fr-FR" dirty="0" err="1" smtClean="0"/>
              <a:t>While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 sz="1600" dirty="0"/>
              <a:t>Utilisée pour effectuer </a:t>
            </a:r>
            <a:r>
              <a:rPr lang="fr-FR" sz="1600" dirty="0" smtClean="0"/>
              <a:t>une tâche </a:t>
            </a:r>
            <a:r>
              <a:rPr lang="fr-FR" sz="1600" dirty="0"/>
              <a:t>tant qu’une condition est réalisée.</a:t>
            </a:r>
          </a:p>
          <a:p>
            <a:pPr lvl="0">
              <a:buNone/>
            </a:pPr>
            <a:r>
              <a:rPr lang="fr-FR" sz="1600" dirty="0"/>
              <a:t>Exemple : analyser la boucle suivante :</a:t>
            </a:r>
          </a:p>
          <a:p>
            <a:pPr lvl="0">
              <a:buNone/>
            </a:pPr>
            <a:endParaRPr lang="fr-FR" sz="1600" dirty="0"/>
          </a:p>
          <a:p>
            <a:pPr lvl="0">
              <a:buNone/>
            </a:pPr>
            <a:endParaRPr lang="fr-FR" sz="1600" dirty="0"/>
          </a:p>
          <a:p>
            <a:pPr lvl="0">
              <a:buNone/>
            </a:pPr>
            <a:endParaRPr lang="fr-FR" sz="1600" dirty="0"/>
          </a:p>
          <a:p>
            <a:pPr lvl="0">
              <a:buNone/>
            </a:pPr>
            <a:endParaRPr lang="fr-FR" sz="1600" dirty="0"/>
          </a:p>
          <a:p>
            <a:pPr lvl="0"/>
            <a:r>
              <a:rPr lang="fr-FR" sz="1600" b="1" dirty="0"/>
              <a:t>Exercice </a:t>
            </a:r>
            <a:r>
              <a:rPr lang="fr-FR" sz="1600" dirty="0"/>
              <a:t>: écrire un programme qui affiche le plus petit entier n tel que 4 + 5 + 6 + ... + n dépasse 12345</a:t>
            </a:r>
          </a:p>
          <a:p>
            <a:pPr lvl="0"/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679679" y="2709844"/>
            <a:ext cx="2828425" cy="143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Tests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On utilise ‘if’ !!!!</a:t>
            </a:r>
          </a:p>
          <a:p>
            <a:pPr lvl="0"/>
            <a:r>
              <a:rPr lang="fr-FR" dirty="0"/>
              <a:t>Attention on teste l’égalité avec ‘==’.</a:t>
            </a:r>
          </a:p>
          <a:p>
            <a:pPr lvl="0"/>
            <a:r>
              <a:rPr lang="fr-FR" dirty="0"/>
              <a:t>Exemple </a:t>
            </a:r>
            <a:r>
              <a:rPr lang="fr-FR" dirty="0" smtClean="0"/>
              <a:t>:</a:t>
            </a:r>
          </a:p>
          <a:p>
            <a:pPr marL="108000" lvl="0" indent="0">
              <a:buNone/>
            </a:pPr>
            <a:endParaRPr lang="fr-FR" dirty="0"/>
          </a:p>
          <a:p>
            <a:pPr lvl="0"/>
            <a:endParaRPr lang="fr-FR" dirty="0"/>
          </a:p>
          <a:p>
            <a:pPr marL="108000" lv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985983" y="3538882"/>
            <a:ext cx="3205100" cy="137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7171" y="89689"/>
            <a:ext cx="8228763" cy="151209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D</a:t>
            </a:r>
            <a:r>
              <a:rPr lang="fr-FR" dirty="0" smtClean="0"/>
              <a:t>ivision Euclidienne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Quotient de a par b : ‘a </a:t>
            </a:r>
            <a:r>
              <a:rPr lang="fr-FR" dirty="0" smtClean="0"/>
              <a:t>// b </a:t>
            </a:r>
            <a:r>
              <a:rPr lang="fr-FR" dirty="0"/>
              <a:t>’</a:t>
            </a:r>
          </a:p>
          <a:p>
            <a:pPr lvl="0"/>
            <a:r>
              <a:rPr lang="fr-FR" dirty="0"/>
              <a:t>Reste de a par b : ‘a % b’</a:t>
            </a:r>
          </a:p>
          <a:p>
            <a:pPr lvl="0"/>
            <a:r>
              <a:rPr lang="fr-FR" b="1" dirty="0"/>
              <a:t>Exercice : </a:t>
            </a:r>
            <a:r>
              <a:rPr lang="fr-FR" dirty="0"/>
              <a:t>écrire un programme qui permet en utilisant </a:t>
            </a:r>
            <a:r>
              <a:rPr lang="fr-FR" dirty="0" smtClean="0"/>
              <a:t>le quotient ou le reste de la division euclidienne </a:t>
            </a:r>
            <a:r>
              <a:rPr lang="fr-FR" dirty="0"/>
              <a:t>d’afficher les nombres pairs.</a:t>
            </a:r>
          </a:p>
          <a:p>
            <a:pPr lvl="0"/>
            <a:r>
              <a:rPr lang="fr-FR" b="1" dirty="0"/>
              <a:t>Exercice </a:t>
            </a:r>
            <a:r>
              <a:rPr lang="fr-FR" dirty="0"/>
              <a:t>: écrire un programme qui permet d’afficher tous les nombres impaires </a:t>
            </a:r>
            <a:r>
              <a:rPr lang="fr-FR" dirty="0" smtClean="0"/>
              <a:t>inférieurs à 100.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Pourquoi Python?	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Principales caractéristiques du langage Python :</a:t>
            </a:r>
          </a:p>
          <a:p>
            <a:pPr lvl="1" hangingPunct="0"/>
            <a:r>
              <a:rPr lang="fr-FR" dirty="0"/>
              <a:t>Langage </a:t>
            </a:r>
            <a:r>
              <a:rPr lang="fr-FR" b="1" dirty="0"/>
              <a:t>interprété</a:t>
            </a:r>
            <a:r>
              <a:rPr lang="fr-FR" dirty="0"/>
              <a:t>.</a:t>
            </a:r>
          </a:p>
          <a:p>
            <a:pPr lvl="1" hangingPunct="0"/>
            <a:r>
              <a:rPr lang="fr-FR" dirty="0"/>
              <a:t>Langage </a:t>
            </a:r>
            <a:r>
              <a:rPr lang="fr-FR" b="1" dirty="0"/>
              <a:t>multi-paradigme</a:t>
            </a:r>
            <a:r>
              <a:rPr lang="fr-FR" dirty="0"/>
              <a:t>.</a:t>
            </a:r>
          </a:p>
          <a:p>
            <a:pPr lvl="1" hangingPunct="0"/>
            <a:r>
              <a:rPr lang="fr-FR" dirty="0"/>
              <a:t>Langage </a:t>
            </a:r>
            <a:r>
              <a:rPr lang="fr-FR" b="1" dirty="0" err="1"/>
              <a:t>multi-plateforme</a:t>
            </a:r>
            <a:r>
              <a:rPr lang="fr-FR" dirty="0" smtClean="0"/>
              <a:t>.</a:t>
            </a:r>
          </a:p>
          <a:p>
            <a:pPr hangingPunct="0"/>
            <a:r>
              <a:rPr lang="fr-FR" dirty="0" smtClean="0"/>
              <a:t>On peut faire plein de choses avec Python :</a:t>
            </a:r>
          </a:p>
          <a:p>
            <a:pPr lvl="1" hangingPunct="0"/>
            <a:r>
              <a:rPr lang="fr-FR" dirty="0" smtClean="0"/>
              <a:t>Développement web (Django, </a:t>
            </a:r>
            <a:r>
              <a:rPr lang="fr-FR" dirty="0" err="1" smtClean="0"/>
              <a:t>Flask</a:t>
            </a:r>
            <a:r>
              <a:rPr lang="fr-FR" dirty="0" smtClean="0"/>
              <a:t>)</a:t>
            </a:r>
            <a:endParaRPr lang="fr-FR" dirty="0" smtClean="0"/>
          </a:p>
          <a:p>
            <a:pPr lvl="1" hangingPunct="0"/>
            <a:r>
              <a:rPr lang="fr-FR" dirty="0" smtClean="0"/>
              <a:t>Très utilisé dans le domaine de la science des </a:t>
            </a:r>
            <a:r>
              <a:rPr lang="fr-FR" dirty="0" smtClean="0"/>
              <a:t>données</a:t>
            </a:r>
          </a:p>
          <a:p>
            <a:pPr lvl="1" hangingPunct="0"/>
            <a:r>
              <a:rPr lang="fr-FR" dirty="0" smtClean="0"/>
              <a:t>…</a:t>
            </a:r>
            <a:endParaRPr lang="fr-FR" dirty="0" smtClean="0"/>
          </a:p>
          <a:p>
            <a:pPr lvl="1" hangingPunct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Langage interprété vs. </a:t>
            </a:r>
            <a:r>
              <a:rPr lang="fr-FR" dirty="0" smtClean="0"/>
              <a:t>Compilé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sz="half" idx="1"/>
          </p:nvPr>
        </p:nvSpPr>
        <p:spPr>
          <a:xfrm>
            <a:off x="456481" y="1605065"/>
            <a:ext cx="4044960" cy="469780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marL="0" indent="0">
              <a:buNone/>
            </a:pPr>
            <a:r>
              <a:rPr lang="fr-FR" sz="2400" dirty="0"/>
              <a:t>Langage interprété </a:t>
            </a:r>
            <a:r>
              <a:rPr lang="fr-FR" sz="2400" dirty="0" smtClean="0"/>
              <a:t>: Interprète</a:t>
            </a:r>
            <a:r>
              <a:rPr lang="fr-FR" sz="2400" dirty="0"/>
              <a:t> </a:t>
            </a:r>
            <a:r>
              <a:rPr lang="fr-FR" sz="2400" dirty="0" smtClean="0"/>
              <a:t>analyse </a:t>
            </a:r>
            <a:r>
              <a:rPr lang="fr-FR" sz="2400" dirty="0"/>
              <a:t>et traduction du </a:t>
            </a:r>
            <a:r>
              <a:rPr lang="fr-FR" sz="2400" dirty="0" smtClean="0"/>
              <a:t>programme pour chaque exécution.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Exemples :</a:t>
            </a:r>
          </a:p>
          <a:p>
            <a:pPr marL="0" lvl="1" indent="0" hangingPunct="0">
              <a:buNone/>
            </a:pPr>
            <a:r>
              <a:rPr lang="fr-FR" sz="2400" dirty="0"/>
              <a:t>Lisp</a:t>
            </a:r>
          </a:p>
          <a:p>
            <a:pPr marL="0" lvl="1" indent="0" hangingPunct="0">
              <a:buNone/>
            </a:pPr>
            <a:r>
              <a:rPr lang="fr-FR" sz="2400" dirty="0" err="1"/>
              <a:t>Matlab</a:t>
            </a:r>
            <a:endParaRPr lang="fr-FR" sz="2400" dirty="0"/>
          </a:p>
          <a:p>
            <a:pPr marL="0" lvl="1" indent="0" hangingPunct="0">
              <a:buNone/>
            </a:pPr>
            <a:r>
              <a:rPr lang="fr-FR" sz="2400" b="1" u="sng" dirty="0"/>
              <a:t>Python</a:t>
            </a:r>
          </a:p>
          <a:p>
            <a:pPr marL="0" lvl="1" indent="0" hangingPunct="0">
              <a:buNone/>
            </a:pPr>
            <a:r>
              <a:rPr lang="fr-FR" sz="2400" dirty="0" smtClean="0"/>
              <a:t>…</a:t>
            </a:r>
            <a:endParaRPr lang="fr-FR" sz="2400" dirty="0"/>
          </a:p>
          <a:p>
            <a:pPr marL="0" indent="0"/>
            <a:endParaRPr lang="fr-FR" sz="24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sz="half" idx="2"/>
          </p:nvPr>
        </p:nvSpPr>
        <p:spPr>
          <a:xfrm>
            <a:off x="4639680" y="1605065"/>
            <a:ext cx="4046400" cy="461071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 sz="2400" dirty="0"/>
              <a:t>Langage compilé </a:t>
            </a:r>
            <a:r>
              <a:rPr lang="fr-FR" sz="2400" dirty="0" smtClean="0"/>
              <a:t>: Le compilateur effectue les opérations d’analyse et de traduction une fois pour toutes.</a:t>
            </a:r>
            <a:endParaRPr lang="fr-FR" sz="2400" dirty="0"/>
          </a:p>
          <a:p>
            <a:pPr lvl="0">
              <a:buNone/>
            </a:pPr>
            <a:r>
              <a:rPr lang="fr-FR" sz="2400" dirty="0"/>
              <a:t>Exemples :</a:t>
            </a:r>
          </a:p>
          <a:p>
            <a:pPr lvl="1" hangingPunct="0">
              <a:buNone/>
            </a:pPr>
            <a:r>
              <a:rPr lang="fr-FR" sz="2400" dirty="0"/>
              <a:t>C</a:t>
            </a:r>
          </a:p>
          <a:p>
            <a:pPr lvl="1" hangingPunct="0">
              <a:buNone/>
            </a:pPr>
            <a:r>
              <a:rPr lang="fr-FR" sz="2400" dirty="0"/>
              <a:t>C++</a:t>
            </a:r>
          </a:p>
          <a:p>
            <a:pPr lvl="1" hangingPunct="0">
              <a:buNone/>
            </a:pPr>
            <a:r>
              <a:rPr lang="fr-FR" sz="2400" dirty="0"/>
              <a:t>Java</a:t>
            </a:r>
          </a:p>
          <a:p>
            <a:pPr lvl="1" hangingPunct="0">
              <a:buNone/>
            </a:pPr>
            <a:r>
              <a:rPr lang="fr-FR" sz="2400" dirty="0" smtClean="0"/>
              <a:t>…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Langage multi-paradigme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Paradigme objet :</a:t>
            </a:r>
          </a:p>
          <a:p>
            <a:pPr lvl="1" hangingPunct="0"/>
            <a:r>
              <a:rPr lang="fr-FR" dirty="0"/>
              <a:t>Définir une entité appelée classe qui rassemble données et </a:t>
            </a:r>
            <a:r>
              <a:rPr lang="fr-FR" dirty="0" smtClean="0"/>
              <a:t>traitements.</a:t>
            </a:r>
            <a:endParaRPr lang="fr-FR" dirty="0"/>
          </a:p>
          <a:p>
            <a:pPr lvl="0"/>
            <a:r>
              <a:rPr lang="fr-FR" dirty="0"/>
              <a:t>Programmation fonctionnelle :</a:t>
            </a:r>
          </a:p>
          <a:p>
            <a:pPr lvl="1" hangingPunct="0"/>
            <a:r>
              <a:rPr lang="fr-FR" dirty="0"/>
              <a:t>Le programme est écrit sous forme d’une ou plusieurs fonctions.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Langage </a:t>
            </a:r>
            <a:r>
              <a:rPr lang="fr-FR" dirty="0" err="1"/>
              <a:t>multi-plateforme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Le programme écrit en </a:t>
            </a:r>
            <a:r>
              <a:rPr lang="fr-FR" dirty="0" err="1"/>
              <a:t>windows</a:t>
            </a:r>
            <a:r>
              <a:rPr lang="fr-FR" dirty="0"/>
              <a:t> fonctionne sous linux, </a:t>
            </a:r>
            <a:r>
              <a:rPr lang="fr-FR" dirty="0" err="1" smtClean="0"/>
              <a:t>macos</a:t>
            </a:r>
            <a:r>
              <a:rPr lang="fr-FR" dirty="0" smtClean="0"/>
              <a:t>, etc.</a:t>
            </a:r>
            <a:endParaRPr lang="fr-FR" dirty="0"/>
          </a:p>
          <a:p>
            <a:pPr lv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 noGrp="1"/>
          </p:cNvSpPr>
          <p:nvPr>
            <p:ph type="body" idx="4294967295"/>
          </p:nvPr>
        </p:nvSpPr>
        <p:spPr/>
        <p:txBody>
          <a:bodyPr anchor="ctr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 algn="ctr">
              <a:buNone/>
            </a:pPr>
            <a:r>
              <a:rPr lang="fr-FR" sz="4400" dirty="0"/>
              <a:t>Mise en place de l’environnement de programmation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Installation de Python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Télécharger </a:t>
            </a:r>
            <a:r>
              <a:rPr lang="fr-FR" dirty="0" smtClean="0"/>
              <a:t>Python avec anaconda :</a:t>
            </a:r>
          </a:p>
          <a:p>
            <a:pPr lvl="1"/>
            <a:r>
              <a:rPr lang="fr-FR" dirty="0" smtClean="0">
                <a:hlinkClick r:id="rId3"/>
              </a:rPr>
              <a:t>https://www.anaconda.com/products/individual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err="1" smtClean="0"/>
              <a:t>Download</a:t>
            </a:r>
            <a:r>
              <a:rPr lang="fr-FR" dirty="0" smtClean="0"/>
              <a:t> puis choisir la plateforme de votre PC.</a:t>
            </a:r>
          </a:p>
          <a:p>
            <a:pPr lvl="1"/>
            <a:r>
              <a:rPr lang="fr-FR" dirty="0" smtClean="0"/>
              <a:t>Suivre les instructions pour finir l’installation.</a:t>
            </a:r>
          </a:p>
          <a:p>
            <a:r>
              <a:rPr lang="fr-FR" dirty="0" smtClean="0"/>
              <a:t>Aller </a:t>
            </a:r>
            <a:r>
              <a:rPr lang="fr-FR" dirty="0"/>
              <a:t>dans </a:t>
            </a:r>
            <a:r>
              <a:rPr lang="fr-FR" dirty="0" err="1"/>
              <a:t>windows</a:t>
            </a:r>
            <a:r>
              <a:rPr lang="fr-FR" dirty="0"/>
              <a:t> → programmes → </a:t>
            </a:r>
            <a:r>
              <a:rPr lang="fr-FR" dirty="0" smtClean="0"/>
              <a:t>anaconda → </a:t>
            </a:r>
            <a:r>
              <a:rPr lang="fr-FR" dirty="0" err="1" smtClean="0"/>
              <a:t>spyder</a:t>
            </a:r>
            <a:r>
              <a:rPr lang="fr-FR" dirty="0" smtClean="0"/>
              <a:t>.</a:t>
            </a: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052736"/>
            <a:ext cx="8820472" cy="470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282</Words>
  <Application>Microsoft Office PowerPoint</Application>
  <PresentationFormat>Affichage à l'écran (4:3)</PresentationFormat>
  <Paragraphs>112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Programmation Python </vt:lpstr>
      <vt:lpstr>Généralités</vt:lpstr>
      <vt:lpstr>Pourquoi Python? </vt:lpstr>
      <vt:lpstr>Langage interprété vs. Compilé</vt:lpstr>
      <vt:lpstr>Langage multi-paradigme</vt:lpstr>
      <vt:lpstr>Langage multi-plateforme</vt:lpstr>
      <vt:lpstr>Diapositive 7</vt:lpstr>
      <vt:lpstr>Installation de Python</vt:lpstr>
      <vt:lpstr>Diapositive 9</vt:lpstr>
      <vt:lpstr>L’éditeur</vt:lpstr>
      <vt:lpstr>L’explorateur de variables</vt:lpstr>
      <vt:lpstr>L’interprète</vt:lpstr>
      <vt:lpstr>Utilisation de l’éditeur et de l’interprète</vt:lpstr>
      <vt:lpstr>Eléments du langage</vt:lpstr>
      <vt:lpstr>Hello world</vt:lpstr>
      <vt:lpstr>Commentaires</vt:lpstr>
      <vt:lpstr>La fonction print</vt:lpstr>
      <vt:lpstr>Les entiers</vt:lpstr>
      <vt:lpstr>Les flottants (1ere partie)</vt:lpstr>
      <vt:lpstr>Les erreurs en Python</vt:lpstr>
      <vt:lpstr>Les erreurs en Python</vt:lpstr>
      <vt:lpstr>Listes</vt:lpstr>
      <vt:lpstr>Tuples</vt:lpstr>
      <vt:lpstr>Diapositive 24</vt:lpstr>
      <vt:lpstr>La boucle for</vt:lpstr>
      <vt:lpstr>Boucle While</vt:lpstr>
      <vt:lpstr>Tests</vt:lpstr>
      <vt:lpstr>Division Euclidienne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Youssef</dc:creator>
  <cp:lastModifiedBy>Youssef</cp:lastModifiedBy>
  <cp:revision>1</cp:revision>
  <dcterms:created xsi:type="dcterms:W3CDTF">2020-11-15T10:52:40Z</dcterms:created>
  <dcterms:modified xsi:type="dcterms:W3CDTF">2020-11-15T10:55:10Z</dcterms:modified>
</cp:coreProperties>
</file>