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4"/>
  </p:notesMasterIdLst>
  <p:sldIdLst>
    <p:sldId id="257" r:id="rId5"/>
    <p:sldId id="323" r:id="rId6"/>
    <p:sldId id="324" r:id="rId7"/>
    <p:sldId id="256" r:id="rId8"/>
    <p:sldId id="258" r:id="rId9"/>
    <p:sldId id="260" r:id="rId10"/>
    <p:sldId id="288" r:id="rId11"/>
    <p:sldId id="272" r:id="rId12"/>
    <p:sldId id="325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5" r:id="rId22"/>
    <p:sldId id="271" r:id="rId23"/>
    <p:sldId id="326" r:id="rId24"/>
    <p:sldId id="273" r:id="rId25"/>
    <p:sldId id="274" r:id="rId26"/>
    <p:sldId id="327" r:id="rId27"/>
    <p:sldId id="276" r:id="rId28"/>
    <p:sldId id="277" r:id="rId29"/>
    <p:sldId id="278" r:id="rId30"/>
    <p:sldId id="279" r:id="rId31"/>
    <p:sldId id="280" r:id="rId32"/>
    <p:sldId id="281" r:id="rId33"/>
    <p:sldId id="289" r:id="rId34"/>
    <p:sldId id="283" r:id="rId35"/>
    <p:sldId id="282" r:id="rId36"/>
    <p:sldId id="284" r:id="rId37"/>
    <p:sldId id="285" r:id="rId38"/>
    <p:sldId id="286" r:id="rId39"/>
    <p:sldId id="287" r:id="rId40"/>
    <p:sldId id="290" r:id="rId41"/>
    <p:sldId id="291" r:id="rId42"/>
    <p:sldId id="292" r:id="rId43"/>
    <p:sldId id="293" r:id="rId44"/>
    <p:sldId id="297" r:id="rId45"/>
    <p:sldId id="294" r:id="rId46"/>
    <p:sldId id="295" r:id="rId47"/>
    <p:sldId id="328" r:id="rId48"/>
    <p:sldId id="296" r:id="rId49"/>
    <p:sldId id="322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16" r:id="rId61"/>
    <p:sldId id="308" r:id="rId62"/>
    <p:sldId id="309" r:id="rId63"/>
    <p:sldId id="310" r:id="rId64"/>
    <p:sldId id="311" r:id="rId65"/>
    <p:sldId id="313" r:id="rId66"/>
    <p:sldId id="314" r:id="rId67"/>
    <p:sldId id="315" r:id="rId68"/>
    <p:sldId id="317" r:id="rId69"/>
    <p:sldId id="318" r:id="rId70"/>
    <p:sldId id="320" r:id="rId71"/>
    <p:sldId id="319" r:id="rId72"/>
    <p:sldId id="321" r:id="rId7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29.w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wmf"/><Relationship Id="rId9" Type="http://schemas.openxmlformats.org/officeDocument/2006/relationships/image" Target="../media/image5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e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emf"/><Relationship Id="rId9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FFCFD-9501-436B-B522-521519267EFD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D185A-28AC-4B2F-A203-3F454D4DE9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D185A-28AC-4B2F-A203-3F454D4DE92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47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D185A-28AC-4B2F-A203-3F454D4DE92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961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D185A-28AC-4B2F-A203-3F454D4DE92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411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D185A-28AC-4B2F-A203-3F454D4DE928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55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D185A-28AC-4B2F-A203-3F454D4DE928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2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E7326-4D92-4675-A146-CA6D1A20B59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0809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CE124-6C74-4455-BA80-08BAB4F85E2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524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1B325-14F5-41A3-AE00-7F19D548F92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4229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C0BB6-21B3-4BFC-A65D-03B15991B6F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5217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9882A-009E-45E7-9BED-81C75D69FF2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4554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ACB8-50E7-41DD-BD1B-05856266A9E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3220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B8519-C7BE-4A16-BF71-7D5082F9C16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5055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98C3F-27F4-49A9-A39C-176CBABF5DD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935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16FD-5079-4D91-A033-51063F6D6DC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8170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0E159-4902-40C4-BCAA-F7FBA7DDDF2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1684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6D92D-0B8C-49B7-B121-24804C576B9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7786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E91152-4E1D-4E72-B3ED-A7F0FAB9A68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8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1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49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6.e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6.emf"/><Relationship Id="rId9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8.png"/><Relationship Id="rId4" Type="http://schemas.openxmlformats.org/officeDocument/2006/relationships/image" Target="../media/image6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77.png"/><Relationship Id="rId4" Type="http://schemas.openxmlformats.org/officeDocument/2006/relationships/image" Target="../media/image6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7" Type="http://schemas.openxmlformats.org/officeDocument/2006/relationships/image" Target="../media/image7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0.png"/><Relationship Id="rId5" Type="http://schemas.openxmlformats.org/officeDocument/2006/relationships/image" Target="../media/image66.png"/><Relationship Id="rId4" Type="http://schemas.openxmlformats.org/officeDocument/2006/relationships/image" Target="../media/image6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6.png"/><Relationship Id="rId5" Type="http://schemas.openxmlformats.org/officeDocument/2006/relationships/image" Target="../media/image670.png"/><Relationship Id="rId10" Type="http://schemas.openxmlformats.org/officeDocument/2006/relationships/image" Target="../media/image69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7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94.png"/><Relationship Id="rId4" Type="http://schemas.openxmlformats.org/officeDocument/2006/relationships/image" Target="../media/image9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95.png"/><Relationship Id="rId4" Type="http://schemas.openxmlformats.org/officeDocument/2006/relationships/image" Target="../media/image9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image" Target="../media/image101.png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95.wmf"/><Relationship Id="rId10" Type="http://schemas.openxmlformats.org/officeDocument/2006/relationships/image" Target="../media/image102.png"/><Relationship Id="rId4" Type="http://schemas.openxmlformats.org/officeDocument/2006/relationships/oleObject" Target="../embeddings/oleObject98.bin"/><Relationship Id="rId9" Type="http://schemas.openxmlformats.org/officeDocument/2006/relationships/image" Target="../media/image97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98.wmf"/><Relationship Id="rId4" Type="http://schemas.openxmlformats.org/officeDocument/2006/relationships/oleObject" Target="../embeddings/oleObject101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05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0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4.png"/><Relationship Id="rId5" Type="http://schemas.openxmlformats.org/officeDocument/2006/relationships/image" Target="../media/image110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5" Type="http://schemas.openxmlformats.org/officeDocument/2006/relationships/image" Target="../media/image1131.png"/><Relationship Id="rId4" Type="http://schemas.openxmlformats.org/officeDocument/2006/relationships/image" Target="../media/image15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1.png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0.png"/><Relationship Id="rId7" Type="http://schemas.openxmlformats.org/officeDocument/2006/relationships/image" Target="../media/image17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7" Type="http://schemas.openxmlformats.org/officeDocument/2006/relationships/image" Target="../media/image17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7" Type="http://schemas.openxmlformats.org/officeDocument/2006/relationships/image" Target="../media/image18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5.png"/><Relationship Id="rId4" Type="http://schemas.openxmlformats.org/officeDocument/2006/relationships/image" Target="../media/image18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5" Type="http://schemas.openxmlformats.org/officeDocument/2006/relationships/image" Target="../media/image190.png"/><Relationship Id="rId4" Type="http://schemas.openxmlformats.org/officeDocument/2006/relationships/image" Target="../media/image18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image" Target="../media/image1930.png"/><Relationship Id="rId7" Type="http://schemas.openxmlformats.org/officeDocument/2006/relationships/image" Target="../media/image197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3.png"/><Relationship Id="rId4" Type="http://schemas.openxmlformats.org/officeDocument/2006/relationships/image" Target="../media/image20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9.png"/><Relationship Id="rId4" Type="http://schemas.openxmlformats.org/officeDocument/2006/relationships/image" Target="../media/image20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827088" y="2204864"/>
            <a:ext cx="792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Le lissage exponentiel simple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7088" y="2780928"/>
            <a:ext cx="792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Le lissage exponentiel double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827088" y="3356992"/>
            <a:ext cx="792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Le lissage de Holt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827088" y="3861048"/>
            <a:ext cx="792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Le lissage de Winters</a:t>
            </a:r>
          </a:p>
        </p:txBody>
      </p:sp>
      <p:sp>
        <p:nvSpPr>
          <p:cNvPr id="2054" name="Rectangle 16"/>
          <p:cNvSpPr>
            <a:spLocks noChangeArrowheads="1"/>
          </p:cNvSpPr>
          <p:nvPr/>
        </p:nvSpPr>
        <p:spPr bwMode="auto">
          <a:xfrm>
            <a:off x="685800" y="54927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400">
                <a:solidFill>
                  <a:schemeClr val="tx2"/>
                </a:solidFill>
              </a:rPr>
              <a:t>Le Lissage exponentiel</a:t>
            </a:r>
          </a:p>
        </p:txBody>
      </p:sp>
      <p:sp>
        <p:nvSpPr>
          <p:cNvPr id="2055" name="Text Box 17"/>
          <p:cNvSpPr txBox="1">
            <a:spLocks noChangeArrowheads="1"/>
          </p:cNvSpPr>
          <p:nvPr/>
        </p:nvSpPr>
        <p:spPr bwMode="auto">
          <a:xfrm>
            <a:off x="827584" y="4328269"/>
            <a:ext cx="792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Le lissage Généralisé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827088" y="4869160"/>
            <a:ext cx="475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‘‘Les modèles de Gardner’’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7584" y="5517232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‘‘Les modèles </a:t>
            </a:r>
            <a:r>
              <a:rPr lang="fr-FR" dirty="0" smtClean="0"/>
              <a:t>ETS</a:t>
            </a:r>
            <a:r>
              <a:rPr lang="fr-FR" dirty="0" smtClean="0"/>
              <a:t>’’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8424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C’est une méthode plus générale que le LES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468313" y="1700213"/>
            <a:ext cx="7993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Elle s’adapte aux séries présentant une tendance</a:t>
            </a:r>
          </a:p>
        </p:txBody>
      </p:sp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3348038" y="2781300"/>
          <a:ext cx="24622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5" name="Équation" r:id="rId3" imgW="1040948" imgH="215806" progId="Equation.3">
                  <p:embed/>
                </p:oleObj>
              </mc:Choice>
              <mc:Fallback>
                <p:oleObj name="Équation" r:id="rId3" imgW="1040948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781300"/>
                        <a:ext cx="24622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430213" y="3357563"/>
          <a:ext cx="901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6" name="Équation" r:id="rId5" imgW="380835" imgH="215806" progId="Equation.3">
                  <p:embed/>
                </p:oleObj>
              </mc:Choice>
              <mc:Fallback>
                <p:oleObj name="Équation" r:id="rId5" imgW="380835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3357563"/>
                        <a:ext cx="9017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1331913" y="3392488"/>
            <a:ext cx="7127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: valeur prévue de la série à partir de T pour l’instant T+h</a:t>
            </a:r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395288" y="4076700"/>
            <a:ext cx="806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S</a:t>
            </a:r>
            <a:r>
              <a:rPr lang="fr-FR" altLang="fr-FR" sz="2000" baseline="-25000"/>
              <a:t>T</a:t>
            </a:r>
            <a:r>
              <a:rPr lang="fr-FR" altLang="fr-FR" sz="2000"/>
              <a:t> et T</a:t>
            </a:r>
            <a:r>
              <a:rPr lang="fr-FR" altLang="fr-FR" sz="2000" baseline="-25000"/>
              <a:t>T</a:t>
            </a:r>
            <a:r>
              <a:rPr lang="fr-FR" altLang="fr-FR" sz="2000"/>
              <a:t> sont choisis de façon à minimiser : </a:t>
            </a:r>
          </a:p>
        </p:txBody>
      </p:sp>
      <p:graphicFrame>
        <p:nvGraphicFramePr>
          <p:cNvPr id="8200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7" name="Équation" r:id="rId7" imgW="114151" imgH="215619" progId="Equation.3">
                  <p:embed/>
                </p:oleObj>
              </mc:Choice>
              <mc:Fallback>
                <p:oleObj name="Équation" r:id="rId7" imgW="114151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1"/>
          <p:cNvGraphicFramePr>
            <a:graphicFrameLocks noChangeAspect="1"/>
          </p:cNvGraphicFramePr>
          <p:nvPr/>
        </p:nvGraphicFramePr>
        <p:xfrm>
          <a:off x="212725" y="4581525"/>
          <a:ext cx="85471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8" name="Équation" r:id="rId9" imgW="4330700" imgH="444500" progId="Equation.3">
                  <p:embed/>
                </p:oleObj>
              </mc:Choice>
              <mc:Fallback>
                <p:oleObj name="Équation" r:id="rId9" imgW="4330700" imgH="444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4581525"/>
                        <a:ext cx="85471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539750" y="2276475"/>
            <a:ext cx="828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Pour une série y</a:t>
            </a:r>
            <a:r>
              <a:rPr lang="fr-FR" altLang="fr-FR" sz="2000" baseline="-25000"/>
              <a:t>t</a:t>
            </a:r>
            <a:r>
              <a:rPr lang="fr-FR" altLang="fr-FR" sz="2000"/>
              <a:t> t = 1, … ,T, LED suggère une prévision de la forme : </a:t>
            </a:r>
          </a:p>
        </p:txBody>
      </p:sp>
      <p:graphicFrame>
        <p:nvGraphicFramePr>
          <p:cNvPr id="8203" name="Object 13"/>
          <p:cNvGraphicFramePr>
            <a:graphicFrameLocks noChangeAspect="1"/>
          </p:cNvGraphicFramePr>
          <p:nvPr/>
        </p:nvGraphicFramePr>
        <p:xfrm>
          <a:off x="2124075" y="5597525"/>
          <a:ext cx="38163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9" name="Équation" r:id="rId11" imgW="1777229" imgH="431613" progId="Equation.3">
                  <p:embed/>
                </p:oleObj>
              </mc:Choice>
              <mc:Fallback>
                <p:oleObj name="Équation" r:id="rId11" imgW="1777229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597525"/>
                        <a:ext cx="38163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179388" y="5840413"/>
            <a:ext cx="1979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Pour cela on a :</a:t>
            </a:r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539750" y="349395"/>
            <a:ext cx="8137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b="1"/>
              <a:t>Le lissage exponentiel double (LED)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D’où :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042988" y="103188"/>
          <a:ext cx="36830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8" name="Équation" r:id="rId3" imgW="1866090" imgH="444307" progId="Equation.3">
                  <p:embed/>
                </p:oleObj>
              </mc:Choice>
              <mc:Fallback>
                <p:oleObj name="Équation" r:id="rId3" imgW="1866090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03188"/>
                        <a:ext cx="36830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4932363" y="115888"/>
          <a:ext cx="3808412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9" name="Équation" r:id="rId5" imgW="1930400" imgH="444500" progId="Equation.3">
                  <p:embed/>
                </p:oleObj>
              </mc:Choice>
              <mc:Fallback>
                <p:oleObj name="Équation" r:id="rId5" imgW="19304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15888"/>
                        <a:ext cx="3808412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95288" y="1196975"/>
            <a:ext cx="6481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Si T est assez grand, remplaçons : 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525463" y="1844675"/>
          <a:ext cx="153193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0" name="Équation" r:id="rId7" imgW="850531" imgH="444307" progId="Equation.3">
                  <p:embed/>
                </p:oleObj>
              </mc:Choice>
              <mc:Fallback>
                <p:oleObj name="Équation" r:id="rId7" imgW="850531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1844675"/>
                        <a:ext cx="1531937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203575" y="1773238"/>
          <a:ext cx="198913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" name="Équation" r:id="rId9" imgW="1104900" imgH="444500" progId="Equation.3">
                  <p:embed/>
                </p:oleObj>
              </mc:Choice>
              <mc:Fallback>
                <p:oleObj name="Équation" r:id="rId9" imgW="11049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73238"/>
                        <a:ext cx="1989138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6372225" y="1773238"/>
          <a:ext cx="21463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" name="Équation" r:id="rId11" imgW="1193800" imgH="444500" progId="Equation.3">
                  <p:embed/>
                </p:oleObj>
              </mc:Choice>
              <mc:Fallback>
                <p:oleObj name="Équation" r:id="rId11" imgW="11938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773238"/>
                        <a:ext cx="214630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50825" y="2924175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Dans ce cas :</a:t>
            </a: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1258888" y="3429000"/>
          <a:ext cx="43624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3" name="Équation" r:id="rId13" imgW="2209800" imgH="444500" progId="Equation.3">
                  <p:embed/>
                </p:oleObj>
              </mc:Choice>
              <mc:Fallback>
                <p:oleObj name="Équation" r:id="rId13" imgW="22098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429000"/>
                        <a:ext cx="43624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1258888" y="4581525"/>
          <a:ext cx="61404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4" name="Équation" r:id="rId15" imgW="3111500" imgH="444500" progId="Equation.3">
                  <p:embed/>
                </p:oleObj>
              </mc:Choice>
              <mc:Fallback>
                <p:oleObj name="Équation" r:id="rId15" imgW="3111500" imgH="444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81525"/>
                        <a:ext cx="614045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7993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On pose :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908175" y="188913"/>
          <a:ext cx="261461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3" name="Équation" r:id="rId3" imgW="1485255" imgH="444307" progId="Equation.3">
                  <p:embed/>
                </p:oleObj>
              </mc:Choice>
              <mc:Fallback>
                <p:oleObj name="Équation" r:id="rId3" imgW="1485255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88913"/>
                        <a:ext cx="2614613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5076825" y="188913"/>
          <a:ext cx="33528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4" name="Équation" r:id="rId5" imgW="1905000" imgH="444500" progId="Equation.3">
                  <p:embed/>
                </p:oleObj>
              </mc:Choice>
              <mc:Fallback>
                <p:oleObj name="Équation" r:id="rId5" imgW="19050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88913"/>
                        <a:ext cx="3352800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50825" y="1341438"/>
            <a:ext cx="172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D’où</a:t>
            </a:r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835150" y="1484313"/>
          <a:ext cx="313372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5" name="Équation" r:id="rId7" imgW="1586811" imgH="393529" progId="Equation.3">
                  <p:embed/>
                </p:oleObj>
              </mc:Choice>
              <mc:Fallback>
                <p:oleObj name="Équation" r:id="rId7" imgW="1586811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484313"/>
                        <a:ext cx="3133725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8"/>
          <p:cNvGraphicFramePr>
            <a:graphicFrameLocks noChangeAspect="1"/>
          </p:cNvGraphicFramePr>
          <p:nvPr/>
        </p:nvGraphicFramePr>
        <p:xfrm>
          <a:off x="1403350" y="2636838"/>
          <a:ext cx="57404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6" name="Équation" r:id="rId9" imgW="2908300" imgH="393700" progId="Equation.3">
                  <p:embed/>
                </p:oleObj>
              </mc:Choice>
              <mc:Fallback>
                <p:oleObj name="Équation" r:id="rId9" imgW="29083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36838"/>
                        <a:ext cx="57404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9"/>
          <p:cNvSpPr txBox="1">
            <a:spLocks noChangeArrowheads="1"/>
          </p:cNvSpPr>
          <p:nvPr/>
        </p:nvSpPr>
        <p:spPr bwMode="auto">
          <a:xfrm>
            <a:off x="303213" y="3279775"/>
            <a:ext cx="1325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/>
              <a:t>Par suite :</a:t>
            </a:r>
          </a:p>
        </p:txBody>
      </p:sp>
      <p:graphicFrame>
        <p:nvGraphicFramePr>
          <p:cNvPr id="10249" name="Object 10"/>
          <p:cNvGraphicFramePr>
            <a:graphicFrameLocks noChangeAspect="1"/>
          </p:cNvGraphicFramePr>
          <p:nvPr/>
        </p:nvGraphicFramePr>
        <p:xfrm>
          <a:off x="1979613" y="3644900"/>
          <a:ext cx="28321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7" name="Équation" r:id="rId11" imgW="1419157" imgH="390615" progId="Equation.3">
                  <p:embed/>
                </p:oleObj>
              </mc:Choice>
              <mc:Fallback>
                <p:oleObj name="Équation" r:id="rId11" imgW="1419157" imgH="39061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644900"/>
                        <a:ext cx="28321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1"/>
          <p:cNvGraphicFramePr>
            <a:graphicFrameLocks noChangeAspect="1"/>
          </p:cNvGraphicFramePr>
          <p:nvPr/>
        </p:nvGraphicFramePr>
        <p:xfrm>
          <a:off x="1258888" y="4262438"/>
          <a:ext cx="619283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8" name="Équation" r:id="rId13" imgW="2921000" imgH="393700" progId="Equation.3">
                  <p:embed/>
                </p:oleObj>
              </mc:Choice>
              <mc:Fallback>
                <p:oleObj name="Équation" r:id="rId13" imgW="29210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62438"/>
                        <a:ext cx="619283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2"/>
          <p:cNvGraphicFramePr>
            <a:graphicFrameLocks noChangeAspect="1"/>
          </p:cNvGraphicFramePr>
          <p:nvPr/>
        </p:nvGraphicFramePr>
        <p:xfrm>
          <a:off x="539750" y="5099050"/>
          <a:ext cx="67945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9" name="Équation" r:id="rId15" imgW="3441700" imgH="393700" progId="Equation.3">
                  <p:embed/>
                </p:oleObj>
              </mc:Choice>
              <mc:Fallback>
                <p:oleObj name="Équation" r:id="rId15" imgW="34417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099050"/>
                        <a:ext cx="67945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3"/>
          <p:cNvGraphicFramePr>
            <a:graphicFrameLocks noChangeAspect="1"/>
          </p:cNvGraphicFramePr>
          <p:nvPr/>
        </p:nvGraphicFramePr>
        <p:xfrm>
          <a:off x="2700338" y="5805488"/>
          <a:ext cx="29083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0" name="Équation" r:id="rId17" imgW="1457257" imgH="371475" progId="Equation.3">
                  <p:embed/>
                </p:oleObj>
              </mc:Choice>
              <mc:Fallback>
                <p:oleObj name="Équation" r:id="rId17" imgW="1457257" imgH="37147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805488"/>
                        <a:ext cx="29083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172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D’où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971550" y="188913"/>
          <a:ext cx="28035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3" name="Équation" r:id="rId3" imgW="1651000" imgH="393700" progId="Equation.3">
                  <p:embed/>
                </p:oleObj>
              </mc:Choice>
              <mc:Fallback>
                <p:oleObj name="Équation" r:id="rId3" imgW="16510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8913"/>
                        <a:ext cx="2803525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500563" y="333375"/>
          <a:ext cx="22431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4" name="Équation" r:id="rId5" imgW="1320227" imgH="215806" progId="Equation.3">
                  <p:embed/>
                </p:oleObj>
              </mc:Choice>
              <mc:Fallback>
                <p:oleObj name="Équation" r:id="rId5" imgW="1320227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33375"/>
                        <a:ext cx="224313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23850" y="1125538"/>
            <a:ext cx="849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Formule de mise à jour :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301625" y="1700213"/>
          <a:ext cx="82899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5" name="Équation" r:id="rId7" imgW="4711700" imgH="444500" progId="Equation.3">
                  <p:embed/>
                </p:oleObj>
              </mc:Choice>
              <mc:Fallback>
                <p:oleObj name="Équation" r:id="rId7" imgW="47117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1700213"/>
                        <a:ext cx="828992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163638" y="2708275"/>
          <a:ext cx="650398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6" name="Équation" r:id="rId9" imgW="3695700" imgH="444500" progId="Equation.3">
                  <p:embed/>
                </p:oleObj>
              </mc:Choice>
              <mc:Fallback>
                <p:oleObj name="Équation" r:id="rId9" imgW="36957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2708275"/>
                        <a:ext cx="6503987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611188" y="3500438"/>
          <a:ext cx="77565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7" name="Équation" r:id="rId11" imgW="4406900" imgH="444500" progId="Equation.3">
                  <p:embed/>
                </p:oleObj>
              </mc:Choice>
              <mc:Fallback>
                <p:oleObj name="Équation" r:id="rId11" imgW="44069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00438"/>
                        <a:ext cx="775652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668463" y="4449763"/>
          <a:ext cx="59594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8" name="Équation" r:id="rId13" imgW="3098800" imgH="228600" progId="Equation.3">
                  <p:embed/>
                </p:oleObj>
              </mc:Choice>
              <mc:Fallback>
                <p:oleObj name="Équation" r:id="rId13" imgW="30988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4449763"/>
                        <a:ext cx="59594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95288" y="5445125"/>
            <a:ext cx="8353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A partir des formules de mise à jour de E</a:t>
            </a:r>
            <a:r>
              <a:rPr lang="fr-FR" altLang="fr-FR" sz="2000" baseline="-25000"/>
              <a:t>1</a:t>
            </a:r>
            <a:r>
              <a:rPr lang="fr-FR" altLang="fr-FR" sz="2000"/>
              <a:t>(T) et E</a:t>
            </a:r>
            <a:r>
              <a:rPr lang="fr-FR" altLang="fr-FR" sz="2000" baseline="-25000"/>
              <a:t>2</a:t>
            </a:r>
            <a:r>
              <a:rPr lang="fr-FR" altLang="fr-FR" sz="2000"/>
              <a:t>(T), il est possible de déduire les formules de mise à jour de S</a:t>
            </a:r>
            <a:r>
              <a:rPr lang="fr-FR" altLang="fr-FR" sz="2000" baseline="-25000"/>
              <a:t>T</a:t>
            </a:r>
            <a:r>
              <a:rPr lang="fr-FR" altLang="fr-FR" sz="2000"/>
              <a:t> et T</a:t>
            </a:r>
            <a:r>
              <a:rPr lang="fr-FR" altLang="fr-FR" sz="2000" baseline="-2500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770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Mise à jour de S</a:t>
            </a:r>
            <a:r>
              <a:rPr lang="fr-FR" altLang="fr-FR" sz="2000" baseline="-25000"/>
              <a:t>T</a:t>
            </a:r>
            <a:endParaRPr lang="fr-FR" altLang="fr-FR" sz="2000"/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276600" y="333375"/>
          <a:ext cx="22431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2" name="Équation" r:id="rId3" imgW="1320227" imgH="215806" progId="Equation.3">
                  <p:embed/>
                </p:oleObj>
              </mc:Choice>
              <mc:Fallback>
                <p:oleObj name="Équation" r:id="rId3" imgW="1320227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33375"/>
                        <a:ext cx="22431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949325" y="1711325"/>
          <a:ext cx="62134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3" name="Équation" r:id="rId5" imgW="3530600" imgH="228600" progId="Equation.3">
                  <p:embed/>
                </p:oleObj>
              </mc:Choice>
              <mc:Fallback>
                <p:oleObj name="Équation" r:id="rId5" imgW="3530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1711325"/>
                        <a:ext cx="621347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7"/>
          <p:cNvGraphicFramePr>
            <a:graphicFrameLocks noChangeAspect="1"/>
          </p:cNvGraphicFramePr>
          <p:nvPr/>
        </p:nvGraphicFramePr>
        <p:xfrm>
          <a:off x="611188" y="5576888"/>
          <a:ext cx="28321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4" name="Équation" r:id="rId7" imgW="1419157" imgH="390615" progId="Equation.3">
                  <p:embed/>
                </p:oleObj>
              </mc:Choice>
              <mc:Fallback>
                <p:oleObj name="Équation" r:id="rId7" imgW="1419157" imgH="39061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576888"/>
                        <a:ext cx="283210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8"/>
          <p:cNvGraphicFramePr>
            <a:graphicFrameLocks noChangeAspect="1"/>
          </p:cNvGraphicFramePr>
          <p:nvPr/>
        </p:nvGraphicFramePr>
        <p:xfrm>
          <a:off x="5364163" y="5589588"/>
          <a:ext cx="29083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5" name="Équation" r:id="rId9" imgW="1457257" imgH="371475" progId="Equation.3">
                  <p:embed/>
                </p:oleObj>
              </mc:Choice>
              <mc:Fallback>
                <p:oleObj name="Équation" r:id="rId9" imgW="1457257" imgH="37147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589588"/>
                        <a:ext cx="29083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9"/>
          <p:cNvGraphicFramePr>
            <a:graphicFrameLocks noChangeAspect="1"/>
          </p:cNvGraphicFramePr>
          <p:nvPr/>
        </p:nvGraphicFramePr>
        <p:xfrm>
          <a:off x="600075" y="2349500"/>
          <a:ext cx="81565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6" name="Équation" r:id="rId11" imgW="4635500" imgH="406400" progId="Equation.3">
                  <p:embed/>
                </p:oleObj>
              </mc:Choice>
              <mc:Fallback>
                <p:oleObj name="Équation" r:id="rId11" imgW="4635500" imgH="40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2349500"/>
                        <a:ext cx="815657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10"/>
          <p:cNvGraphicFramePr>
            <a:graphicFrameLocks noChangeAspect="1"/>
          </p:cNvGraphicFramePr>
          <p:nvPr/>
        </p:nvGraphicFramePr>
        <p:xfrm>
          <a:off x="949325" y="3284538"/>
          <a:ext cx="690562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7" name="Équation" r:id="rId13" imgW="3924300" imgH="406400" progId="Equation.3">
                  <p:embed/>
                </p:oleObj>
              </mc:Choice>
              <mc:Fallback>
                <p:oleObj name="Équation" r:id="rId13" imgW="3924300" imgH="40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284538"/>
                        <a:ext cx="6905625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1"/>
          <p:cNvGraphicFramePr>
            <a:graphicFrameLocks noChangeAspect="1"/>
          </p:cNvGraphicFramePr>
          <p:nvPr/>
        </p:nvGraphicFramePr>
        <p:xfrm>
          <a:off x="2246313" y="4160838"/>
          <a:ext cx="417988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8" name="Équation" r:id="rId15" imgW="2374900" imgH="228600" progId="Equation.3">
                  <p:embed/>
                </p:oleObj>
              </mc:Choice>
              <mc:Fallback>
                <p:oleObj name="Équation" r:id="rId15" imgW="23749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4160838"/>
                        <a:ext cx="4179887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2"/>
          <p:cNvGraphicFramePr>
            <a:graphicFrameLocks noChangeAspect="1"/>
          </p:cNvGraphicFramePr>
          <p:nvPr/>
        </p:nvGraphicFramePr>
        <p:xfrm>
          <a:off x="468313" y="4797425"/>
          <a:ext cx="32385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9" name="Équation" r:id="rId17" imgW="1819343" imgH="200025" progId="Equation.3">
                  <p:embed/>
                </p:oleObj>
              </mc:Choice>
              <mc:Fallback>
                <p:oleObj name="Équation" r:id="rId17" imgW="1819343" imgH="2000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97425"/>
                        <a:ext cx="32385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3"/>
          <p:cNvSpPr txBox="1">
            <a:spLocks noChangeArrowheads="1"/>
          </p:cNvSpPr>
          <p:nvPr/>
        </p:nvSpPr>
        <p:spPr bwMode="auto">
          <a:xfrm>
            <a:off x="3851275" y="4797425"/>
            <a:ext cx="475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avec </a:t>
            </a:r>
            <a:r>
              <a:rPr lang="el-GR" altLang="fr-FR" sz="2000"/>
              <a:t>λ</a:t>
            </a:r>
            <a:r>
              <a:rPr lang="fr-FR" altLang="fr-FR" sz="2000"/>
              <a:t> = </a:t>
            </a:r>
            <a:r>
              <a:rPr lang="en-US" altLang="fr-FR" sz="2000"/>
              <a:t>2α – </a:t>
            </a:r>
            <a:r>
              <a:rPr lang="el-GR" altLang="fr-FR" sz="2000"/>
              <a:t>α</a:t>
            </a:r>
            <a:r>
              <a:rPr lang="fr-FR" altLang="fr-FR" sz="2000" baseline="30000"/>
              <a:t>2</a:t>
            </a:r>
            <a:endParaRPr lang="el-GR" altLang="fr-FR" sz="2000"/>
          </a:p>
        </p:txBody>
      </p:sp>
      <p:graphicFrame>
        <p:nvGraphicFramePr>
          <p:cNvPr id="12300" name="Object 15"/>
          <p:cNvGraphicFramePr>
            <a:graphicFrameLocks noChangeAspect="1"/>
          </p:cNvGraphicFramePr>
          <p:nvPr/>
        </p:nvGraphicFramePr>
        <p:xfrm>
          <a:off x="828675" y="1138238"/>
          <a:ext cx="74882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80" name="Équation" r:id="rId19" imgW="4635500" imgH="228600" progId="Equation.3">
                  <p:embed/>
                </p:oleObj>
              </mc:Choice>
              <mc:Fallback>
                <p:oleObj name="Équation" r:id="rId19" imgW="46355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138238"/>
                        <a:ext cx="74882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770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Mise à jour de T</a:t>
            </a:r>
            <a:r>
              <a:rPr lang="fr-FR" altLang="fr-FR" sz="2000" baseline="-25000"/>
              <a:t>T</a:t>
            </a:r>
            <a:endParaRPr lang="fr-FR" altLang="fr-FR" sz="2000"/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843213" y="188913"/>
          <a:ext cx="28035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7" name="Équation" r:id="rId3" imgW="1651000" imgH="393700" progId="Equation.3">
                  <p:embed/>
                </p:oleObj>
              </mc:Choice>
              <mc:Fallback>
                <p:oleObj name="Équation" r:id="rId3" imgW="16510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88913"/>
                        <a:ext cx="2803525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6"/>
          <p:cNvGraphicFramePr>
            <a:graphicFrameLocks noChangeAspect="1"/>
          </p:cNvGraphicFramePr>
          <p:nvPr/>
        </p:nvGraphicFramePr>
        <p:xfrm>
          <a:off x="611188" y="908050"/>
          <a:ext cx="804227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8" name="Équation" r:id="rId5" imgW="4737100" imgH="393700" progId="Equation.3">
                  <p:embed/>
                </p:oleObj>
              </mc:Choice>
              <mc:Fallback>
                <p:oleObj name="Équation" r:id="rId5" imgW="47371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08050"/>
                        <a:ext cx="804227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7"/>
          <p:cNvGraphicFramePr>
            <a:graphicFrameLocks noChangeAspect="1"/>
          </p:cNvGraphicFramePr>
          <p:nvPr/>
        </p:nvGraphicFramePr>
        <p:xfrm>
          <a:off x="1187450" y="1700213"/>
          <a:ext cx="60579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9" name="Équation" r:id="rId7" imgW="3568700" imgH="393700" progId="Equation.3">
                  <p:embed/>
                </p:oleObj>
              </mc:Choice>
              <mc:Fallback>
                <p:oleObj name="Équation" r:id="rId7" imgW="35687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00213"/>
                        <a:ext cx="605790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8"/>
          <p:cNvGraphicFramePr>
            <a:graphicFrameLocks noChangeAspect="1"/>
          </p:cNvGraphicFramePr>
          <p:nvPr/>
        </p:nvGraphicFramePr>
        <p:xfrm>
          <a:off x="1266825" y="2481263"/>
          <a:ext cx="44624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90" name="Équation" r:id="rId9" imgW="2628900" imgH="228600" progId="Equation.3">
                  <p:embed/>
                </p:oleObj>
              </mc:Choice>
              <mc:Fallback>
                <p:oleObj name="Équation" r:id="rId9" imgW="26289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2481263"/>
                        <a:ext cx="446246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9"/>
          <p:cNvGraphicFramePr>
            <a:graphicFrameLocks noChangeAspect="1"/>
          </p:cNvGraphicFramePr>
          <p:nvPr/>
        </p:nvGraphicFramePr>
        <p:xfrm>
          <a:off x="539750" y="4221163"/>
          <a:ext cx="28321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91" name="Équation" r:id="rId11" imgW="1419157" imgH="390615" progId="Equation.3">
                  <p:embed/>
                </p:oleObj>
              </mc:Choice>
              <mc:Fallback>
                <p:oleObj name="Équation" r:id="rId11" imgW="1419157" imgH="39061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21163"/>
                        <a:ext cx="283210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10"/>
          <p:cNvGraphicFramePr>
            <a:graphicFrameLocks noChangeAspect="1"/>
          </p:cNvGraphicFramePr>
          <p:nvPr/>
        </p:nvGraphicFramePr>
        <p:xfrm>
          <a:off x="4787900" y="4221163"/>
          <a:ext cx="29083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92" name="Équation" r:id="rId13" imgW="1457257" imgH="371475" progId="Equation.3">
                  <p:embed/>
                </p:oleObj>
              </mc:Choice>
              <mc:Fallback>
                <p:oleObj name="Équation" r:id="rId13" imgW="1457257" imgH="37147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221163"/>
                        <a:ext cx="29083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11"/>
          <p:cNvGraphicFramePr>
            <a:graphicFrameLocks noChangeAspect="1"/>
          </p:cNvGraphicFramePr>
          <p:nvPr/>
        </p:nvGraphicFramePr>
        <p:xfrm>
          <a:off x="404813" y="3141663"/>
          <a:ext cx="598963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93" name="Équation" r:id="rId15" imgW="3530600" imgH="228600" progId="Equation.3">
                  <p:embed/>
                </p:oleObj>
              </mc:Choice>
              <mc:Fallback>
                <p:oleObj name="Équation" r:id="rId15" imgW="35306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141663"/>
                        <a:ext cx="5989637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2"/>
          <p:cNvGraphicFramePr>
            <a:graphicFrameLocks noChangeAspect="1"/>
          </p:cNvGraphicFramePr>
          <p:nvPr/>
        </p:nvGraphicFramePr>
        <p:xfrm>
          <a:off x="1619250" y="3716338"/>
          <a:ext cx="34258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94" name="Équation" r:id="rId17" imgW="2000385" imgH="209460" progId="Equation.3">
                  <p:embed/>
                </p:oleObj>
              </mc:Choice>
              <mc:Fallback>
                <p:oleObj name="Équation" r:id="rId17" imgW="2000385" imgH="2094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16338"/>
                        <a:ext cx="34258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323850" y="5373688"/>
            <a:ext cx="7993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Autre formulation de la mise à jour de T</a:t>
            </a:r>
            <a:r>
              <a:rPr lang="fr-FR" altLang="fr-FR" sz="2000" baseline="-25000"/>
              <a:t>T</a:t>
            </a:r>
            <a:endParaRPr lang="fr-FR" altLang="fr-FR" sz="2000"/>
          </a:p>
        </p:txBody>
      </p:sp>
      <p:graphicFrame>
        <p:nvGraphicFramePr>
          <p:cNvPr id="13324" name="Object 14"/>
          <p:cNvGraphicFramePr>
            <a:graphicFrameLocks noChangeAspect="1"/>
          </p:cNvGraphicFramePr>
          <p:nvPr/>
        </p:nvGraphicFramePr>
        <p:xfrm>
          <a:off x="733425" y="5805488"/>
          <a:ext cx="739298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95" name="Équation" r:id="rId19" imgW="4181543" imgH="371475" progId="Equation.3">
                  <p:embed/>
                </p:oleObj>
              </mc:Choice>
              <mc:Fallback>
                <p:oleObj name="Équation" r:id="rId19" imgW="4181543" imgH="37147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5805488"/>
                        <a:ext cx="7392988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971550" y="115888"/>
          <a:ext cx="67024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Équation" r:id="rId3" imgW="3791085" imgH="400050" progId="Equation.3">
                  <p:embed/>
                </p:oleObj>
              </mc:Choice>
              <mc:Fallback>
                <p:oleObj name="Équation" r:id="rId3" imgW="3791085" imgH="4000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5888"/>
                        <a:ext cx="67024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6"/>
          <p:cNvGraphicFramePr>
            <a:graphicFrameLocks noChangeAspect="1"/>
          </p:cNvGraphicFramePr>
          <p:nvPr/>
        </p:nvGraphicFramePr>
        <p:xfrm>
          <a:off x="1042988" y="981075"/>
          <a:ext cx="64341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8" name="Équation" r:id="rId5" imgW="3638685" imgH="371475" progId="Equation.3">
                  <p:embed/>
                </p:oleObj>
              </mc:Choice>
              <mc:Fallback>
                <p:oleObj name="Équation" r:id="rId5" imgW="3638685" imgH="37147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81075"/>
                        <a:ext cx="6434137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7"/>
          <p:cNvGraphicFramePr>
            <a:graphicFrameLocks noChangeAspect="1"/>
          </p:cNvGraphicFramePr>
          <p:nvPr/>
        </p:nvGraphicFramePr>
        <p:xfrm>
          <a:off x="1189038" y="1911350"/>
          <a:ext cx="68389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9" name="Équation" r:id="rId7" imgW="3867285" imgH="466635" progId="Equation.3">
                  <p:embed/>
                </p:oleObj>
              </mc:Choice>
              <mc:Fallback>
                <p:oleObj name="Équation" r:id="rId7" imgW="3867285" imgH="46663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911350"/>
                        <a:ext cx="68389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8"/>
          <p:cNvGraphicFramePr>
            <a:graphicFrameLocks noChangeAspect="1"/>
          </p:cNvGraphicFramePr>
          <p:nvPr/>
        </p:nvGraphicFramePr>
        <p:xfrm>
          <a:off x="1425575" y="3068638"/>
          <a:ext cx="46688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0" name="Équation" r:id="rId9" imgW="2638357" imgH="409485" progId="Equation.3">
                  <p:embed/>
                </p:oleObj>
              </mc:Choice>
              <mc:Fallback>
                <p:oleObj name="Équation" r:id="rId9" imgW="2638357" imgH="40948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3068638"/>
                        <a:ext cx="466883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9"/>
          <p:cNvGraphicFramePr>
            <a:graphicFrameLocks noChangeAspect="1"/>
          </p:cNvGraphicFramePr>
          <p:nvPr/>
        </p:nvGraphicFramePr>
        <p:xfrm>
          <a:off x="1547813" y="4221163"/>
          <a:ext cx="49831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1" name="Équation" r:id="rId11" imgW="2809943" imgH="371475" progId="Equation.3">
                  <p:embed/>
                </p:oleObj>
              </mc:Choice>
              <mc:Fallback>
                <p:oleObj name="Équation" r:id="rId11" imgW="2809943" imgH="37147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21163"/>
                        <a:ext cx="4983162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684213" y="260350"/>
          <a:ext cx="30591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6" name="Équation" r:id="rId3" imgW="1723957" imgH="209460" progId="Equation.3">
                  <p:embed/>
                </p:oleObj>
              </mc:Choice>
              <mc:Fallback>
                <p:oleObj name="Équation" r:id="rId3" imgW="1723957" imgH="2094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3059112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3995738" y="260350"/>
            <a:ext cx="475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dirty="0">
                <a:solidFill>
                  <a:srgbClr val="FF0000"/>
                </a:solidFill>
              </a:rPr>
              <a:t>avec </a:t>
            </a:r>
            <a:r>
              <a:rPr lang="el-GR" altLang="fr-FR" sz="2000" dirty="0">
                <a:solidFill>
                  <a:srgbClr val="FF0000"/>
                </a:solidFill>
              </a:rPr>
              <a:t>λ</a:t>
            </a:r>
            <a:r>
              <a:rPr lang="fr-FR" altLang="fr-FR" sz="2000" dirty="0">
                <a:solidFill>
                  <a:srgbClr val="FF0000"/>
                </a:solidFill>
              </a:rPr>
              <a:t> = </a:t>
            </a:r>
            <a:r>
              <a:rPr lang="en-US" altLang="fr-FR" sz="2000" dirty="0">
                <a:solidFill>
                  <a:srgbClr val="FF0000"/>
                </a:solidFill>
              </a:rPr>
              <a:t>2α – </a:t>
            </a:r>
            <a:r>
              <a:rPr lang="el-GR" altLang="fr-FR" sz="2000" dirty="0">
                <a:solidFill>
                  <a:srgbClr val="FF0000"/>
                </a:solidFill>
              </a:rPr>
              <a:t>α</a:t>
            </a:r>
            <a:r>
              <a:rPr lang="fr-FR" altLang="fr-FR" sz="2000" baseline="30000" dirty="0">
                <a:solidFill>
                  <a:srgbClr val="FF0000"/>
                </a:solidFill>
              </a:rPr>
              <a:t>2</a:t>
            </a:r>
            <a:endParaRPr lang="el-GR" altLang="fr-FR" sz="2000" dirty="0">
              <a:solidFill>
                <a:srgbClr val="FF0000"/>
              </a:solidFill>
            </a:endParaRPr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684213" y="765175"/>
          <a:ext cx="4826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7" name="Équation" r:id="rId5" imgW="2724285" imgH="371475" progId="Equation.3">
                  <p:embed/>
                </p:oleObj>
              </mc:Choice>
              <mc:Fallback>
                <p:oleObj name="Équation" r:id="rId5" imgW="2724285" imgH="37147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765175"/>
                        <a:ext cx="4826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7"/>
          <p:cNvGraphicFramePr>
            <a:graphicFrameLocks noChangeAspect="1"/>
          </p:cNvGraphicFramePr>
          <p:nvPr/>
        </p:nvGraphicFramePr>
        <p:xfrm>
          <a:off x="539750" y="2565400"/>
          <a:ext cx="4662488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8" name="Équation" r:id="rId7" imgW="2489200" imgH="406400" progId="Equation.3">
                  <p:embed/>
                </p:oleObj>
              </mc:Choice>
              <mc:Fallback>
                <p:oleObj name="Équation" r:id="rId7" imgW="24892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65400"/>
                        <a:ext cx="4662488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539750" y="3573463"/>
            <a:ext cx="792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dirty="0"/>
              <a:t>Autre possibilité de calculs des valeurs initiales : S</a:t>
            </a:r>
            <a:r>
              <a:rPr lang="fr-FR" altLang="fr-FR" sz="2000" baseline="-25000" dirty="0"/>
              <a:t>1</a:t>
            </a:r>
            <a:r>
              <a:rPr lang="fr-FR" altLang="fr-FR" sz="2000" dirty="0"/>
              <a:t> = y</a:t>
            </a:r>
            <a:r>
              <a:rPr lang="fr-FR" altLang="fr-FR" sz="2000" baseline="-25000" dirty="0"/>
              <a:t>1</a:t>
            </a:r>
            <a:r>
              <a:rPr lang="fr-FR" altLang="fr-FR" sz="2000" dirty="0"/>
              <a:t> et T</a:t>
            </a:r>
            <a:r>
              <a:rPr lang="fr-FR" altLang="fr-FR" sz="2000" baseline="-25000" dirty="0"/>
              <a:t>1</a:t>
            </a:r>
            <a:r>
              <a:rPr lang="fr-FR" altLang="fr-FR" sz="2000" dirty="0"/>
              <a:t> = 0</a:t>
            </a:r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323850" y="4221163"/>
            <a:ext cx="8424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Remarque :</a:t>
            </a:r>
          </a:p>
        </p:txBody>
      </p:sp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755650" y="4652963"/>
            <a:ext cx="8137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dirty="0"/>
              <a:t>Dés que le nombre d’observations est supérieur à une dizaine, les valeurs lissées en fin de période sont très peu sensibles au choix des valeurs initiales</a:t>
            </a:r>
          </a:p>
        </p:txBody>
      </p:sp>
      <p:sp>
        <p:nvSpPr>
          <p:cNvPr id="15369" name="Text Box 11"/>
          <p:cNvSpPr txBox="1">
            <a:spLocks noChangeArrowheads="1"/>
          </p:cNvSpPr>
          <p:nvPr/>
        </p:nvSpPr>
        <p:spPr bwMode="auto">
          <a:xfrm>
            <a:off x="539750" y="1557338"/>
            <a:ext cx="828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dirty="0"/>
              <a:t>La série ajustée : </a:t>
            </a:r>
            <a:r>
              <a:rPr lang="fr-FR" altLang="fr-FR" sz="2000" dirty="0" smtClean="0"/>
              <a:t>F</a:t>
            </a:r>
            <a:r>
              <a:rPr lang="fr-FR" altLang="fr-FR" sz="2000" baseline="-25000" dirty="0" smtClean="0"/>
              <a:t>t-1</a:t>
            </a:r>
            <a:r>
              <a:rPr lang="fr-FR" altLang="fr-FR" sz="2000" dirty="0" smtClean="0"/>
              <a:t> </a:t>
            </a:r>
            <a:r>
              <a:rPr lang="fr-FR" altLang="fr-FR" sz="2000" dirty="0"/>
              <a:t>= S</a:t>
            </a:r>
            <a:r>
              <a:rPr lang="fr-FR" altLang="fr-FR" sz="2000" baseline="-25000" dirty="0"/>
              <a:t>t-1</a:t>
            </a:r>
            <a:r>
              <a:rPr lang="fr-FR" altLang="fr-FR" sz="2000" dirty="0"/>
              <a:t> + T</a:t>
            </a:r>
            <a:r>
              <a:rPr lang="fr-FR" altLang="fr-FR" sz="2000" baseline="-25000" dirty="0"/>
              <a:t>t-1</a:t>
            </a:r>
            <a:endParaRPr lang="fr-FR" altLang="fr-FR" sz="2000" dirty="0"/>
          </a:p>
        </p:txBody>
      </p:sp>
      <p:sp>
        <p:nvSpPr>
          <p:cNvPr id="15370" name="Text Box 12"/>
          <p:cNvSpPr txBox="1">
            <a:spLocks noChangeArrowheads="1"/>
          </p:cNvSpPr>
          <p:nvPr/>
        </p:nvSpPr>
        <p:spPr bwMode="auto">
          <a:xfrm>
            <a:off x="539750" y="2133600"/>
            <a:ext cx="8135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dirty="0"/>
              <a:t>L’erreur d’ajustement : e</a:t>
            </a:r>
            <a:r>
              <a:rPr lang="fr-FR" altLang="fr-FR" sz="2000" baseline="-25000" dirty="0"/>
              <a:t>t</a:t>
            </a:r>
            <a:r>
              <a:rPr lang="fr-FR" altLang="fr-FR" sz="2000" dirty="0"/>
              <a:t> = </a:t>
            </a:r>
            <a:r>
              <a:rPr lang="fr-FR" altLang="fr-FR" sz="2000" dirty="0" err="1"/>
              <a:t>y</a:t>
            </a:r>
            <a:r>
              <a:rPr lang="fr-FR" altLang="fr-FR" sz="2000" baseline="-25000" dirty="0" err="1"/>
              <a:t>t</a:t>
            </a:r>
            <a:r>
              <a:rPr lang="fr-FR" altLang="fr-FR" sz="2000" dirty="0"/>
              <a:t> </a:t>
            </a:r>
            <a:r>
              <a:rPr lang="fr-FR" altLang="fr-FR" sz="2000" dirty="0" smtClean="0"/>
              <a:t>– F</a:t>
            </a:r>
            <a:r>
              <a:rPr lang="fr-FR" altLang="fr-FR" sz="2000" baseline="-25000" dirty="0" smtClean="0"/>
              <a:t>t-1</a:t>
            </a:r>
            <a:endParaRPr lang="fr-FR" altLang="fr-FR" sz="2000" dirty="0"/>
          </a:p>
        </p:txBody>
      </p:sp>
      <p:sp>
        <p:nvSpPr>
          <p:cNvPr id="15371" name="Text Box 13"/>
          <p:cNvSpPr txBox="1">
            <a:spLocks noChangeArrowheads="1"/>
          </p:cNvSpPr>
          <p:nvPr/>
        </p:nvSpPr>
        <p:spPr bwMode="auto">
          <a:xfrm>
            <a:off x="287338" y="5895975"/>
            <a:ext cx="8748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dirty="0"/>
              <a:t>Appliquons le LED à la série ‘‘indice de salaire annuel moyen de l’industrie italienne 1962 - 1991’’</a:t>
            </a:r>
          </a:p>
        </p:txBody>
      </p:sp>
      <p:sp>
        <p:nvSpPr>
          <p:cNvPr id="2" name="ZoneTexte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64088" y="2708920"/>
            <a:ext cx="3313063" cy="400110"/>
          </a:xfrm>
          <a:prstGeom prst="rect">
            <a:avLst/>
          </a:prstGeom>
          <a:blipFill rotWithShape="1">
            <a:blip r:embed="rId9"/>
            <a:stretch>
              <a:fillRect t="-6061" b="-27273"/>
            </a:stretch>
          </a:blipFill>
        </p:spPr>
        <p:txBody>
          <a:bodyPr/>
          <a:lstStyle/>
          <a:p>
            <a:pPr>
              <a:defRPr/>
            </a:pPr>
            <a:r>
              <a:rPr lang="fr-FR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95275" y="0"/>
          <a:ext cx="8848725" cy="600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" name="Graphique" r:id="rId3" imgW="8848662" imgH="5172197" progId="Excel.Chart.8">
                  <p:embed/>
                </p:oleObj>
              </mc:Choice>
              <mc:Fallback>
                <p:oleObj name="Graphique" r:id="rId3" imgW="8848662" imgH="5172197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0"/>
                        <a:ext cx="8848725" cy="600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68313" y="5895975"/>
            <a:ext cx="8280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Le rattrapage de la pente est autant plus rapide que le coefficient </a:t>
            </a:r>
            <a:r>
              <a:rPr lang="el-GR" altLang="fr-FR" sz="2000"/>
              <a:t>α</a:t>
            </a:r>
            <a:r>
              <a:rPr lang="fr-FR" altLang="fr-FR" sz="2000"/>
              <a:t> est élevé</a:t>
            </a:r>
            <a:endParaRPr lang="el-GR" altLang="fr-F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6049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Choix optimale de la constante de lissage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93700" y="1016000"/>
            <a:ext cx="8642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On calcule le LED pour différentes valeurs de </a:t>
            </a:r>
            <a:r>
              <a:rPr lang="el-GR" altLang="fr-FR" sz="2000"/>
              <a:t>α</a:t>
            </a:r>
          </a:p>
        </p:txBody>
      </p:sp>
      <p:sp>
        <p:nvSpPr>
          <p:cNvPr id="17412" name="Text Box 195"/>
          <p:cNvSpPr txBox="1">
            <a:spLocks noChangeArrowheads="1"/>
          </p:cNvSpPr>
          <p:nvPr/>
        </p:nvSpPr>
        <p:spPr bwMode="auto">
          <a:xfrm>
            <a:off x="395288" y="3068960"/>
            <a:ext cx="8569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La valeur optimale de </a:t>
            </a:r>
            <a:r>
              <a:rPr lang="el-GR" altLang="fr-FR" sz="2000"/>
              <a:t>α</a:t>
            </a:r>
            <a:r>
              <a:rPr lang="fr-FR" altLang="fr-FR" sz="2000"/>
              <a:t> est 0.9 </a:t>
            </a:r>
            <a:endParaRPr lang="el-GR" altLang="fr-FR" sz="2000"/>
          </a:p>
        </p:txBody>
      </p:sp>
      <p:graphicFrame>
        <p:nvGraphicFramePr>
          <p:cNvPr id="17413" name="Object 2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004423"/>
              </p:ext>
            </p:extLst>
          </p:nvPr>
        </p:nvGraphicFramePr>
        <p:xfrm>
          <a:off x="1760538" y="1556792"/>
          <a:ext cx="56229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3" name="Worksheet" r:id="rId3" imgW="5623620" imgH="1304687" progId="Excel.Sheet.8">
                  <p:embed/>
                </p:oleObj>
              </mc:Choice>
              <mc:Fallback>
                <p:oleObj name="Worksheet" r:id="rId3" imgW="5623620" imgH="1304687" progId="Excel.Sheet.8">
                  <p:embed/>
                  <p:pic>
                    <p:nvPicPr>
                      <p:cNvPr id="0" name="Object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1556792"/>
                        <a:ext cx="562292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323528" y="389298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Equations du modèle du lissage exponentiel double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323528" y="4541058"/>
                <a:ext cx="82809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Les paramètres du modèles sont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541058"/>
                <a:ext cx="8280920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736" t="-7576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395536" y="5241394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choisit le MAPE comme critère à minimiser pour estimer le modèle, c’est une fonction dans ce cas à 3 variables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260648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Modélisation des séries temporelles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07292" y="836712"/>
                <a:ext cx="84249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La série temporelle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 smtClean="0"/>
                  <a:t> </a:t>
                </a:r>
                <a:r>
                  <a:rPr lang="fr-FR" smtClean="0"/>
                  <a:t>est disponible </a:t>
                </a:r>
                <a:r>
                  <a:rPr lang="fr-FR" dirty="0" smtClean="0"/>
                  <a:t>pour T observations</a:t>
                </a:r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92" y="836712"/>
                <a:ext cx="8424936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724" t="-6061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307292" y="1412776"/>
            <a:ext cx="829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prévision se fera pour les h derniers instants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2060848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modèle est ajusté à la série pour les instants : t = 1, … , T-h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67544" y="3356992"/>
            <a:ext cx="74888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827584" y="3284984"/>
            <a:ext cx="0" cy="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83568" y="331692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932040" y="3284984"/>
            <a:ext cx="0" cy="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6228184" y="3284984"/>
            <a:ext cx="0" cy="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716016" y="331692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T-h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012160" y="331692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99592" y="2924944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Horizon d’ajustement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932040" y="2884874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Horizon de prévision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3933056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peut distinguer la qualité d’ajustement et la qualité de prévision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07292" y="4521314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paramètres du modèle sont estimés en optimisant son ajustement sur la période d’ajustement : minimiser un critère de comparaison choisi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07292" y="5373216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Important</a:t>
            </a:r>
            <a:r>
              <a:rPr lang="fr-FR" dirty="0" smtClean="0"/>
              <a:t> : les valeurs de la série dans l’horizon de prévision ne participent pas dans le calcul des paramètres </a:t>
            </a:r>
            <a:r>
              <a:rPr lang="fr-FR" smtClean="0"/>
              <a:t>du </a:t>
            </a:r>
            <a:r>
              <a:rPr lang="fr-FR" smtClean="0"/>
              <a:t>modèle, </a:t>
            </a:r>
            <a:r>
              <a:rPr lang="fr-FR" dirty="0" smtClean="0"/>
              <a:t>fait dans l’horizon d’ajustement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87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323528" y="364594"/>
                <a:ext cx="83529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Initialisation des paramètres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64594"/>
                <a:ext cx="835292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730" t="-7692" b="-2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467544" y="1490008"/>
                <a:ext cx="748883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Mape = 0</a:t>
                </a:r>
              </a:p>
              <a:p>
                <a:r>
                  <a:rPr lang="fr-FR" dirty="0" smtClean="0"/>
                  <a:t>Pour i = 3 à T-h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𝑀𝑎𝑝𝑒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𝑀𝑎𝑝𝑒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∗100/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r>
                  <a:rPr lang="fr-FR" dirty="0" err="1" smtClean="0">
                    <a:ea typeface="Cambria Math" panose="02040503050406030204" pitchFamily="18" charset="0"/>
                  </a:rPr>
                  <a:t>Fin_pour</a:t>
                </a:r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90008"/>
                <a:ext cx="7488832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896" t="-1254" b="-47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287524" y="400506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Optimisation de la fonction </a:t>
            </a:r>
            <a:r>
              <a:rPr lang="fr-FR" dirty="0" err="1" smtClean="0"/>
              <a:t>Mape</a:t>
            </a:r>
            <a:r>
              <a:rPr lang="fr-FR" dirty="0" smtClean="0"/>
              <a:t> par la procédure </a:t>
            </a:r>
            <a:r>
              <a:rPr lang="fr-FR" dirty="0" err="1" smtClean="0"/>
              <a:t>optim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251520" y="5157192"/>
                <a:ext cx="871296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Calcul des prévisions pour les h derniers instants :</a:t>
                </a:r>
              </a:p>
              <a:p>
                <a:r>
                  <a:rPr lang="fr-FR" dirty="0" smtClean="0"/>
                  <a:t>Pour i = 1 à 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  <a:p>
                <a:r>
                  <a:rPr lang="fr-FR" dirty="0" err="1" smtClean="0"/>
                  <a:t>Fin_pour</a:t>
                </a:r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157192"/>
                <a:ext cx="8712968" cy="1323439"/>
              </a:xfrm>
              <a:prstGeom prst="rect">
                <a:avLst/>
              </a:prstGeom>
              <a:blipFill>
                <a:blip r:embed="rId4"/>
                <a:stretch>
                  <a:fillRect l="-699" t="-2304" b="-78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4"/>
              <p:cNvSpPr txBox="1">
                <a:spLocks noChangeArrowheads="1"/>
              </p:cNvSpPr>
              <p:nvPr/>
            </p:nvSpPr>
            <p:spPr bwMode="auto">
              <a:xfrm>
                <a:off x="683568" y="836712"/>
                <a:ext cx="4752975" cy="5025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l-GR" altLang="fr-FR" sz="2000" dirty="0" smtClean="0"/>
                  <a:t>λ</a:t>
                </a:r>
                <a:r>
                  <a:rPr lang="fr-FR" altLang="fr-FR" sz="2000" dirty="0" smtClean="0"/>
                  <a:t> </a:t>
                </a:r>
                <a:r>
                  <a:rPr lang="fr-FR" altLang="fr-FR" sz="2000" dirty="0"/>
                  <a:t>= </a:t>
                </a:r>
                <a:r>
                  <a:rPr lang="en-US" altLang="fr-FR" sz="2000" dirty="0"/>
                  <a:t>2α – </a:t>
                </a:r>
                <a:r>
                  <a:rPr lang="el-GR" altLang="fr-FR" sz="2000" dirty="0"/>
                  <a:t>α</a:t>
                </a:r>
                <a:r>
                  <a:rPr lang="fr-FR" altLang="fr-FR" sz="2000" baseline="30000" dirty="0" smtClean="0"/>
                  <a:t>2</a:t>
                </a:r>
                <a:r>
                  <a:rPr lang="fr-FR" altLang="fr-FR" sz="2000" dirty="0" smtClean="0"/>
                  <a:t> et  </a:t>
                </a:r>
                <a14:m>
                  <m:oMath xmlns:m="http://schemas.openxmlformats.org/officeDocument/2006/math">
                    <m:r>
                      <a:rPr lang="fr-FR" alt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fr-FR" alt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alt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fr-FR" alt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</m:t>
                        </m:r>
                        <m:r>
                          <a:rPr lang="fr-FR" alt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l-GR" altLang="fr-FR" sz="2000" dirty="0"/>
              </a:p>
            </p:txBody>
          </p:sp>
        </mc:Choice>
        <mc:Fallback xmlns="">
          <p:sp>
            <p:nvSpPr>
              <p:cNvPr id="1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836712"/>
                <a:ext cx="4752975" cy="502573"/>
              </a:xfrm>
              <a:prstGeom prst="rect">
                <a:avLst/>
              </a:prstGeom>
              <a:blipFill rotWithShape="0">
                <a:blip r:embed="rId5"/>
                <a:stretch>
                  <a:fillRect l="-1282" b="-72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23528" y="3460938"/>
                <a:ext cx="46085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𝑀𝑎𝑝𝑒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𝑀𝑎𝑝𝑒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/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460938"/>
                <a:ext cx="4608512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/>
          <p:cNvSpPr txBox="1"/>
          <p:nvPr/>
        </p:nvSpPr>
        <p:spPr>
          <a:xfrm>
            <a:off x="251520" y="4613066"/>
            <a:ext cx="820891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Calcul du modèle sur l’horizon d’ajustement : 1,…, T-h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7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7920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b="1"/>
              <a:t>Le lissage de Holt </a:t>
            </a:r>
            <a:r>
              <a:rPr lang="fr-FR" altLang="fr-FR" sz="2000"/>
              <a:t>(séries non saisonnière)</a:t>
            </a:r>
            <a:endParaRPr lang="fr-FR" altLang="fr-FR" sz="2000" b="1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9217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Le lissage de Holt s’applique aux séries chronologiques sans composantes saisonnières et à tendance localement linéaire.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348038" y="1916113"/>
          <a:ext cx="32385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9" name="Équation" r:id="rId3" imgW="1819343" imgH="200025" progId="Equation.3">
                  <p:embed/>
                </p:oleObj>
              </mc:Choice>
              <mc:Fallback>
                <p:oleObj name="Équation" r:id="rId3" imgW="1819343" imgH="2000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916113"/>
                        <a:ext cx="32385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395288" y="1916113"/>
            <a:ext cx="3313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Mise à jour du niveau</a:t>
            </a:r>
          </a:p>
        </p:txBody>
      </p:sp>
      <p:graphicFrame>
        <p:nvGraphicFramePr>
          <p:cNvPr id="18438" name="Object 7"/>
          <p:cNvGraphicFramePr>
            <a:graphicFrameLocks noChangeAspect="1"/>
          </p:cNvGraphicFramePr>
          <p:nvPr/>
        </p:nvGraphicFramePr>
        <p:xfrm>
          <a:off x="3419475" y="2420938"/>
          <a:ext cx="324008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0" name="Équation" r:id="rId5" imgW="1819343" imgH="200025" progId="Equation.3">
                  <p:embed/>
                </p:oleObj>
              </mc:Choice>
              <mc:Fallback>
                <p:oleObj name="Équation" r:id="rId5" imgW="1819343" imgH="20002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420938"/>
                        <a:ext cx="324008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395288" y="2420938"/>
            <a:ext cx="3313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Mise à jour de la pente</a:t>
            </a: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468313" y="3068638"/>
            <a:ext cx="8424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Contrairement au LED, </a:t>
            </a:r>
            <a:r>
              <a:rPr lang="el-GR" altLang="fr-FR" sz="2000"/>
              <a:t>λ</a:t>
            </a:r>
            <a:r>
              <a:rPr lang="fr-FR" altLang="fr-FR" sz="2000"/>
              <a:t> et </a:t>
            </a:r>
            <a:r>
              <a:rPr lang="el-GR" altLang="fr-FR" sz="2000"/>
              <a:t>μ</a:t>
            </a:r>
            <a:r>
              <a:rPr lang="fr-FR" altLang="fr-FR" sz="2000"/>
              <a:t> sont des paramètres quelconques compris entre 0 et 1.</a:t>
            </a:r>
            <a:endParaRPr lang="el-GR" altLang="fr-FR" sz="2000"/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539750" y="4149725"/>
            <a:ext cx="806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La prévision à la date T, pour l’horizon h est : </a:t>
            </a:r>
          </a:p>
        </p:txBody>
      </p:sp>
      <p:graphicFrame>
        <p:nvGraphicFramePr>
          <p:cNvPr id="18442" name="Object 11"/>
          <p:cNvGraphicFramePr>
            <a:graphicFrameLocks noChangeAspect="1"/>
          </p:cNvGraphicFramePr>
          <p:nvPr/>
        </p:nvGraphicFramePr>
        <p:xfrm>
          <a:off x="5940425" y="4005263"/>
          <a:ext cx="24622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1" name="Équation" r:id="rId7" imgW="1040948" imgH="215806" progId="Equation.3">
                  <p:embed/>
                </p:oleObj>
              </mc:Choice>
              <mc:Fallback>
                <p:oleObj name="Équation" r:id="rId7" imgW="1040948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005263"/>
                        <a:ext cx="24622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396875" y="4724400"/>
            <a:ext cx="8496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Le choix de </a:t>
            </a:r>
            <a:r>
              <a:rPr lang="el-GR" altLang="fr-FR" sz="2000"/>
              <a:t>λ</a:t>
            </a:r>
            <a:r>
              <a:rPr lang="fr-FR" altLang="fr-FR" sz="2000"/>
              <a:t> et </a:t>
            </a:r>
            <a:r>
              <a:rPr lang="el-GR" altLang="fr-FR" sz="2000"/>
              <a:t>μ</a:t>
            </a:r>
            <a:r>
              <a:rPr lang="fr-FR" altLang="fr-FR" sz="2000"/>
              <a:t> se fait de façon à minimiser un des critères de comparaison : MSE, MAE, MAPE, (calcul long)</a:t>
            </a:r>
            <a:endParaRPr lang="el-GR" altLang="fr-FR" sz="2000"/>
          </a:p>
        </p:txBody>
      </p:sp>
      <p:sp>
        <p:nvSpPr>
          <p:cNvPr id="18444" name="Text Box 13"/>
          <p:cNvSpPr txBox="1">
            <a:spLocks noChangeArrowheads="1"/>
          </p:cNvSpPr>
          <p:nvPr/>
        </p:nvSpPr>
        <p:spPr bwMode="auto">
          <a:xfrm>
            <a:off x="539750" y="5734050"/>
            <a:ext cx="7561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Exemple : si </a:t>
            </a:r>
            <a:r>
              <a:rPr lang="el-GR" altLang="fr-FR" sz="2000"/>
              <a:t>λ</a:t>
            </a:r>
            <a:r>
              <a:rPr lang="fr-FR" altLang="fr-FR" sz="2000"/>
              <a:t>, </a:t>
            </a:r>
            <a:r>
              <a:rPr lang="el-GR" altLang="fr-FR" sz="2000"/>
              <a:t>μ</a:t>
            </a:r>
            <a:r>
              <a:rPr lang="fr-FR" altLang="fr-FR" sz="2000"/>
              <a:t> = 0.1, …, 0.9, dans ce cas, il y a 81 cas à traiter</a:t>
            </a:r>
            <a:endParaRPr lang="el-GR" altLang="fr-F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44463" y="333375"/>
            <a:ext cx="8748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Appliquons le lissage de Holt à la série ‘‘indice de salaire annuel moyen de l’industrie italienne 1962 - 1991’’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576263" y="1484313"/>
          <a:ext cx="561657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9" name="Équation" r:id="rId3" imgW="2997200" imgH="406400" progId="Equation.3">
                  <p:embed/>
                </p:oleObj>
              </mc:Choice>
              <mc:Fallback>
                <p:oleObj name="Équation" r:id="rId3" imgW="2997200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484313"/>
                        <a:ext cx="561657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323528" y="2420888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Equations du modèle du lissage exponentiel de Holt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539552" y="3028890"/>
                <a:ext cx="82809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Les paramètres du modèles sont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28890"/>
                <a:ext cx="8280920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810" t="-7576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323528" y="3884622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choisit le MAPE comme critère à minimiser pour estimer le modèle, c’est une fonction dans ce cas à 4 variables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323528" y="364594"/>
                <a:ext cx="83529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Initialisation des paramètres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[4]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64594"/>
                <a:ext cx="835292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730" t="-7692" b="-2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467544" y="908720"/>
                <a:ext cx="748883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Mape = 0</a:t>
                </a:r>
              </a:p>
              <a:p>
                <a:r>
                  <a:rPr lang="fr-FR" dirty="0" smtClean="0"/>
                  <a:t>Pour i = 3 à T-h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𝑀𝑎𝑝𝑒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𝑀𝑎𝑝𝑒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∗100/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r>
                  <a:rPr lang="fr-FR" dirty="0" err="1" smtClean="0">
                    <a:ea typeface="Cambria Math" panose="02040503050406030204" pitchFamily="18" charset="0"/>
                  </a:rPr>
                  <a:t>Fin_pour</a:t>
                </a:r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08720"/>
                <a:ext cx="7488832" cy="1938992"/>
              </a:xfrm>
              <a:prstGeom prst="rect">
                <a:avLst/>
              </a:prstGeom>
              <a:blipFill>
                <a:blip r:embed="rId3"/>
                <a:stretch>
                  <a:fillRect l="-896" t="-1258" b="-50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287524" y="364502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Optimisation de la fonction </a:t>
            </a:r>
            <a:r>
              <a:rPr lang="fr-FR" dirty="0" err="1" smtClean="0"/>
              <a:t>Mape</a:t>
            </a:r>
            <a:r>
              <a:rPr lang="fr-FR" dirty="0" smtClean="0"/>
              <a:t> par la procédure </a:t>
            </a:r>
            <a:r>
              <a:rPr lang="fr-FR" dirty="0" err="1" smtClean="0"/>
              <a:t>optim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251520" y="4985881"/>
                <a:ext cx="871296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Calcul des prévisions pour </a:t>
                </a:r>
                <a:r>
                  <a:rPr lang="fr-FR" smtClean="0"/>
                  <a:t>les h </a:t>
                </a:r>
                <a:r>
                  <a:rPr lang="fr-FR" dirty="0" smtClean="0"/>
                  <a:t>derniers instants :</a:t>
                </a:r>
              </a:p>
              <a:p>
                <a:r>
                  <a:rPr lang="fr-FR" dirty="0" smtClean="0"/>
                  <a:t>Pour i = 1 à 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  <a:p>
                <a:r>
                  <a:rPr lang="fr-FR" dirty="0" err="1" smtClean="0"/>
                  <a:t>Fin_pour</a:t>
                </a:r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985881"/>
                <a:ext cx="8712968" cy="1323439"/>
              </a:xfrm>
              <a:prstGeom prst="rect">
                <a:avLst/>
              </a:prstGeom>
              <a:blipFill>
                <a:blip r:embed="rId4"/>
                <a:stretch>
                  <a:fillRect l="-699" t="-2304" b="-78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23528" y="2996952"/>
                <a:ext cx="46085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𝑀𝑎𝑝𝑒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𝑀𝑎𝑝𝑒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/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996952"/>
                <a:ext cx="4608512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/>
          <p:cNvSpPr txBox="1"/>
          <p:nvPr/>
        </p:nvSpPr>
        <p:spPr>
          <a:xfrm>
            <a:off x="323528" y="4293096"/>
            <a:ext cx="820891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Calcul du modèle sur l’horizon d’ajustement : 1,…, T-h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9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50825" y="368300"/>
            <a:ext cx="7920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b="1"/>
              <a:t>Le lissage de Holt-Winters </a:t>
            </a:r>
            <a:r>
              <a:rPr lang="fr-FR" altLang="fr-FR" sz="2000"/>
              <a:t>(séries saisonnière)</a:t>
            </a:r>
            <a:endParaRPr lang="fr-FR" altLang="fr-FR" sz="2000" b="1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280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C’est une généralisation de la méthode de Holt, où la tendance est supposée localement linéaire.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95288" y="1935163"/>
            <a:ext cx="8424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La composante saisonnière I</a:t>
            </a:r>
            <a:r>
              <a:rPr lang="fr-FR" altLang="fr-FR" sz="2000" baseline="-25000"/>
              <a:t>t</a:t>
            </a:r>
            <a:r>
              <a:rPr lang="fr-FR" altLang="fr-FR" sz="2000"/>
              <a:t>, de période s (s = 4 ou 12) est introduite au modèle, d’une manière multiplicative ou additive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95288" y="2997200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Les paramètres du modèle sont : 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331913" y="3789363"/>
            <a:ext cx="6335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S</a:t>
            </a:r>
            <a:r>
              <a:rPr lang="fr-FR" altLang="fr-FR" sz="2000" baseline="-25000"/>
              <a:t>t</a:t>
            </a:r>
            <a:r>
              <a:rPr lang="fr-FR" altLang="fr-FR" sz="2000"/>
              <a:t> : Le niveau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331913" y="4365625"/>
            <a:ext cx="6335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T</a:t>
            </a:r>
            <a:r>
              <a:rPr lang="fr-FR" altLang="fr-FR" sz="2000" baseline="-25000"/>
              <a:t>t</a:t>
            </a:r>
            <a:r>
              <a:rPr lang="fr-FR" altLang="fr-FR" sz="2000"/>
              <a:t> : La pente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331913" y="4868863"/>
            <a:ext cx="6335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I</a:t>
            </a:r>
            <a:r>
              <a:rPr lang="fr-FR" altLang="fr-FR" sz="2000" baseline="-25000"/>
              <a:t>t</a:t>
            </a:r>
            <a:r>
              <a:rPr lang="fr-FR" altLang="fr-FR" sz="2000"/>
              <a:t> : La composante saisonnière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331913" y="5516563"/>
            <a:ext cx="705643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dirty="0"/>
              <a:t>s : La période de la composante saisonnière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dirty="0"/>
              <a:t>    (s = 12 données mensuelles, s = 4 données </a:t>
            </a:r>
            <a:r>
              <a:rPr lang="fr-FR" altLang="fr-FR" sz="2000" dirty="0" smtClean="0"/>
              <a:t>trimestrielles)</a:t>
            </a:r>
            <a:endParaRPr lang="fr-FR" alt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395288" y="476250"/>
            <a:ext cx="7993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Les équations de mise à jour du </a:t>
            </a:r>
            <a:r>
              <a:rPr lang="fr-FR" altLang="fr-FR" sz="2000" b="1"/>
              <a:t>modèle additif</a:t>
            </a:r>
            <a:r>
              <a:rPr lang="fr-FR" altLang="fr-FR" sz="2000"/>
              <a:t> :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755650" y="1196975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S</a:t>
            </a:r>
            <a:r>
              <a:rPr lang="fr-FR" altLang="fr-FR" sz="2000" baseline="-25000"/>
              <a:t>t</a:t>
            </a:r>
            <a:r>
              <a:rPr lang="fr-FR" altLang="fr-FR" sz="2000"/>
              <a:t> = </a:t>
            </a:r>
            <a:r>
              <a:rPr lang="el-GR" altLang="fr-FR" sz="2000"/>
              <a:t>α</a:t>
            </a:r>
            <a:r>
              <a:rPr lang="fr-FR" altLang="fr-FR" sz="2000"/>
              <a:t>( y</a:t>
            </a:r>
            <a:r>
              <a:rPr lang="fr-FR" altLang="fr-FR" sz="2000" baseline="-25000"/>
              <a:t>t</a:t>
            </a:r>
            <a:r>
              <a:rPr lang="fr-FR" altLang="fr-FR" sz="2000"/>
              <a:t> – I</a:t>
            </a:r>
            <a:r>
              <a:rPr lang="fr-FR" altLang="fr-FR" sz="2000" baseline="-25000"/>
              <a:t>t-s</a:t>
            </a:r>
            <a:r>
              <a:rPr lang="fr-FR" altLang="fr-FR" sz="2000"/>
              <a:t>) + (1 – </a:t>
            </a:r>
            <a:r>
              <a:rPr lang="el-GR" altLang="fr-FR" sz="2000"/>
              <a:t>α</a:t>
            </a:r>
            <a:r>
              <a:rPr lang="fr-FR" altLang="fr-FR" sz="2000"/>
              <a:t>)(S</a:t>
            </a:r>
            <a:r>
              <a:rPr lang="fr-FR" altLang="fr-FR" sz="2000" baseline="-25000"/>
              <a:t>t-1</a:t>
            </a:r>
            <a:r>
              <a:rPr lang="fr-FR" altLang="fr-FR" sz="2000"/>
              <a:t> + T</a:t>
            </a:r>
            <a:r>
              <a:rPr lang="fr-FR" altLang="fr-FR" sz="2000" baseline="-25000"/>
              <a:t>t-1</a:t>
            </a:r>
            <a:r>
              <a:rPr lang="fr-FR" altLang="fr-FR" sz="2000"/>
              <a:t>)</a:t>
            </a:r>
            <a:endParaRPr lang="el-GR" altLang="fr-FR" sz="2000"/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755650" y="1879600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T</a:t>
            </a:r>
            <a:r>
              <a:rPr lang="fr-FR" altLang="fr-FR" sz="2000" baseline="-25000"/>
              <a:t>t</a:t>
            </a:r>
            <a:r>
              <a:rPr lang="fr-FR" altLang="fr-FR" sz="2000"/>
              <a:t> = </a:t>
            </a:r>
            <a:r>
              <a:rPr lang="el-GR" altLang="fr-FR" sz="2000"/>
              <a:t>γ</a:t>
            </a:r>
            <a:r>
              <a:rPr lang="fr-FR" altLang="fr-FR" sz="2000"/>
              <a:t>( S</a:t>
            </a:r>
            <a:r>
              <a:rPr lang="fr-FR" altLang="fr-FR" sz="2000" baseline="-25000"/>
              <a:t>t</a:t>
            </a:r>
            <a:r>
              <a:rPr lang="fr-FR" altLang="fr-FR" sz="2000"/>
              <a:t> – S</a:t>
            </a:r>
            <a:r>
              <a:rPr lang="fr-FR" altLang="fr-FR" sz="2000" baseline="-25000"/>
              <a:t>t-1</a:t>
            </a:r>
            <a:r>
              <a:rPr lang="fr-FR" altLang="fr-FR" sz="2000"/>
              <a:t>) + (1 – </a:t>
            </a:r>
            <a:r>
              <a:rPr lang="el-GR" altLang="fr-FR" sz="2000"/>
              <a:t>γ</a:t>
            </a:r>
            <a:r>
              <a:rPr lang="fr-FR" altLang="fr-FR" sz="2000"/>
              <a:t>)T</a:t>
            </a:r>
            <a:r>
              <a:rPr lang="fr-FR" altLang="fr-FR" sz="2000" baseline="-25000"/>
              <a:t>t-1</a:t>
            </a:r>
            <a:endParaRPr lang="el-GR" altLang="fr-FR" sz="2000"/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755650" y="2527300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I</a:t>
            </a:r>
            <a:r>
              <a:rPr lang="fr-FR" altLang="fr-FR" sz="2000" baseline="-25000"/>
              <a:t>t</a:t>
            </a:r>
            <a:r>
              <a:rPr lang="fr-FR" altLang="fr-FR" sz="2000"/>
              <a:t> = </a:t>
            </a:r>
            <a:r>
              <a:rPr lang="el-GR" altLang="fr-FR" sz="2000"/>
              <a:t>δ</a:t>
            </a:r>
            <a:r>
              <a:rPr lang="fr-FR" altLang="fr-FR" sz="2000"/>
              <a:t>( y</a:t>
            </a:r>
            <a:r>
              <a:rPr lang="fr-FR" altLang="fr-FR" sz="2000" baseline="-25000"/>
              <a:t>t</a:t>
            </a:r>
            <a:r>
              <a:rPr lang="fr-FR" altLang="fr-FR" sz="2000"/>
              <a:t> – S</a:t>
            </a:r>
            <a:r>
              <a:rPr lang="fr-FR" altLang="fr-FR" sz="2000" baseline="-25000"/>
              <a:t>t</a:t>
            </a:r>
            <a:r>
              <a:rPr lang="fr-FR" altLang="fr-FR" sz="2000"/>
              <a:t>) + (1 – </a:t>
            </a:r>
            <a:r>
              <a:rPr lang="el-GR" altLang="fr-FR" sz="2000"/>
              <a:t>δ</a:t>
            </a:r>
            <a:r>
              <a:rPr lang="fr-FR" altLang="fr-FR" sz="2000"/>
              <a:t>)I</a:t>
            </a:r>
            <a:r>
              <a:rPr lang="fr-FR" altLang="fr-FR" sz="2000" baseline="-25000"/>
              <a:t>t-s</a:t>
            </a:r>
            <a:endParaRPr lang="el-GR" altLang="fr-FR" sz="2000"/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250825" y="4040188"/>
            <a:ext cx="540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La prévision à la date T, pour l’horizon h est : </a:t>
            </a:r>
          </a:p>
        </p:txBody>
      </p:sp>
      <p:graphicFrame>
        <p:nvGraphicFramePr>
          <p:cNvPr id="215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744876"/>
              </p:ext>
            </p:extLst>
          </p:nvPr>
        </p:nvGraphicFramePr>
        <p:xfrm>
          <a:off x="5629275" y="3989388"/>
          <a:ext cx="33639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4" name="Équation" r:id="rId3" imgW="1422360" imgH="241200" progId="Equation.3">
                  <p:embed/>
                </p:oleObj>
              </mc:Choice>
              <mc:Fallback>
                <p:oleObj name="Équation" r:id="rId3" imgW="142236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3989388"/>
                        <a:ext cx="33639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512" name="Text Box 10"/>
              <p:cNvSpPr txBox="1">
                <a:spLocks noChangeArrowheads="1"/>
              </p:cNvSpPr>
              <p:nvPr/>
            </p:nvSpPr>
            <p:spPr bwMode="auto">
              <a:xfrm>
                <a:off x="323850" y="4760913"/>
                <a:ext cx="8424614" cy="4085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fr-FR" altLang="fr-FR" sz="2000" dirty="0" smtClean="0"/>
                  <a:t>On utilise la périodicité de la composante saisonnière pour estimer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altLang="fr-F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altLang="fr-FR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fr-FR" altLang="fr-F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alt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alt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altLang="fr-FR" sz="2000" dirty="0" smtClean="0"/>
                  <a:t> </a:t>
                </a:r>
                <a:r>
                  <a:rPr lang="fr-FR" altLang="fr-FR" sz="2000" dirty="0"/>
                  <a:t>:</a:t>
                </a:r>
              </a:p>
            </p:txBody>
          </p:sp>
        </mc:Choice>
        <mc:Fallback xmlns="">
          <p:sp>
            <p:nvSpPr>
              <p:cNvPr id="2151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4760913"/>
                <a:ext cx="8424614" cy="408573"/>
              </a:xfrm>
              <a:prstGeom prst="rect">
                <a:avLst/>
              </a:prstGeom>
              <a:blipFill rotWithShape="0">
                <a:blip r:embed="rId5"/>
                <a:stretch>
                  <a:fillRect l="-724" t="-5970" b="-268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3" name="Text Box 11"/>
              <p:cNvSpPr txBox="1">
                <a:spLocks noChangeArrowheads="1"/>
              </p:cNvSpPr>
              <p:nvPr/>
            </p:nvSpPr>
            <p:spPr bwMode="auto">
              <a:xfrm>
                <a:off x="611188" y="5337175"/>
                <a:ext cx="7489825" cy="4085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alt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altLang="fr-FR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fr-FR" altLang="fr-FR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altLang="fr-F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altLang="fr-FR" sz="20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altLang="fr-FR" sz="2000" dirty="0"/>
                  <a:t> = </a:t>
                </a:r>
                <a:r>
                  <a:rPr lang="fr-FR" altLang="fr-FR" sz="2000" dirty="0" err="1" smtClean="0"/>
                  <a:t>I</a:t>
                </a:r>
                <a:r>
                  <a:rPr lang="fr-FR" altLang="fr-FR" sz="2000" baseline="-25000" dirty="0" err="1" smtClean="0"/>
                  <a:t>T+h-s</a:t>
                </a:r>
                <a:r>
                  <a:rPr lang="fr-FR" altLang="fr-FR" sz="2000" dirty="0" smtClean="0"/>
                  <a:t> </a:t>
                </a:r>
                <a:r>
                  <a:rPr lang="fr-FR" altLang="fr-FR" sz="2000" dirty="0"/>
                  <a:t>si 0 &lt; h ≤ s</a:t>
                </a:r>
                <a:endParaRPr lang="fr-FR" altLang="fr-FR" sz="2000" baseline="-25000" dirty="0"/>
              </a:p>
            </p:txBody>
          </p:sp>
        </mc:Choice>
        <mc:Fallback xmlns="">
          <p:sp>
            <p:nvSpPr>
              <p:cNvPr id="21513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5337175"/>
                <a:ext cx="7489825" cy="408573"/>
              </a:xfrm>
              <a:prstGeom prst="rect">
                <a:avLst/>
              </a:prstGeom>
              <a:blipFill rotWithShape="0">
                <a:blip r:embed="rId6"/>
                <a:stretch>
                  <a:fillRect t="-5970" b="-268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4" name="Text Box 12"/>
              <p:cNvSpPr txBox="1">
                <a:spLocks noChangeArrowheads="1"/>
              </p:cNvSpPr>
              <p:nvPr/>
            </p:nvSpPr>
            <p:spPr bwMode="auto">
              <a:xfrm>
                <a:off x="611188" y="5805488"/>
                <a:ext cx="7489825" cy="4085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alt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altLang="fr-FR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fr-FR" altLang="fr-FR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altLang="fr-F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altLang="fr-FR" sz="20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altLang="fr-FR" sz="2000" dirty="0"/>
                  <a:t> = I</a:t>
                </a:r>
                <a:r>
                  <a:rPr lang="fr-FR" altLang="fr-FR" sz="2000" baseline="-25000" dirty="0"/>
                  <a:t>T+h-2s</a:t>
                </a:r>
                <a:r>
                  <a:rPr lang="fr-FR" altLang="fr-FR" sz="2000" dirty="0"/>
                  <a:t> si s &lt; h ≤ 2s, et ainsi de suite …</a:t>
                </a:r>
                <a:endParaRPr lang="fr-FR" altLang="fr-FR" sz="2000" baseline="-25000" dirty="0"/>
              </a:p>
            </p:txBody>
          </p:sp>
        </mc:Choice>
        <mc:Fallback xmlns="">
          <p:sp>
            <p:nvSpPr>
              <p:cNvPr id="21514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5805488"/>
                <a:ext cx="7489825" cy="408573"/>
              </a:xfrm>
              <a:prstGeom prst="rect">
                <a:avLst/>
              </a:prstGeom>
              <a:blipFill rotWithShape="0">
                <a:blip r:embed="rId7"/>
                <a:stretch>
                  <a:fillRect t="-4478" b="-268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5" name="Text Box 13"/>
          <p:cNvSpPr txBox="1">
            <a:spLocks noChangeArrowheads="1"/>
          </p:cNvSpPr>
          <p:nvPr/>
        </p:nvSpPr>
        <p:spPr bwMode="auto">
          <a:xfrm>
            <a:off x="395288" y="3429000"/>
            <a:ext cx="820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Les paramètres </a:t>
            </a:r>
            <a:r>
              <a:rPr lang="el-GR" altLang="fr-FR" sz="2000"/>
              <a:t>α</a:t>
            </a:r>
            <a:r>
              <a:rPr lang="fr-FR" altLang="fr-FR" sz="2000"/>
              <a:t>, </a:t>
            </a:r>
            <a:r>
              <a:rPr lang="el-GR" altLang="fr-FR" sz="2000"/>
              <a:t>γ</a:t>
            </a:r>
            <a:r>
              <a:rPr lang="fr-FR" altLang="fr-FR" sz="2000"/>
              <a:t> et </a:t>
            </a:r>
            <a:r>
              <a:rPr lang="el-GR" altLang="fr-FR" sz="2000"/>
              <a:t>δ</a:t>
            </a:r>
            <a:r>
              <a:rPr lang="fr-FR" altLang="fr-FR" sz="2000"/>
              <a:t> sont compris entre 0 et 1.</a:t>
            </a:r>
            <a:endParaRPr lang="el-GR" altLang="fr-F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569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b="1"/>
              <a:t>Calcul des valeurs initiales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8280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Les valeurs initiales des composantes </a:t>
            </a:r>
            <a:r>
              <a:rPr lang="fr-FR" altLang="fr-FR" sz="2000" smtClean="0"/>
              <a:t>saisonnières </a:t>
            </a:r>
            <a:r>
              <a:rPr lang="fr-FR" altLang="fr-FR" sz="2000"/>
              <a:t>sont </a:t>
            </a:r>
            <a:r>
              <a:rPr lang="fr-FR" altLang="fr-FR" sz="2000" smtClean="0"/>
              <a:t>obtenues </a:t>
            </a:r>
            <a:r>
              <a:rPr lang="fr-FR" altLang="fr-FR" sz="2000"/>
              <a:t>par la méthode de décomposition saisonnière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539750" y="1916113"/>
          <a:ext cx="587216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5" name="Équation" r:id="rId3" imgW="3822700" imgH="406400" progId="Equation.3">
                  <p:embed/>
                </p:oleObj>
              </mc:Choice>
              <mc:Fallback>
                <p:oleObj name="Équation" r:id="rId3" imgW="38227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16113"/>
                        <a:ext cx="5872163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95288" y="2781300"/>
            <a:ext cx="8497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Autre façon de calculer les valeurs initiales, pour une série trimestrielle :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39750" y="3573463"/>
            <a:ext cx="7993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Les niveaux des derniers trimestres de la 1</a:t>
            </a:r>
            <a:r>
              <a:rPr lang="fr-FR" altLang="fr-FR" sz="2000" baseline="30000"/>
              <a:t>ère</a:t>
            </a:r>
            <a:r>
              <a:rPr lang="fr-FR" altLang="fr-FR" sz="2000"/>
              <a:t> année sont calculés en utilisant les MMC(4)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55650" y="4471988"/>
            <a:ext cx="806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T</a:t>
            </a:r>
            <a:r>
              <a:rPr lang="fr-FR" altLang="fr-FR" sz="2000" baseline="-25000"/>
              <a:t>4</a:t>
            </a:r>
            <a:r>
              <a:rPr lang="fr-FR" altLang="fr-FR" sz="2000"/>
              <a:t> = S</a:t>
            </a:r>
            <a:r>
              <a:rPr lang="fr-FR" altLang="fr-FR" sz="2000" baseline="-25000"/>
              <a:t>4</a:t>
            </a:r>
            <a:r>
              <a:rPr lang="fr-FR" altLang="fr-FR" sz="2000"/>
              <a:t> – S</a:t>
            </a:r>
            <a:r>
              <a:rPr lang="fr-FR" altLang="fr-FR" sz="2000" baseline="-25000"/>
              <a:t>3</a:t>
            </a:r>
            <a:endParaRPr lang="fr-FR" altLang="fr-FR" sz="2000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828675" y="5048250"/>
            <a:ext cx="806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I</a:t>
            </a:r>
            <a:r>
              <a:rPr lang="fr-FR" altLang="fr-FR" sz="2000" baseline="-25000"/>
              <a:t>4</a:t>
            </a:r>
            <a:r>
              <a:rPr lang="fr-FR" altLang="fr-FR" sz="2000"/>
              <a:t> = y</a:t>
            </a:r>
            <a:r>
              <a:rPr lang="fr-FR" altLang="fr-FR" sz="2000" baseline="-25000"/>
              <a:t>4</a:t>
            </a:r>
            <a:r>
              <a:rPr lang="fr-FR" altLang="fr-FR" sz="2000"/>
              <a:t> – S</a:t>
            </a:r>
            <a:r>
              <a:rPr lang="fr-FR" altLang="fr-FR" sz="2000" baseline="-25000"/>
              <a:t>4</a:t>
            </a:r>
            <a:r>
              <a:rPr lang="fr-FR" altLang="fr-FR" sz="2000"/>
              <a:t>, I</a:t>
            </a:r>
            <a:r>
              <a:rPr lang="fr-FR" altLang="fr-FR" sz="2000" baseline="-25000"/>
              <a:t>3</a:t>
            </a:r>
            <a:r>
              <a:rPr lang="fr-FR" altLang="fr-FR" sz="2000"/>
              <a:t> = y</a:t>
            </a:r>
            <a:r>
              <a:rPr lang="fr-FR" altLang="fr-FR" sz="2000" baseline="-25000"/>
              <a:t>3</a:t>
            </a:r>
            <a:r>
              <a:rPr lang="fr-FR" altLang="fr-FR" sz="2000"/>
              <a:t> – S</a:t>
            </a:r>
            <a:r>
              <a:rPr lang="fr-FR" altLang="fr-FR" sz="2000" baseline="-25000"/>
              <a:t>3</a:t>
            </a:r>
            <a:r>
              <a:rPr lang="fr-FR" altLang="fr-FR" sz="2000"/>
              <a:t>, I</a:t>
            </a:r>
            <a:r>
              <a:rPr lang="fr-FR" altLang="fr-FR" sz="2000" baseline="-25000"/>
              <a:t>2</a:t>
            </a:r>
            <a:r>
              <a:rPr lang="fr-FR" altLang="fr-FR" sz="2000"/>
              <a:t> = y</a:t>
            </a:r>
            <a:r>
              <a:rPr lang="fr-FR" altLang="fr-FR" sz="2000" baseline="-25000"/>
              <a:t>2</a:t>
            </a:r>
            <a:r>
              <a:rPr lang="fr-FR" altLang="fr-FR" sz="2000"/>
              <a:t> – (S</a:t>
            </a:r>
            <a:r>
              <a:rPr lang="fr-FR" altLang="fr-FR" sz="2000" baseline="-25000"/>
              <a:t>3</a:t>
            </a:r>
            <a:r>
              <a:rPr lang="fr-FR" altLang="fr-FR" sz="2000"/>
              <a:t> – T</a:t>
            </a:r>
            <a:r>
              <a:rPr lang="fr-FR" altLang="fr-FR" sz="2000" baseline="-25000"/>
              <a:t>4</a:t>
            </a:r>
            <a:r>
              <a:rPr lang="fr-FR" altLang="fr-FR" sz="2000"/>
              <a:t>), I</a:t>
            </a:r>
            <a:r>
              <a:rPr lang="fr-FR" altLang="fr-FR" sz="2000" baseline="-25000"/>
              <a:t>1</a:t>
            </a:r>
            <a:r>
              <a:rPr lang="fr-FR" altLang="fr-FR" sz="2000"/>
              <a:t> = y</a:t>
            </a:r>
            <a:r>
              <a:rPr lang="fr-FR" altLang="fr-FR" sz="2000" baseline="-25000"/>
              <a:t>1</a:t>
            </a:r>
            <a:r>
              <a:rPr lang="fr-FR" altLang="fr-FR" sz="2000"/>
              <a:t> – (S</a:t>
            </a:r>
            <a:r>
              <a:rPr lang="fr-FR" altLang="fr-FR" sz="2000" baseline="-25000"/>
              <a:t>3</a:t>
            </a:r>
            <a:r>
              <a:rPr lang="fr-FR" altLang="fr-FR" sz="2000"/>
              <a:t> – 2T</a:t>
            </a:r>
            <a:r>
              <a:rPr lang="fr-FR" altLang="fr-FR" sz="2000" baseline="-25000"/>
              <a:t>4</a:t>
            </a:r>
            <a:r>
              <a:rPr lang="fr-FR" altLang="fr-FR" sz="20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539750" y="4040237"/>
            <a:ext cx="8135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dirty="0"/>
              <a:t>L’erreur d’ajustement : e</a:t>
            </a:r>
            <a:r>
              <a:rPr lang="fr-FR" altLang="fr-FR" sz="2000" baseline="-25000" dirty="0"/>
              <a:t>t</a:t>
            </a:r>
            <a:r>
              <a:rPr lang="fr-FR" altLang="fr-FR" sz="2000" dirty="0"/>
              <a:t> = </a:t>
            </a:r>
            <a:r>
              <a:rPr lang="fr-FR" altLang="fr-FR" sz="2000" dirty="0" err="1"/>
              <a:t>y</a:t>
            </a:r>
            <a:r>
              <a:rPr lang="fr-FR" altLang="fr-FR" sz="2000" baseline="-25000" dirty="0" err="1"/>
              <a:t>t</a:t>
            </a:r>
            <a:r>
              <a:rPr lang="fr-FR" altLang="fr-FR" sz="2000" dirty="0"/>
              <a:t> </a:t>
            </a:r>
            <a:r>
              <a:rPr lang="fr-FR" altLang="fr-FR" sz="2000" dirty="0" smtClean="0"/>
              <a:t>– F</a:t>
            </a:r>
            <a:r>
              <a:rPr lang="fr-FR" altLang="fr-FR" sz="2000" baseline="-25000" dirty="0" smtClean="0"/>
              <a:t>t-1</a:t>
            </a:r>
            <a:endParaRPr lang="fr-FR" altLang="fr-FR" sz="2000" dirty="0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539750" y="3392165"/>
            <a:ext cx="828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dirty="0"/>
              <a:t>La série ajustée : </a:t>
            </a:r>
            <a:r>
              <a:rPr lang="fr-FR" altLang="fr-FR" sz="2000" dirty="0" smtClean="0"/>
              <a:t>F</a:t>
            </a:r>
            <a:r>
              <a:rPr lang="fr-FR" altLang="fr-FR" sz="2000" baseline="-25000" dirty="0" smtClean="0"/>
              <a:t>t-1</a:t>
            </a:r>
            <a:r>
              <a:rPr lang="fr-FR" altLang="fr-FR" sz="2000" dirty="0" smtClean="0"/>
              <a:t> </a:t>
            </a:r>
            <a:r>
              <a:rPr lang="fr-FR" altLang="fr-FR" sz="2000" dirty="0"/>
              <a:t>= S</a:t>
            </a:r>
            <a:r>
              <a:rPr lang="fr-FR" altLang="fr-FR" sz="2000" baseline="-25000" dirty="0"/>
              <a:t>t-1</a:t>
            </a:r>
            <a:r>
              <a:rPr lang="fr-FR" altLang="fr-FR" sz="2000" dirty="0"/>
              <a:t> + T</a:t>
            </a:r>
            <a:r>
              <a:rPr lang="fr-FR" altLang="fr-FR" sz="2000" baseline="-25000" dirty="0"/>
              <a:t>t-1</a:t>
            </a:r>
            <a:r>
              <a:rPr lang="fr-FR" altLang="fr-FR" sz="2000" dirty="0"/>
              <a:t> + I</a:t>
            </a:r>
            <a:r>
              <a:rPr lang="fr-FR" altLang="fr-FR" sz="2000" baseline="-25000" dirty="0"/>
              <a:t>t-s</a:t>
            </a:r>
            <a:endParaRPr lang="fr-FR" altLang="fr-FR" sz="2000" dirty="0"/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68313" y="4760317"/>
            <a:ext cx="8351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Remarque : l’ajustement ne peut débuter qu’à partir de la 2</a:t>
            </a:r>
            <a:r>
              <a:rPr lang="fr-FR" altLang="fr-FR" sz="2000" baseline="30000"/>
              <a:t>ème</a:t>
            </a:r>
            <a:r>
              <a:rPr lang="fr-FR" altLang="fr-FR" sz="2000"/>
              <a:t> année.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539750" y="5247605"/>
            <a:ext cx="73453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dirty="0"/>
              <a:t>Application du lissage de Holt-</a:t>
            </a:r>
            <a:r>
              <a:rPr lang="fr-FR" altLang="fr-FR" sz="2000" dirty="0" err="1"/>
              <a:t>Winters</a:t>
            </a:r>
            <a:r>
              <a:rPr lang="fr-FR" altLang="fr-FR" sz="2000" dirty="0"/>
              <a:t> à la série ‘‘Consommation trimestrielle </a:t>
            </a:r>
            <a:r>
              <a:rPr lang="fr-FR" altLang="fr-FR" sz="2000" smtClean="0"/>
              <a:t>d’essence d’aviation </a:t>
            </a:r>
            <a:r>
              <a:rPr lang="fr-FR" altLang="fr-FR" sz="2000" dirty="0"/>
              <a:t>‘‘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23528" y="665401"/>
            <a:ext cx="8496622" cy="1785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Initialisation des composantes saisonnières 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Calculer les moyennes mobiles centrées sur une année donnée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Déduire les composantes saisonnières en retranchant les moyennes mobiles centrées des valeurs de la série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95288" y="367829"/>
            <a:ext cx="7993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b="1"/>
              <a:t>Les équations de mise à jour du modèle multiplicatif :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755650" y="1879600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T</a:t>
            </a:r>
            <a:r>
              <a:rPr lang="fr-FR" altLang="fr-FR" sz="2000" baseline="-25000"/>
              <a:t>t</a:t>
            </a:r>
            <a:r>
              <a:rPr lang="fr-FR" altLang="fr-FR" sz="2000"/>
              <a:t> = </a:t>
            </a:r>
            <a:r>
              <a:rPr lang="el-GR" altLang="fr-FR" sz="2000"/>
              <a:t>γ</a:t>
            </a:r>
            <a:r>
              <a:rPr lang="fr-FR" altLang="fr-FR" sz="2000"/>
              <a:t>( S</a:t>
            </a:r>
            <a:r>
              <a:rPr lang="fr-FR" altLang="fr-FR" sz="2000" baseline="-25000"/>
              <a:t>t</a:t>
            </a:r>
            <a:r>
              <a:rPr lang="fr-FR" altLang="fr-FR" sz="2000"/>
              <a:t> – S</a:t>
            </a:r>
            <a:r>
              <a:rPr lang="fr-FR" altLang="fr-FR" sz="2000" baseline="-25000"/>
              <a:t>t-1</a:t>
            </a:r>
            <a:r>
              <a:rPr lang="fr-FR" altLang="fr-FR" sz="2000"/>
              <a:t>) + (1 – </a:t>
            </a:r>
            <a:r>
              <a:rPr lang="el-GR" altLang="fr-FR" sz="2000"/>
              <a:t>γ</a:t>
            </a:r>
            <a:r>
              <a:rPr lang="fr-FR" altLang="fr-FR" sz="2000"/>
              <a:t>)T</a:t>
            </a:r>
            <a:r>
              <a:rPr lang="fr-FR" altLang="fr-FR" sz="2000" baseline="-25000"/>
              <a:t>t-1</a:t>
            </a:r>
            <a:endParaRPr lang="el-GR" altLang="fr-FR" sz="2000"/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250825" y="4040188"/>
            <a:ext cx="540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La prévision à la date T, pour l’horizon h est : </a:t>
            </a:r>
          </a:p>
        </p:txBody>
      </p:sp>
      <p:graphicFrame>
        <p:nvGraphicFramePr>
          <p:cNvPr id="2458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91409"/>
              </p:ext>
            </p:extLst>
          </p:nvPr>
        </p:nvGraphicFramePr>
        <p:xfrm>
          <a:off x="5568950" y="3975100"/>
          <a:ext cx="32432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5" name="Équation" r:id="rId3" imgW="1371600" imgH="241200" progId="Equation.3">
                  <p:embed/>
                </p:oleObj>
              </mc:Choice>
              <mc:Fallback>
                <p:oleObj name="Équation" r:id="rId3" imgW="137160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3975100"/>
                        <a:ext cx="32432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323850" y="4760913"/>
            <a:ext cx="828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On utilise la périodicité de la composante saisonnière pour estimer I</a:t>
            </a:r>
            <a:r>
              <a:rPr lang="fr-FR" altLang="fr-FR" sz="2000" baseline="-25000"/>
              <a:t>T+h</a:t>
            </a:r>
            <a:r>
              <a:rPr lang="fr-FR" altLang="fr-FR" sz="2000"/>
              <a:t>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3" name="Text Box 9"/>
              <p:cNvSpPr txBox="1">
                <a:spLocks noChangeArrowheads="1"/>
              </p:cNvSpPr>
              <p:nvPr/>
            </p:nvSpPr>
            <p:spPr bwMode="auto">
              <a:xfrm>
                <a:off x="611188" y="5337175"/>
                <a:ext cx="7489825" cy="4085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alt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altLang="fr-FR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fr-FR" altLang="fr-FR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altLang="fr-F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altLang="fr-FR" sz="20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altLang="fr-FR" sz="2000" dirty="0"/>
                  <a:t> = </a:t>
                </a:r>
                <a:r>
                  <a:rPr lang="fr-FR" altLang="fr-FR" sz="2000" dirty="0" err="1"/>
                  <a:t>I</a:t>
                </a:r>
                <a:r>
                  <a:rPr lang="fr-FR" altLang="fr-FR" sz="2000" baseline="-25000" dirty="0" err="1"/>
                  <a:t>T+h-s</a:t>
                </a:r>
                <a:r>
                  <a:rPr lang="fr-FR" altLang="fr-FR" sz="2000" dirty="0"/>
                  <a:t> si 0 &lt; h ≤ s</a:t>
                </a:r>
                <a:endParaRPr lang="fr-FR" altLang="fr-FR" sz="2000" baseline="-25000" dirty="0"/>
              </a:p>
            </p:txBody>
          </p:sp>
        </mc:Choice>
        <mc:Fallback xmlns="">
          <p:sp>
            <p:nvSpPr>
              <p:cNvPr id="24583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5337175"/>
                <a:ext cx="7489825" cy="408573"/>
              </a:xfrm>
              <a:prstGeom prst="rect">
                <a:avLst/>
              </a:prstGeom>
              <a:blipFill rotWithShape="0">
                <a:blip r:embed="rId5"/>
                <a:stretch>
                  <a:fillRect t="-5970" b="-268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4" name="Text Box 10"/>
              <p:cNvSpPr txBox="1">
                <a:spLocks noChangeArrowheads="1"/>
              </p:cNvSpPr>
              <p:nvPr/>
            </p:nvSpPr>
            <p:spPr bwMode="auto">
              <a:xfrm>
                <a:off x="611188" y="5840413"/>
                <a:ext cx="7489825" cy="4085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alt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altLang="fr-FR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fr-FR" altLang="fr-FR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altLang="fr-F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altLang="fr-FR" sz="20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altLang="fr-FR" sz="2000" dirty="0"/>
                  <a:t> = I</a:t>
                </a:r>
                <a:r>
                  <a:rPr lang="fr-FR" altLang="fr-FR" sz="2000" baseline="-25000" dirty="0"/>
                  <a:t>T+h-2s</a:t>
                </a:r>
                <a:r>
                  <a:rPr lang="fr-FR" altLang="fr-FR" sz="2000" dirty="0"/>
                  <a:t> si s &lt; h ≤ 2s, et ainsi de suite …</a:t>
                </a:r>
                <a:endParaRPr lang="fr-FR" altLang="fr-FR" sz="2000" baseline="-25000" dirty="0"/>
              </a:p>
            </p:txBody>
          </p:sp>
        </mc:Choice>
        <mc:Fallback xmlns="">
          <p:sp>
            <p:nvSpPr>
              <p:cNvPr id="2458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5840413"/>
                <a:ext cx="7489825" cy="408573"/>
              </a:xfrm>
              <a:prstGeom prst="rect">
                <a:avLst/>
              </a:prstGeom>
              <a:blipFill rotWithShape="0">
                <a:blip r:embed="rId6"/>
                <a:stretch>
                  <a:fillRect t="-4478" b="-268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5" name="Text Box 11"/>
          <p:cNvSpPr txBox="1">
            <a:spLocks noChangeArrowheads="1"/>
          </p:cNvSpPr>
          <p:nvPr/>
        </p:nvSpPr>
        <p:spPr bwMode="auto">
          <a:xfrm>
            <a:off x="395288" y="3429000"/>
            <a:ext cx="820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Les paramètres </a:t>
            </a:r>
            <a:r>
              <a:rPr lang="el-GR" altLang="fr-FR" sz="2000"/>
              <a:t>α</a:t>
            </a:r>
            <a:r>
              <a:rPr lang="fr-FR" altLang="fr-FR" sz="2000"/>
              <a:t>, </a:t>
            </a:r>
            <a:r>
              <a:rPr lang="el-GR" altLang="fr-FR" sz="2000"/>
              <a:t>γ</a:t>
            </a:r>
            <a:r>
              <a:rPr lang="fr-FR" altLang="fr-FR" sz="2000"/>
              <a:t> et </a:t>
            </a:r>
            <a:r>
              <a:rPr lang="el-GR" altLang="fr-FR" sz="2000"/>
              <a:t>δ</a:t>
            </a:r>
            <a:r>
              <a:rPr lang="fr-FR" altLang="fr-FR" sz="2000"/>
              <a:t> sont compris entre 0 et 1.</a:t>
            </a:r>
            <a:endParaRPr lang="el-GR" altLang="fr-FR" sz="2000"/>
          </a:p>
        </p:txBody>
      </p:sp>
      <p:graphicFrame>
        <p:nvGraphicFramePr>
          <p:cNvPr id="24586" name="Object 13"/>
          <p:cNvGraphicFramePr>
            <a:graphicFrameLocks noChangeAspect="1"/>
          </p:cNvGraphicFramePr>
          <p:nvPr/>
        </p:nvGraphicFramePr>
        <p:xfrm>
          <a:off x="827088" y="981075"/>
          <a:ext cx="36734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6" name="Équation" r:id="rId7" imgW="1905000" imgH="444500" progId="Equation.3">
                  <p:embed/>
                </p:oleObj>
              </mc:Choice>
              <mc:Fallback>
                <p:oleObj name="Équation" r:id="rId7" imgW="19050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81075"/>
                        <a:ext cx="36734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4"/>
          <p:cNvGraphicFramePr>
            <a:graphicFrameLocks noChangeAspect="1"/>
          </p:cNvGraphicFramePr>
          <p:nvPr/>
        </p:nvGraphicFramePr>
        <p:xfrm>
          <a:off x="827088" y="2276475"/>
          <a:ext cx="24987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7" name="Équation" r:id="rId9" imgW="1294838" imgH="444307" progId="Equation.3">
                  <p:embed/>
                </p:oleObj>
              </mc:Choice>
              <mc:Fallback>
                <p:oleObj name="Équation" r:id="rId9" imgW="1294838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76475"/>
                        <a:ext cx="24987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50825" y="318627"/>
            <a:ext cx="8569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b="1"/>
              <a:t>Calcul des valeurs initiales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8280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Les valeurs initiales (t = 2)  des composantes saisonnière sont obtenus par la méthode de décomposition saisonnière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395288" y="3104133"/>
            <a:ext cx="8497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Autre façon de calculer les valeurs initiales, pour une série trimestrielle :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539750" y="3573463"/>
            <a:ext cx="7993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Les niveaux des derniers trimestres de la 1</a:t>
            </a:r>
            <a:r>
              <a:rPr lang="fr-FR" altLang="fr-FR" sz="2000" baseline="30000"/>
              <a:t>ère</a:t>
            </a:r>
            <a:r>
              <a:rPr lang="fr-FR" altLang="fr-FR" sz="2000"/>
              <a:t> année sont calculés en utilisant les MMC(4)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755650" y="4471988"/>
            <a:ext cx="806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T</a:t>
            </a:r>
            <a:r>
              <a:rPr lang="fr-FR" altLang="fr-FR" sz="2000" baseline="-25000"/>
              <a:t>4</a:t>
            </a:r>
            <a:r>
              <a:rPr lang="fr-FR" altLang="fr-FR" sz="2000"/>
              <a:t> = S</a:t>
            </a:r>
            <a:r>
              <a:rPr lang="fr-FR" altLang="fr-FR" sz="2000" baseline="-25000"/>
              <a:t>4</a:t>
            </a:r>
            <a:r>
              <a:rPr lang="fr-FR" altLang="fr-FR" sz="2000"/>
              <a:t> – S</a:t>
            </a:r>
            <a:r>
              <a:rPr lang="fr-FR" altLang="fr-FR" sz="2000" baseline="-25000"/>
              <a:t>3</a:t>
            </a:r>
            <a:endParaRPr lang="fr-FR" altLang="fr-FR" sz="2000"/>
          </a:p>
        </p:txBody>
      </p:sp>
      <p:graphicFrame>
        <p:nvGraphicFramePr>
          <p:cNvPr id="25607" name="Object 9"/>
          <p:cNvGraphicFramePr>
            <a:graphicFrameLocks noChangeAspect="1"/>
          </p:cNvGraphicFramePr>
          <p:nvPr/>
        </p:nvGraphicFramePr>
        <p:xfrm>
          <a:off x="1547813" y="1773238"/>
          <a:ext cx="453548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5" name="Équation" r:id="rId3" imgW="2616200" imgH="482600" progId="Equation.3">
                  <p:embed/>
                </p:oleObj>
              </mc:Choice>
              <mc:Fallback>
                <p:oleObj name="Équation" r:id="rId3" imgW="26162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73238"/>
                        <a:ext cx="4535487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0"/>
          <p:cNvGraphicFramePr>
            <a:graphicFrameLocks noChangeAspect="1"/>
          </p:cNvGraphicFramePr>
          <p:nvPr/>
        </p:nvGraphicFramePr>
        <p:xfrm>
          <a:off x="865188" y="5084763"/>
          <a:ext cx="49307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6" name="Équation" r:id="rId5" imgW="2844800" imgH="444500" progId="Equation.3">
                  <p:embed/>
                </p:oleObj>
              </mc:Choice>
              <mc:Fallback>
                <p:oleObj name="Équation" r:id="rId5" imgW="28448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5084763"/>
                        <a:ext cx="49307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1520" y="260648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Calcul d’un modèle de lissage exponentiel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95536" y="836712"/>
                <a:ext cx="79928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Paramètres du modèle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Valeurs initiales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Paramètres du lissages exponentiel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36712"/>
                <a:ext cx="7992888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839" t="-2395" b="-101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323528" y="1988840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Choisir le critère de comparaison à minimiser pour ajuster le modèle : RMSE, MAE ou MAPE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2852936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fonction ‘‘critère de comparaison’’ dépend des paramètres du modèle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1520" y="3501008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L’estimation des paramètres se fait en calculant le minimum de la fonction critère de comparaison par application d’une procédure d’optimisation : </a:t>
            </a:r>
            <a:r>
              <a:rPr lang="fr-FR" dirty="0" err="1" smtClean="0"/>
              <a:t>optim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520" y="4725144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Calculer le modèle sur la période d’ajustement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51520" y="5189130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Calculer les prévisions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51520" y="5621178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Apprécier la qualité </a:t>
            </a:r>
            <a:r>
              <a:rPr lang="fr-FR" smtClean="0"/>
              <a:t>des prévisions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77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3501008"/>
            <a:ext cx="828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dirty="0"/>
              <a:t>La série ajustée : </a:t>
            </a:r>
            <a:r>
              <a:rPr lang="fr-FR" altLang="fr-FR" sz="2000" dirty="0" smtClean="0"/>
              <a:t>F</a:t>
            </a:r>
            <a:r>
              <a:rPr lang="fr-FR" altLang="fr-FR" sz="2000" baseline="-25000" dirty="0" smtClean="0"/>
              <a:t>t-1</a:t>
            </a:r>
            <a:r>
              <a:rPr lang="fr-FR" altLang="fr-FR" sz="2000" dirty="0" smtClean="0"/>
              <a:t> </a:t>
            </a:r>
            <a:r>
              <a:rPr lang="fr-FR" altLang="fr-FR" sz="2000" dirty="0"/>
              <a:t>= (S</a:t>
            </a:r>
            <a:r>
              <a:rPr lang="fr-FR" altLang="fr-FR" sz="2000" baseline="-25000" dirty="0"/>
              <a:t>t-1</a:t>
            </a:r>
            <a:r>
              <a:rPr lang="fr-FR" altLang="fr-FR" sz="2000" dirty="0"/>
              <a:t> + T</a:t>
            </a:r>
            <a:r>
              <a:rPr lang="fr-FR" altLang="fr-FR" sz="2000" baseline="-25000" dirty="0"/>
              <a:t>t-1</a:t>
            </a:r>
            <a:r>
              <a:rPr lang="fr-FR" altLang="fr-FR" sz="2000" dirty="0"/>
              <a:t>)I</a:t>
            </a:r>
            <a:r>
              <a:rPr lang="fr-FR" altLang="fr-FR" sz="2000" baseline="-25000" dirty="0"/>
              <a:t>t-s</a:t>
            </a:r>
            <a:endParaRPr lang="fr-FR" altLang="fr-FR" sz="2000" dirty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39750" y="4149080"/>
            <a:ext cx="8135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dirty="0"/>
              <a:t>L’erreur d’ajustement : e</a:t>
            </a:r>
            <a:r>
              <a:rPr lang="fr-FR" altLang="fr-FR" sz="2000" baseline="-25000" dirty="0"/>
              <a:t>t</a:t>
            </a:r>
            <a:r>
              <a:rPr lang="fr-FR" altLang="fr-FR" sz="2000" dirty="0"/>
              <a:t> = </a:t>
            </a:r>
            <a:r>
              <a:rPr lang="fr-FR" altLang="fr-FR" sz="2000" dirty="0" err="1"/>
              <a:t>y</a:t>
            </a:r>
            <a:r>
              <a:rPr lang="fr-FR" altLang="fr-FR" sz="2000" baseline="-25000" dirty="0" err="1"/>
              <a:t>t</a:t>
            </a:r>
            <a:r>
              <a:rPr lang="fr-FR" altLang="fr-FR" sz="2000" dirty="0"/>
              <a:t> </a:t>
            </a:r>
            <a:r>
              <a:rPr lang="fr-FR" altLang="fr-FR" sz="2000" dirty="0" smtClean="0"/>
              <a:t>– F</a:t>
            </a:r>
            <a:r>
              <a:rPr lang="fr-FR" altLang="fr-FR" sz="2000" baseline="-25000" dirty="0" smtClean="0"/>
              <a:t>t-1</a:t>
            </a:r>
            <a:endParaRPr lang="fr-FR" altLang="fr-FR" sz="2000" dirty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68313" y="5085184"/>
            <a:ext cx="8351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Remarque : l’ajustement ne peut débuter qu’à partir de la 2</a:t>
            </a:r>
            <a:r>
              <a:rPr lang="fr-FR" altLang="fr-FR" sz="2000" baseline="30000"/>
              <a:t>ème</a:t>
            </a:r>
            <a:r>
              <a:rPr lang="fr-FR" altLang="fr-FR" sz="2000"/>
              <a:t> année.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39750" y="5805264"/>
            <a:ext cx="7920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Application à la série : ventes des bouteilles de champagne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23528" y="548680"/>
            <a:ext cx="8496622" cy="1785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Initialisation des composantes saisonnières 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Calculer les moyennes mobiles centrées sur une année donnée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Déduire les composantes saisonnières en faisant le rapport </a:t>
            </a:r>
            <a:r>
              <a:rPr lang="fr-FR" dirty="0"/>
              <a:t>des valeurs de la </a:t>
            </a:r>
            <a:r>
              <a:rPr lang="fr-FR" dirty="0" smtClean="0"/>
              <a:t>série avec les moyennes mobiles centrées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619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b="1"/>
              <a:t>Le lissage généralisé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30213" y="1125538"/>
            <a:ext cx="871378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La série y</a:t>
            </a:r>
            <a:r>
              <a:rPr lang="fr-FR" altLang="fr-FR" sz="2000" baseline="-25000"/>
              <a:t>t</a:t>
            </a:r>
            <a:r>
              <a:rPr lang="fr-FR" altLang="fr-FR" sz="2000"/>
              <a:t> t = 1 … T, est ajustée au voisinage de T par la fonction 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i="1"/>
              <a:t>φ(t-T) = f(t-T)’a,  f(t)</a:t>
            </a:r>
            <a:r>
              <a:rPr lang="fr-FR" altLang="fr-FR" sz="2000"/>
              <a:t> et </a:t>
            </a:r>
            <a:r>
              <a:rPr lang="fr-FR" altLang="fr-FR" sz="2000" i="1"/>
              <a:t>a</a:t>
            </a:r>
            <a:r>
              <a:rPr lang="fr-FR" altLang="fr-FR" sz="2000"/>
              <a:t> sont deux vecteurs de taille </a:t>
            </a:r>
            <a:r>
              <a:rPr lang="fr-FR" altLang="fr-FR" sz="2000" i="1"/>
              <a:t>(n,1)</a:t>
            </a:r>
            <a:endParaRPr lang="fr-FR" altLang="fr-FR" sz="200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23850" y="2420938"/>
            <a:ext cx="8569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a(T) est estimé en minimisant                                      = </a:t>
            </a:r>
            <a:r>
              <a:rPr lang="fr-FR" altLang="fr-FR" sz="2000" i="1"/>
              <a:t>(y - Fa)’Ω(y - Fa)</a:t>
            </a:r>
            <a:r>
              <a:rPr lang="fr-FR" altLang="fr-FR" sz="2000"/>
              <a:t>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2000"/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3924300" y="2276475"/>
          <a:ext cx="23447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35" name="Équation" r:id="rId3" imgW="1497950" imgH="444307" progId="Equation.3">
                  <p:embed/>
                </p:oleObj>
              </mc:Choice>
              <mc:Fallback>
                <p:oleObj name="Équation" r:id="rId3" imgW="1497950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276475"/>
                        <a:ext cx="234473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539750" y="3068638"/>
          <a:ext cx="1119188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36" name="Équation" r:id="rId5" imgW="698500" imgH="939800" progId="Equation.3">
                  <p:embed/>
                </p:oleObj>
              </mc:Choice>
              <mc:Fallback>
                <p:oleObj name="Équation" r:id="rId5" imgW="698500" imgH="93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068638"/>
                        <a:ext cx="1119188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2051050" y="3141663"/>
          <a:ext cx="1582738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37" name="Équation" r:id="rId7" imgW="1079500" imgH="914400" progId="Equation.3">
                  <p:embed/>
                </p:oleObj>
              </mc:Choice>
              <mc:Fallback>
                <p:oleObj name="Équation" r:id="rId7" imgW="10795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41663"/>
                        <a:ext cx="1582738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2225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2000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316865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>
                <a:cs typeface="Times New Roman" pitchFamily="18" charset="0"/>
              </a:rPr>
              <a:t>,</a:t>
            </a:r>
            <a:endParaRPr lang="fr-FR" altLang="fr-FR" sz="1800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3563938" y="3500438"/>
            <a:ext cx="3270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>
                <a:cs typeface="Times New Roman" pitchFamily="18" charset="0"/>
              </a:rPr>
              <a:t>, une matrice de taille </a:t>
            </a:r>
            <a:r>
              <a:rPr lang="fr-FR" altLang="fr-FR" sz="2000" i="1">
                <a:cs typeface="Times New Roman" pitchFamily="18" charset="0"/>
              </a:rPr>
              <a:t>(T,n)</a:t>
            </a:r>
            <a:r>
              <a:rPr lang="fr-FR" altLang="fr-FR" sz="2000">
                <a:cs typeface="Times New Roman" pitchFamily="18" charset="0"/>
              </a:rPr>
              <a:t> </a:t>
            </a:r>
            <a:endParaRPr lang="fr-FR" altLang="fr-FR" sz="2000"/>
          </a:p>
        </p:txBody>
      </p:sp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609600" y="4581525"/>
          <a:ext cx="31750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38" name="Équation" r:id="rId9" imgW="1879600" imgH="1143000" progId="Equation.3">
                  <p:embed/>
                </p:oleObj>
              </mc:Choice>
              <mc:Fallback>
                <p:oleObj name="Équation" r:id="rId9" imgW="1879600" imgH="1143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81525"/>
                        <a:ext cx="31750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3995738" y="5229225"/>
            <a:ext cx="4824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2000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708400" y="5300663"/>
            <a:ext cx="5040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fr-FR" sz="2000"/>
              <a:t>β</a:t>
            </a:r>
            <a:r>
              <a:rPr lang="fr-FR" altLang="fr-FR" sz="2000"/>
              <a:t> est le paramètre de lissage, 0 &lt; </a:t>
            </a:r>
            <a:r>
              <a:rPr lang="el-GR" altLang="fr-FR" sz="2000"/>
              <a:t>β</a:t>
            </a:r>
            <a:r>
              <a:rPr lang="fr-FR" altLang="fr-FR" sz="2000"/>
              <a:t> &lt; 1</a:t>
            </a:r>
            <a:endParaRPr lang="el-GR" altLang="fr-F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497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Choix de la fonction f(t) ?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323850" y="981075"/>
            <a:ext cx="882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f(t) peut être choisie de telle sorte que l’ajustement de la série soit  : constant, linéaire, polynomiale, sinusoïdale ou exponentiel. </a:t>
            </a: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250825" y="1916113"/>
            <a:ext cx="874871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Pour toutes ces formes, f(t) vérifie la propriété de matrice à transition fixe 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f(t) = Af(t-1), A matrice de taille (n,n).</a:t>
            </a: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395288" y="3357563"/>
            <a:ext cx="6769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Ajustement constant : </a:t>
            </a:r>
            <a:r>
              <a:rPr lang="el-GR" altLang="fr-FR" sz="2000"/>
              <a:t>φ</a:t>
            </a:r>
            <a:r>
              <a:rPr lang="fr-FR" altLang="fr-FR" sz="2000"/>
              <a:t>(t) = a</a:t>
            </a:r>
            <a:endParaRPr lang="el-GR" altLang="fr-FR" sz="2000"/>
          </a:p>
        </p:txBody>
      </p: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755650" y="3951288"/>
            <a:ext cx="8243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Dans ce cas f(t) = 1, le lissage généralisé coïncide avec le lissage </a:t>
            </a:r>
            <a:r>
              <a:rPr lang="fr-FR" altLang="fr-FR" sz="2000" smtClean="0"/>
              <a:t>simple et </a:t>
            </a:r>
            <a:r>
              <a:rPr lang="fr-FR" altLang="fr-FR" sz="2000"/>
              <a:t>A = 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137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Ajustement linéaire </a:t>
            </a:r>
            <a:r>
              <a:rPr lang="el-GR" altLang="fr-FR" sz="2000"/>
              <a:t>φ</a:t>
            </a:r>
            <a:r>
              <a:rPr lang="fr-FR" altLang="fr-FR" sz="2000"/>
              <a:t>(t) = a</a:t>
            </a:r>
            <a:r>
              <a:rPr lang="fr-FR" altLang="fr-FR" sz="2000" baseline="-25000"/>
              <a:t>1</a:t>
            </a:r>
            <a:r>
              <a:rPr lang="fr-FR" altLang="fr-FR" sz="2000"/>
              <a:t> + a</a:t>
            </a:r>
            <a:r>
              <a:rPr lang="fr-FR" altLang="fr-FR" sz="2000" baseline="-25000"/>
              <a:t>2</a:t>
            </a:r>
            <a:r>
              <a:rPr lang="fr-FR" altLang="fr-FR" sz="2000"/>
              <a:t>t</a:t>
            </a:r>
            <a:endParaRPr lang="el-GR" altLang="fr-FR" sz="2000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187450" y="765175"/>
          <a:ext cx="52578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63" name="Équation" r:id="rId3" imgW="3060700" imgH="457200" progId="Equation.3">
                  <p:embed/>
                </p:oleObj>
              </mc:Choice>
              <mc:Fallback>
                <p:oleObj name="Équation" r:id="rId3" imgW="30607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765175"/>
                        <a:ext cx="52578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95288" y="1916113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fr-FR" sz="2000"/>
              <a:t>φ</a:t>
            </a:r>
            <a:r>
              <a:rPr lang="fr-FR" altLang="fr-FR" sz="2000"/>
              <a:t>(t) est un polynôme de degré m</a:t>
            </a:r>
            <a:endParaRPr lang="el-GR" altLang="fr-FR" sz="200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50825" y="2492375"/>
            <a:ext cx="8569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f</a:t>
            </a:r>
            <a:r>
              <a:rPr lang="fr-FR" altLang="fr-FR" sz="2000" baseline="-25000"/>
              <a:t>1</a:t>
            </a:r>
            <a:r>
              <a:rPr lang="fr-FR" altLang="fr-FR" sz="2000"/>
              <a:t>(t)=1, f</a:t>
            </a:r>
            <a:r>
              <a:rPr lang="fr-FR" altLang="fr-FR" sz="2000" baseline="-25000"/>
              <a:t>2</a:t>
            </a:r>
            <a:r>
              <a:rPr lang="fr-FR" altLang="fr-FR" sz="2000"/>
              <a:t>(t) = t, f</a:t>
            </a:r>
            <a:r>
              <a:rPr lang="fr-FR" altLang="fr-FR" sz="2000" baseline="-25000"/>
              <a:t>3</a:t>
            </a:r>
            <a:r>
              <a:rPr lang="fr-FR" altLang="fr-FR" sz="2000"/>
              <a:t>(t) = t(t-1)/2, … , f</a:t>
            </a:r>
            <a:r>
              <a:rPr lang="fr-FR" altLang="fr-FR" sz="2000" baseline="-25000"/>
              <a:t>m+1</a:t>
            </a:r>
            <a:r>
              <a:rPr lang="fr-FR" altLang="fr-FR" sz="2000"/>
              <a:t>(t) = t(t-1) … (t-m+1)/m! 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68313" y="3032125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On a la relation  f</a:t>
            </a:r>
            <a:r>
              <a:rPr lang="fr-FR" altLang="fr-FR" sz="2000" baseline="-25000"/>
              <a:t>k</a:t>
            </a:r>
            <a:r>
              <a:rPr lang="fr-FR" altLang="fr-FR" sz="2000"/>
              <a:t>(t) = f</a:t>
            </a:r>
            <a:r>
              <a:rPr lang="fr-FR" altLang="fr-FR" sz="2000" baseline="-25000"/>
              <a:t>k-1</a:t>
            </a:r>
            <a:r>
              <a:rPr lang="fr-FR" altLang="fr-FR" sz="2000"/>
              <a:t>(t-1) + f</a:t>
            </a:r>
            <a:r>
              <a:rPr lang="fr-FR" altLang="fr-FR" sz="2000" baseline="-25000"/>
              <a:t>k</a:t>
            </a:r>
            <a:r>
              <a:rPr lang="fr-FR" altLang="fr-FR" sz="2000"/>
              <a:t>(t-1), k &gt; 1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23850" y="4292600"/>
            <a:ext cx="828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2000"/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1042988" y="3500438"/>
          <a:ext cx="1728787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64" name="Équation" r:id="rId5" imgW="977900" imgH="711200" progId="Equation.3">
                  <p:embed/>
                </p:oleObj>
              </mc:Choice>
              <mc:Fallback>
                <p:oleObj name="Équation" r:id="rId5" imgW="977900" imgH="71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00438"/>
                        <a:ext cx="1728787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2916238" y="3860800"/>
            <a:ext cx="5543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est à matrice de transition fixe si : f(t) = Af(t-1)</a:t>
            </a: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2555875" y="4365625"/>
          <a:ext cx="2808288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65" name="Équation" r:id="rId7" imgW="1714500" imgH="1371600" progId="Equation.3">
                  <p:embed/>
                </p:oleObj>
              </mc:Choice>
              <mc:Fallback>
                <p:oleObj name="Équation" r:id="rId7" imgW="1714500" imgH="1371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65625"/>
                        <a:ext cx="2808288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300788" y="4797425"/>
            <a:ext cx="25193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La 1</a:t>
            </a:r>
            <a:r>
              <a:rPr lang="fr-FR" altLang="fr-FR" sz="2000" baseline="30000"/>
              <a:t>ère</a:t>
            </a:r>
            <a:r>
              <a:rPr lang="fr-FR" altLang="fr-FR" sz="2000"/>
              <a:t> et la 2</a:t>
            </a:r>
            <a:r>
              <a:rPr lang="fr-FR" altLang="fr-FR" sz="2000" baseline="30000"/>
              <a:t>ème</a:t>
            </a:r>
            <a:r>
              <a:rPr lang="fr-FR" altLang="fr-FR" sz="2000"/>
              <a:t> diagonale = 1</a:t>
            </a:r>
          </a:p>
        </p:txBody>
      </p:sp>
      <p:sp>
        <p:nvSpPr>
          <p:cNvPr id="29708" name="AutoShape 12"/>
          <p:cNvSpPr>
            <a:spLocks noChangeArrowheads="1"/>
          </p:cNvSpPr>
          <p:nvPr/>
        </p:nvSpPr>
        <p:spPr bwMode="auto">
          <a:xfrm>
            <a:off x="6156325" y="4724400"/>
            <a:ext cx="2087563" cy="936625"/>
          </a:xfrm>
          <a:prstGeom prst="wedgeRoundRectCallout">
            <a:avLst>
              <a:gd name="adj1" fmla="val -86199"/>
              <a:gd name="adj2" fmla="val 55931"/>
              <a:gd name="adj3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fr-F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741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Ajustement sinusoïdale </a:t>
            </a:r>
            <a:r>
              <a:rPr lang="el-GR" altLang="fr-FR" sz="2000"/>
              <a:t>φ</a:t>
            </a:r>
            <a:r>
              <a:rPr lang="fr-FR" altLang="fr-FR" sz="2000"/>
              <a:t>(t) = a</a:t>
            </a:r>
            <a:r>
              <a:rPr lang="fr-FR" altLang="fr-FR" sz="2000" baseline="-25000"/>
              <a:t>1</a:t>
            </a:r>
            <a:r>
              <a:rPr lang="fr-FR" altLang="fr-FR" sz="2000"/>
              <a:t>sin(wt) + a</a:t>
            </a:r>
            <a:r>
              <a:rPr lang="fr-FR" altLang="fr-FR" sz="2000" baseline="-25000"/>
              <a:t>2</a:t>
            </a:r>
            <a:r>
              <a:rPr lang="fr-FR" altLang="fr-FR" sz="2000"/>
              <a:t>cos(wt)</a:t>
            </a:r>
            <a:endParaRPr lang="el-GR" altLang="fr-FR" sz="2000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619125" y="908050"/>
          <a:ext cx="44307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6" name="Équation" r:id="rId3" imgW="2578100" imgH="457200" progId="Equation.3">
                  <p:embed/>
                </p:oleObj>
              </mc:Choice>
              <mc:Fallback>
                <p:oleObj name="Équation" r:id="rId3" imgW="25781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908050"/>
                        <a:ext cx="443071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932363" y="1160463"/>
            <a:ext cx="3889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on a f(t) = Af(t-1)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95288" y="2276475"/>
            <a:ext cx="820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Ajustement exponentiel  </a:t>
            </a:r>
            <a:r>
              <a:rPr lang="el-GR" altLang="fr-FR" sz="2000"/>
              <a:t>φ</a:t>
            </a:r>
            <a:r>
              <a:rPr lang="fr-FR" altLang="fr-FR" sz="2000"/>
              <a:t>(t) = ae</a:t>
            </a:r>
            <a:r>
              <a:rPr lang="el-GR" altLang="fr-FR" sz="2000" baseline="30000"/>
              <a:t>α</a:t>
            </a:r>
            <a:r>
              <a:rPr lang="fr-FR" altLang="fr-FR" sz="2000" baseline="30000"/>
              <a:t>t</a:t>
            </a:r>
            <a:endParaRPr lang="el-GR" altLang="fr-FR" sz="2000" baseline="30000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827088" y="2924175"/>
            <a:ext cx="7993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f(t) = e</a:t>
            </a:r>
            <a:r>
              <a:rPr lang="el-GR" altLang="fr-FR" sz="2000" baseline="30000"/>
              <a:t>α</a:t>
            </a:r>
            <a:r>
              <a:rPr lang="fr-FR" altLang="fr-FR" sz="2000" baseline="30000"/>
              <a:t>t</a:t>
            </a:r>
            <a:r>
              <a:rPr lang="fr-FR" altLang="fr-FR" sz="2000"/>
              <a:t>, A = e</a:t>
            </a:r>
            <a:r>
              <a:rPr lang="el-GR" altLang="fr-FR" sz="2000" baseline="30000"/>
              <a:t>α</a:t>
            </a:r>
            <a:r>
              <a:rPr lang="fr-FR" altLang="fr-FR" sz="2000"/>
              <a:t>, on a f(t) = Af(t-1)</a:t>
            </a:r>
            <a:endParaRPr lang="el-GR" altLang="fr-FR" sz="2000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79388" y="3933825"/>
            <a:ext cx="8424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La solution du problème de minimisation : </a:t>
            </a:r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2627313" y="4508500"/>
          <a:ext cx="45307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7" name="Équation" r:id="rId5" imgW="2895600" imgH="444500" progId="Equation.3">
                  <p:embed/>
                </p:oleObj>
              </mc:Choice>
              <mc:Fallback>
                <p:oleObj name="Équation" r:id="rId5" imgW="28956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508500"/>
                        <a:ext cx="45307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250825" y="5445125"/>
            <a:ext cx="3144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 i="1">
                <a:cs typeface="Times New Roman" pitchFamily="18" charset="0"/>
              </a:rPr>
              <a:t>a(T) = (F’ΩF)</a:t>
            </a:r>
            <a:r>
              <a:rPr lang="fr-FR" altLang="fr-FR" sz="2000" i="1" baseline="30000">
                <a:cs typeface="Times New Roman" pitchFamily="18" charset="0"/>
              </a:rPr>
              <a:t>-1</a:t>
            </a:r>
            <a:r>
              <a:rPr lang="fr-FR" altLang="fr-FR" sz="2000" i="1">
                <a:cs typeface="Times New Roman" pitchFamily="18" charset="0"/>
              </a:rPr>
              <a:t>F’Ωy</a:t>
            </a:r>
            <a:r>
              <a:rPr lang="fr-FR" altLang="fr-FR" sz="2000">
                <a:cs typeface="Times New Roman" pitchFamily="18" charset="0"/>
              </a:rPr>
              <a:t>, avec  </a:t>
            </a:r>
            <a:endParaRPr lang="fr-FR" altLang="fr-FR" sz="2000"/>
          </a:p>
        </p:txBody>
      </p:sp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3275013" y="5318125"/>
          <a:ext cx="273685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8" name="Équation" r:id="rId7" imgW="1739900" imgH="444500" progId="Equation.3">
                  <p:embed/>
                </p:oleObj>
              </mc:Choice>
              <mc:Fallback>
                <p:oleObj name="Équation" r:id="rId7" imgW="17399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5318125"/>
                        <a:ext cx="273685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5908675" y="5408613"/>
            <a:ext cx="534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>
                <a:cs typeface="Times New Roman" pitchFamily="18" charset="0"/>
              </a:rPr>
              <a:t> et </a:t>
            </a:r>
            <a:endParaRPr lang="fr-FR" altLang="fr-FR" sz="2000"/>
          </a:p>
        </p:txBody>
      </p:sp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6372225" y="5295900"/>
          <a:ext cx="25923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9" name="Équation" r:id="rId9" imgW="1600200" imgH="444500" progId="Equation.3">
                  <p:embed/>
                </p:oleObj>
              </mc:Choice>
              <mc:Fallback>
                <p:oleObj name="Équation" r:id="rId9" imgW="16002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295900"/>
                        <a:ext cx="25923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23850" y="333375"/>
            <a:ext cx="2268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>
                <a:cs typeface="Times New Roman" pitchFamily="18" charset="0"/>
              </a:rPr>
              <a:t>Comme 0 &lt; β &lt; 1, </a:t>
            </a:r>
            <a:endParaRPr lang="fr-FR" altLang="fr-FR" sz="2000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627313" y="346075"/>
          <a:ext cx="2233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9" name="Équation" r:id="rId3" imgW="1219200" imgH="228600" progId="Equation.3">
                  <p:embed/>
                </p:oleObj>
              </mc:Choice>
              <mc:Fallback>
                <p:oleObj name="Équation" r:id="rId3" imgW="1219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46075"/>
                        <a:ext cx="2233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50825" y="981075"/>
            <a:ext cx="8569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La convergence de </a:t>
            </a:r>
            <a:r>
              <a:rPr lang="fr-FR" altLang="fr-FR" sz="2000" i="1"/>
              <a:t>F’</a:t>
            </a:r>
            <a:r>
              <a:rPr lang="el-GR" altLang="fr-FR" sz="2000" i="1"/>
              <a:t>Ω</a:t>
            </a:r>
            <a:r>
              <a:rPr lang="fr-FR" altLang="fr-FR" sz="2000" i="1"/>
              <a:t>F</a:t>
            </a:r>
            <a:r>
              <a:rPr lang="fr-FR" altLang="fr-FR" sz="2000"/>
              <a:t>, nécessite </a:t>
            </a:r>
            <a:r>
              <a:rPr lang="el-GR" altLang="fr-FR" sz="2000"/>
              <a:t>β</a:t>
            </a:r>
            <a:r>
              <a:rPr lang="fr-FR" altLang="fr-FR" sz="2000"/>
              <a:t> &lt; e</a:t>
            </a:r>
            <a:r>
              <a:rPr lang="fr-FR" altLang="fr-FR" sz="2000" baseline="30000"/>
              <a:t>2</a:t>
            </a:r>
            <a:r>
              <a:rPr lang="el-GR" altLang="fr-FR" sz="2000" baseline="30000"/>
              <a:t>α</a:t>
            </a:r>
            <a:r>
              <a:rPr lang="fr-FR" altLang="fr-FR" sz="2000"/>
              <a:t>, pour l’ajustement exponentiel et est assurée pour les autres ajustements.</a:t>
            </a:r>
            <a:endParaRPr lang="el-GR" altLang="fr-FR" sz="2000" baseline="30000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95288" y="1989138"/>
            <a:ext cx="330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 i="1"/>
              <a:t>Donc â(T)</a:t>
            </a:r>
            <a:r>
              <a:rPr lang="fr-FR" altLang="fr-FR" sz="2000"/>
              <a:t> = M</a:t>
            </a:r>
            <a:r>
              <a:rPr lang="fr-FR" altLang="fr-FR" sz="2000" baseline="30000"/>
              <a:t>-1</a:t>
            </a:r>
            <a:r>
              <a:rPr lang="fr-FR" altLang="fr-FR" sz="2000"/>
              <a:t>F’Ωy, avec  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3752850" y="1773238"/>
          <a:ext cx="28241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0" name="Équation" r:id="rId5" imgW="1600200" imgH="444500" progId="Equation.3">
                  <p:embed/>
                </p:oleObj>
              </mc:Choice>
              <mc:Fallback>
                <p:oleObj name="Équation" r:id="rId5" imgW="16002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1773238"/>
                        <a:ext cx="2824163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468313" y="2852738"/>
            <a:ext cx="8135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Equation de mise à jour de â(T) = M</a:t>
            </a:r>
            <a:r>
              <a:rPr lang="fr-FR" altLang="fr-FR" sz="2000" baseline="30000"/>
              <a:t>-1</a:t>
            </a:r>
            <a:r>
              <a:rPr lang="fr-FR" altLang="fr-FR" sz="2000"/>
              <a:t>Z(T)</a:t>
            </a:r>
          </a:p>
        </p:txBody>
      </p:sp>
      <p:graphicFrame>
        <p:nvGraphicFramePr>
          <p:cNvPr id="31752" name="Object 9"/>
          <p:cNvGraphicFramePr>
            <a:graphicFrameLocks noChangeAspect="1"/>
          </p:cNvGraphicFramePr>
          <p:nvPr/>
        </p:nvGraphicFramePr>
        <p:xfrm>
          <a:off x="901700" y="3284538"/>
          <a:ext cx="57356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1" name="Équation" r:id="rId7" imgW="3251200" imgH="444500" progId="Equation.3">
                  <p:embed/>
                </p:oleObj>
              </mc:Choice>
              <mc:Fallback>
                <p:oleObj name="Équation" r:id="rId7" imgW="32512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284538"/>
                        <a:ext cx="573563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10"/>
          <p:cNvGraphicFramePr>
            <a:graphicFrameLocks noChangeAspect="1"/>
          </p:cNvGraphicFramePr>
          <p:nvPr/>
        </p:nvGraphicFramePr>
        <p:xfrm>
          <a:off x="1071563" y="4149725"/>
          <a:ext cx="42576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2" name="Équation" r:id="rId9" imgW="2413000" imgH="431800" progId="Equation.3">
                  <p:embed/>
                </p:oleObj>
              </mc:Choice>
              <mc:Fallback>
                <p:oleObj name="Équation" r:id="rId9" imgW="24130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149725"/>
                        <a:ext cx="42576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1"/>
          <p:cNvGraphicFramePr>
            <a:graphicFrameLocks noChangeAspect="1"/>
          </p:cNvGraphicFramePr>
          <p:nvPr/>
        </p:nvGraphicFramePr>
        <p:xfrm>
          <a:off x="1071563" y="4941888"/>
          <a:ext cx="4279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3" name="Équation" r:id="rId11" imgW="2425700" imgH="431800" progId="Equation.3">
                  <p:embed/>
                </p:oleObj>
              </mc:Choice>
              <mc:Fallback>
                <p:oleObj name="Équation" r:id="rId11" imgW="24257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941888"/>
                        <a:ext cx="4279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7056438" y="3429000"/>
            <a:ext cx="2195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j = i + 1</a:t>
            </a:r>
          </a:p>
        </p:txBody>
      </p:sp>
      <p:graphicFrame>
        <p:nvGraphicFramePr>
          <p:cNvPr id="31756" name="Object 13"/>
          <p:cNvGraphicFramePr>
            <a:graphicFrameLocks noChangeAspect="1"/>
          </p:cNvGraphicFramePr>
          <p:nvPr/>
        </p:nvGraphicFramePr>
        <p:xfrm>
          <a:off x="1376363" y="5949950"/>
          <a:ext cx="33623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4" name="Équation" r:id="rId13" imgW="1905000" imgH="228600" progId="Equation.3">
                  <p:embed/>
                </p:oleObj>
              </mc:Choice>
              <mc:Fallback>
                <p:oleObj name="Équation" r:id="rId13" imgW="19050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5949950"/>
                        <a:ext cx="33623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862013" y="404813"/>
          <a:ext cx="42148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0" name="Équation" r:id="rId3" imgW="2387600" imgH="228600" progId="Equation.3">
                  <p:embed/>
                </p:oleObj>
              </mc:Choice>
              <mc:Fallback>
                <p:oleObj name="Équation" r:id="rId3" imgW="23876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04813"/>
                        <a:ext cx="42148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549400" y="1773238"/>
            <a:ext cx="4102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avec g = M</a:t>
            </a:r>
            <a:r>
              <a:rPr lang="fr-FR" altLang="fr-FR" sz="2000" baseline="30000"/>
              <a:t>-1</a:t>
            </a:r>
            <a:r>
              <a:rPr lang="fr-FR" altLang="fr-FR" sz="2000"/>
              <a:t>f(0) et G = M</a:t>
            </a:r>
            <a:r>
              <a:rPr lang="fr-FR" altLang="fr-FR" sz="2000" baseline="30000"/>
              <a:t>-1</a:t>
            </a:r>
            <a:r>
              <a:rPr lang="el-GR" altLang="fr-FR" sz="2000"/>
              <a:t>β</a:t>
            </a:r>
            <a:r>
              <a:rPr lang="fr-FR" altLang="fr-FR" sz="2000"/>
              <a:t>A</a:t>
            </a:r>
            <a:r>
              <a:rPr lang="fr-FR" altLang="fr-FR" sz="2000" baseline="30000"/>
              <a:t>-1</a:t>
            </a:r>
            <a:r>
              <a:rPr lang="fr-FR" altLang="fr-FR" sz="2000"/>
              <a:t>M</a:t>
            </a:r>
            <a:endParaRPr lang="el-GR" altLang="fr-FR" sz="2000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811213" y="1052513"/>
          <a:ext cx="64547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1" name="Équation" r:id="rId5" imgW="3657600" imgH="228600" progId="Equation.3">
                  <p:embed/>
                </p:oleObj>
              </mc:Choice>
              <mc:Fallback>
                <p:oleObj name="Équation" r:id="rId5" imgW="3657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1052513"/>
                        <a:ext cx="64547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68313" y="2636838"/>
            <a:ext cx="799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La prévision de Y</a:t>
            </a:r>
            <a:r>
              <a:rPr lang="fr-FR" altLang="fr-FR" sz="2000" baseline="-25000"/>
              <a:t>T+h</a:t>
            </a:r>
            <a:r>
              <a:rPr lang="fr-FR" altLang="fr-FR" sz="2000"/>
              <a:t> est f(h)’â(T)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623161"/>
              </p:ext>
            </p:extLst>
          </p:nvPr>
        </p:nvGraphicFramePr>
        <p:xfrm>
          <a:off x="600529" y="3356992"/>
          <a:ext cx="4549775" cy="221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4" name="Équation" r:id="rId3" imgW="2705040" imgH="1320480" progId="Equation.3">
                  <p:embed/>
                </p:oleObj>
              </mc:Choice>
              <mc:Fallback>
                <p:oleObj name="Équation" r:id="rId3" imgW="2705040" imgH="1320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29" y="3356992"/>
                        <a:ext cx="4549775" cy="221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784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Expression de la matrice M dans le cas d’un ajustement polynomial de degré 2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576944" y="1628800"/>
            <a:ext cx="8424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smtClean="0"/>
              <a:t>f(j)’ </a:t>
            </a:r>
            <a:r>
              <a:rPr lang="fr-FR" altLang="fr-FR" sz="2000" dirty="0"/>
              <a:t>= [1  </a:t>
            </a:r>
            <a:r>
              <a:rPr lang="fr-FR" altLang="fr-FR" sz="2000" dirty="0" smtClean="0"/>
              <a:t>j  j(j-1</a:t>
            </a:r>
            <a:r>
              <a:rPr lang="fr-FR" altLang="fr-FR" sz="2000" dirty="0"/>
              <a:t>)/2]</a:t>
            </a:r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417024"/>
              </p:ext>
            </p:extLst>
          </p:nvPr>
        </p:nvGraphicFramePr>
        <p:xfrm>
          <a:off x="912895" y="2405856"/>
          <a:ext cx="3894137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5" name="Équation" r:id="rId5" imgW="2476440" imgH="444240" progId="Equation.3">
                  <p:embed/>
                </p:oleObj>
              </mc:Choice>
              <mc:Fallback>
                <p:oleObj name="Équation" r:id="rId5" imgW="247644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95" y="2405856"/>
                        <a:ext cx="3894137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39552" y="476672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Modèle de lissage généralisé pour ajuster une série mensuelle</a:t>
            </a:r>
            <a:endParaRPr lang="fr-FR" b="1" dirty="0"/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66700"/>
              </p:ext>
            </p:extLst>
          </p:nvPr>
        </p:nvGraphicFramePr>
        <p:xfrm>
          <a:off x="611560" y="1052809"/>
          <a:ext cx="2016224" cy="573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4" name="Équation" r:id="rId3" imgW="1206360" imgH="3429000" progId="Equation.3">
                  <p:embed/>
                </p:oleObj>
              </mc:Choice>
              <mc:Fallback>
                <p:oleObj name="Équation" r:id="rId3" imgW="1206360" imgH="342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1052809"/>
                        <a:ext cx="2016224" cy="573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3131840" y="1844824"/>
                <a:ext cx="54726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La matrice M est une matrice carrée d’ordre 14</a:t>
                </a:r>
              </a:p>
              <a:p>
                <a:r>
                  <a:rPr lang="fr-FR" dirty="0" smtClean="0"/>
                  <a:t>w = 2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/12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844824"/>
                <a:ext cx="5472608" cy="707886"/>
              </a:xfrm>
              <a:prstGeom prst="rect">
                <a:avLst/>
              </a:prstGeom>
              <a:blipFill rotWithShape="1">
                <a:blip r:embed="rId5"/>
                <a:stretch>
                  <a:fillRect l="-1226" t="-3448" r="-780" b="-155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826104"/>
              </p:ext>
            </p:extLst>
          </p:nvPr>
        </p:nvGraphicFramePr>
        <p:xfrm>
          <a:off x="251520" y="1125538"/>
          <a:ext cx="4554537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0" name="Équation" r:id="rId3" imgW="3987720" imgH="3200400" progId="Equation.3">
                  <p:embed/>
                </p:oleObj>
              </mc:Choice>
              <mc:Fallback>
                <p:oleObj name="Équation" r:id="rId3" imgW="3987720" imgH="320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1125538"/>
                        <a:ext cx="4554537" cy="496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23528" y="260648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Calcul de la matrice 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292080" y="1484784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= cos(w) et b = sin(w)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5292080" y="2204864"/>
                <a:ext cx="3672408" cy="74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La matrice A vérifie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, </m:t>
                      </m:r>
                      <m:r>
                        <a:rPr lang="fr-FR" b="0" i="1" smtClean="0">
                          <a:latin typeface="Cambria Math"/>
                        </a:rPr>
                        <m:t>𝑗</m:t>
                      </m:r>
                      <m:r>
                        <a:rPr lang="fr-FR" b="0" i="1" smtClean="0">
                          <a:latin typeface="Cambria Math"/>
                        </a:rPr>
                        <m:t>=1,2, 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204864"/>
                <a:ext cx="3672408" cy="747512"/>
              </a:xfrm>
              <a:prstGeom prst="rect">
                <a:avLst/>
              </a:prstGeom>
              <a:blipFill rotWithShape="1">
                <a:blip r:embed="rId5"/>
                <a:stretch>
                  <a:fillRect l="-1658" t="-3279" b="-57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722195"/>
              </p:ext>
            </p:extLst>
          </p:nvPr>
        </p:nvGraphicFramePr>
        <p:xfrm>
          <a:off x="5004048" y="3501008"/>
          <a:ext cx="3894137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1" name="Équation" r:id="rId6" imgW="2476440" imgH="444240" progId="Equation.3">
                  <p:embed/>
                </p:oleObj>
              </mc:Choice>
              <mc:Fallback>
                <p:oleObj name="Équation" r:id="rId6" imgW="2476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501008"/>
                        <a:ext cx="3894137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97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468313" y="404813"/>
            <a:ext cx="792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b="1"/>
              <a:t>Le lissage exponentiel simple (LES)</a:t>
            </a: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395288" y="1196975"/>
            <a:ext cx="806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Soit la série chronologique y</a:t>
            </a:r>
            <a:r>
              <a:rPr lang="fr-FR" altLang="fr-FR" sz="2000" baseline="-25000"/>
              <a:t>t</a:t>
            </a:r>
            <a:r>
              <a:rPr lang="fr-FR" altLang="fr-FR" sz="2000"/>
              <a:t> t = 1, … ,T</a:t>
            </a: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250825" y="1773238"/>
            <a:ext cx="85693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dirty="0"/>
              <a:t>La série </a:t>
            </a:r>
            <a:r>
              <a:rPr lang="fr-FR" altLang="fr-FR" sz="2000" dirty="0" err="1"/>
              <a:t>F</a:t>
            </a:r>
            <a:r>
              <a:rPr lang="fr-FR" altLang="fr-FR" sz="2000" baseline="-25000" dirty="0" err="1"/>
              <a:t>t</a:t>
            </a:r>
            <a:r>
              <a:rPr lang="fr-FR" altLang="fr-FR" sz="2000" dirty="0"/>
              <a:t> du modèle ajusté a pour </a:t>
            </a:r>
            <a:r>
              <a:rPr lang="fr-FR" altLang="fr-FR" sz="2000" dirty="0" smtClean="0"/>
              <a:t>signification  </a:t>
            </a:r>
            <a:r>
              <a:rPr lang="fr-FR" altLang="fr-FR" sz="2000" dirty="0"/>
              <a:t>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dirty="0"/>
              <a:t> </a:t>
            </a:r>
            <a:r>
              <a:rPr lang="fr-FR" altLang="fr-FR" sz="2000" dirty="0" smtClean="0"/>
              <a:t>      ‘‘prévision </a:t>
            </a:r>
            <a:r>
              <a:rPr lang="fr-FR" altLang="fr-FR" sz="2000" dirty="0"/>
              <a:t>à partir de l’instant </a:t>
            </a:r>
            <a:r>
              <a:rPr lang="fr-FR" altLang="fr-FR" sz="2000" dirty="0" smtClean="0"/>
              <a:t>t pour </a:t>
            </a:r>
            <a:r>
              <a:rPr lang="fr-FR" altLang="fr-FR" sz="2000" dirty="0"/>
              <a:t>l’instant </a:t>
            </a:r>
            <a:r>
              <a:rPr lang="fr-FR" altLang="fr-FR" sz="2000" dirty="0" smtClean="0"/>
              <a:t>t+1’’  </a:t>
            </a:r>
            <a:endParaRPr lang="fr-FR" altLang="fr-FR" sz="2000" dirty="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fr-FR" altLang="fr-FR" sz="2000" dirty="0" err="1" smtClean="0"/>
              <a:t>F</a:t>
            </a:r>
            <a:r>
              <a:rPr lang="fr-FR" altLang="fr-FR" sz="2000" baseline="-25000" dirty="0" err="1" smtClean="0"/>
              <a:t>t</a:t>
            </a:r>
            <a:r>
              <a:rPr lang="fr-FR" altLang="fr-FR" sz="2000" dirty="0" smtClean="0"/>
              <a:t> = </a:t>
            </a:r>
            <a:r>
              <a:rPr lang="el-GR" altLang="fr-FR" sz="2000" dirty="0"/>
              <a:t>α</a:t>
            </a:r>
            <a:r>
              <a:rPr lang="fr-FR" altLang="fr-FR" sz="2000" dirty="0" err="1"/>
              <a:t>y</a:t>
            </a:r>
            <a:r>
              <a:rPr lang="fr-FR" altLang="fr-FR" sz="2000" baseline="-25000" dirty="0" err="1"/>
              <a:t>t</a:t>
            </a:r>
            <a:r>
              <a:rPr lang="fr-FR" altLang="fr-FR" sz="2000" dirty="0"/>
              <a:t> + (1-</a:t>
            </a:r>
            <a:r>
              <a:rPr lang="el-GR" altLang="fr-FR" sz="2000" dirty="0"/>
              <a:t>α</a:t>
            </a:r>
            <a:r>
              <a:rPr lang="fr-FR" altLang="fr-FR" sz="2000" dirty="0" smtClean="0"/>
              <a:t>)F</a:t>
            </a:r>
            <a:r>
              <a:rPr lang="fr-FR" altLang="fr-FR" sz="2000" baseline="-25000" dirty="0" smtClean="0"/>
              <a:t>t-1</a:t>
            </a:r>
            <a:r>
              <a:rPr lang="fr-FR" altLang="fr-FR" sz="2000" dirty="0" smtClean="0"/>
              <a:t>, </a:t>
            </a:r>
            <a:r>
              <a:rPr lang="fr-FR" altLang="fr-FR" sz="2000" dirty="0"/>
              <a:t>t = 1, … ,</a:t>
            </a:r>
            <a:r>
              <a:rPr lang="fr-FR" altLang="fr-FR" sz="2000" dirty="0" smtClean="0"/>
              <a:t>T, </a:t>
            </a:r>
            <a:r>
              <a:rPr lang="fr-FR" altLang="fr-FR" sz="2000" dirty="0"/>
              <a:t>0&lt;</a:t>
            </a:r>
            <a:r>
              <a:rPr lang="el-GR" altLang="fr-FR" sz="2000" dirty="0"/>
              <a:t>α</a:t>
            </a:r>
            <a:r>
              <a:rPr lang="fr-FR" altLang="fr-FR" sz="2000" dirty="0"/>
              <a:t>&lt;1</a:t>
            </a:r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3492500" y="3752850"/>
            <a:ext cx="21996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 dirty="0" err="1" smtClean="0"/>
              <a:t>F</a:t>
            </a:r>
            <a:r>
              <a:rPr lang="fr-FR" altLang="fr-FR" sz="2000" baseline="-25000" dirty="0" err="1" smtClean="0"/>
              <a:t>t</a:t>
            </a:r>
            <a:r>
              <a:rPr lang="fr-FR" altLang="fr-FR" sz="2000" dirty="0" smtClean="0"/>
              <a:t> </a:t>
            </a:r>
            <a:r>
              <a:rPr lang="fr-FR" altLang="fr-FR" sz="2000" dirty="0"/>
              <a:t>= </a:t>
            </a:r>
            <a:r>
              <a:rPr lang="el-GR" altLang="fr-FR" sz="2000" dirty="0"/>
              <a:t>α</a:t>
            </a:r>
            <a:r>
              <a:rPr lang="fr-FR" altLang="fr-FR" sz="2000" dirty="0" err="1"/>
              <a:t>y</a:t>
            </a:r>
            <a:r>
              <a:rPr lang="fr-FR" altLang="fr-FR" sz="2000" baseline="-25000" dirty="0" err="1"/>
              <a:t>t</a:t>
            </a:r>
            <a:r>
              <a:rPr lang="fr-FR" altLang="fr-FR" sz="2000" dirty="0"/>
              <a:t> + (1-</a:t>
            </a:r>
            <a:r>
              <a:rPr lang="el-GR" altLang="fr-FR" sz="2000" dirty="0"/>
              <a:t>α</a:t>
            </a:r>
            <a:r>
              <a:rPr lang="fr-FR" altLang="fr-FR" sz="2000" dirty="0" smtClean="0"/>
              <a:t>)F</a:t>
            </a:r>
            <a:r>
              <a:rPr lang="fr-FR" altLang="fr-FR" sz="2000" baseline="-25000" dirty="0" smtClean="0"/>
              <a:t>t-1</a:t>
            </a:r>
            <a:endParaRPr lang="fr-FR" altLang="fr-FR" sz="2000" baseline="-25000" dirty="0"/>
          </a:p>
        </p:txBody>
      </p:sp>
      <p:sp>
        <p:nvSpPr>
          <p:cNvPr id="3078" name="Rectangle 11"/>
          <p:cNvSpPr>
            <a:spLocks noChangeArrowheads="1"/>
          </p:cNvSpPr>
          <p:nvPr/>
        </p:nvSpPr>
        <p:spPr bwMode="auto">
          <a:xfrm>
            <a:off x="3492500" y="4327525"/>
            <a:ext cx="25042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 dirty="0" smtClean="0"/>
              <a:t>F</a:t>
            </a:r>
            <a:r>
              <a:rPr lang="fr-FR" altLang="fr-FR" sz="2000" baseline="-25000" dirty="0" smtClean="0"/>
              <a:t>t-1</a:t>
            </a:r>
            <a:r>
              <a:rPr lang="fr-FR" altLang="fr-FR" sz="2000" dirty="0" smtClean="0"/>
              <a:t> </a:t>
            </a:r>
            <a:r>
              <a:rPr lang="fr-FR" altLang="fr-FR" sz="2000" dirty="0"/>
              <a:t>= </a:t>
            </a:r>
            <a:r>
              <a:rPr lang="el-GR" altLang="fr-FR" sz="2000" dirty="0"/>
              <a:t>α</a:t>
            </a:r>
            <a:r>
              <a:rPr lang="fr-FR" altLang="fr-FR" sz="2000" dirty="0"/>
              <a:t>y</a:t>
            </a:r>
            <a:r>
              <a:rPr lang="fr-FR" altLang="fr-FR" sz="2000" baseline="-25000" dirty="0"/>
              <a:t>t-1</a:t>
            </a:r>
            <a:r>
              <a:rPr lang="fr-FR" altLang="fr-FR" sz="2000" dirty="0"/>
              <a:t> + (1-</a:t>
            </a:r>
            <a:r>
              <a:rPr lang="el-GR" altLang="fr-FR" sz="2000" dirty="0"/>
              <a:t>α</a:t>
            </a:r>
            <a:r>
              <a:rPr lang="fr-FR" altLang="fr-FR" sz="2000" dirty="0" smtClean="0"/>
              <a:t>)F</a:t>
            </a:r>
            <a:r>
              <a:rPr lang="fr-FR" altLang="fr-FR" sz="2000" baseline="-25000" dirty="0" smtClean="0"/>
              <a:t>t-2</a:t>
            </a:r>
            <a:endParaRPr lang="fr-FR" altLang="fr-FR" sz="2000" baseline="-25000" dirty="0"/>
          </a:p>
        </p:txBody>
      </p:sp>
      <p:graphicFrame>
        <p:nvGraphicFramePr>
          <p:cNvPr id="3079" name="Object 12"/>
          <p:cNvGraphicFramePr>
            <a:graphicFrameLocks noChangeAspect="1"/>
          </p:cNvGraphicFramePr>
          <p:nvPr/>
        </p:nvGraphicFramePr>
        <p:xfrm>
          <a:off x="4427538" y="4846638"/>
          <a:ext cx="2111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" name="Équation" r:id="rId3" imgW="76101" imgH="190252" progId="Equation.3">
                  <p:embed/>
                </p:oleObj>
              </mc:Choice>
              <mc:Fallback>
                <p:oleObj name="Équation" r:id="rId3" imgW="76101" imgH="19025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846638"/>
                        <a:ext cx="2111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3348038" y="5480050"/>
            <a:ext cx="21868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 dirty="0"/>
              <a:t>F</a:t>
            </a:r>
            <a:r>
              <a:rPr lang="fr-FR" altLang="fr-FR" sz="2000" baseline="-25000" dirty="0"/>
              <a:t>2</a:t>
            </a:r>
            <a:r>
              <a:rPr lang="fr-FR" altLang="fr-FR" sz="2000" dirty="0"/>
              <a:t> = </a:t>
            </a:r>
            <a:r>
              <a:rPr lang="el-GR" altLang="fr-FR" sz="2000" dirty="0"/>
              <a:t>α</a:t>
            </a:r>
            <a:r>
              <a:rPr lang="fr-FR" altLang="fr-FR" sz="2000" dirty="0" smtClean="0"/>
              <a:t>y</a:t>
            </a:r>
            <a:r>
              <a:rPr lang="fr-FR" altLang="fr-FR" sz="2000" baseline="-25000" dirty="0"/>
              <a:t>2</a:t>
            </a:r>
            <a:r>
              <a:rPr lang="fr-FR" altLang="fr-FR" sz="2000" dirty="0" smtClean="0"/>
              <a:t> </a:t>
            </a:r>
            <a:r>
              <a:rPr lang="fr-FR" altLang="fr-FR" sz="2000" dirty="0"/>
              <a:t>+ (1-</a:t>
            </a:r>
            <a:r>
              <a:rPr lang="el-GR" altLang="fr-FR" sz="2000" dirty="0"/>
              <a:t>α</a:t>
            </a:r>
            <a:r>
              <a:rPr lang="fr-FR" altLang="fr-FR" sz="2000" dirty="0"/>
              <a:t>)F</a:t>
            </a:r>
            <a:r>
              <a:rPr lang="fr-FR" altLang="fr-FR" sz="2000" baseline="-25000" dirty="0"/>
              <a:t>1</a:t>
            </a:r>
          </a:p>
        </p:txBody>
      </p:sp>
      <p:graphicFrame>
        <p:nvGraphicFramePr>
          <p:cNvPr id="308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737701"/>
              </p:ext>
            </p:extLst>
          </p:nvPr>
        </p:nvGraphicFramePr>
        <p:xfrm>
          <a:off x="1882825" y="5834063"/>
          <a:ext cx="36972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" name="Équation" r:id="rId5" imgW="1968480" imgH="444240" progId="Equation.3">
                  <p:embed/>
                </p:oleObj>
              </mc:Choice>
              <mc:Fallback>
                <p:oleObj name="Équation" r:id="rId5" imgW="196848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825" y="5834063"/>
                        <a:ext cx="369728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7"/>
          <p:cNvSpPr txBox="1">
            <a:spLocks noChangeArrowheads="1"/>
          </p:cNvSpPr>
          <p:nvPr/>
        </p:nvSpPr>
        <p:spPr bwMode="auto">
          <a:xfrm>
            <a:off x="323850" y="3248025"/>
            <a:ext cx="626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fr-FR" sz="2000"/>
              <a:t>α</a:t>
            </a:r>
            <a:r>
              <a:rPr lang="fr-FR" altLang="fr-FR" sz="2000"/>
              <a:t> est appelée la constante du lissage</a:t>
            </a:r>
            <a:endParaRPr lang="el-GR" altLang="fr-FR" sz="2000"/>
          </a:p>
        </p:txBody>
      </p:sp>
      <p:sp>
        <p:nvSpPr>
          <p:cNvPr id="2" name="ZoneTexte 1"/>
          <p:cNvSpPr txBox="1"/>
          <p:nvPr/>
        </p:nvSpPr>
        <p:spPr>
          <a:xfrm>
            <a:off x="6785305" y="1781087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</a:t>
            </a:r>
            <a:r>
              <a:rPr lang="fr-FR" baseline="-25000" dirty="0" err="1" smtClean="0"/>
              <a:t>t</a:t>
            </a:r>
            <a:r>
              <a:rPr lang="fr-FR" dirty="0" smtClean="0"/>
              <a:t> se calcule à l’instant t</a:t>
            </a:r>
            <a:endParaRPr lang="fr-FR" dirty="0"/>
          </a:p>
        </p:txBody>
      </p:sp>
      <p:sp>
        <p:nvSpPr>
          <p:cNvPr id="3" name="Pensées 2"/>
          <p:cNvSpPr/>
          <p:nvPr/>
        </p:nvSpPr>
        <p:spPr>
          <a:xfrm>
            <a:off x="6588125" y="1395412"/>
            <a:ext cx="2232025" cy="1457524"/>
          </a:xfrm>
          <a:prstGeom prst="cloudCallout">
            <a:avLst>
              <a:gd name="adj1" fmla="val 1927"/>
              <a:gd name="adj2" fmla="val 525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9512" y="724634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Tableau de sélection du modèle  de prévision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67107"/>
              </p:ext>
            </p:extLst>
          </p:nvPr>
        </p:nvGraphicFramePr>
        <p:xfrm>
          <a:off x="1524000" y="1341864"/>
          <a:ext cx="6096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Série ayant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plus petite variance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Modèle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fr-FR" sz="2000" baseline="-25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Lissage simple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(1-B)</a:t>
                      </a:r>
                      <a:r>
                        <a:rPr lang="fr-FR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fr-FR" sz="2000" baseline="-25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DA-N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(1-B)</a:t>
                      </a:r>
                      <a:r>
                        <a:rPr lang="fr-FR" sz="20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fr-FR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Lissage de Holt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(1-B</a:t>
                      </a:r>
                      <a:r>
                        <a:rPr lang="fr-FR" sz="20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fr-FR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fr-FR" sz="2000" baseline="-25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N-M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(1-B)(1-B</a:t>
                      </a:r>
                      <a:r>
                        <a:rPr lang="fr-FR" sz="20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fr-FR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fr-FR" sz="2000" baseline="-25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DA-M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(1-B</a:t>
                      </a:r>
                      <a:r>
                        <a:rPr lang="fr-FR" sz="20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)(1-B</a:t>
                      </a:r>
                      <a:r>
                        <a:rPr lang="fr-FR" sz="20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fr-F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fr-FR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fr-FR" sz="2000" baseline="-25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H-W multiplicatif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611560" y="4941168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BX</a:t>
            </a:r>
            <a:r>
              <a:rPr lang="fr-FR" baseline="-25000" dirty="0" err="1" smtClean="0"/>
              <a:t>t</a:t>
            </a:r>
            <a:r>
              <a:rPr lang="fr-FR" dirty="0"/>
              <a:t> </a:t>
            </a:r>
            <a:r>
              <a:rPr lang="fr-FR" dirty="0" smtClean="0"/>
              <a:t>= X</a:t>
            </a:r>
            <a:r>
              <a:rPr lang="fr-FR" baseline="-25000" dirty="0" smtClean="0"/>
              <a:t>t-1</a:t>
            </a:r>
            <a:r>
              <a:rPr lang="fr-FR" dirty="0"/>
              <a:t>,</a:t>
            </a:r>
            <a:r>
              <a:rPr lang="fr-FR" baseline="-25000" dirty="0" smtClean="0"/>
              <a:t> </a:t>
            </a:r>
            <a:r>
              <a:rPr lang="fr-FR" dirty="0" smtClean="0"/>
              <a:t>B</a:t>
            </a:r>
            <a:r>
              <a:rPr lang="fr-FR" baseline="30000" dirty="0" smtClean="0"/>
              <a:t>2</a:t>
            </a:r>
            <a:r>
              <a:rPr lang="fr-FR" dirty="0" smtClean="0"/>
              <a:t>X</a:t>
            </a:r>
            <a:r>
              <a:rPr lang="fr-FR" baseline="-25000" dirty="0" smtClean="0"/>
              <a:t>t</a:t>
            </a:r>
            <a:r>
              <a:rPr lang="fr-FR" dirty="0" smtClean="0"/>
              <a:t> = X</a:t>
            </a:r>
            <a:r>
              <a:rPr lang="fr-FR" baseline="-25000" dirty="0" smtClean="0"/>
              <a:t>t-2</a:t>
            </a:r>
            <a:r>
              <a:rPr lang="fr-FR" dirty="0" smtClean="0"/>
              <a:t>, </a:t>
            </a:r>
            <a:r>
              <a:rPr lang="fr-FR" dirty="0" err="1" smtClean="0"/>
              <a:t>B</a:t>
            </a:r>
            <a:r>
              <a:rPr lang="fr-FR" baseline="30000" dirty="0" err="1" smtClean="0"/>
              <a:t>s</a:t>
            </a:r>
            <a:r>
              <a:rPr lang="fr-FR" dirty="0" err="1" smtClean="0"/>
              <a:t>X</a:t>
            </a:r>
            <a:r>
              <a:rPr lang="fr-FR" baseline="-25000" dirty="0" err="1" smtClean="0"/>
              <a:t>t</a:t>
            </a:r>
            <a:r>
              <a:rPr lang="fr-FR" dirty="0" smtClean="0"/>
              <a:t> = </a:t>
            </a:r>
            <a:r>
              <a:rPr lang="fr-FR" dirty="0" err="1" smtClean="0"/>
              <a:t>X</a:t>
            </a:r>
            <a:r>
              <a:rPr lang="fr-FR" baseline="-25000" dirty="0" err="1" smtClean="0"/>
              <a:t>t</a:t>
            </a:r>
            <a:r>
              <a:rPr lang="fr-FR" baseline="-25000" dirty="0" smtClean="0"/>
              <a:t>-s</a:t>
            </a:r>
            <a:endParaRPr lang="fr-FR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11560" y="5516563"/>
            <a:ext cx="705643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dirty="0"/>
              <a:t>s : La période de la composante saisonnière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    (s = 12 données mensuelles, s = 4 données </a:t>
            </a:r>
            <a:r>
              <a:rPr lang="fr-FR" altLang="fr-FR" sz="2000" smtClean="0"/>
              <a:t>trimestrielles)</a:t>
            </a:r>
            <a:endParaRPr lang="fr-FR" altLang="fr-FR" sz="2000"/>
          </a:p>
        </p:txBody>
      </p:sp>
      <p:sp>
        <p:nvSpPr>
          <p:cNvPr id="6" name="ZoneTexte 5"/>
          <p:cNvSpPr txBox="1"/>
          <p:nvPr/>
        </p:nvSpPr>
        <p:spPr>
          <a:xfrm>
            <a:off x="179512" y="260648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Les modèles de Gardner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303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251520" y="188640"/>
                <a:ext cx="86409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8640"/>
                <a:ext cx="8640960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79512" y="796642"/>
                <a:ext cx="86409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96642"/>
                <a:ext cx="8640960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251520" y="1484784"/>
                <a:ext cx="79208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792088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179512" y="2020778"/>
                <a:ext cx="82809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020778"/>
                <a:ext cx="8280920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107504" y="2668850"/>
                <a:ext cx="85605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68850"/>
                <a:ext cx="8560568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173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95536" y="260648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 modèle DA-N :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damped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additive none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539552" y="836713"/>
                <a:ext cx="4536504" cy="2349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𝛼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b="0" dirty="0" smtClean="0"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</a:rPr>
                      <m:t>𝜑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fr-FR" b="0" dirty="0" smtClean="0"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La série ajustée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r>
                      <a:rPr lang="fr-FR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𝜑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</m:oMath>
                </a14:m>
                <a:endParaRPr lang="fr-F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836713"/>
                <a:ext cx="4536504" cy="2349041"/>
              </a:xfrm>
              <a:prstGeom prst="rect">
                <a:avLst/>
              </a:prstGeom>
              <a:blipFill>
                <a:blip r:embed="rId3"/>
                <a:stretch>
                  <a:fillRect l="-14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395536" y="3532946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modèle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N-M : none trend multiplicative</a:t>
            </a: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162605"/>
              </p:ext>
            </p:extLst>
          </p:nvPr>
        </p:nvGraphicFramePr>
        <p:xfrm>
          <a:off x="971600" y="4035723"/>
          <a:ext cx="26447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0" name="Équation" r:id="rId4" imgW="1371600" imgH="431640" progId="Equation.3">
                  <p:embed/>
                </p:oleObj>
              </mc:Choice>
              <mc:Fallback>
                <p:oleObj name="Équation" r:id="rId4" imgW="137160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035723"/>
                        <a:ext cx="264477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240822"/>
              </p:ext>
            </p:extLst>
          </p:nvPr>
        </p:nvGraphicFramePr>
        <p:xfrm>
          <a:off x="923925" y="4971827"/>
          <a:ext cx="2449513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1" name="Équation" r:id="rId6" imgW="1269720" imgH="431640" progId="Equation.3">
                  <p:embed/>
                </p:oleObj>
              </mc:Choice>
              <mc:Fallback>
                <p:oleObj name="Équation" r:id="rId6" imgW="126972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4971827"/>
                        <a:ext cx="2449513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417496"/>
              </p:ext>
            </p:extLst>
          </p:nvPr>
        </p:nvGraphicFramePr>
        <p:xfrm>
          <a:off x="899592" y="5923682"/>
          <a:ext cx="219233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2" name="Équation" r:id="rId8" imgW="927000" imgH="253800" progId="Equation.3">
                  <p:embed/>
                </p:oleObj>
              </mc:Choice>
              <mc:Fallback>
                <p:oleObj name="Équation" r:id="rId8" imgW="92700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923682"/>
                        <a:ext cx="2192337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4283968" y="4221088"/>
                <a:ext cx="4248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La série ajustée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−</m:t>
                        </m:r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221088"/>
                <a:ext cx="4248472" cy="400110"/>
              </a:xfrm>
              <a:prstGeom prst="rect">
                <a:avLst/>
              </a:prstGeom>
              <a:blipFill>
                <a:blip r:embed="rId10"/>
                <a:stretch>
                  <a:fillRect l="-1578" t="-6061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3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1520" y="476672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modèle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DA-M :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damped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additive multiplicative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smtClean="0"/>
              <a:t>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23528" y="1343088"/>
                <a:ext cx="4638193" cy="2929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𝛼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/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b="0" dirty="0" smtClean="0">
                  <a:ea typeface="Cambria Math"/>
                </a:endParaRPr>
              </a:p>
              <a:p>
                <a:endParaRPr lang="fr-FR" b="0" dirty="0" smtClean="0">
                  <a:ea typeface="Cambria Math"/>
                </a:endParaRPr>
              </a:p>
              <a:p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</a:rPr>
                      <m:t>𝜑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fr-FR" b="0" dirty="0" smtClean="0">
                  <a:ea typeface="Cambria Math"/>
                </a:endParaRPr>
              </a:p>
              <a:p>
                <a:endParaRPr lang="fr-F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𝛿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/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+(1−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FR" b="0" dirty="0" smtClean="0">
                  <a:ea typeface="Cambria Math"/>
                </a:endParaRPr>
              </a:p>
              <a:p>
                <a:endParaRPr lang="fr-F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i="1">
                                  <a:latin typeface="Cambria Math"/>
                                </a:rPr>
                                <m:t>h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/>
                                      <a:ea typeface="Cambria Math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h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43088"/>
                <a:ext cx="4638193" cy="29298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323528" y="5492556"/>
                <a:ext cx="8136904" cy="744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Pour tous ces modèles, l’erreur d’ajustement est définie par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fr-FR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492556"/>
                <a:ext cx="8136904" cy="744756"/>
              </a:xfrm>
              <a:prstGeom prst="rect">
                <a:avLst/>
              </a:prstGeom>
              <a:blipFill>
                <a:blip r:embed="rId3"/>
                <a:stretch>
                  <a:fillRect l="-749" t="-3279" b="-106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323528" y="4581128"/>
                <a:ext cx="57606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La série ajustée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𝑡</m:t>
                            </m:r>
                            <m:r>
                              <a:rPr lang="fr-FR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+</m:t>
                            </m:r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  <m:r>
                              <a:rPr lang="fr-FR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−</m:t>
                        </m:r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581128"/>
                <a:ext cx="5760640" cy="400110"/>
              </a:xfrm>
              <a:prstGeom prst="rect">
                <a:avLst/>
              </a:prstGeom>
              <a:blipFill>
                <a:blip r:embed="rId4"/>
                <a:stretch>
                  <a:fillRect l="-1058" t="-6061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0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305" y="548680"/>
            <a:ext cx="882069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b="1" dirty="0"/>
              <a:t>Formules de prévisions à l’instant h, d’une série ajustée jusqu’à l’horizon 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4645083"/>
                  </p:ext>
                </p:extLst>
              </p:nvPr>
            </p:nvGraphicFramePr>
            <p:xfrm>
              <a:off x="740671" y="1891773"/>
              <a:ext cx="7863777" cy="3486757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5699804">
                      <a:extLst>
                        <a:ext uri="{9D8B030D-6E8A-4147-A177-3AD203B41FA5}">
                          <a16:colId xmlns:a16="http://schemas.microsoft.com/office/drawing/2014/main" val="511291530"/>
                        </a:ext>
                      </a:extLst>
                    </a:gridCol>
                    <a:gridCol w="2163973">
                      <a:extLst>
                        <a:ext uri="{9D8B030D-6E8A-4147-A177-3AD203B41FA5}">
                          <a16:colId xmlns:a16="http://schemas.microsoft.com/office/drawing/2014/main" val="3251634269"/>
                        </a:ext>
                      </a:extLst>
                    </a:gridCol>
                  </a:tblGrid>
                  <a:tr h="501785">
                    <a:tc>
                      <a:txBody>
                        <a:bodyPr/>
                        <a:lstStyle/>
                        <a:p>
                          <a:r>
                            <a:rPr lang="fr-FR" sz="2000" b="0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Formule de prévision</a:t>
                          </a:r>
                          <a:endParaRPr lang="fr-FR" sz="2000" b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9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b="0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Modèle</a:t>
                          </a:r>
                          <a:endParaRPr lang="fr-FR" sz="2000" b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99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7643853"/>
                      </a:ext>
                    </a:extLst>
                  </a:tr>
                  <a:tr h="9265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fr-FR" sz="20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fr-FR" sz="2000" b="0" i="1" smtClean="0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sz="2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fr-FR" sz="2000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fr-FR" sz="2000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𝜑</m:t>
                                        </m:r>
                                      </m:e>
                                      <m:sup>
                                        <m:r>
                                          <a:rPr lang="fr-FR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fr-FR" sz="2000" b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9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b="0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DA-N</a:t>
                          </a:r>
                          <a:endParaRPr lang="fr-FR" sz="2000" b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99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5120303"/>
                      </a:ext>
                    </a:extLst>
                  </a:tr>
                  <a:tr h="709683">
                    <a:tc>
                      <a:txBody>
                        <a:bodyPr/>
                        <a:lstStyle/>
                        <a:p>
                          <a:endParaRPr lang="fr-FR" sz="2000" b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9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b="0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N-M</a:t>
                          </a:r>
                          <a:endParaRPr lang="fr-FR" sz="2000" b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99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131313"/>
                      </a:ext>
                    </a:extLst>
                  </a:tr>
                  <a:tr h="1343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fr-FR" sz="2000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r>
                                      <a:rPr lang="fr-FR" sz="2000" i="1">
                                        <a:latin typeface="Cambria Math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fr-FR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fr-FR" sz="20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fr-FR" sz="2000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fr-F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20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𝜑</m:t>
                                            </m:r>
                                          </m:e>
                                          <m:sup>
                                            <m:r>
                                              <a:rPr lang="fr-FR" sz="20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fr-F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000" i="1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fr-FR" sz="2000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fr-FR" sz="20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fr-FR" sz="2000" b="0" i="1" smtClean="0">
                                        <a:latin typeface="Cambria Math"/>
                                      </a:rPr>
                                      <m:t>h</m:t>
                                    </m:r>
                                    <m:r>
                                      <a:rPr lang="fr-FR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fr-FR" sz="20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000" b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9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b="0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DA-M</a:t>
                          </a:r>
                          <a:endParaRPr lang="fr-FR" sz="2000" b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99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5593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4645083"/>
                  </p:ext>
                </p:extLst>
              </p:nvPr>
            </p:nvGraphicFramePr>
            <p:xfrm>
              <a:off x="740671" y="1891773"/>
              <a:ext cx="7863777" cy="3486757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5699804">
                      <a:extLst>
                        <a:ext uri="{9D8B030D-6E8A-4147-A177-3AD203B41FA5}">
                          <a16:colId xmlns:a16="http://schemas.microsoft.com/office/drawing/2014/main" val="511291530"/>
                        </a:ext>
                      </a:extLst>
                    </a:gridCol>
                    <a:gridCol w="2163973">
                      <a:extLst>
                        <a:ext uri="{9D8B030D-6E8A-4147-A177-3AD203B41FA5}">
                          <a16:colId xmlns:a16="http://schemas.microsoft.com/office/drawing/2014/main" val="3251634269"/>
                        </a:ext>
                      </a:extLst>
                    </a:gridCol>
                  </a:tblGrid>
                  <a:tr h="501785">
                    <a:tc>
                      <a:txBody>
                        <a:bodyPr/>
                        <a:lstStyle/>
                        <a:p>
                          <a:r>
                            <a:rPr lang="fr-FR" sz="2000" b="0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Formule de prévision</a:t>
                          </a:r>
                          <a:endParaRPr lang="fr-FR" sz="2000" b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9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b="0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Modèle</a:t>
                          </a:r>
                          <a:endParaRPr lang="fr-FR" sz="2000" b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99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7643853"/>
                      </a:ext>
                    </a:extLst>
                  </a:tr>
                  <a:tr h="931863">
                    <a:tc>
                      <a:txBody>
                        <a:bodyPr/>
                        <a:lstStyle/>
                        <a:p>
                          <a:endParaRPr lang="ar-MA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" t="-58442" r="-38141" b="-220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b="0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DA-N</a:t>
                          </a:r>
                          <a:endParaRPr lang="fr-FR" sz="2000" b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99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5120303"/>
                      </a:ext>
                    </a:extLst>
                  </a:tr>
                  <a:tr h="709683">
                    <a:tc>
                      <a:txBody>
                        <a:bodyPr/>
                        <a:lstStyle/>
                        <a:p>
                          <a:endParaRPr lang="fr-FR" sz="2000" b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99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b="0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N-M</a:t>
                          </a:r>
                          <a:endParaRPr lang="fr-FR" sz="2000" b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99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4131313"/>
                      </a:ext>
                    </a:extLst>
                  </a:tr>
                  <a:tr h="1343426">
                    <a:tc>
                      <a:txBody>
                        <a:bodyPr/>
                        <a:lstStyle/>
                        <a:p>
                          <a:endParaRPr lang="ar-MA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" t="-162896" r="-38141" b="-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b="0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a:t>DA-M</a:t>
                          </a:r>
                          <a:endParaRPr lang="fr-FR" sz="2000" b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99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559307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263987"/>
              </p:ext>
            </p:extLst>
          </p:nvPr>
        </p:nvGraphicFramePr>
        <p:xfrm>
          <a:off x="4659798" y="3409801"/>
          <a:ext cx="2702719" cy="451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Équation" r:id="rId4" imgW="1523880" imgH="253800" progId="Equation.3">
                  <p:embed/>
                </p:oleObj>
              </mc:Choice>
              <mc:Fallback>
                <p:oleObj name="Équation" r:id="rId4" imgW="1523880" imgH="253800" progId="Equation.3">
                  <p:embed/>
                  <p:pic>
                    <p:nvPicPr>
                      <p:cNvPr id="4" name="Obje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798" y="3409801"/>
                        <a:ext cx="2702719" cy="451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1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1520" y="332656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Longueurs T des séries chronologiques pour minimiser l’effet des valeurs initiales :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51520" y="1124744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Séries trimestrielles ≥ 12*4 = 48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51520" y="1660738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Séries mensuelles ≥ 8*12 = 96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1520" y="2348880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Période d’ajustement : T – 2*s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1520" y="2862912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Période de prévision : 2*s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5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7504" y="332656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Le lissage exponentiel avec SPSS</a:t>
            </a:r>
            <a:endParaRPr lang="fr-FR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79512" y="836712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SPSS permet de calculer l’un des modèles suivant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610760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Il permet aussi de choisir le meilleur modèle parmi ces modèles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9548"/>
            <a:ext cx="6200775" cy="450532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452320" y="4429561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DA-N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380312" y="2721114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Lissage double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7380312" y="2619278"/>
            <a:ext cx="1152128" cy="792088"/>
          </a:xfrm>
          <a:prstGeom prst="wedgeRoundRectCallout">
            <a:avLst>
              <a:gd name="adj1" fmla="val -384330"/>
              <a:gd name="adj2" fmla="val 1401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7380312" y="4221087"/>
            <a:ext cx="1141784" cy="1078455"/>
          </a:xfrm>
          <a:prstGeom prst="wedgeRoundRectCallout">
            <a:avLst>
              <a:gd name="adj1" fmla="val -439584"/>
              <a:gd name="adj2" fmla="val -12543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86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1520" y="404664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Les modèles </a:t>
            </a:r>
            <a:r>
              <a:rPr lang="fr-FR" b="1" dirty="0" smtClean="0"/>
              <a:t>de </a:t>
            </a:r>
            <a:r>
              <a:rPr lang="fr-FR" b="1" dirty="0" err="1" smtClean="0"/>
              <a:t>Hyndman</a:t>
            </a:r>
            <a:r>
              <a:rPr lang="fr-FR" b="1" dirty="0" smtClean="0"/>
              <a:t> : Approche ETS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539552" y="1052736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 : erreur, T : trend, S : composante saisonnière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9532" y="1716777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trend peut prendre les formes suivantes :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539552" y="2132856"/>
                <a:ext cx="7920880" cy="2854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dirty="0" smtClean="0"/>
                  <a:t>None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𝑙</m:t>
                    </m:r>
                  </m:oMath>
                </a14:m>
                <a:endParaRPr lang="fr-FR" b="0" dirty="0" smtClean="0"/>
              </a:p>
              <a:p>
                <a:pPr>
                  <a:lnSpc>
                    <a:spcPct val="150000"/>
                  </a:lnSpc>
                </a:pPr>
                <a:r>
                  <a:rPr lang="fr-FR" dirty="0" smtClean="0"/>
                  <a:t>Additive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i="1">
                        <a:latin typeface="Cambria Math"/>
                      </a:rPr>
                      <m:t>𝑙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𝑏h</m:t>
                    </m:r>
                  </m:oMath>
                </a14:m>
                <a:endParaRPr lang="fr-FR" dirty="0" smtClean="0"/>
              </a:p>
              <a:p>
                <a:pPr>
                  <a:lnSpc>
                    <a:spcPct val="150000"/>
                  </a:lnSpc>
                </a:pPr>
                <a:r>
                  <a:rPr lang="fr-FR" dirty="0" smtClean="0"/>
                  <a:t>Additive </a:t>
                </a:r>
                <a:r>
                  <a:rPr lang="fr-FR" dirty="0" err="1" smtClean="0"/>
                  <a:t>damped</a:t>
                </a:r>
                <a:r>
                  <a:rPr lang="fr-FR" dirty="0" smtClean="0"/>
                  <a:t> (amortie)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i="1">
                        <a:latin typeface="Cambria Math"/>
                      </a:rPr>
                      <m:t>𝑙</m:t>
                    </m:r>
                    <m:r>
                      <a:rPr lang="fr-FR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/>
                            <a:ea typeface="Cambria Math"/>
                          </a:rPr>
                          <m:t>𝜑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+…+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sup>
                        </m:sSup>
                      </m:e>
                    </m:d>
                    <m:r>
                      <a:rPr lang="fr-FR" i="1" smtClean="0">
                        <a:latin typeface="Cambria Math"/>
                      </a:rPr>
                      <m:t>𝑏</m:t>
                    </m:r>
                  </m:oMath>
                </a14:m>
                <a:endParaRPr lang="fr-FR" dirty="0" smtClean="0"/>
              </a:p>
              <a:p>
                <a:pPr>
                  <a:lnSpc>
                    <a:spcPct val="150000"/>
                  </a:lnSpc>
                </a:pPr>
                <a:r>
                  <a:rPr lang="fr-FR" dirty="0" smtClean="0"/>
                  <a:t>Multiplicative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i="1">
                        <a:latin typeface="Cambria Math"/>
                      </a:rPr>
                      <m:t>𝑙𝑏h</m:t>
                    </m:r>
                  </m:oMath>
                </a14:m>
                <a:endParaRPr lang="fr-FR" dirty="0" smtClean="0"/>
              </a:p>
              <a:p>
                <a:pPr>
                  <a:lnSpc>
                    <a:spcPct val="150000"/>
                  </a:lnSpc>
                </a:pPr>
                <a:r>
                  <a:rPr lang="fr-FR" dirty="0" smtClean="0"/>
                  <a:t>Multiplicative </a:t>
                </a:r>
                <a:r>
                  <a:rPr lang="fr-FR" dirty="0" err="1" smtClean="0"/>
                  <a:t>damped</a:t>
                </a:r>
                <a:r>
                  <a:rPr lang="fr-FR" dirty="0" smtClean="0"/>
                  <a:t> </a:t>
                </a:r>
                <a:r>
                  <a:rPr lang="fr-FR" dirty="0"/>
                  <a:t>(amortie)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i="1">
                        <a:latin typeface="Cambria Math"/>
                      </a:rPr>
                      <m:t>𝑙</m:t>
                    </m:r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fr-FR" i="1">
                            <a:latin typeface="Cambria Math"/>
                            <a:ea typeface="Cambria Math"/>
                          </a:rPr>
                          <m:t>𝜑</m:t>
                        </m:r>
                        <m:r>
                          <a:rPr lang="fr-FR" i="1"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/>
                            <a:ea typeface="Cambria Math"/>
                          </a:rPr>
                          <m:t>+…+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sup>
                        </m:sSup>
                      </m:sup>
                    </m:sSup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32856"/>
                <a:ext cx="7920880" cy="2854371"/>
              </a:xfrm>
              <a:prstGeom prst="rect">
                <a:avLst/>
              </a:prstGeom>
              <a:blipFill rotWithShape="0"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323528" y="4725144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composante saisonnière peut prendre les 3 formes suivantes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67544" y="518913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 : absence de composantes saisonnières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67544" y="5765194"/>
            <a:ext cx="8532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: composante saisonnière additive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6237312"/>
            <a:ext cx="8532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 : composante saisonnière multiplicative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0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078135"/>
              </p:ext>
            </p:extLst>
          </p:nvPr>
        </p:nvGraphicFramePr>
        <p:xfrm>
          <a:off x="1258888" y="333375"/>
          <a:ext cx="5349875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0" name="Feuille de calcul" r:id="rId3" imgW="5349453" imgH="2202377" progId="Excel.Sheet.12">
                  <p:embed/>
                </p:oleObj>
              </mc:Choice>
              <mc:Fallback>
                <p:oleObj name="Feuille de calcul" r:id="rId3" imgW="5349453" imgH="220237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333375"/>
                        <a:ext cx="5349875" cy="220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395536" y="2780928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Il y a 15 possibilités pour combiner le Trend avec la Composante </a:t>
            </a:r>
            <a:r>
              <a:rPr lang="fr-FR" dirty="0"/>
              <a:t>saisonnière, voir fichier ‘‘file’’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520" y="3573016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L’erreur E peut être combinée soit d’une manière additive ou multiplicative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5536" y="407707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Hyndman</a:t>
            </a:r>
            <a:r>
              <a:rPr lang="fr-FR" dirty="0" smtClean="0"/>
              <a:t> a développé ainsi 30 modèles possibles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51520" y="4581128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modèle à erreur additive, a la même formule de prévision que le même modèle à erreur multiplicative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79512" y="5373216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Exemples :</a:t>
            </a:r>
          </a:p>
          <a:p>
            <a:r>
              <a:rPr lang="fr-FR" dirty="0" smtClean="0"/>
              <a:t>A,N,N : Lissage exponentiel simple</a:t>
            </a:r>
          </a:p>
          <a:p>
            <a:r>
              <a:rPr lang="fr-FR" dirty="0" smtClean="0"/>
              <a:t>A,A,N : Lissage de Holt</a:t>
            </a:r>
          </a:p>
          <a:p>
            <a:r>
              <a:rPr lang="fr-FR" dirty="0" smtClean="0"/>
              <a:t>M,A,M : Lissage de H-W multiplicatif avec </a:t>
            </a:r>
            <a:r>
              <a:rPr lang="fr-FR" smtClean="0"/>
              <a:t>erreur multiplicative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00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33265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modèle espace d’état linéaire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96000" y="972000"/>
                <a:ext cx="7946727" cy="686535"/>
              </a:xfrm>
              <a:prstGeom prst="rect">
                <a:avLst/>
              </a:prstGeom>
              <a:noFill/>
            </p:spPr>
            <p:txBody>
              <a:bodyPr wrap="none" lIns="0" tIns="0" rIns="0" bIns="0" numCol="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′  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     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𝑞𝑢𝑎𝑡𝑖𝑜𝑛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𝑚𝑒𝑠𝑢𝑟𝑒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                  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𝑞𝑢𝑎𝑡𝑖𝑜𝑛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𝑡𝑎𝑡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𝑞𝑢𝑎𝑡𝑖𝑜𝑛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𝑡𝑟𝑎𝑛𝑠𝑖𝑡𝑖𝑜𝑛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" y="972000"/>
                <a:ext cx="7946727" cy="6865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323528" y="2132856"/>
                <a:ext cx="8208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 smtClean="0"/>
                  <a:t> une série chronologique,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 smtClean="0"/>
                  <a:t> est bruit blanc</a:t>
                </a:r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132856"/>
                <a:ext cx="8208912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323528" y="2708920"/>
                <a:ext cx="8496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 smtClean="0"/>
                  <a:t> vecteur de taille m, appelé vecteur d’état</a:t>
                </a:r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08920"/>
                <a:ext cx="849694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323528" y="3356992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 matrice carrée de taille (</a:t>
            </a:r>
            <a:r>
              <a:rPr lang="fr-FR" dirty="0" err="1" smtClean="0"/>
              <a:t>m,m</a:t>
            </a:r>
            <a:r>
              <a:rPr lang="fr-FR" dirty="0" smtClean="0"/>
              <a:t>), g est un vecteur de taille (m,1)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23528" y="3933056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w’ est un vecteur de taille (1,m)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184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06363" y="439738"/>
            <a:ext cx="792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On déduit alors que : 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224771"/>
              </p:ext>
            </p:extLst>
          </p:nvPr>
        </p:nvGraphicFramePr>
        <p:xfrm>
          <a:off x="347663" y="981075"/>
          <a:ext cx="59150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" name="Équation" r:id="rId3" imgW="3149280" imgH="444240" progId="Equation.3">
                  <p:embed/>
                </p:oleObj>
              </mc:Choice>
              <mc:Fallback>
                <p:oleObj name="Équation" r:id="rId3" imgW="314928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981075"/>
                        <a:ext cx="59150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372225" y="1196975"/>
            <a:ext cx="2771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si T est assez grand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23850" y="3068638"/>
            <a:ext cx="849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Le problème de minimisation suivant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538094"/>
              </p:ext>
            </p:extLst>
          </p:nvPr>
        </p:nvGraphicFramePr>
        <p:xfrm>
          <a:off x="4689475" y="2852738"/>
          <a:ext cx="322103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1" name="Équation" r:id="rId5" imgW="1536480" imgH="444240" progId="Equation.3">
                  <p:embed/>
                </p:oleObj>
              </mc:Choice>
              <mc:Fallback>
                <p:oleObj name="Équation" r:id="rId5" imgW="15364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5" y="2852738"/>
                        <a:ext cx="3221038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838171"/>
              </p:ext>
            </p:extLst>
          </p:nvPr>
        </p:nvGraphicFramePr>
        <p:xfrm>
          <a:off x="2522538" y="3703638"/>
          <a:ext cx="3295650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" name="Équation" r:id="rId7" imgW="1612800" imgH="660240" progId="Equation.3">
                  <p:embed/>
                </p:oleObj>
              </mc:Choice>
              <mc:Fallback>
                <p:oleObj name="Équation" r:id="rId7" imgW="1612800" imgH="660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3703638"/>
                        <a:ext cx="3295650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95288" y="4400550"/>
            <a:ext cx="1989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/>
              <a:t>a pour solution :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50825" y="1989138"/>
            <a:ext cx="87137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dirty="0"/>
              <a:t>Dans ce cas, la valeur de F</a:t>
            </a:r>
            <a:r>
              <a:rPr lang="fr-FR" altLang="fr-FR" sz="2000" baseline="-25000" dirty="0"/>
              <a:t>1</a:t>
            </a:r>
            <a:r>
              <a:rPr lang="fr-FR" altLang="fr-FR" sz="2000" dirty="0"/>
              <a:t> n’a qu’une très faible incidence sur la valeur de </a:t>
            </a:r>
            <a:r>
              <a:rPr lang="fr-FR" altLang="fr-FR" sz="2000" dirty="0" smtClean="0"/>
              <a:t>F</a:t>
            </a:r>
            <a:r>
              <a:rPr lang="fr-FR" altLang="fr-FR" sz="2000" baseline="-25000" dirty="0" smtClean="0"/>
              <a:t>T</a:t>
            </a:r>
            <a:endParaRPr lang="fr-FR" altLang="fr-FR" sz="2000" dirty="0"/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5940425" y="4365625"/>
            <a:ext cx="3132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si T est assez grand</a:t>
            </a:r>
          </a:p>
        </p:txBody>
      </p:sp>
      <p:sp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323850" y="5911850"/>
            <a:ext cx="8640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La prévision de la série y</a:t>
            </a:r>
            <a:r>
              <a:rPr lang="fr-FR" altLang="fr-FR" sz="2000" baseline="-25000"/>
              <a:t>t</a:t>
            </a:r>
            <a:r>
              <a:rPr lang="fr-FR" altLang="fr-FR" sz="2000"/>
              <a:t> à l’instant T + h est : </a:t>
            </a:r>
          </a:p>
        </p:txBody>
      </p:sp>
      <p:graphicFrame>
        <p:nvGraphicFramePr>
          <p:cNvPr id="410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914251"/>
              </p:ext>
            </p:extLst>
          </p:nvPr>
        </p:nvGraphicFramePr>
        <p:xfrm>
          <a:off x="6005513" y="5870575"/>
          <a:ext cx="14112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3" name="Équation" r:id="rId9" imgW="596880" imgH="215640" progId="Equation.3">
                  <p:embed/>
                </p:oleObj>
              </mc:Choice>
              <mc:Fallback>
                <p:oleObj name="Équation" r:id="rId9" imgW="59688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513" y="5870575"/>
                        <a:ext cx="14112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14"/>
          <p:cNvSpPr txBox="1">
            <a:spLocks noChangeArrowheads="1"/>
          </p:cNvSpPr>
          <p:nvPr/>
        </p:nvSpPr>
        <p:spPr bwMode="auto">
          <a:xfrm>
            <a:off x="395288" y="5373688"/>
            <a:ext cx="8135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 dirty="0"/>
              <a:t>L’erreur d’ajustement : e</a:t>
            </a:r>
            <a:r>
              <a:rPr lang="fr-FR" altLang="fr-FR" sz="2000" baseline="-25000" dirty="0"/>
              <a:t>t</a:t>
            </a:r>
            <a:r>
              <a:rPr lang="fr-FR" altLang="fr-FR" sz="2000" dirty="0"/>
              <a:t> = </a:t>
            </a:r>
            <a:r>
              <a:rPr lang="fr-FR" altLang="fr-FR" sz="2000" dirty="0" err="1"/>
              <a:t>y</a:t>
            </a:r>
            <a:r>
              <a:rPr lang="fr-FR" altLang="fr-FR" sz="2000" baseline="-25000" dirty="0" err="1"/>
              <a:t>t</a:t>
            </a:r>
            <a:r>
              <a:rPr lang="fr-FR" altLang="fr-FR" sz="2000" dirty="0"/>
              <a:t> </a:t>
            </a:r>
            <a:r>
              <a:rPr lang="fr-FR" altLang="fr-FR" sz="2000" dirty="0" smtClean="0"/>
              <a:t>– F</a:t>
            </a:r>
            <a:r>
              <a:rPr lang="fr-FR" altLang="fr-FR" sz="2000" baseline="-25000" dirty="0" smtClean="0"/>
              <a:t>t-1</a:t>
            </a:r>
            <a:endParaRPr lang="fr-FR" alt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16632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modèle espace d’état non linéaire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755576" y="692696"/>
                <a:ext cx="3019993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92696"/>
                <a:ext cx="3019993" cy="6865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323528" y="2596842"/>
                <a:ext cx="7200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w et r sont deux fonctions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96842"/>
                <a:ext cx="72008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847" t="-7576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323528" y="1628800"/>
                <a:ext cx="8208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 smtClean="0"/>
                  <a:t> une série chronologique,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 smtClean="0"/>
                  <a:t> est bruit blanc</a:t>
                </a:r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28800"/>
                <a:ext cx="8208912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323528" y="3172906"/>
                <a:ext cx="61926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f et g sont deux fonctions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172906"/>
                <a:ext cx="6192688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984" t="-6061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179512" y="3729226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fichier ‘‘file modèle espace d’état’’ reprend les 30 équations différentes des modèles ETS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561840" y="4633391"/>
                <a:ext cx="24979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smtClean="0"/>
                  <a:t>On 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40" y="4633391"/>
                <a:ext cx="249799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6098" t="-23529" b="-50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79512" y="5085184"/>
                <a:ext cx="84249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Si le modèle est à erreur additive alors 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 smtClean="0"/>
                  <a:t>  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085184"/>
                <a:ext cx="8424936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724" t="-6061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179512" y="5589240"/>
                <a:ext cx="84249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Si le modèle est à erreur multiplicative </a:t>
                </a:r>
                <a:r>
                  <a:rPr lang="fr-FR" smtClean="0"/>
                  <a:t>alors 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589240"/>
                <a:ext cx="8424936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724" t="-7576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907704" y="6109265"/>
                <a:ext cx="358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𝑑𝑎𝑛𝑠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6109265"/>
                <a:ext cx="3587777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23528" y="2132856"/>
                <a:ext cx="8496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 smtClean="0"/>
                  <a:t> vecteur de taille m, appelé vecteur d’état</a:t>
                </a:r>
                <a:endParaRPr lang="fr-FR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132856"/>
                <a:ext cx="8496944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6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9512" y="260648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Calcul de la fonction vraisemblance du modèle espace d’état linéaire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96000" y="972000"/>
                <a:ext cx="2159776" cy="686535"/>
              </a:xfrm>
              <a:prstGeom prst="rect">
                <a:avLst/>
              </a:prstGeom>
              <a:noFill/>
            </p:spPr>
            <p:txBody>
              <a:bodyPr wrap="square" lIns="0" tIns="0" rIns="0" bIns="0" numCol="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′  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" y="972000"/>
                <a:ext cx="2159776" cy="686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3203848" y="980728"/>
                <a:ext cx="468052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On suppose que le bruit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 smtClean="0"/>
                  <a:t> est normale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est le vecteur d’état initial</a:t>
                </a:r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980728"/>
                <a:ext cx="4680520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1434" t="-4310" b="-155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323528" y="3585210"/>
                <a:ext cx="84249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La fonction vraisemblance est la densité de probabilité du vecteur aléatoire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,….,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585210"/>
                <a:ext cx="8424936" cy="707886"/>
              </a:xfrm>
              <a:prstGeom prst="rect">
                <a:avLst/>
              </a:prstGeom>
              <a:blipFill rotWithShape="0">
                <a:blip r:embed="rId5"/>
                <a:stretch>
                  <a:fillRect l="-724" t="-21552" b="-1025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179512" y="1988840"/>
                <a:ext cx="86409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 smtClean="0"/>
                  <a:t> est une combinaison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 smtClean="0"/>
                  <a:t>, il en est de même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88840"/>
                <a:ext cx="8640960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1835696" y="2924944"/>
                <a:ext cx="54359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924944"/>
                <a:ext cx="5435912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570" t="-166000" r="-224" b="-25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23528" y="4437112"/>
                <a:ext cx="7416824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437112"/>
                <a:ext cx="7416824" cy="9326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323528" y="5517232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densité conjointe s’écrit comme produit de densités conditionnelles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23528" y="6093296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 étant le nombre de valeurs disponibles de la série temporelle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55227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75928" y="5016652"/>
                <a:ext cx="7416824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28" y="5016652"/>
                <a:ext cx="7416824" cy="9326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23528" y="552156"/>
                <a:ext cx="7416824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52156"/>
                <a:ext cx="7416824" cy="9326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83568" y="1772816"/>
                <a:ext cx="81369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La composante aléatoire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 smtClean="0"/>
                  <a:t> si on fixe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est la même que celle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 smtClean="0"/>
                  <a:t>  si on fixe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72816"/>
                <a:ext cx="8136904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749" t="-4310" b="-155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755576" y="2852936"/>
                <a:ext cx="83529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fr-FR" dirty="0" smtClean="0"/>
                  <a:t> alors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852936"/>
                <a:ext cx="8352928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803" t="-113636" b="-1803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251520" y="3717032"/>
                <a:ext cx="8208912" cy="792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sub>
                      </m:sSub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17032"/>
                <a:ext cx="8208912" cy="7929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995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9512" y="260648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Calcul de la fonction vraisemblance du modèle espace d’état non linéaire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27871" y="870257"/>
                <a:ext cx="3019993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71" y="870257"/>
                <a:ext cx="3019993" cy="6865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3923928" y="848906"/>
                <a:ext cx="468052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On suppose que le bruit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 smtClean="0"/>
                  <a:t> est normale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est le vecteur d’état initial</a:t>
                </a:r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848906"/>
                <a:ext cx="4680520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1434" t="-3448" b="-155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827584" y="1628800"/>
                <a:ext cx="7416824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628800"/>
                <a:ext cx="7416824" cy="9326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55576" y="2740858"/>
                <a:ext cx="83529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fr-FR" dirty="0" smtClean="0"/>
                  <a:t> alors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40858"/>
                <a:ext cx="8352928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803" t="-115385" b="-184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43880" y="3429000"/>
                <a:ext cx="9064624" cy="1830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0" y="3429000"/>
                <a:ext cx="9064624" cy="18305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327871" y="5589240"/>
                <a:ext cx="7916537" cy="59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On a utilisé le fait que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71" y="5589240"/>
                <a:ext cx="7916537" cy="599588"/>
              </a:xfrm>
              <a:prstGeom prst="rect">
                <a:avLst/>
              </a:prstGeom>
              <a:blipFill rotWithShape="0">
                <a:blip r:embed="rId7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7150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395536" y="332656"/>
                <a:ext cx="8136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Le logarithme de la fonction vraisemblance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fr-FR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2656"/>
                <a:ext cx="8136904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824" t="-7692" b="-2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95536" y="1488260"/>
                <a:ext cx="8640960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𝐿𝑛𝐿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𝐿𝑛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88260"/>
                <a:ext cx="8640960" cy="9326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776647" y="2509259"/>
                <a:ext cx="560371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𝐿𝑛𝐿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647" y="2509259"/>
                <a:ext cx="5603714" cy="840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611560" y="1012666"/>
                <a:ext cx="77048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 smtClean="0"/>
                  <a:t> est le vecteur des paramètres du modèle espace d’état</a:t>
                </a:r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012666"/>
                <a:ext cx="7704856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179512" y="3284984"/>
                <a:ext cx="8640960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𝐿𝑛𝐿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𝐿𝑛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284984"/>
                <a:ext cx="8640960" cy="9326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67544" y="5520708"/>
                <a:ext cx="8064896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𝐿𝑛𝐿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𝑛𝐿𝑛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𝐿𝑛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520708"/>
                <a:ext cx="8064896" cy="93262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619944" y="4368580"/>
                <a:ext cx="8064896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𝐿𝑛𝐿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𝑛𝐿𝑛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𝐿𝑛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44" y="4368580"/>
                <a:ext cx="8064896" cy="9326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828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07504" y="404664"/>
                <a:ext cx="87129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L’estimation des paramètres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se fait en minimisant la grandeur :</a:t>
                </a:r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04664"/>
                <a:ext cx="871296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770" t="-6061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11560" y="908720"/>
                <a:ext cx="8208912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𝑛𝐿𝑛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𝐿𝑛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08720"/>
                <a:ext cx="8208912" cy="9326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216024" y="2204864"/>
                <a:ext cx="8748464" cy="404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Cette grandeur devient 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𝑛𝐿𝑛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fr-FR" dirty="0" smtClean="0"/>
                  <a:t> si le modèle espace d’état est linéaire </a:t>
                </a:r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24" y="2204864"/>
                <a:ext cx="8748464" cy="404470"/>
              </a:xfrm>
              <a:prstGeom prst="rect">
                <a:avLst/>
              </a:prstGeom>
              <a:blipFill rotWithShape="0">
                <a:blip r:embed="rId4"/>
                <a:stretch>
                  <a:fillRect l="-696" t="-119697" r="-1184" b="-1848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/>
          <p:cNvSpPr txBox="1"/>
          <p:nvPr/>
        </p:nvSpPr>
        <p:spPr>
          <a:xfrm>
            <a:off x="323528" y="285293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L’approche ETS consiste </a:t>
            </a:r>
            <a:r>
              <a:rPr lang="fr-FR" smtClean="0"/>
              <a:t>à calculer les </a:t>
            </a:r>
            <a:r>
              <a:rPr lang="fr-FR" dirty="0" smtClean="0"/>
              <a:t>30 modèles ETS voir fichier : ‘‘file modèle espace d’état’’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16024" y="3717032"/>
            <a:ext cx="8388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meilleur modèle est celui qui </a:t>
            </a:r>
            <a:r>
              <a:rPr lang="fr-FR" b="1" dirty="0" smtClean="0"/>
              <a:t>minimise</a:t>
            </a:r>
            <a:r>
              <a:rPr lang="fr-FR" dirty="0" smtClean="0"/>
              <a:t> un critère de sélection 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60040" y="4437112"/>
            <a:ext cx="8460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Forme des critères de sélection IC (</a:t>
            </a:r>
            <a:r>
              <a:rPr lang="en-GB" dirty="0" smtClean="0"/>
              <a:t>Information criterion</a:t>
            </a:r>
            <a:r>
              <a:rPr lang="fr-FR" dirty="0" smtClean="0"/>
              <a:t>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755576" y="5085184"/>
                <a:ext cx="76328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085184"/>
                <a:ext cx="7632848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23528" y="5661248"/>
                <a:ext cx="84969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fr-FR" dirty="0" smtClean="0"/>
                  <a:t> est la fonction pénalité et q le nombre de paramètres de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 smtClean="0"/>
                  <a:t> plus le nombre de composantes non stationnaire du vecteur d’état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661248"/>
                <a:ext cx="8496944" cy="707886"/>
              </a:xfrm>
              <a:prstGeom prst="rect">
                <a:avLst/>
              </a:prstGeom>
              <a:blipFill rotWithShape="0">
                <a:blip r:embed="rId6"/>
                <a:stretch>
                  <a:fillRect l="-717" t="-4310" b="-155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9422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4830150"/>
                  </p:ext>
                </p:extLst>
              </p:nvPr>
            </p:nvGraphicFramePr>
            <p:xfrm>
              <a:off x="1524000" y="793512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baseline="0" dirty="0" smtClean="0">
                              <a:solidFill>
                                <a:schemeClr val="tx1"/>
                              </a:solidFill>
                            </a:rPr>
                            <a:t>Critère</a:t>
                          </a:r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AIC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BIC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Ln(n)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AICC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2n/(n-q-1)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4830150"/>
                  </p:ext>
                </p:extLst>
              </p:nvPr>
            </p:nvGraphicFramePr>
            <p:xfrm>
              <a:off x="1524000" y="793512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baseline="0" dirty="0" smtClean="0">
                              <a:solidFill>
                                <a:schemeClr val="tx1"/>
                              </a:solidFill>
                            </a:rPr>
                            <a:t>Critère</a:t>
                          </a:r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400" t="-8197" r="-600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AIC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BIC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Ln(n)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AICC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2n/(n-q-1)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ZoneTexte 1"/>
          <p:cNvSpPr txBox="1"/>
          <p:nvPr/>
        </p:nvSpPr>
        <p:spPr>
          <a:xfrm>
            <a:off x="3203848" y="332656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Exemples de critères de sélection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51520" y="281286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Hyndman</a:t>
            </a:r>
            <a:r>
              <a:rPr lang="fr-FR" dirty="0" smtClean="0"/>
              <a:t> a séparé les 30 modèles ETS en 5 groupes 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3429000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Gr1 : Le modèle espace d’état linéaire et E additive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3528" y="393305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Gr2 : Le modèle espace d’état linéaire et E multiplicative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95536" y="4581128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Gr3 : MNM, MAM, </a:t>
            </a:r>
            <a:r>
              <a:rPr lang="fr-FR" dirty="0" err="1" smtClean="0"/>
              <a:t>MA</a:t>
            </a:r>
            <a:r>
              <a:rPr lang="fr-FR" baseline="-25000" dirty="0" err="1" smtClean="0"/>
              <a:t>d</a:t>
            </a:r>
            <a:r>
              <a:rPr lang="fr-FR" dirty="0" err="1" smtClean="0"/>
              <a:t>M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5536" y="5157192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Gr4 : MMN, MMM, </a:t>
            </a:r>
            <a:r>
              <a:rPr lang="fr-FR" dirty="0" err="1" smtClean="0"/>
              <a:t>MM</a:t>
            </a:r>
            <a:r>
              <a:rPr lang="fr-FR" baseline="-25000" dirty="0" err="1" smtClean="0"/>
              <a:t>d</a:t>
            </a:r>
            <a:r>
              <a:rPr lang="fr-FR" dirty="0" err="1" smtClean="0"/>
              <a:t>N</a:t>
            </a:r>
            <a:r>
              <a:rPr lang="fr-FR" dirty="0" smtClean="0"/>
              <a:t>, </a:t>
            </a:r>
            <a:r>
              <a:rPr lang="fr-FR" dirty="0" err="1" smtClean="0"/>
              <a:t>MM</a:t>
            </a:r>
            <a:r>
              <a:rPr lang="fr-FR" baseline="-25000" dirty="0" err="1" smtClean="0"/>
              <a:t>d</a:t>
            </a:r>
            <a:r>
              <a:rPr lang="fr-FR" dirty="0" err="1" smtClean="0"/>
              <a:t>M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5805264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Gr5 : les autres modèles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65734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67544" y="5301208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Classification des modèles ETS en groupes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56792"/>
            <a:ext cx="6428556" cy="30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931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260648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Calculs des prévisions et intervalles de confiance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251520" y="94065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Gr1 : Le modèle espace d’état linéaire </a:t>
            </a:r>
            <a:r>
              <a:rPr lang="fr-FR" dirty="0"/>
              <a:t>:</a:t>
            </a:r>
            <a:r>
              <a:rPr lang="fr-FR" dirty="0" smtClean="0"/>
              <a:t> E additive et S absente ou additive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395536" y="1590337"/>
                <a:ext cx="2159776" cy="686535"/>
              </a:xfrm>
              <a:prstGeom prst="rect">
                <a:avLst/>
              </a:prstGeom>
              <a:noFill/>
            </p:spPr>
            <p:txBody>
              <a:bodyPr wrap="square" lIns="0" tIns="0" rIns="0" bIns="0" numCol="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′  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90337"/>
                <a:ext cx="2159776" cy="6865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2843808" y="1628800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 étant le nombres de valeurs disponibles pour la série temporelle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323528" y="2506116"/>
                <a:ext cx="8136904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Pour un horizon h donné, on calcule 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06116"/>
                <a:ext cx="8136904" cy="778868"/>
              </a:xfrm>
              <a:prstGeom prst="rect">
                <a:avLst/>
              </a:prstGeom>
              <a:blipFill rotWithShape="0">
                <a:blip r:embed="rId3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23528" y="3460938"/>
                <a:ext cx="8208912" cy="451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dirty="0" smtClean="0"/>
                  <a:t>, alors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460938"/>
                <a:ext cx="8208912" cy="451086"/>
              </a:xfrm>
              <a:prstGeom prst="rect">
                <a:avLst/>
              </a:prstGeom>
              <a:blipFill rotWithShape="0">
                <a:blip r:embed="rId4"/>
                <a:stretch>
                  <a:fillRect l="-742" t="-98649" b="-15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23528" y="4077072"/>
                <a:ext cx="8208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En effet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77072"/>
                <a:ext cx="820891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742" t="-115385" b="-184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323528" y="4725144"/>
                <a:ext cx="921702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dirty="0" smtClean="0"/>
                  <a:t>Puisque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/>
                  <a:t> est une combinaison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 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 smtClean="0"/>
                  <a:t>, alors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fr-FR" b="0" dirty="0" smtClean="0">
                    <a:latin typeface="Cambria Math" panose="02040503050406030204" pitchFamily="18" charset="0"/>
                  </a:rPr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fr-FR" b="0" dirty="0" smtClean="0">
                    <a:latin typeface="Cambria Math" panose="02040503050406030204" pitchFamily="18" charset="0"/>
                  </a:rPr>
                  <a:t>sont indépendants 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725144"/>
                <a:ext cx="9217024" cy="1015663"/>
              </a:xfrm>
              <a:prstGeom prst="rect">
                <a:avLst/>
              </a:prstGeom>
              <a:blipFill rotWithShape="0">
                <a:blip r:embed="rId6"/>
                <a:stretch>
                  <a:fillRect l="-661" b="-646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23528" y="6049451"/>
                <a:ext cx="7992888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De même on démontre 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049451"/>
                <a:ext cx="7992888" cy="405624"/>
              </a:xfrm>
              <a:prstGeom prst="rect">
                <a:avLst/>
              </a:prstGeom>
              <a:blipFill rotWithShape="0">
                <a:blip r:embed="rId7"/>
                <a:stretch>
                  <a:fillRect l="-763" t="-111940" b="-1761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0668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179512" y="260648"/>
                <a:ext cx="77768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Calcul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7776864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784" t="-115385" b="-184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07504" y="764704"/>
                <a:ext cx="9001000" cy="958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fr-FR" dirty="0" smtClean="0"/>
                  <a:t> car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𝑐𝑠𝑡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  <a:r>
                  <a:rPr lang="fr-FR" dirty="0">
                    <a:latin typeface="Cambria Math" panose="02040503050406030204" pitchFamily="18" charset="0"/>
                  </a:rPr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  <a:r>
                  <a:rPr lang="fr-FR" dirty="0">
                    <a:latin typeface="Cambria Math" panose="02040503050406030204" pitchFamily="18" charset="0"/>
                  </a:rPr>
                  <a:t>sont </a:t>
                </a:r>
                <a:r>
                  <a:rPr lang="fr-FR" dirty="0" smtClean="0">
                    <a:latin typeface="Cambria Math" panose="02040503050406030204" pitchFamily="18" charset="0"/>
                  </a:rPr>
                  <a:t>indépendants</a:t>
                </a:r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764704"/>
                <a:ext cx="9001000" cy="958660"/>
              </a:xfrm>
              <a:prstGeom prst="rect">
                <a:avLst/>
              </a:prstGeom>
              <a:blipFill rotWithShape="0">
                <a:blip r:embed="rId3"/>
                <a:stretch>
                  <a:fillRect l="-745" t="-37975" b="-265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79512" y="1844824"/>
                <a:ext cx="8352928" cy="958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dirty="0" smtClean="0"/>
                  <a:t>Donc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𝑔𝑔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 smtClean="0"/>
                  <a:t>, </a:t>
                </a:r>
                <a:r>
                  <a:rPr lang="fr-FR" dirty="0" err="1" smtClean="0"/>
                  <a:t>gg</a:t>
                </a:r>
                <a:r>
                  <a:rPr lang="fr-FR" dirty="0" smtClean="0"/>
                  <a:t>’ étant une matrice carré d’ordre m</a:t>
                </a:r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44824"/>
                <a:ext cx="8352928" cy="958660"/>
              </a:xfrm>
              <a:prstGeom prst="rect">
                <a:avLst/>
              </a:prstGeom>
              <a:blipFill rotWithShape="0">
                <a:blip r:embed="rId4"/>
                <a:stretch>
                  <a:fillRect l="-729" t="-38217" b="-273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251520" y="2924944"/>
                <a:ext cx="8136904" cy="9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fr-FR" dirty="0" smtClean="0"/>
              </a:p>
              <a:p>
                <a:pPr>
                  <a:lnSpc>
                    <a:spcPct val="150000"/>
                  </a:lnSpc>
                </a:pPr>
                <a:r>
                  <a:rPr lang="fr-FR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𝑔𝑔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𝐹𝑔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924944"/>
                <a:ext cx="8136904" cy="958532"/>
              </a:xfrm>
              <a:prstGeom prst="rect">
                <a:avLst/>
              </a:prstGeom>
              <a:blipFill rotWithShape="0">
                <a:blip r:embed="rId5"/>
                <a:stretch>
                  <a:fillRect b="-751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107504" y="4077072"/>
                <a:ext cx="8892480" cy="758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fr-FR" dirty="0" smtClean="0"/>
              </a:p>
              <a:p>
                <a:r>
                  <a:rPr lang="fr-FR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𝑔𝑔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nary>
                      </m:e>
                    </m:d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 smtClean="0"/>
                  <a:t> si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077072"/>
                <a:ext cx="8892480" cy="758862"/>
              </a:xfrm>
              <a:prstGeom prst="rect">
                <a:avLst/>
              </a:prstGeom>
              <a:blipFill rotWithShape="0">
                <a:blip r:embed="rId6"/>
                <a:stretch>
                  <a:fillRect t="-60484" r="-412" b="-935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395536" y="5118410"/>
                <a:ext cx="8496944" cy="777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fr-FR" dirty="0" smtClean="0"/>
              </a:p>
              <a:p>
                <a:r>
                  <a:rPr lang="fr-FR" dirty="0"/>
                  <a:t> </a:t>
                </a:r>
                <a:r>
                  <a:rPr lang="fr-FR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nary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 smtClean="0"/>
                  <a:t>  si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118410"/>
                <a:ext cx="8496944" cy="777329"/>
              </a:xfrm>
              <a:prstGeom prst="rect">
                <a:avLst/>
              </a:prstGeom>
              <a:blipFill rotWithShape="0">
                <a:blip r:embed="rId7"/>
                <a:stretch>
                  <a:fillRect t="-59055" r="-3372" b="-889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51520" y="6237312"/>
                <a:ext cx="8136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237312"/>
                <a:ext cx="8136904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113636" b="-1803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8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6049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Choix optimale de la constante de lissage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95288" y="1341438"/>
            <a:ext cx="7993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On commence par choisir un des critères de comparaison, MSE, RMSE, MAE, MAPE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39750" y="2276475"/>
            <a:ext cx="8424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On calcule les modèles de lissage pour </a:t>
            </a:r>
            <a:r>
              <a:rPr lang="el-GR" altLang="fr-FR" sz="2000"/>
              <a:t>α</a:t>
            </a:r>
            <a:r>
              <a:rPr lang="fr-FR" altLang="fr-FR" sz="2000"/>
              <a:t> = 0.1, 0.2, … 0.9</a:t>
            </a:r>
            <a:endParaRPr lang="el-GR" altLang="fr-FR" sz="2000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68313" y="2960688"/>
            <a:ext cx="8351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Le modèle retenu est celui qui assure le plus petit critère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23850" y="3789363"/>
            <a:ext cx="8280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Appliquons la méthode du lissage exponentiel à la série trimestrielle de l’indice du prix à la production du pétrole brute.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95288" y="4724400"/>
            <a:ext cx="820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fr-FR" sz="2000"/>
              <a:t>α</a:t>
            </a:r>
            <a:r>
              <a:rPr lang="fr-FR" altLang="fr-FR" sz="2000"/>
              <a:t> = 0.3 et F</a:t>
            </a:r>
            <a:r>
              <a:rPr lang="fr-FR" altLang="fr-FR" sz="2000" baseline="-25000"/>
              <a:t>2</a:t>
            </a:r>
            <a:r>
              <a:rPr lang="fr-FR" altLang="fr-FR" sz="2000"/>
              <a:t> est égale à la moyenne des trois premières valeurs.</a:t>
            </a:r>
            <a:endParaRPr lang="el-GR" altLang="fr-FR" sz="200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23850" y="5516563"/>
            <a:ext cx="820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On aurait pu choisir F</a:t>
            </a:r>
            <a:r>
              <a:rPr lang="fr-FR" altLang="fr-FR" sz="2000" baseline="-25000"/>
              <a:t>1</a:t>
            </a:r>
            <a:r>
              <a:rPr lang="fr-FR" altLang="fr-FR" sz="2000"/>
              <a:t> = y</a:t>
            </a:r>
            <a:r>
              <a:rPr lang="fr-FR" altLang="fr-FR" sz="2000" baseline="-25000"/>
              <a:t>1</a:t>
            </a:r>
            <a:r>
              <a:rPr lang="fr-FR" altLang="fr-FR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179512" y="332656"/>
                <a:ext cx="8280920" cy="758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Pour un horizon h donné, la loi de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 smtClean="0"/>
                  <a:t> suit une loi normale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32656"/>
                <a:ext cx="8280920" cy="758862"/>
              </a:xfrm>
              <a:prstGeom prst="rect">
                <a:avLst/>
              </a:prstGeom>
              <a:blipFill rotWithShape="0">
                <a:blip r:embed="rId3"/>
                <a:stretch>
                  <a:fillRect l="-736" t="-60484" b="-491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827584" y="1124744"/>
                <a:ext cx="7416824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+1           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124744"/>
                <a:ext cx="7416824" cy="7788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79512" y="2276872"/>
                <a:ext cx="8856984" cy="810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Connaissant la loi de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 smtClean="0"/>
                  <a:t>, on détermine un intervalle de confiance de niveau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rad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dirty="0" smtClean="0"/>
                  <a:t> 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 smtClean="0"/>
                  <a:t>  et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276872"/>
                <a:ext cx="8856984" cy="810350"/>
              </a:xfrm>
              <a:prstGeom prst="rect">
                <a:avLst/>
              </a:prstGeom>
              <a:blipFill>
                <a:blip r:embed="rId5"/>
                <a:stretch>
                  <a:fillRect l="-688" t="-56818" b="-40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467544" y="3212976"/>
            <a:ext cx="8352928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Gr2 : Le modèle espace d’état linéaire avec E multiplicative et S absente ou additive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9512" y="432503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modèle espace d’état de ce groupe a la forme suivante :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259632" y="5026396"/>
                <a:ext cx="6768752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𝑔𝑤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026396"/>
                <a:ext cx="6768752" cy="7788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683568" y="6125234"/>
                <a:ext cx="77768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On a pour un horizon 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125234"/>
                <a:ext cx="7776864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784" t="-115385" b="-184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7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360040" y="-34935"/>
                <a:ext cx="90364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fr-F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 smtClean="0"/>
                  <a:t>, car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dirty="0" smtClean="0"/>
                  <a:t> sont  indépendantes</a:t>
                </a:r>
                <a:endParaRPr lang="fr-FR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0" y="-34935"/>
                <a:ext cx="9036496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675" t="-35928" b="-197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/>
          <p:cNvSpPr txBox="1"/>
          <p:nvPr/>
        </p:nvSpPr>
        <p:spPr>
          <a:xfrm>
            <a:off x="331912" y="105273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251520" y="1156682"/>
                <a:ext cx="8433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56682"/>
                <a:ext cx="8433320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115385" r="-578" b="-184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331912" y="3244914"/>
                <a:ext cx="80565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 smtClean="0"/>
                  <a:t>Calcul de </a:t>
                </a:r>
                <a14:m>
                  <m:oMath xmlns:m="http://schemas.openxmlformats.org/officeDocument/2006/math">
                    <m:r>
                      <a:rPr lang="fr-FR" b="0" i="1" u="sng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 u="sng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 u="sng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u="sng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 u="sng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 u="sng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u="sng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 u="sng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u="sng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 u="sng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fr-FR" u="sng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2" y="3244914"/>
                <a:ext cx="8056512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756" t="-113636" b="-1803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251520" y="3861048"/>
                <a:ext cx="66967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861048"/>
                <a:ext cx="6696744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13636" b="-1803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-36512" y="4469050"/>
                <a:ext cx="9361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Si on suppose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dirty="0" smtClean="0"/>
                  <a:t> i = 1,…,n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fr-FR" dirty="0" smtClean="0"/>
                  <a:t> alors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469050"/>
                <a:ext cx="9361040" cy="400110"/>
              </a:xfrm>
              <a:prstGeom prst="rect">
                <a:avLst/>
              </a:prstGeom>
              <a:blipFill>
                <a:blip r:embed="rId6"/>
                <a:stretch>
                  <a:fillRect l="-651" t="-113636" b="-180303"/>
                </a:stretch>
              </a:blipFill>
            </p:spPr>
            <p:txBody>
              <a:bodyPr/>
              <a:lstStyle/>
              <a:p>
                <a:r>
                  <a:rPr lang="a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179512" y="5725705"/>
                <a:ext cx="850532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dirty="0" smtClean="0"/>
                  <a:t>On remarque que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 smtClean="0"/>
                  <a:t> n’est pas une loi normale car c’est le produit de 2 fonctions de lois normales  indépendantes</a:t>
                </a:r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725705"/>
                <a:ext cx="8505328" cy="1015663"/>
              </a:xfrm>
              <a:prstGeom prst="rect">
                <a:avLst/>
              </a:prstGeom>
              <a:blipFill rotWithShape="0">
                <a:blip r:embed="rId7"/>
                <a:stretch>
                  <a:fillRect l="-716" t="-35928" b="-197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51520" y="5142836"/>
                <a:ext cx="8433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142836"/>
                <a:ext cx="8433320" cy="400110"/>
              </a:xfrm>
              <a:prstGeom prst="rect">
                <a:avLst/>
              </a:prstGeom>
              <a:blipFill>
                <a:blip r:embed="rId8"/>
                <a:stretch>
                  <a:fillRect t="-115385" b="-18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0" y="1799240"/>
                <a:ext cx="9180512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𝐹𝐸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9240"/>
                <a:ext cx="9180512" cy="405624"/>
              </a:xfrm>
              <a:prstGeom prst="rect">
                <a:avLst/>
              </a:prstGeom>
              <a:blipFill rotWithShape="0">
                <a:blip r:embed="rId9"/>
                <a:stretch>
                  <a:fillRect t="-111940" b="-1761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323528" y="2519320"/>
                <a:ext cx="843332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19320"/>
                <a:ext cx="8433320" cy="405624"/>
              </a:xfrm>
              <a:prstGeom prst="rect">
                <a:avLst/>
              </a:prstGeom>
              <a:blipFill rotWithShape="0">
                <a:blip r:embed="rId10"/>
                <a:stretch>
                  <a:fillRect t="-111940" b="-1761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8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251520" y="188640"/>
                <a:ext cx="8496944" cy="94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𝐶𝑂𝑉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8640"/>
                <a:ext cx="8496944" cy="948016"/>
              </a:xfrm>
              <a:prstGeom prst="rect">
                <a:avLst/>
              </a:prstGeom>
              <a:blipFill rotWithShape="0">
                <a:blip r:embed="rId3"/>
                <a:stretch>
                  <a:fillRect t="-39355" b="-76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79512" y="1412776"/>
                <a:ext cx="87849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𝐶𝑂𝑉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𝐶𝑂𝑉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12776"/>
                <a:ext cx="8784976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15385" b="-184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575048" y="1867737"/>
                <a:ext cx="8568952" cy="1417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𝐶𝑂𝑉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8" y="1867737"/>
                <a:ext cx="8568952" cy="1417247"/>
              </a:xfrm>
              <a:prstGeom prst="rect">
                <a:avLst/>
              </a:prstGeom>
              <a:blipFill rotWithShape="0">
                <a:blip r:embed="rId5"/>
                <a:stretch>
                  <a:fillRect t="-25751" b="-180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395536" y="3212976"/>
                <a:ext cx="8496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fr-FR" dirty="0" smtClean="0"/>
                  <a:t>w</a:t>
                </a:r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212976"/>
                <a:ext cx="8496944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13636" b="-1803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179512" y="3933056"/>
                <a:ext cx="9217024" cy="2549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933056"/>
                <a:ext cx="9217024" cy="254922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057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07504" y="260648"/>
                <a:ext cx="9865096" cy="1376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900" dirty="0" smtClean="0"/>
                  <a:t>Donc </a:t>
                </a:r>
                <a14:m>
                  <m:oMath xmlns:m="http://schemas.openxmlformats.org/officeDocument/2006/math">
                    <m:r>
                      <a:rPr lang="fr-FR" sz="19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9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9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sz="19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9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9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9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sz="19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fr-FR" sz="19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9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fr-FR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9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19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9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fr-FR" sz="19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fr-FR" sz="19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9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19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9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fr-FR" sz="19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9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FR" sz="19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9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sz="1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9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fr-FR" sz="19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fr-FR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FR" sz="19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fr-FR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9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9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sz="19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9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9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sz="190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fr-FR" sz="1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′</m:t>
                      </m:r>
                      <m:sSup>
                        <m:sSupPr>
                          <m:ctrlPr>
                            <a:rPr lang="fr-FR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fr-F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fr-FR" sz="1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fr-FR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FR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9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fr-FR" sz="19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9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FR" sz="19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p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900" i="1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fr-FR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FR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900" i="1" dirty="0">
                  <a:latin typeface="Cambria Math" panose="02040503050406030204" pitchFamily="18" charset="0"/>
                </a:endParaRPr>
              </a:p>
              <a:p>
                <a:endParaRPr lang="fr-FR" sz="1900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0648"/>
                <a:ext cx="9865096" cy="1376467"/>
              </a:xfrm>
              <a:prstGeom prst="rect">
                <a:avLst/>
              </a:prstGeom>
              <a:blipFill>
                <a:blip r:embed="rId2"/>
                <a:stretch>
                  <a:fillRect l="-618" t="-30973" b="-27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86771" y="1804754"/>
                <a:ext cx="82736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 smtClean="0"/>
                  <a:t>Calculons </a:t>
                </a:r>
                <a14:m>
                  <m:oMath xmlns:m="http://schemas.openxmlformats.org/officeDocument/2006/math">
                    <m:r>
                      <a:rPr lang="fr-FR" i="1" u="sng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 u="sng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 u="sng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u="sng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 u="sng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 u="sng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 u="sng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 u="sng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u="sng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 u="sng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u="sng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u="sng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b="0" i="1" u="sng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u="sng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u="sng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u="sng" dirty="0" smtClean="0"/>
                  <a:t> </a:t>
                </a:r>
                <a:endParaRPr lang="fr-FR" u="sng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71" y="1804754"/>
                <a:ext cx="8273661" cy="400110"/>
              </a:xfrm>
              <a:prstGeom prst="rect">
                <a:avLst/>
              </a:prstGeom>
              <a:blipFill>
                <a:blip r:embed="rId3"/>
                <a:stretch>
                  <a:fillRect l="-811" t="-113636" b="-18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86771" y="2596842"/>
                <a:ext cx="86337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71" y="2596842"/>
                <a:ext cx="8633701" cy="400110"/>
              </a:xfrm>
              <a:prstGeom prst="rect">
                <a:avLst/>
              </a:prstGeom>
              <a:blipFill>
                <a:blip r:embed="rId4"/>
                <a:stretch>
                  <a:fillRect l="-777" t="-75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-134253" y="3212976"/>
                <a:ext cx="94587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𝐶𝑂𝑉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253" y="3212976"/>
                <a:ext cx="9458781" cy="400110"/>
              </a:xfrm>
              <a:prstGeom prst="rect">
                <a:avLst/>
              </a:prstGeom>
              <a:blipFill>
                <a:blip r:embed="rId5"/>
                <a:stretch>
                  <a:fillRect t="-113636" r="-2513" b="-18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186771" y="4037002"/>
            <a:ext cx="8561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Comme précédemment, la covariance est nulle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86771" y="4552034"/>
                <a:ext cx="8705709" cy="1109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wg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𝑔𝑤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𝑤𝑔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71" y="4552034"/>
                <a:ext cx="8705709" cy="11092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23528" y="5765194"/>
                <a:ext cx="86409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𝑤𝑔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765194"/>
                <a:ext cx="8640960" cy="400110"/>
              </a:xfrm>
              <a:prstGeom prst="rect">
                <a:avLst/>
              </a:prstGeom>
              <a:blipFill>
                <a:blip r:embed="rId7"/>
                <a:stretch>
                  <a:fillRect t="-115385" b="-18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5303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179512" y="260648"/>
                <a:ext cx="82809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Algorithme de calcul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fr-FR" dirty="0" smtClean="0"/>
                  <a:t> 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8280920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736" t="-115385" b="-184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79512" y="908720"/>
                <a:ext cx="86409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𝑤𝑔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08720"/>
                <a:ext cx="8640960" cy="400110"/>
              </a:xfrm>
              <a:prstGeom prst="rect">
                <a:avLst/>
              </a:prstGeom>
              <a:blipFill>
                <a:blip r:embed="rId3"/>
                <a:stretch>
                  <a:fillRect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179512" y="1556792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Pour</a:t>
            </a:r>
            <a:r>
              <a:rPr lang="fr-FR" dirty="0" smtClean="0"/>
              <a:t> i ← 2 à h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899592" y="2132856"/>
                <a:ext cx="7560840" cy="469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32856"/>
                <a:ext cx="7560840" cy="469552"/>
              </a:xfrm>
              <a:prstGeom prst="rect">
                <a:avLst/>
              </a:prstGeom>
              <a:blipFill>
                <a:blip r:embed="rId4"/>
                <a:stretch>
                  <a:fillRect t="-88312" b="-149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611560" y="2780928"/>
                <a:ext cx="7992888" cy="55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𝑔𝑤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780928"/>
                <a:ext cx="7992888" cy="5529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23998" y="3356992"/>
            <a:ext cx="1297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b="1" dirty="0" err="1" smtClean="0"/>
              <a:t>Fin_Pour</a:t>
            </a:r>
            <a:endParaRPr lang="fr-FR" alt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44016" y="3982508"/>
            <a:ext cx="8964488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Gr3 : Le modèle espace d’état non linéaire avec E multiplicative et S multiplicative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1259632" y="4797152"/>
                <a:ext cx="6768752" cy="1074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797152"/>
                <a:ext cx="6768752" cy="1074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540022" y="6021288"/>
                <a:ext cx="82804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 smtClean="0"/>
                  <a:t> : niveau et pente,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 smtClean="0"/>
                  <a:t> : composante saisonnière</a:t>
                </a:r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22" y="6021288"/>
                <a:ext cx="8280450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686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395536" y="260648"/>
                <a:ext cx="77768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On a pour un horizon 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 smtClean="0"/>
                  <a:t> si h=1</a:t>
                </a:r>
                <a:endParaRPr lang="fr-FR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0648"/>
                <a:ext cx="7776864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862" t="-115385" b="-184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395536" y="836712"/>
                <a:ext cx="82809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Il est possible de calculer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36712"/>
                <a:ext cx="828092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810" t="-113636" b="-1803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/>
          <p:cNvSpPr txBox="1"/>
          <p:nvPr/>
        </p:nvSpPr>
        <p:spPr>
          <a:xfrm>
            <a:off x="323528" y="4725144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Groupe 4 et Groupe 5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251520" y="5333146"/>
                <a:ext cx="82809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dirty="0" smtClean="0"/>
                  <a:t> voir fichier ‘‘file’’</a:t>
                </a:r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333146"/>
                <a:ext cx="8280920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15385" b="-184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323528" y="5909210"/>
                <a:ext cx="78488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</m:oMath>
                </a14:m>
                <a:r>
                  <a:rPr lang="fr-FR" dirty="0" smtClean="0"/>
                  <a:t> n’a pas pu être calculée</a:t>
                </a:r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909210"/>
                <a:ext cx="7848872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13636" b="-1803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251520" y="1556792"/>
                <a:ext cx="8640960" cy="2092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dirty="0" smtClean="0"/>
                  <a:t>Pour les G2 et G3, même si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 smtClean="0"/>
                  <a:t> n’est pas normale, on utilise la formule suivante pour l’intervalle de confiance de niveau de signification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dirty="0" smtClean="0"/>
                  <a:t> et à horizon h donné :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fr-FR" dirty="0" smtClean="0"/>
                  <a:t> </a:t>
                </a:r>
                <a:r>
                  <a:rPr lang="fr-FR" dirty="0"/>
                  <a:t>avec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  et 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556792"/>
                <a:ext cx="8640960" cy="2092689"/>
              </a:xfrm>
              <a:prstGeom prst="rect">
                <a:avLst/>
              </a:prstGeom>
              <a:blipFill rotWithShape="0">
                <a:blip r:embed="rId6"/>
                <a:stretch>
                  <a:fillRect l="-705" t="-17442" b="-281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179512" y="3933056"/>
                <a:ext cx="8280920" cy="46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Pour G3 on 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933056"/>
                <a:ext cx="8280920" cy="465064"/>
              </a:xfrm>
              <a:prstGeom prst="rect">
                <a:avLst/>
              </a:prstGeom>
              <a:blipFill rotWithShape="0">
                <a:blip r:embed="rId7"/>
                <a:stretch>
                  <a:fillRect l="-736" t="-88158" b="-15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0760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186698" y="127062"/>
                <a:ext cx="88569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Calcul d’un intervalle de confiance par simulation de niveau de signification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8" y="127062"/>
                <a:ext cx="8856984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757" t="-7692" b="-2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23528" y="764704"/>
                <a:ext cx="84249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Cette méthode permet de contourner le calcul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8424936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724" t="-113636" b="-1803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07504" y="1352962"/>
                <a:ext cx="892899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On dispose de n valeurs d’une série temporelle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 smtClean="0"/>
                  <a:t>, pour laquelle on a calculé un modèle ETS</a:t>
                </a:r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352962"/>
                <a:ext cx="8928992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751" t="-4310" b="-155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2195736" y="2132856"/>
                <a:ext cx="3019993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132856"/>
                <a:ext cx="3019993" cy="6865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58706" y="2996952"/>
                <a:ext cx="8705782" cy="1204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En estimant les paramètres du modèle et en en considérant le fait que pour  t = 1,…,n,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fr-FR" dirty="0" smtClean="0"/>
                  <a:t>, on 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6" y="2996952"/>
                <a:ext cx="8705782" cy="1204753"/>
              </a:xfrm>
              <a:prstGeom prst="rect">
                <a:avLst/>
              </a:prstGeom>
              <a:blipFill rotWithShape="0">
                <a:blip r:embed="rId6"/>
                <a:stretch>
                  <a:fillRect l="-700" t="-2538" r="-16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186698" y="4005064"/>
                <a:ext cx="8705782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Pour un horizon h donné, on génère h valeurs de la loi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fr-FR" dirty="0" smtClean="0"/>
                  <a:t>, ce qui permet de calculer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8" y="4005064"/>
                <a:ext cx="8705782" cy="734240"/>
              </a:xfrm>
              <a:prstGeom prst="rect">
                <a:avLst/>
              </a:prstGeom>
              <a:blipFill rotWithShape="0">
                <a:blip r:embed="rId7"/>
                <a:stretch>
                  <a:fillRect l="-770" t="-4167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/>
          <p:cNvSpPr txBox="1"/>
          <p:nvPr/>
        </p:nvSpPr>
        <p:spPr>
          <a:xfrm>
            <a:off x="258706" y="4829090"/>
            <a:ext cx="8633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Cette opération est répétée T fois, T = 5000, 10000, 20000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51520" y="5261138"/>
                <a:ext cx="86409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On obtient ainsi un échantillon de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261138"/>
                <a:ext cx="8640960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705" t="-6061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186698" y="5733256"/>
            <a:ext cx="8777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Cette échantillon est trié selon l’ordre croissant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186698" y="6309320"/>
                <a:ext cx="87057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LimInf = T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fr-FR" dirty="0" smtClean="0"/>
                  <a:t> et </a:t>
                </a:r>
                <a:r>
                  <a:rPr lang="fr-FR" dirty="0" err="1" smtClean="0"/>
                  <a:t>LimSup</a:t>
                </a:r>
                <a:r>
                  <a:rPr lang="fr-FR" dirty="0" smtClean="0"/>
                  <a:t> = 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ième</a:t>
                </a:r>
                <a:r>
                  <a:rPr lang="fr-FR" dirty="0" smtClean="0"/>
                  <a:t> valeurs de l’échantillon trié</a:t>
                </a:r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8" y="6309320"/>
                <a:ext cx="8705782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770" t="-7576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1405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1520" y="33265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critères de comparaison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95536" y="836712"/>
                <a:ext cx="8352928" cy="788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num>
                                            <m:den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𝑎𝑣𝑒𝑐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36712"/>
                <a:ext cx="8352928" cy="788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547936" y="1704282"/>
                <a:ext cx="8352928" cy="72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𝐴𝑀𝐸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𝑎𝑏𝑠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den>
                                      </m:f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36" y="1704282"/>
                <a:ext cx="8352928" cy="7298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395536" y="3068960"/>
                <a:ext cx="7848872" cy="646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On définit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num>
                                          <m:den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fr-FR" dirty="0" smtClean="0"/>
                  <a:t>, k = 1,2,3</a:t>
                </a:r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068960"/>
                <a:ext cx="7848872" cy="646652"/>
              </a:xfrm>
              <a:prstGeom prst="rect">
                <a:avLst/>
              </a:prstGeom>
              <a:blipFill rotWithShape="0">
                <a:blip r:embed="rId4"/>
                <a:stretch>
                  <a:fillRect l="-855" b="-46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547936" y="3933056"/>
                <a:ext cx="8352928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cs typeface="+mn-cs"/>
                  </a:rPr>
                  <a:t>On a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+mn-cs"/>
                      </a:rPr>
                      <m:t>𝐴𝑀𝑆𝐸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+mn-cs"/>
                              </a:rPr>
                              <m:t>𝑀𝑆𝐸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+mn-cs"/>
                              </a:rPr>
                              <m:t>𝑀𝑆𝐸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+mn-cs"/>
                              </a:rPr>
                              <m:t>𝑀𝑆𝐸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den>
                    </m:f>
                  </m:oMath>
                </a14:m>
                <a:endParaRPr lang="fr-FR" dirty="0">
                  <a:cs typeface="+mn-cs"/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36" y="3933056"/>
                <a:ext cx="8352928" cy="529504"/>
              </a:xfrm>
              <a:prstGeom prst="rect">
                <a:avLst/>
              </a:prstGeom>
              <a:blipFill rotWithShape="0">
                <a:blip r:embed="rId5"/>
                <a:stretch>
                  <a:fillRect l="-803" b="-68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0289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79512" y="836712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Elle permet de calculer le modèle </a:t>
            </a:r>
            <a:r>
              <a:rPr lang="fr-FR" dirty="0" err="1" smtClean="0"/>
              <a:t>ets</a:t>
            </a:r>
            <a:r>
              <a:rPr lang="fr-FR" dirty="0" smtClean="0"/>
              <a:t> d’une série temporelle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3528" y="1628800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 défaut les paramètres sont estimés par maximisation de la fonction vraisemblance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79512" y="2564904"/>
                <a:ext cx="8784976" cy="1539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Il est possible d’estimer les paramètres du modèle en minimisant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𝑎𝑚𝑠𝑒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𝑚𝑎𝑒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564904"/>
                <a:ext cx="8784976" cy="1539780"/>
              </a:xfrm>
              <a:prstGeom prst="rect">
                <a:avLst/>
              </a:prstGeom>
              <a:blipFill rotWithShape="0">
                <a:blip r:embed="rId2"/>
                <a:stretch>
                  <a:fillRect l="-693" t="-19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38025" y="286489"/>
            <a:ext cx="46281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La fonction </a:t>
            </a:r>
            <a:r>
              <a:rPr lang="fr-FR" b="1" dirty="0" err="1"/>
              <a:t>ets</a:t>
            </a:r>
            <a:r>
              <a:rPr lang="fr-FR" b="1" dirty="0"/>
              <a:t> du package </a:t>
            </a:r>
            <a:r>
              <a:rPr lang="fr-FR" b="1" dirty="0" err="1"/>
              <a:t>forecast</a:t>
            </a:r>
            <a:r>
              <a:rPr lang="fr-FR" b="1" dirty="0"/>
              <a:t>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8025" y="4365104"/>
            <a:ext cx="865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meilleur modèle choisi est celui qui minimise un critère de sélection :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2915816" y="5157192"/>
                <a:ext cx="3240360" cy="1074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𝐼𝐶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𝐵𝐼𝐶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𝐴𝐼𝐶𝐶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157192"/>
                <a:ext cx="3240360" cy="10749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576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9512" y="260648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Codes possibles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79512" y="836712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ets</a:t>
            </a:r>
            <a:r>
              <a:rPr lang="fr-FR" dirty="0" smtClean="0"/>
              <a:t>(z) est équivalent à </a:t>
            </a:r>
            <a:r>
              <a:rPr lang="fr-FR" dirty="0" err="1" smtClean="0"/>
              <a:t>ets</a:t>
            </a:r>
            <a:r>
              <a:rPr lang="fr-FR" dirty="0" smtClean="0"/>
              <a:t>(z, model =‘‘ZZZ’’)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251520" y="1484784"/>
                <a:ext cx="8208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ets</a:t>
                </a:r>
                <a:r>
                  <a:rPr lang="fr-FR" dirty="0" smtClean="0"/>
                  <a:t>(z, </a:t>
                </a:r>
                <a:r>
                  <a:rPr lang="fr-FR" dirty="0" err="1" smtClean="0"/>
                  <a:t>modele</a:t>
                </a:r>
                <a:r>
                  <a:rPr lang="fr-FR" dirty="0" smtClean="0"/>
                  <a:t> = ‘‘AMM’’)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dirty="0" smtClean="0"/>
                  <a:t> calculer le model AMM</a:t>
                </a:r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8208912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742" t="-7692" b="-2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251520" y="2132856"/>
                <a:ext cx="8496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ets</a:t>
                </a:r>
                <a:r>
                  <a:rPr lang="fr-FR" dirty="0"/>
                  <a:t>(z, </a:t>
                </a:r>
                <a:r>
                  <a:rPr lang="fr-FR" dirty="0" smtClean="0"/>
                  <a:t>model </a:t>
                </a:r>
                <a:r>
                  <a:rPr lang="fr-FR" dirty="0"/>
                  <a:t>= ‘‘AMM</a:t>
                </a:r>
                <a:r>
                  <a:rPr lang="fr-FR" dirty="0" smtClean="0"/>
                  <a:t>’’, </a:t>
                </a:r>
                <a:r>
                  <a:rPr lang="fr-FR" dirty="0" err="1" smtClean="0"/>
                  <a:t>damped</a:t>
                </a:r>
                <a:r>
                  <a:rPr lang="fr-FR" dirty="0" smtClean="0"/>
                  <a:t> = TRUE)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dirty="0"/>
                  <a:t> calculer le model </a:t>
                </a:r>
                <a:r>
                  <a:rPr lang="fr-FR" dirty="0" err="1" smtClean="0"/>
                  <a:t>AM</a:t>
                </a:r>
                <a:r>
                  <a:rPr lang="fr-FR" baseline="-25000" dirty="0" err="1" smtClean="0"/>
                  <a:t>d</a:t>
                </a:r>
                <a:r>
                  <a:rPr lang="fr-FR" dirty="0" err="1" smtClean="0"/>
                  <a:t>M</a:t>
                </a:r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132856"/>
                <a:ext cx="8496944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717" t="-7576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403920" y="2780928"/>
                <a:ext cx="84969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ets</a:t>
                </a:r>
                <a:r>
                  <a:rPr lang="fr-FR" dirty="0"/>
                  <a:t>(z, </a:t>
                </a:r>
                <a:r>
                  <a:rPr lang="fr-FR" dirty="0" smtClean="0"/>
                  <a:t>model </a:t>
                </a:r>
                <a:r>
                  <a:rPr lang="fr-FR" dirty="0"/>
                  <a:t>= </a:t>
                </a:r>
                <a:r>
                  <a:rPr lang="fr-FR" dirty="0" smtClean="0"/>
                  <a:t>‘‘ZMA’’, </a:t>
                </a:r>
                <a:r>
                  <a:rPr lang="fr-FR" dirty="0" err="1" smtClean="0"/>
                  <a:t>damped</a:t>
                </a:r>
                <a:r>
                  <a:rPr lang="fr-FR" dirty="0" smtClean="0"/>
                  <a:t> = TRUE)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dirty="0"/>
                  <a:t> calculer le </a:t>
                </a:r>
                <a:r>
                  <a:rPr lang="fr-FR" dirty="0" smtClean="0"/>
                  <a:t>meilleur model  parmi les modèle T = M</a:t>
                </a:r>
                <a:r>
                  <a:rPr lang="fr-FR" baseline="-25000" dirty="0" smtClean="0"/>
                  <a:t>d</a:t>
                </a:r>
                <a:r>
                  <a:rPr lang="fr-FR" dirty="0"/>
                  <a:t> </a:t>
                </a:r>
                <a:r>
                  <a:rPr lang="fr-FR" dirty="0" smtClean="0"/>
                  <a:t>et S = A</a:t>
                </a:r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0" y="2780928"/>
                <a:ext cx="8496944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717" t="-3448" b="-155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251520" y="4725144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ets</a:t>
            </a:r>
            <a:r>
              <a:rPr lang="fr-FR" dirty="0" smtClean="0"/>
              <a:t>(z, </a:t>
            </a:r>
            <a:r>
              <a:rPr lang="fr-FR" dirty="0" err="1" smtClean="0"/>
              <a:t>opt.crit</a:t>
            </a:r>
            <a:r>
              <a:rPr lang="fr-FR" dirty="0" smtClean="0"/>
              <a:t> = ‘‘</a:t>
            </a:r>
            <a:r>
              <a:rPr lang="fr-FR" dirty="0" err="1" smtClean="0"/>
              <a:t>amse</a:t>
            </a:r>
            <a:r>
              <a:rPr lang="fr-FR" dirty="0" smtClean="0"/>
              <a:t>’’, </a:t>
            </a:r>
            <a:r>
              <a:rPr lang="fr-FR" dirty="0" err="1" smtClean="0"/>
              <a:t>ic</a:t>
            </a:r>
            <a:r>
              <a:rPr lang="fr-FR" dirty="0" smtClean="0"/>
              <a:t> = ‘‘</a:t>
            </a:r>
            <a:r>
              <a:rPr lang="fr-FR" dirty="0" err="1" smtClean="0"/>
              <a:t>bic</a:t>
            </a:r>
            <a:r>
              <a:rPr lang="fr-FR" dirty="0" smtClean="0"/>
              <a:t>’’), calculer le meilleur modèle en minimisant le critère </a:t>
            </a:r>
            <a:r>
              <a:rPr lang="fr-FR" dirty="0" err="1" smtClean="0"/>
              <a:t>amse</a:t>
            </a:r>
            <a:r>
              <a:rPr lang="fr-FR" dirty="0" smtClean="0"/>
              <a:t> pour estimer les paramètres et en utilisant </a:t>
            </a:r>
            <a:r>
              <a:rPr lang="fr-FR" dirty="0" err="1" smtClean="0"/>
              <a:t>bic</a:t>
            </a:r>
            <a:r>
              <a:rPr lang="fr-FR" dirty="0" smtClean="0"/>
              <a:t> pour choisir le meilleur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403920" y="5889466"/>
                <a:ext cx="83445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ets(z, model = ‘‘AAA’’, </a:t>
                </a:r>
                <a:r>
                  <a:rPr lang="fr-FR" dirty="0" err="1" smtClean="0"/>
                  <a:t>opt.crit</a:t>
                </a:r>
                <a:r>
                  <a:rPr lang="fr-FR" dirty="0" smtClean="0"/>
                  <a:t> = ‘‘sigma’’) calculer le modèle AAA en estimant les paramètres en minimisant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dirty="0" smtClean="0"/>
                  <a:t> l’écart type du bruit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0" y="5889466"/>
                <a:ext cx="8344544" cy="707886"/>
              </a:xfrm>
              <a:prstGeom prst="rect">
                <a:avLst/>
              </a:prstGeom>
              <a:blipFill rotWithShape="0">
                <a:blip r:embed="rId5"/>
                <a:stretch>
                  <a:fillRect l="-730" t="-3448" b="-155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/>
          <p:cNvSpPr txBox="1"/>
          <p:nvPr/>
        </p:nvSpPr>
        <p:spPr>
          <a:xfrm>
            <a:off x="179512" y="3676962"/>
            <a:ext cx="872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défaut, la tendance est additive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51520" y="4149080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ets</a:t>
            </a:r>
            <a:r>
              <a:rPr lang="fr-FR" dirty="0" smtClean="0"/>
              <a:t>(z, </a:t>
            </a:r>
            <a:r>
              <a:rPr lang="fr-FR" dirty="0" err="1"/>
              <a:t>allow.multiplicative.trend</a:t>
            </a:r>
            <a:r>
              <a:rPr lang="fr-FR" dirty="0"/>
              <a:t> = </a:t>
            </a:r>
            <a:r>
              <a:rPr lang="fr-FR" dirty="0" smtClean="0"/>
              <a:t>TRUE)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762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95288" y="260350"/>
          <a:ext cx="8497887" cy="447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" name="Graphique" r:id="rId3" imgW="6286383" imgH="2619435" progId="Excel.Chart.8">
                  <p:embed/>
                </p:oleObj>
              </mc:Choice>
              <mc:Fallback>
                <p:oleObj name="Graphique" r:id="rId3" imgW="6286383" imgH="2619435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0350"/>
                        <a:ext cx="8497887" cy="447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476375" y="5229225"/>
            <a:ext cx="6767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1) Le lissage réalise un écrêtage de la série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1547813" y="6021388"/>
            <a:ext cx="669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2) Le lissage s’adapte au changement de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611188" y="476250"/>
            <a:ext cx="720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Choix optimale de la constante de lissage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468313" y="3213100"/>
            <a:ext cx="8207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fr-FR" sz="2000"/>
              <a:t>On remarque que les critères sont minimales pour </a:t>
            </a:r>
            <a:r>
              <a:rPr lang="el-GR" altLang="fr-FR" sz="2000"/>
              <a:t>α</a:t>
            </a:r>
            <a:r>
              <a:rPr lang="fr-FR" altLang="fr-FR" sz="2000"/>
              <a:t> = 0.9</a:t>
            </a:r>
            <a:endParaRPr lang="el-GR" altLang="fr-FR" sz="2000"/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1006475" y="1268413"/>
          <a:ext cx="713263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" name="Worksheet" r:id="rId3" imgW="7132492" imgH="1304687" progId="Excel.Sheet.8">
                  <p:embed/>
                </p:oleObj>
              </mc:Choice>
              <mc:Fallback>
                <p:oleObj name="Worksheet" r:id="rId3" imgW="7132492" imgH="1304687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1268413"/>
                        <a:ext cx="7132638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Equations du modèle du lissage exponentiel simple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23528" y="764704"/>
                <a:ext cx="82809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Les paramètres du modèles sont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828092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736" t="-6061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323528" y="1208946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choisit le MAPE comme critère à minimiser pour estimer le modèle, c’est une fonction dans ce cas à 2 variables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379828" y="1916832"/>
                <a:ext cx="8296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Initialisation des paramètres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" y="1916832"/>
                <a:ext cx="8296628" cy="400110"/>
              </a:xfrm>
              <a:prstGeom prst="rect">
                <a:avLst/>
              </a:prstGeom>
              <a:blipFill>
                <a:blip r:embed="rId4"/>
                <a:stretch>
                  <a:fillRect l="-735" t="-6061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467544" y="2420888"/>
                <a:ext cx="748883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Mape = 0</a:t>
                </a:r>
              </a:p>
              <a:p>
                <a:r>
                  <a:rPr lang="fr-FR" dirty="0" smtClean="0"/>
                  <a:t>Pour i = 3 à T-h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𝑀𝑎𝑝𝑒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𝑀𝑎𝑝𝑒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∗100/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r>
                  <a:rPr lang="fr-FR" dirty="0" err="1" smtClean="0">
                    <a:ea typeface="Cambria Math" panose="02040503050406030204" pitchFamily="18" charset="0"/>
                  </a:rPr>
                  <a:t>Fin_pour</a:t>
                </a:r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20888"/>
                <a:ext cx="7488832" cy="1631216"/>
              </a:xfrm>
              <a:prstGeom prst="rect">
                <a:avLst/>
              </a:prstGeom>
              <a:blipFill>
                <a:blip r:embed="rId5"/>
                <a:stretch>
                  <a:fillRect l="-896" t="-1493" b="-59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323528" y="4757082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Optimisation de la fonction </a:t>
            </a:r>
            <a:r>
              <a:rPr lang="fr-FR" dirty="0" err="1" smtClean="0"/>
              <a:t>Mape</a:t>
            </a:r>
            <a:r>
              <a:rPr lang="fr-FR" dirty="0" smtClean="0"/>
              <a:t> par la procédure </a:t>
            </a:r>
            <a:r>
              <a:rPr lang="fr-FR" dirty="0" err="1" smtClean="0"/>
              <a:t>optim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251520" y="5805264"/>
                <a:ext cx="87129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Calcul des prévisions pour les h derniers instants 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dirty="0" smtClean="0"/>
                  <a:t>, 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805264"/>
                <a:ext cx="8712968" cy="707886"/>
              </a:xfrm>
              <a:prstGeom prst="rect">
                <a:avLst/>
              </a:prstGeom>
              <a:blipFill>
                <a:blip r:embed="rId6"/>
                <a:stretch>
                  <a:fillRect l="-699" t="-3448" b="-155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23528" y="4221088"/>
                <a:ext cx="46085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𝑀𝑎𝑝𝑒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𝑀𝑎𝑝𝑒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/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221088"/>
                <a:ext cx="4608512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/>
          <p:cNvSpPr txBox="1"/>
          <p:nvPr/>
        </p:nvSpPr>
        <p:spPr>
          <a:xfrm>
            <a:off x="323528" y="5229200"/>
            <a:ext cx="820891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/>
              <a:t>Calcul du modèle sur l’horizon d’ajustement : 1,…, T-h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57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2A4A4C033C34C8ED6B5BE1D099E9F" ma:contentTypeVersion="4" ma:contentTypeDescription="Crée un document." ma:contentTypeScope="" ma:versionID="c875d3f099410790bf215086e34a6496">
  <xsd:schema xmlns:xsd="http://www.w3.org/2001/XMLSchema" xmlns:xs="http://www.w3.org/2001/XMLSchema" xmlns:p="http://schemas.microsoft.com/office/2006/metadata/properties" xmlns:ns2="97d8d6dd-e21c-4df8-88c5-18f440f910e8" targetNamespace="http://schemas.microsoft.com/office/2006/metadata/properties" ma:root="true" ma:fieldsID="0301b225306f353ab05dbba5f012e6a0" ns2:_="">
    <xsd:import namespace="97d8d6dd-e21c-4df8-88c5-18f440f910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d8d6dd-e21c-4df8-88c5-18f440f910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22CB30-4722-4C52-A4E6-A6AFB2DFE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FA71BF-77C7-47EC-A61E-9E5D5EFB6734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7d51cf81-1658-445f-b2eb-c715923bbf35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4B9D25E-FF6E-4902-B65A-14087ADF39ED}"/>
</file>

<file path=docProps/app.xml><?xml version="1.0" encoding="utf-8"?>
<Properties xmlns="http://schemas.openxmlformats.org/officeDocument/2006/extended-properties" xmlns:vt="http://schemas.openxmlformats.org/officeDocument/2006/docPropsVTypes">
  <TotalTime>25254</TotalTime>
  <Words>3364</Words>
  <Application>Microsoft Office PowerPoint</Application>
  <PresentationFormat>Affichage à l'écran (4:3)</PresentationFormat>
  <Paragraphs>503</Paragraphs>
  <Slides>69</Slides>
  <Notes>5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4</vt:i4>
      </vt:variant>
      <vt:variant>
        <vt:lpstr>Titres des diapositives</vt:lpstr>
      </vt:variant>
      <vt:variant>
        <vt:i4>69</vt:i4>
      </vt:variant>
    </vt:vector>
  </HeadingPairs>
  <TitlesOfParts>
    <vt:vector size="78" baseType="lpstr">
      <vt:lpstr>Arial</vt:lpstr>
      <vt:lpstr>Calibri</vt:lpstr>
      <vt:lpstr>Cambria Math</vt:lpstr>
      <vt:lpstr>Times New Roman</vt:lpstr>
      <vt:lpstr>Modèle par défaut</vt:lpstr>
      <vt:lpstr>Équation</vt:lpstr>
      <vt:lpstr>Graphique</vt:lpstr>
      <vt:lpstr>Worksheet</vt:lpstr>
      <vt:lpstr>Feuille de calcul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Lissage exponentiel</dc:title>
  <dc:creator>amrani</dc:creator>
  <cp:lastModifiedBy>IBRAHIM AMRANI JOUTEI IDRISSI</cp:lastModifiedBy>
  <cp:revision>411</cp:revision>
  <dcterms:created xsi:type="dcterms:W3CDTF">2014-12-25T11:29:48Z</dcterms:created>
  <dcterms:modified xsi:type="dcterms:W3CDTF">2025-02-06T11:31:33Z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0x010100C662A4A4C033C34C8ED6B5BE1D099E9F</vt:lpwstr>
  </property>
</Properties>
</file>