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260" r:id="rId3"/>
    <p:sldId id="261" r:id="rId4"/>
    <p:sldId id="262" r:id="rId5"/>
    <p:sldId id="290" r:id="rId6"/>
    <p:sldId id="259" r:id="rId7"/>
    <p:sldId id="257" r:id="rId8"/>
    <p:sldId id="267" r:id="rId9"/>
    <p:sldId id="269" r:id="rId10"/>
    <p:sldId id="271" r:id="rId11"/>
    <p:sldId id="268" r:id="rId12"/>
    <p:sldId id="263" r:id="rId13"/>
    <p:sldId id="265" r:id="rId14"/>
    <p:sldId id="272" r:id="rId15"/>
    <p:sldId id="270" r:id="rId16"/>
    <p:sldId id="273" r:id="rId17"/>
    <p:sldId id="293" r:id="rId18"/>
    <p:sldId id="294" r:id="rId19"/>
    <p:sldId id="292" r:id="rId20"/>
    <p:sldId id="264" r:id="rId21"/>
    <p:sldId id="288" r:id="rId22"/>
    <p:sldId id="289" r:id="rId23"/>
    <p:sldId id="295" r:id="rId24"/>
    <p:sldId id="296" r:id="rId25"/>
    <p:sldId id="299" r:id="rId26"/>
    <p:sldId id="300" r:id="rId27"/>
    <p:sldId id="301" r:id="rId28"/>
    <p:sldId id="302" r:id="rId29"/>
    <p:sldId id="303" r:id="rId30"/>
    <p:sldId id="297" r:id="rId31"/>
    <p:sldId id="298" r:id="rId32"/>
    <p:sldId id="274" r:id="rId33"/>
    <p:sldId id="275" r:id="rId34"/>
    <p:sldId id="277" r:id="rId35"/>
    <p:sldId id="276" r:id="rId36"/>
    <p:sldId id="278" r:id="rId37"/>
    <p:sldId id="279" r:id="rId38"/>
    <p:sldId id="281" r:id="rId39"/>
    <p:sldId id="280" r:id="rId40"/>
    <p:sldId id="283" r:id="rId41"/>
    <p:sldId id="284" r:id="rId42"/>
    <p:sldId id="285" r:id="rId43"/>
    <p:sldId id="286" r:id="rId44"/>
    <p:sldId id="282"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48" autoAdjust="0"/>
  </p:normalViewPr>
  <p:slideViewPr>
    <p:cSldViewPr>
      <p:cViewPr varScale="1">
        <p:scale>
          <a:sx n="57" d="100"/>
          <a:sy n="57" d="100"/>
        </p:scale>
        <p:origin x="-17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DE39-7A54-47F9-AEA5-5AC06FD683AA}" type="datetimeFigureOut">
              <a:rPr lang="en-US" smtClean="0"/>
              <a:t>9/11/2024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89D65-4FEA-4151-83A2-DE7BE828DF61}" type="slidenum">
              <a:rPr lang="en-US" smtClean="0"/>
              <a:t>‹#›</a:t>
            </a:fld>
            <a:endParaRPr lang="en-US"/>
          </a:p>
        </p:txBody>
      </p:sp>
    </p:spTree>
    <p:extLst>
      <p:ext uri="{BB962C8B-B14F-4D97-AF65-F5344CB8AC3E}">
        <p14:creationId xmlns:p14="http://schemas.microsoft.com/office/powerpoint/2010/main" val="101645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harmacologycanada.org/Receptor-pharmacolog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a:t>
            </a:fld>
            <a:endParaRPr lang="en-US"/>
          </a:p>
        </p:txBody>
      </p:sp>
    </p:spTree>
    <p:extLst>
      <p:ext uri="{BB962C8B-B14F-4D97-AF65-F5344CB8AC3E}">
        <p14:creationId xmlns:p14="http://schemas.microsoft.com/office/powerpoint/2010/main" val="317533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15</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16</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19</a:t>
            </a:fld>
            <a:endParaRPr lang="en-US"/>
          </a:p>
        </p:txBody>
      </p:sp>
    </p:spTree>
    <p:extLst>
      <p:ext uri="{BB962C8B-B14F-4D97-AF65-F5344CB8AC3E}">
        <p14:creationId xmlns:p14="http://schemas.microsoft.com/office/powerpoint/2010/main" val="7860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paper tests the hypothesis that a graph structure could yield a better representation for drugs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20</a:t>
            </a:fld>
            <a:endParaRPr lang="en-US"/>
          </a:p>
        </p:txBody>
      </p:sp>
    </p:spTree>
    <p:extLst>
      <p:ext uri="{BB962C8B-B14F-4D97-AF65-F5344CB8AC3E}">
        <p14:creationId xmlns:p14="http://schemas.microsoft.com/office/powerpoint/2010/main" val="316382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figure shows the </a:t>
            </a:r>
            <a:r>
              <a:rPr lang="en-US" dirty="0" err="1" smtClean="0"/>
              <a:t>GraphDTA</a:t>
            </a:r>
            <a:r>
              <a:rPr lang="en-US" dirty="0" smtClean="0"/>
              <a:t> architecture. It takes a drug–target pair as the input data, and the pair’s affinity as the output data. It works in three stages. First, the SMILES code of a drug is converted into a molecular graph, and a deep learning algorithm learns a graph representation. Meanwhile, the protein sequence is encoded and embedded, and several 1D convolutional layers learn a sequence representation. Finally, the two representation vectors are concatenated and passed through several fully connected layers to estimate the output drug–target affinity value</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21</a:t>
            </a:fld>
            <a:endParaRPr lang="en-US"/>
          </a:p>
        </p:txBody>
      </p:sp>
    </p:spTree>
    <p:extLst>
      <p:ext uri="{BB962C8B-B14F-4D97-AF65-F5344CB8AC3E}">
        <p14:creationId xmlns:p14="http://schemas.microsoft.com/office/powerpoint/2010/main" val="423592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Protein sequence is a string of ASCII characters which represent amino acids. Each amino acid type is encoded with an integer based on its associated alphabetical symbol </a:t>
            </a:r>
          </a:p>
          <a:p>
            <a:r>
              <a:rPr lang="en-US" dirty="0" smtClean="0"/>
              <a:t>[e.g. Alanine (A) is 1, </a:t>
            </a:r>
            <a:r>
              <a:rPr lang="en-US" dirty="0" err="1" smtClean="0"/>
              <a:t>Cystine</a:t>
            </a:r>
            <a:r>
              <a:rPr lang="en-US" dirty="0" smtClean="0"/>
              <a:t> (C) is 3, Aspartic Acid (D) is 4 and so on]</a:t>
            </a:r>
          </a:p>
          <a:p>
            <a:r>
              <a:rPr lang="en-US" dirty="0" smtClean="0"/>
              <a:t>padded to a fixed length sequence of 1000</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22</a:t>
            </a:fld>
            <a:endParaRPr lang="en-US"/>
          </a:p>
        </p:txBody>
      </p:sp>
    </p:spTree>
    <p:extLst>
      <p:ext uri="{BB962C8B-B14F-4D97-AF65-F5344CB8AC3E}">
        <p14:creationId xmlns:p14="http://schemas.microsoft.com/office/powerpoint/2010/main" val="62153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sample size of the data including train and test sets is largest in </a:t>
            </a:r>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then </a:t>
            </a:r>
            <a:r>
              <a:rPr lang="en-US" sz="1200" b="0" kern="1200" dirty="0" err="1" smtClean="0">
                <a:solidFill>
                  <a:schemeClr val="tx1"/>
                </a:solidFill>
                <a:effectLst/>
                <a:latin typeface="+mn-lt"/>
                <a:ea typeface="+mn-ea"/>
                <a:cs typeface="+mn-cs"/>
              </a:rPr>
              <a:t>davis</a:t>
            </a:r>
            <a:r>
              <a:rPr lang="en-US" sz="1200" b="0" kern="1200" dirty="0" smtClean="0">
                <a:solidFill>
                  <a:schemeClr val="tx1"/>
                </a:solidFill>
                <a:effectLst/>
                <a:latin typeface="+mn-lt"/>
                <a:ea typeface="+mn-ea"/>
                <a:cs typeface="+mn-cs"/>
              </a:rPr>
              <a:t> followed by URV and this helps the network learn more robust and generalizable patterns, thus make accurate predictions on unseen data..</a:t>
            </a:r>
          </a:p>
          <a:p>
            <a:endParaRPr lang="en-US" sz="1200" b="0" kern="120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dataset has the best diversity specially for the target proteins as it integrates different bioactivity scores and this is crucial to train a model capable of generalizing to unseen drug-target pairs.  </a:t>
            </a:r>
          </a:p>
          <a:p>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45</a:t>
            </a:fld>
            <a:endParaRPr lang="en-US"/>
          </a:p>
        </p:txBody>
      </p:sp>
    </p:spTree>
    <p:extLst>
      <p:ext uri="{BB962C8B-B14F-4D97-AF65-F5344CB8AC3E}">
        <p14:creationId xmlns:p14="http://schemas.microsoft.com/office/powerpoint/2010/main" val="330515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SMILES string describes the atoms and bonds of a molecule in a way that is both concise and reasonably intuitive to chemists.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6</a:t>
            </a:fld>
            <a:endParaRPr lang="en-US"/>
          </a:p>
        </p:txBody>
      </p:sp>
    </p:spTree>
    <p:extLst>
      <p:ext uri="{BB962C8B-B14F-4D97-AF65-F5344CB8AC3E}">
        <p14:creationId xmlns:p14="http://schemas.microsoft.com/office/powerpoint/2010/main" val="6925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molecule can be converted into a corresponding molecular graph. in order to analyze them and learn to make predictions about them.</a:t>
            </a:r>
          </a:p>
          <a:p>
            <a:r>
              <a:rPr lang="en-US" sz="1200" b="0" i="0" kern="1200" dirty="0" smtClean="0">
                <a:solidFill>
                  <a:schemeClr val="tx1"/>
                </a:solidFill>
                <a:effectLst/>
                <a:latin typeface="+mn-lt"/>
                <a:ea typeface="+mn-ea"/>
                <a:cs typeface="+mn-cs"/>
              </a:rPr>
              <a:t>A molecular graph describes the set of atoms in a molecule and how they are bonded together.</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7</a:t>
            </a:fld>
            <a:endParaRPr lang="en-US"/>
          </a:p>
        </p:txBody>
      </p:sp>
    </p:spTree>
    <p:extLst>
      <p:ext uri="{BB962C8B-B14F-4D97-AF65-F5344CB8AC3E}">
        <p14:creationId xmlns:p14="http://schemas.microsoft.com/office/powerpoint/2010/main" val="100276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corresponds to the affinity which the ligand has for the binding site. Ligands with higher, more favorable free energy of association bind “tighter” and therefore have greater preference for the bound state. Because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defined as a dissociation constant, higher affinity ligands have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values. As an equilibrium constant, we can express it as the ratio of product concentrations over reactants:</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Equilibrium dissociation constant (</a:t>
            </a:r>
            <a:r>
              <a:rPr lang="en-US" sz="1200" b="1" i="0" u="sng" kern="1200" cap="all" dirty="0" err="1" smtClean="0">
                <a:solidFill>
                  <a:schemeClr val="tx1"/>
                </a:solidFill>
                <a:effectLst/>
                <a:latin typeface="+mn-lt"/>
                <a:ea typeface="+mn-ea"/>
                <a:cs typeface="+mn-cs"/>
              </a:rPr>
              <a:t>K</a:t>
            </a:r>
            <a:r>
              <a:rPr lang="en-US" sz="1200" b="1" i="0" u="sng" kern="1200" cap="all" baseline="-25000" dirty="0" err="1" smtClean="0">
                <a:solidFill>
                  <a:schemeClr val="tx1"/>
                </a:solidFill>
                <a:effectLst/>
                <a:latin typeface="+mn-lt"/>
                <a:ea typeface="+mn-ea"/>
                <a:cs typeface="+mn-cs"/>
              </a:rPr>
              <a:t>d</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A measure of the tendency of a larger complex to separate (dissociate) into its smaller parts. For example, when a protein complex separates into its component proteins, or when a salt splits-up into its component ions. The dissociation reaction can be represented as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the equilibrium dissociation constant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is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where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are the concentrations of each component and the fully formed complex at equilibrium.  </a:t>
            </a:r>
            <a:r>
              <a:rPr lang="en-US" dirty="0" smtClean="0"/>
              <a:t/>
            </a:r>
            <a:br>
              <a:rPr lang="en-US" dirty="0" smtClean="0"/>
            </a:br>
            <a:r>
              <a:rPr lang="en-US" sz="1200" b="1" i="0" kern="1200" dirty="0" smtClean="0">
                <a:solidFill>
                  <a:schemeClr val="tx1"/>
                </a:solidFill>
                <a:effectLst/>
                <a:latin typeface="+mn-lt"/>
                <a:ea typeface="+mn-ea"/>
                <a:cs typeface="+mn-cs"/>
              </a:rPr>
              <a:t>Relevance: </a:t>
            </a:r>
            <a:r>
              <a:rPr lang="en-US" dirty="0" smtClean="0"/>
              <a:t/>
            </a:r>
            <a:br>
              <a:rPr lang="en-US" dirty="0" smtClean="0"/>
            </a:br>
            <a:r>
              <a:rPr lang="en-US" sz="1200" kern="1200" dirty="0" smtClean="0">
                <a:solidFill>
                  <a:schemeClr val="tx1"/>
                </a:solidFill>
                <a:effectLst/>
                <a:latin typeface="+mn-lt"/>
                <a:ea typeface="+mn-ea"/>
                <a:cs typeface="+mn-cs"/>
              </a:rPr>
              <a:t>In </a:t>
            </a:r>
            <a:r>
              <a:rPr lang="en-US" sz="1200" u="sng" kern="1200" dirty="0" smtClean="0">
                <a:solidFill>
                  <a:schemeClr val="tx1"/>
                </a:solidFill>
                <a:effectLst/>
                <a:latin typeface="+mn-lt"/>
                <a:ea typeface="+mn-ea"/>
                <a:cs typeface="+mn-cs"/>
                <a:hlinkClick r:id="rId3"/>
              </a:rPr>
              <a:t>receptor pharmacology</a:t>
            </a:r>
            <a:r>
              <a:rPr lang="en-US" sz="1200" kern="1200" dirty="0" smtClean="0">
                <a:solidFill>
                  <a:schemeClr val="tx1"/>
                </a:solidFill>
                <a:effectLst/>
                <a:latin typeface="+mn-lt"/>
                <a:ea typeface="+mn-ea"/>
                <a:cs typeface="+mn-cs"/>
              </a:rPr>
              <a:t>, the dissociation constant is commonly used to describe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a ligand and its receptor. Therefore,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used as a measure of binding affinity (how tightly a ligand binds to a receptor). The ligand-receptor binding reaction can be represented as L + R</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 LR and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=([L][R])/[LR]. In the case of ligand-receptor complexes,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represents the ligand concentration</a:t>
            </a:r>
            <a:r>
              <a:rPr lang="en-US" sz="1200" kern="1200" dirty="0" smtClean="0">
                <a:solidFill>
                  <a:schemeClr val="tx1"/>
                </a:solidFill>
                <a:latin typeface="+mn-lt"/>
                <a:ea typeface="+mn-ea"/>
                <a:cs typeface="+mn-cs"/>
              </a:rPr>
              <a:t> and </a:t>
            </a:r>
            <a:r>
              <a:rPr lang="en-US" sz="1200" kern="1200" dirty="0" smtClean="0">
                <a:solidFill>
                  <a:schemeClr val="tx1"/>
                </a:solidFill>
                <a:effectLst/>
                <a:latin typeface="+mn-lt"/>
                <a:ea typeface="+mn-ea"/>
                <a:cs typeface="+mn-cs"/>
              </a:rPr>
              <a:t>should be calculated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when 50% of the receptors are bound to ligands. The smaller the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the more tightly bound the ligand is and therefore the higher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the ligand and the receptor.   </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8</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inhibitor “competes” with substrate for binding the active site of the enzyme. By reducing the availability of this site for substrate binding, product formation is hindered.</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9</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10</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ChEMBL</a:t>
            </a:r>
            <a:r>
              <a:rPr lang="en-US" sz="1200" b="0" i="0" kern="1200" dirty="0" smtClean="0">
                <a:solidFill>
                  <a:schemeClr val="tx1"/>
                </a:solidFill>
                <a:effectLst/>
                <a:latin typeface="+mn-lt"/>
                <a:ea typeface="+mn-ea"/>
                <a:cs typeface="+mn-cs"/>
              </a:rPr>
              <a:t> is a publicly available and manually curated database of bioactive drug-like small molecules, their biological targets, and the quantitative drug-target interaction data. It is a valuable resource in the field of drug discovery and development.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Imatinib</a:t>
            </a:r>
            <a:r>
              <a:rPr lang="en-US" sz="1200" b="0" i="0" kern="1200" dirty="0" smtClean="0">
                <a:solidFill>
                  <a:schemeClr val="tx1"/>
                </a:solidFill>
                <a:effectLst/>
                <a:latin typeface="+mn-lt"/>
                <a:ea typeface="+mn-ea"/>
                <a:cs typeface="+mn-cs"/>
              </a:rPr>
              <a:t> and SRC (SRC Proto-Oncogene, Non-Receptor Tyrosine Kinase) form an important drug-target pair in the field of cancer research and treatment.</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11</a:t>
            </a:fld>
            <a:endParaRPr lang="en-US"/>
          </a:p>
        </p:txBody>
      </p:sp>
    </p:spTree>
    <p:extLst>
      <p:ext uri="{BB962C8B-B14F-4D97-AF65-F5344CB8AC3E}">
        <p14:creationId xmlns:p14="http://schemas.microsoft.com/office/powerpoint/2010/main" val="402230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13</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14</a:t>
            </a:fld>
            <a:endParaRPr lang="en-US"/>
          </a:p>
        </p:txBody>
      </p:sp>
    </p:spTree>
    <p:extLst>
      <p:ext uri="{BB962C8B-B14F-4D97-AF65-F5344CB8AC3E}">
        <p14:creationId xmlns:p14="http://schemas.microsoft.com/office/powerpoint/2010/main" val="2544302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9/11/2024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9/11/2024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Drug%20Target%20affinity.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oi.org/10.1093/bioinformatics/btaa92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609.0290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1710.10903" TargetMode="External"/><Relationship Id="rId2" Type="http://schemas.openxmlformats.org/officeDocument/2006/relationships/hyperlink" Target="https://arxiv.org/abs/1609.02907"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rxiv.org/abs/1810.0082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predicting drug–target binding affinity </a:t>
            </a:r>
            <a:r>
              <a:rPr lang="en-US" dirty="0" smtClean="0"/>
              <a:t>with graph </a:t>
            </a:r>
            <a:r>
              <a:rPr lang="en-US" dirty="0"/>
              <a:t>neural networks</a:t>
            </a:r>
          </a:p>
        </p:txBody>
      </p:sp>
      <p:sp>
        <p:nvSpPr>
          <p:cNvPr id="3" name="Subtitle 2"/>
          <p:cNvSpPr>
            <a:spLocks noGrp="1"/>
          </p:cNvSpPr>
          <p:nvPr>
            <p:ph type="subTitle" idx="1"/>
          </p:nvPr>
        </p:nvSpPr>
        <p:spPr/>
        <p:txBody>
          <a:bodyPr/>
          <a:lstStyle/>
          <a:p>
            <a:pPr algn="l"/>
            <a:r>
              <a:rPr lang="en-US" dirty="0" smtClean="0"/>
              <a:t>Presented by: Youssef </a:t>
            </a:r>
            <a:r>
              <a:rPr lang="en-US" dirty="0" err="1" smtClean="0"/>
              <a:t>Ezz</a:t>
            </a:r>
            <a:r>
              <a:rPr lang="en-US" dirty="0" smtClean="0"/>
              <a:t> </a:t>
            </a:r>
            <a:r>
              <a:rPr lang="en-US" dirty="0" err="1" smtClean="0"/>
              <a:t>Eldeen</a:t>
            </a:r>
            <a:r>
              <a:rPr lang="en-US" dirty="0" smtClean="0"/>
              <a:t> </a:t>
            </a:r>
            <a:r>
              <a:rPr lang="en-US" dirty="0" err="1" smtClean="0"/>
              <a:t>Ezzat</a:t>
            </a:r>
            <a:endParaRPr lang="en-US" dirty="0" smtClean="0"/>
          </a:p>
          <a:p>
            <a:pPr algn="l"/>
            <a:r>
              <a:rPr lang="en-US" dirty="0"/>
              <a:t>Directed</a:t>
            </a:r>
            <a:r>
              <a:rPr lang="en-US" dirty="0" smtClean="0"/>
              <a:t> By: </a:t>
            </a:r>
            <a:r>
              <a:rPr lang="en-US" dirty="0" err="1" smtClean="0"/>
              <a:t>Francesc</a:t>
            </a:r>
            <a:r>
              <a:rPr lang="en-US" dirty="0" smtClean="0"/>
              <a:t> </a:t>
            </a:r>
            <a:r>
              <a:rPr lang="en-US" dirty="0" err="1" smtClean="0"/>
              <a:t>Seratosa</a:t>
            </a:r>
            <a:endParaRPr lang="en-US" dirty="0"/>
          </a:p>
        </p:txBody>
      </p:sp>
    </p:spTree>
    <p:extLst>
      <p:ext uri="{BB962C8B-B14F-4D97-AF65-F5344CB8AC3E}">
        <p14:creationId xmlns:p14="http://schemas.microsoft.com/office/powerpoint/2010/main" val="29538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029200"/>
          </a:xfrm>
        </p:spPr>
        <p:txBody>
          <a:bodyPr>
            <a:normAutofit/>
          </a:bodyPr>
          <a:lstStyle/>
          <a:p>
            <a:r>
              <a:rPr lang="en-US" dirty="0"/>
              <a:t>inhibitory concentration 50</a:t>
            </a:r>
            <a:r>
              <a:rPr lang="en-US" dirty="0" smtClean="0"/>
              <a:t>% (</a:t>
            </a:r>
            <a:r>
              <a:rPr lang="en-US" b="1" dirty="0" smtClean="0"/>
              <a:t>IC50</a:t>
            </a:r>
            <a:r>
              <a:rPr lang="en-US" dirty="0" smtClean="0"/>
              <a:t>)</a:t>
            </a:r>
            <a:endParaRPr lang="en-US" dirty="0"/>
          </a:p>
          <a:p>
            <a:pPr lvl="1"/>
            <a:r>
              <a:rPr lang="en-US" dirty="0"/>
              <a:t>the concentration at which the inhibitor causes a </a:t>
            </a:r>
            <a:r>
              <a:rPr lang="en-US" b="1" dirty="0"/>
              <a:t>50% </a:t>
            </a:r>
            <a:r>
              <a:rPr lang="en-US" dirty="0"/>
              <a:t>inhibition of enzymatic </a:t>
            </a:r>
            <a:r>
              <a:rPr lang="en-US" dirty="0" smtClean="0"/>
              <a:t>activity</a:t>
            </a:r>
          </a:p>
          <a:p>
            <a:pPr lvl="1"/>
            <a:r>
              <a:rPr lang="en-US" dirty="0"/>
              <a:t>less precise than Ki or </a:t>
            </a:r>
            <a:r>
              <a:rPr lang="en-US" dirty="0" err="1"/>
              <a:t>Kd</a:t>
            </a:r>
            <a:endParaRPr lang="en-US" dirty="0" smtClean="0"/>
          </a:p>
          <a:p>
            <a:pPr lvl="1"/>
            <a:r>
              <a:rPr lang="en-US" dirty="0" smtClean="0"/>
              <a:t>A </a:t>
            </a:r>
            <a:r>
              <a:rPr lang="en-US" dirty="0"/>
              <a:t>lower </a:t>
            </a:r>
            <a:r>
              <a:rPr lang="en-US" b="1" dirty="0"/>
              <a:t>IC50</a:t>
            </a:r>
            <a:r>
              <a:rPr lang="en-US" dirty="0" smtClean="0"/>
              <a:t> </a:t>
            </a:r>
            <a:r>
              <a:rPr lang="en-US" dirty="0"/>
              <a:t>value indicates a higher affinity of the drug for the </a:t>
            </a:r>
            <a:r>
              <a:rPr lang="en-US" dirty="0" smtClean="0"/>
              <a:t>receptor</a:t>
            </a:r>
          </a:p>
          <a:p>
            <a:pPr lvl="1"/>
            <a:endParaRPr lang="en-US" dirty="0"/>
          </a:p>
          <a:p>
            <a:pPr lvl="1"/>
            <a:endParaRPr lang="en-US" dirty="0" smtClean="0"/>
          </a:p>
          <a:p>
            <a:pPr lvl="1"/>
            <a:endParaRPr lang="en-US" dirty="0" smtClean="0"/>
          </a:p>
          <a:p>
            <a:pPr lvl="1"/>
            <a:endParaRPr lang="en-US" dirty="0" smtClean="0"/>
          </a:p>
          <a:p>
            <a:pPr lvl="1"/>
            <a:r>
              <a:rPr lang="en-US" dirty="0"/>
              <a:t>[S] is the concentration of the natural </a:t>
            </a:r>
            <a:r>
              <a:rPr lang="en-US" dirty="0" smtClean="0"/>
              <a:t>substrate that </a:t>
            </a:r>
            <a:r>
              <a:rPr lang="en-US" dirty="0"/>
              <a:t>competes with the inhibitor for binding to the target.</a:t>
            </a:r>
          </a:p>
          <a:p>
            <a:pPr lvl="1"/>
            <a:endParaRPr lang="en-US" dirty="0"/>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234" y="3417364"/>
            <a:ext cx="345115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645964"/>
            <a:ext cx="3874635" cy="145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59339"/>
              </p:ext>
            </p:extLst>
          </p:nvPr>
        </p:nvGraphicFramePr>
        <p:xfrm>
          <a:off x="457200" y="1481138"/>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Drug</a:t>
                      </a:r>
                      <a:endParaRPr lang="en-US" dirty="0"/>
                    </a:p>
                  </a:txBody>
                  <a:tcPr/>
                </a:tc>
                <a:tc>
                  <a:txBody>
                    <a:bodyPr/>
                    <a:lstStyle/>
                    <a:p>
                      <a:r>
                        <a:rPr lang="en-US" dirty="0" smtClean="0"/>
                        <a:t>Type</a:t>
                      </a:r>
                      <a:endParaRPr lang="en-US" dirty="0"/>
                    </a:p>
                  </a:txBody>
                  <a:tcPr/>
                </a:tc>
                <a:tc>
                  <a:txBody>
                    <a:bodyPr/>
                    <a:lstStyle/>
                    <a:p>
                      <a:r>
                        <a:rPr lang="en-US" dirty="0" smtClean="0"/>
                        <a:t>Value</a:t>
                      </a:r>
                      <a:endParaRPr lang="en-US" dirty="0"/>
                    </a:p>
                  </a:txBody>
                  <a:tcPr/>
                </a:tc>
                <a:tc>
                  <a:txBody>
                    <a:bodyPr/>
                    <a:lstStyle/>
                    <a:p>
                      <a:r>
                        <a:rPr lang="en-US" dirty="0" smtClean="0"/>
                        <a:t>Units</a:t>
                      </a:r>
                      <a:endParaRPr lang="en-US" dirty="0"/>
                    </a:p>
                  </a:txBody>
                  <a:tcPr/>
                </a:tc>
                <a:tc>
                  <a:txBody>
                    <a:bodyPr/>
                    <a:lstStyle/>
                    <a:p>
                      <a:r>
                        <a:rPr lang="en-US" dirty="0" smtClean="0"/>
                        <a:t>Target</a:t>
                      </a:r>
                      <a:endParaRPr lang="en-US" dirty="0"/>
                    </a:p>
                  </a:txBody>
                  <a:tcPr/>
                </a:tc>
              </a:tr>
              <a:tr h="370840">
                <a:tc>
                  <a:txBody>
                    <a:bodyPr/>
                    <a:lstStyle/>
                    <a:p>
                      <a:r>
                        <a:rPr lang="en-US" dirty="0" smtClean="0"/>
                        <a:t>IMATINIB</a:t>
                      </a:r>
                      <a:endParaRPr lang="en-US" dirty="0"/>
                    </a:p>
                  </a:txBody>
                  <a:tcPr/>
                </a:tc>
                <a:tc>
                  <a:txBody>
                    <a:bodyPr/>
                    <a:lstStyle/>
                    <a:p>
                      <a:r>
                        <a:rPr lang="en-US" dirty="0" smtClean="0"/>
                        <a:t>Ki</a:t>
                      </a:r>
                      <a:endParaRPr lang="en-US" dirty="0"/>
                    </a:p>
                  </a:txBody>
                  <a:tcPr/>
                </a:tc>
                <a:tc>
                  <a:txBody>
                    <a:bodyPr/>
                    <a:lstStyle/>
                    <a:p>
                      <a:r>
                        <a:rPr lang="en-US" dirty="0" smtClean="0"/>
                        <a:t>31000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err="1" smtClean="0"/>
                        <a:t>Kd</a:t>
                      </a:r>
                      <a:endParaRPr lang="en-US" dirty="0"/>
                    </a:p>
                  </a:txBody>
                  <a:tcPr/>
                </a:tc>
                <a:tc>
                  <a:txBody>
                    <a:bodyPr/>
                    <a:lstStyle/>
                    <a:p>
                      <a:r>
                        <a:rPr lang="en-US" dirty="0" smtClean="0"/>
                        <a:t>10000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smtClean="0"/>
                        <a:t>IC50</a:t>
                      </a:r>
                      <a:endParaRPr lang="en-US" dirty="0"/>
                    </a:p>
                  </a:txBody>
                  <a:tcPr/>
                </a:tc>
                <a:tc>
                  <a:txBody>
                    <a:bodyPr/>
                    <a:lstStyle/>
                    <a:p>
                      <a:r>
                        <a:rPr lang="en-US" dirty="0" smtClean="0"/>
                        <a:t>100000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a:t>Bioactivity values found from </a:t>
            </a:r>
            <a:r>
              <a:rPr lang="en-US" dirty="0" err="1"/>
              <a:t>ChEMBL</a:t>
            </a:r>
            <a:r>
              <a:rPr lang="en-US" dirty="0"/>
              <a:t> for the </a:t>
            </a:r>
            <a:r>
              <a:rPr lang="en-US" dirty="0" err="1"/>
              <a:t>imatinib</a:t>
            </a:r>
            <a:r>
              <a:rPr lang="en-US" dirty="0"/>
              <a:t>-SRC pair</a:t>
            </a:r>
          </a:p>
        </p:txBody>
      </p:sp>
      <p:sp>
        <p:nvSpPr>
          <p:cNvPr id="5" name="Rectangle 1">
            <a:hlinkClick r:id="rId3" action="ppaction://hlinkpres?slideindex=1&amp;slidetitle="/>
          </p:cNvPr>
          <p:cNvSpPr>
            <a:spLocks noChangeArrowheads="1"/>
          </p:cNvSpPr>
          <p:nvPr/>
        </p:nvSpPr>
        <p:spPr bwMode="auto">
          <a:xfrm>
            <a:off x="762000" y="6393649"/>
            <a:ext cx="795410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sz="1200" b="1" dirty="0"/>
              <a:t>Making Sense of Large-Scale Kinase Inhibitor Bioactivity Data Sets: A Comparative and Integrative Analysis</a:t>
            </a:r>
          </a:p>
          <a:p>
            <a:pPr lvl="0" eaLnBrk="0" fontAlgn="base" hangingPunct="0">
              <a:spcBef>
                <a:spcPct val="0"/>
              </a:spcBef>
              <a:spcAft>
                <a:spcPct val="0"/>
              </a:spcAft>
            </a:pPr>
            <a:r>
              <a:rPr lang="en-US" sz="1200" dirty="0">
                <a:solidFill>
                  <a:srgbClr val="2A2A2A"/>
                </a:solidFill>
                <a:latin typeface="Source Sans Pro"/>
                <a:cs typeface="Arial" pitchFamily="34" charset="0"/>
              </a:rPr>
              <a:t>, https://pubs.acs.org/doi/10.1021/ci400709d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621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davis</a:t>
            </a:r>
            <a:endParaRPr lang="en-US" b="1" dirty="0" smtClean="0"/>
          </a:p>
          <a:p>
            <a:r>
              <a:rPr lang="en-US" dirty="0" smtClean="0"/>
              <a:t>Benchmark dataset </a:t>
            </a:r>
            <a:r>
              <a:rPr lang="en-US" b="1" dirty="0" err="1" smtClean="0"/>
              <a:t>kiba</a:t>
            </a:r>
            <a:endParaRPr lang="en-US" b="1" dirty="0" smtClean="0"/>
          </a:p>
          <a:p>
            <a:r>
              <a:rPr lang="en-US" dirty="0" smtClean="0"/>
              <a:t>In house dataset </a:t>
            </a:r>
            <a:r>
              <a:rPr lang="en-US" b="1" dirty="0" smtClean="0"/>
              <a:t>URV</a:t>
            </a:r>
            <a:endParaRPr lang="en-US" b="1" dirty="0"/>
          </a:p>
        </p:txBody>
      </p:sp>
      <p:sp>
        <p:nvSpPr>
          <p:cNvPr id="3" name="Title 2"/>
          <p:cNvSpPr>
            <a:spLocks noGrp="1"/>
          </p:cNvSpPr>
          <p:nvPr>
            <p:ph type="title"/>
          </p:nvPr>
        </p:nvSpPr>
        <p:spPr/>
        <p:txBody>
          <a:bodyPr/>
          <a:lstStyle/>
          <a:p>
            <a:r>
              <a:rPr lang="en-US" dirty="0" smtClean="0"/>
              <a:t>Datasets</a:t>
            </a:r>
            <a:endParaRPr lang="en-US" dirty="0"/>
          </a:p>
        </p:txBody>
      </p:sp>
    </p:spTree>
    <p:extLst>
      <p:ext uri="{BB962C8B-B14F-4D97-AF65-F5344CB8AC3E}">
        <p14:creationId xmlns:p14="http://schemas.microsoft.com/office/powerpoint/2010/main" val="3256299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b="1" dirty="0" err="1" smtClean="0"/>
                  <a:t>Kd</a:t>
                </a:r>
                <a:r>
                  <a:rPr lang="en-US" dirty="0" smtClean="0"/>
                  <a:t> </a:t>
                </a:r>
                <a:r>
                  <a:rPr lang="en-US" dirty="0"/>
                  <a:t>values in the Davis dataset were transformed into </a:t>
                </a:r>
                <a:r>
                  <a:rPr lang="en-US" dirty="0" err="1"/>
                  <a:t>logspace</a:t>
                </a:r>
                <a:r>
                  <a:rPr lang="en-US" dirty="0"/>
                  <a:t> </a:t>
                </a:r>
                <a:r>
                  <a:rPr lang="en-US" dirty="0" smtClean="0"/>
                  <a:t>(</a:t>
                </a:r>
                <a:r>
                  <a:rPr lang="en-US" b="1" dirty="0" err="1" smtClean="0"/>
                  <a:t>pKd</a:t>
                </a:r>
                <a:r>
                  <a:rPr lang="en-US" dirty="0" smtClean="0"/>
                  <a:t>) </a:t>
                </a:r>
                <a:r>
                  <a:rPr lang="en-US" dirty="0"/>
                  <a:t>as</a:t>
                </a:r>
                <a:r>
                  <a:rPr lang="en-US" dirty="0" smtClean="0"/>
                  <a:t>: </a:t>
                </a:r>
                <a14:m>
                  <m:oMath xmlns:m="http://schemas.openxmlformats.org/officeDocument/2006/math">
                    <m:r>
                      <a:rPr lang="en-US" b="1" i="1" smtClean="0">
                        <a:latin typeface="Cambria Math"/>
                      </a:rPr>
                      <m:t>𝒑𝒌𝒅</m:t>
                    </m:r>
                    <m:r>
                      <a:rPr lang="en-US" b="1" i="1" smtClean="0">
                        <a:latin typeface="Cambria Math"/>
                      </a:rPr>
                      <m:t>=</m:t>
                    </m:r>
                    <m:sSub>
                      <m:sSubPr>
                        <m:ctrlPr>
                          <a:rPr lang="en-US" b="1" i="1" smtClean="0">
                            <a:latin typeface="Cambria Math"/>
                          </a:rPr>
                        </m:ctrlPr>
                      </m:sSubPr>
                      <m:e>
                        <m:r>
                          <a:rPr lang="en-US" b="1" i="1" smtClean="0">
                            <a:latin typeface="Cambria Math"/>
                          </a:rPr>
                          <m:t>−</m:t>
                        </m:r>
                        <m:r>
                          <a:rPr lang="en-US" b="1" i="1" smtClean="0">
                            <a:latin typeface="Cambria Math"/>
                          </a:rPr>
                          <m:t>𝒍𝒐𝒈</m:t>
                        </m:r>
                      </m:e>
                      <m:sub>
                        <m:r>
                          <a:rPr lang="en-US" b="1" i="1" smtClean="0">
                            <a:latin typeface="Cambria Math"/>
                          </a:rPr>
                          <m:t>𝟏𝟎</m:t>
                        </m:r>
                      </m:sub>
                    </m:sSub>
                    <m:r>
                      <a:rPr lang="en-US" b="1" i="1" smtClean="0">
                        <a:latin typeface="Cambria Math"/>
                      </a:rPr>
                      <m:t>(</m:t>
                    </m:r>
                    <m:f>
                      <m:fPr>
                        <m:type m:val="skw"/>
                        <m:ctrlPr>
                          <a:rPr lang="en-US" b="1" i="1" smtClean="0">
                            <a:latin typeface="Cambria Math"/>
                          </a:rPr>
                        </m:ctrlPr>
                      </m:fPr>
                      <m:num>
                        <m:r>
                          <a:rPr lang="en-US" b="1" i="1" smtClean="0">
                            <a:latin typeface="Cambria Math"/>
                          </a:rPr>
                          <m:t>𝑲𝒅</m:t>
                        </m:r>
                      </m:num>
                      <m:den>
                        <m:r>
                          <a:rPr lang="en-US" b="1" i="1" smtClean="0">
                            <a:latin typeface="Cambria Math"/>
                          </a:rPr>
                          <m:t>𝟏</m:t>
                        </m:r>
                        <m:r>
                          <a:rPr lang="en-US" b="1" i="1" smtClean="0">
                            <a:latin typeface="Cambria Math"/>
                          </a:rPr>
                          <m:t>𝒆</m:t>
                        </m:r>
                        <m:r>
                          <a:rPr lang="en-US" b="1" i="1" smtClean="0">
                            <a:latin typeface="Cambria Math"/>
                          </a:rPr>
                          <m:t>𝟗</m:t>
                        </m:r>
                      </m:den>
                    </m:f>
                    <m:r>
                      <a:rPr lang="en-US" b="1" i="1" smtClean="0">
                        <a:latin typeface="Cambria Math"/>
                      </a:rPr>
                      <m:t>)</m:t>
                    </m:r>
                  </m:oMath>
                </a14:m>
                <a:r>
                  <a:rPr lang="en-US" b="1" dirty="0" smtClean="0"/>
                  <a:t> </a:t>
                </a:r>
              </a:p>
              <a:p>
                <a:pPr lvl="1"/>
                <a:r>
                  <a:rPr lang="en-US" dirty="0" smtClean="0"/>
                  <a:t>ranging </a:t>
                </a:r>
                <a:r>
                  <a:rPr lang="en-US" dirty="0"/>
                  <a:t>from 5.0 to 10.8 </a:t>
                </a:r>
                <a:endParaRPr lang="en-US" dirty="0" smtClean="0"/>
              </a:p>
              <a:p>
                <a:pPr lvl="1"/>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376672"/>
              </a:xfrm>
              <a:blipFill rotWithShape="1">
                <a:blip r:embed="rId3"/>
                <a:stretch>
                  <a:fillRect t="-102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Datasets</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971800"/>
            <a:ext cx="4648200" cy="371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323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dirty="0"/>
              <a:t>contains the binding affinities for all pairs of 68 drugs and 442 targets, total of 30056 </a:t>
            </a:r>
            <a:r>
              <a:rPr lang="en-US" dirty="0" smtClean="0"/>
              <a:t>interactions</a:t>
            </a:r>
          </a:p>
          <a:p>
            <a:pPr lvl="1"/>
            <a:r>
              <a:rPr lang="en-US" dirty="0"/>
              <a:t>25047 train </a:t>
            </a:r>
            <a:r>
              <a:rPr lang="en-US" dirty="0" smtClean="0"/>
              <a:t>set + </a:t>
            </a:r>
            <a:r>
              <a:rPr lang="en-US" dirty="0"/>
              <a:t>5011 </a:t>
            </a:r>
            <a:r>
              <a:rPr lang="en-US" dirty="0" smtClean="0"/>
              <a:t>test set</a:t>
            </a:r>
            <a:endParaRPr lang="en-US" b="1" dirty="0" smtClean="0"/>
          </a:p>
          <a:p>
            <a:pPr lvl="1"/>
            <a:r>
              <a:rPr lang="en-US" dirty="0" smtClean="0"/>
              <a:t>69</a:t>
            </a:r>
            <a:r>
              <a:rPr lang="en-US" dirty="0"/>
              <a:t>% of which have affinity values of </a:t>
            </a:r>
            <a:r>
              <a:rPr lang="en-US" b="1" dirty="0" err="1" smtClean="0"/>
              <a:t>Kd</a:t>
            </a:r>
            <a:r>
              <a:rPr lang="en-US" b="1" dirty="0" smtClean="0"/>
              <a:t> = </a:t>
            </a:r>
            <a:r>
              <a:rPr lang="en-US" dirty="0" smtClean="0"/>
              <a:t>10000 </a:t>
            </a:r>
            <a:r>
              <a:rPr lang="en-US" dirty="0" err="1"/>
              <a:t>nM</a:t>
            </a:r>
            <a:r>
              <a:rPr lang="en-US" dirty="0"/>
              <a:t> (</a:t>
            </a:r>
            <a:r>
              <a:rPr lang="en-US" b="1" dirty="0" err="1"/>
              <a:t>pKd</a:t>
            </a:r>
            <a:r>
              <a:rPr lang="en-US" dirty="0"/>
              <a:t>=5) indicating weak or no interaction</a:t>
            </a:r>
            <a:r>
              <a:rPr lang="en-US" dirty="0" smtClean="0"/>
              <a:t>.</a:t>
            </a:r>
          </a:p>
          <a:p>
            <a:pPr marL="393192" lvl="1" indent="0">
              <a:buNone/>
            </a:pPr>
            <a:endParaRPr lang="en-US" b="1" dirty="0"/>
          </a:p>
        </p:txBody>
      </p:sp>
      <p:sp>
        <p:nvSpPr>
          <p:cNvPr id="3" name="Title 2"/>
          <p:cNvSpPr>
            <a:spLocks noGrp="1"/>
          </p:cNvSpPr>
          <p:nvPr>
            <p:ph type="title"/>
          </p:nvPr>
        </p:nvSpPr>
        <p:spPr/>
        <p:txBody>
          <a:bodyPr/>
          <a:lstStyle/>
          <a:p>
            <a:r>
              <a:rPr lang="en-US" dirty="0"/>
              <a:t>Datasets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28726"/>
            <a:ext cx="3505200" cy="26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80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kiba</a:t>
            </a:r>
            <a:endParaRPr lang="en-US" b="1" dirty="0" smtClean="0"/>
          </a:p>
          <a:p>
            <a:pPr lvl="1"/>
            <a:r>
              <a:rPr lang="en-US" dirty="0" smtClean="0"/>
              <a:t>Kinase </a:t>
            </a:r>
            <a:r>
              <a:rPr lang="en-US" dirty="0"/>
              <a:t>Inhibitor Bioactivity Data Set</a:t>
            </a:r>
            <a:endParaRPr lang="en-US" b="1" dirty="0" smtClean="0"/>
          </a:p>
          <a:p>
            <a:pPr lvl="1"/>
            <a:r>
              <a:rPr lang="en-US" dirty="0" smtClean="0"/>
              <a:t>binding affinity </a:t>
            </a:r>
            <a:r>
              <a:rPr lang="en-US" dirty="0"/>
              <a:t>might be measured by </a:t>
            </a:r>
            <a:r>
              <a:rPr lang="en-US" b="1" dirty="0" err="1" smtClean="0"/>
              <a:t>Kd</a:t>
            </a:r>
            <a:r>
              <a:rPr lang="en-US" dirty="0" smtClean="0"/>
              <a:t>, </a:t>
            </a:r>
            <a:r>
              <a:rPr lang="en-US" b="1" dirty="0" smtClean="0"/>
              <a:t>Ki</a:t>
            </a:r>
            <a:r>
              <a:rPr lang="en-US" dirty="0" smtClean="0"/>
              <a:t> or </a:t>
            </a:r>
            <a:r>
              <a:rPr lang="en-US" b="1" dirty="0" smtClean="0"/>
              <a:t>IC50</a:t>
            </a:r>
          </a:p>
          <a:p>
            <a:pPr lvl="1"/>
            <a:r>
              <a:rPr lang="en-US" dirty="0"/>
              <a:t>integrates the information from IC50, Ki , and </a:t>
            </a:r>
            <a:r>
              <a:rPr lang="en-US" dirty="0" err="1"/>
              <a:t>Kd</a:t>
            </a:r>
            <a:r>
              <a:rPr lang="en-US" dirty="0"/>
              <a:t> measurements into a single bioactivity score</a:t>
            </a:r>
            <a:endParaRPr lang="en-US" b="1" dirty="0" smtClean="0"/>
          </a:p>
        </p:txBody>
      </p:sp>
      <p:sp>
        <p:nvSpPr>
          <p:cNvPr id="3" name="Title 2"/>
          <p:cNvSpPr>
            <a:spLocks noGrp="1"/>
          </p:cNvSpPr>
          <p:nvPr>
            <p:ph type="title"/>
          </p:nvPr>
        </p:nvSpPr>
        <p:spPr/>
        <p:txBody>
          <a:bodyPr/>
          <a:lstStyle/>
          <a:p>
            <a:r>
              <a:rPr lang="en-US" dirty="0"/>
              <a:t>Datasets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648200" cy="244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2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lstStyle/>
          <a:p>
            <a:r>
              <a:rPr lang="en-US" dirty="0" smtClean="0"/>
              <a:t>Benchmark dataset </a:t>
            </a:r>
            <a:r>
              <a:rPr lang="en-US" b="1" dirty="0" err="1" smtClean="0"/>
              <a:t>kiba</a:t>
            </a:r>
            <a:endParaRPr lang="en-US" b="1" dirty="0" smtClean="0"/>
          </a:p>
          <a:p>
            <a:pPr lvl="1"/>
            <a:r>
              <a:rPr lang="en-US" dirty="0"/>
              <a:t>measured as </a:t>
            </a:r>
            <a:r>
              <a:rPr lang="en-US" b="1" dirty="0"/>
              <a:t>KIBA scores</a:t>
            </a:r>
            <a:r>
              <a:rPr lang="en-US" dirty="0"/>
              <a:t> and ranging from 0.0 to </a:t>
            </a:r>
            <a:r>
              <a:rPr lang="en-US" dirty="0" smtClean="0"/>
              <a:t>17.2</a:t>
            </a:r>
          </a:p>
          <a:p>
            <a:pPr lvl="1"/>
            <a:r>
              <a:rPr lang="en-US" dirty="0" smtClean="0"/>
              <a:t>Total of118257 interactions(98547 </a:t>
            </a:r>
            <a:r>
              <a:rPr lang="en-US" dirty="0"/>
              <a:t>train </a:t>
            </a:r>
            <a:r>
              <a:rPr lang="en-US" dirty="0" smtClean="0"/>
              <a:t>set + </a:t>
            </a:r>
            <a:r>
              <a:rPr lang="en-US" dirty="0"/>
              <a:t>19710 </a:t>
            </a:r>
            <a:r>
              <a:rPr lang="en-US" dirty="0" smtClean="0"/>
              <a:t>test set)</a:t>
            </a:r>
          </a:p>
          <a:p>
            <a:pPr lvl="1"/>
            <a:r>
              <a:rPr lang="en-US" dirty="0" smtClean="0"/>
              <a:t>most interactions between 10 and 15 </a:t>
            </a:r>
            <a:r>
              <a:rPr lang="en-US" dirty="0" err="1" smtClean="0"/>
              <a:t>kiba</a:t>
            </a:r>
            <a:r>
              <a:rPr lang="en-US" dirty="0" smtClean="0"/>
              <a:t> score</a:t>
            </a:r>
          </a:p>
          <a:p>
            <a:pPr lvl="1"/>
            <a:endParaRPr lang="en-US" dirty="0" smtClean="0"/>
          </a:p>
        </p:txBody>
      </p:sp>
      <p:sp>
        <p:nvSpPr>
          <p:cNvPr id="3" name="Title 2"/>
          <p:cNvSpPr>
            <a:spLocks noGrp="1"/>
          </p:cNvSpPr>
          <p:nvPr>
            <p:ph type="title"/>
          </p:nvPr>
        </p:nvSpPr>
        <p:spPr/>
        <p:txBody>
          <a:bodyPr/>
          <a:lstStyle/>
          <a:p>
            <a:r>
              <a:rPr lang="en-US" dirty="0"/>
              <a:t>Datasets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10000"/>
            <a:ext cx="3810000" cy="294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257800"/>
          </a:xfrm>
        </p:spPr>
        <p:txBody>
          <a:bodyPr>
            <a:normAutofit fontScale="92500" lnSpcReduction="10000"/>
          </a:bodyPr>
          <a:lstStyle/>
          <a:p>
            <a:r>
              <a:rPr lang="en-US" dirty="0"/>
              <a:t>In URV-May-2024 database, the URV systematically collected all structures from the Protein Data Bank(PDB) [11] containing the SARS-CoV-2 </a:t>
            </a:r>
            <a:r>
              <a:rPr lang="en-US" dirty="0" err="1"/>
              <a:t>Mpro</a:t>
            </a:r>
            <a:r>
              <a:rPr lang="en-US" dirty="0"/>
              <a:t> protein - also known as the main protease or 3CL protease, is </a:t>
            </a:r>
            <a:r>
              <a:rPr lang="en-US" dirty="0" smtClean="0"/>
              <a:t>a key </a:t>
            </a:r>
            <a:r>
              <a:rPr lang="en-US" dirty="0"/>
              <a:t>enzyme in the replication and transcription of the SARS-CoV-2 virus, which causes </a:t>
            </a:r>
            <a:r>
              <a:rPr lang="en-US" dirty="0" smtClean="0"/>
              <a:t>COVID-19. </a:t>
            </a:r>
          </a:p>
          <a:p>
            <a:r>
              <a:rPr lang="en-US" dirty="0" smtClean="0"/>
              <a:t>Dataset </a:t>
            </a:r>
            <a:r>
              <a:rPr lang="en-US" smtClean="0"/>
              <a:t>was refined </a:t>
            </a:r>
            <a:r>
              <a:rPr lang="en-US" dirty="0"/>
              <a:t>by </a:t>
            </a:r>
            <a:r>
              <a:rPr lang="en-US" dirty="0" smtClean="0"/>
              <a:t>selecting structures </a:t>
            </a:r>
            <a:r>
              <a:rPr lang="en-US" dirty="0"/>
              <a:t>with available IC50 values from </a:t>
            </a:r>
            <a:r>
              <a:rPr lang="en-US" dirty="0" err="1"/>
              <a:t>ChEMBL</a:t>
            </a:r>
            <a:r>
              <a:rPr lang="en-US" dirty="0"/>
              <a:t> [12] and </a:t>
            </a:r>
            <a:r>
              <a:rPr lang="en-US" dirty="0" err="1"/>
              <a:t>BindingDB</a:t>
            </a:r>
            <a:r>
              <a:rPr lang="en-US" dirty="0"/>
              <a:t> [13] databases, resulting in a </a:t>
            </a:r>
            <a:r>
              <a:rPr lang="en-US" dirty="0" smtClean="0"/>
              <a:t>final set </a:t>
            </a:r>
            <a:r>
              <a:rPr lang="en-US" dirty="0"/>
              <a:t>of 233 structures. For each structure, we obtained the inhibitor’s structure in SDF format, the protein-inhibitor complex in PDB format, and the corresponding IC50 value for </a:t>
            </a:r>
            <a:r>
              <a:rPr lang="en-US" dirty="0" err="1"/>
              <a:t>Mpro</a:t>
            </a:r>
            <a:r>
              <a:rPr lang="en-US" dirty="0"/>
              <a:t> inhibition. </a:t>
            </a:r>
          </a:p>
        </p:txBody>
      </p:sp>
      <p:sp>
        <p:nvSpPr>
          <p:cNvPr id="3" name="Title 2"/>
          <p:cNvSpPr>
            <a:spLocks noGrp="1"/>
          </p:cNvSpPr>
          <p:nvPr>
            <p:ph type="title"/>
          </p:nvPr>
        </p:nvSpPr>
        <p:spPr/>
        <p:txBody>
          <a:bodyPr/>
          <a:lstStyle/>
          <a:p>
            <a:r>
              <a:rPr lang="en-US" dirty="0"/>
              <a:t>Datasets</a:t>
            </a:r>
          </a:p>
        </p:txBody>
      </p:sp>
    </p:spTree>
    <p:extLst>
      <p:ext uri="{BB962C8B-B14F-4D97-AF65-F5344CB8AC3E}">
        <p14:creationId xmlns:p14="http://schemas.microsoft.com/office/powerpoint/2010/main" val="121409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IC50 represents the concentration of inhibitor required to inhibit 50% of enzyme activity. Additionally, we transformed IC50 values into pIC50, the negative logarithm (base 10) of the IC50 value, where a higher pIC50 value indicates a more potent inhibitor.</a:t>
            </a:r>
          </a:p>
        </p:txBody>
      </p:sp>
      <p:sp>
        <p:nvSpPr>
          <p:cNvPr id="3" name="Title 2"/>
          <p:cNvSpPr>
            <a:spLocks noGrp="1"/>
          </p:cNvSpPr>
          <p:nvPr>
            <p:ph type="title"/>
          </p:nvPr>
        </p:nvSpPr>
        <p:spPr/>
        <p:txBody>
          <a:bodyPr/>
          <a:lstStyle/>
          <a:p>
            <a:r>
              <a:rPr lang="en-US" dirty="0"/>
              <a:t>Datasets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950756"/>
            <a:ext cx="3590925" cy="2907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92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91600" cy="5715000"/>
          </a:xfrm>
        </p:spPr>
        <p:txBody>
          <a:bodyPr>
            <a:normAutofit/>
          </a:bodyPr>
          <a:lstStyle/>
          <a:p>
            <a:r>
              <a:rPr lang="en-US" sz="2400" b="1" dirty="0" smtClean="0"/>
              <a:t>collaborative filtering</a:t>
            </a:r>
            <a:r>
              <a:rPr lang="en-US" sz="2400" dirty="0" smtClean="0"/>
              <a:t> </a:t>
            </a:r>
            <a:r>
              <a:rPr lang="en-US" sz="2400" b="1" dirty="0" smtClean="0"/>
              <a:t>(2017): </a:t>
            </a:r>
            <a:r>
              <a:rPr lang="en-US" sz="2400" dirty="0" smtClean="0"/>
              <a:t>utilizes a similarity measure to identify drugs and targets that are similar to the query drug and target. This allows the model to leverage existing data on similar compounds and targets to make predictions for new ones</a:t>
            </a:r>
          </a:p>
          <a:p>
            <a:r>
              <a:rPr lang="en-US" sz="2400" b="1" dirty="0" err="1" smtClean="0"/>
              <a:t>DeepDTA</a:t>
            </a:r>
            <a:r>
              <a:rPr lang="en-US" sz="2400" b="1" dirty="0" smtClean="0"/>
              <a:t> model (2018)</a:t>
            </a:r>
            <a:r>
              <a:rPr lang="en-US" sz="2400" dirty="0" smtClean="0"/>
              <a:t>: </a:t>
            </a:r>
            <a:r>
              <a:rPr lang="en-US" sz="2400" dirty="0"/>
              <a:t>uses a deep neural network architecture with two </a:t>
            </a:r>
            <a:r>
              <a:rPr lang="en-US" sz="2400" dirty="0" smtClean="0"/>
              <a:t>branches</a:t>
            </a:r>
          </a:p>
          <a:p>
            <a:pPr lvl="1"/>
            <a:r>
              <a:rPr lang="en-US" sz="2400" dirty="0"/>
              <a:t>(CNNs</a:t>
            </a:r>
            <a:r>
              <a:rPr lang="en-US" sz="2400" dirty="0" smtClean="0"/>
              <a:t>):for </a:t>
            </a:r>
            <a:r>
              <a:rPr lang="en-US" sz="2400" dirty="0"/>
              <a:t>capturing local patterns in </a:t>
            </a:r>
            <a:r>
              <a:rPr lang="en-US" sz="2400" dirty="0" smtClean="0"/>
              <a:t>SMILES notation </a:t>
            </a:r>
            <a:r>
              <a:rPr lang="en-US" sz="2400" dirty="0"/>
              <a:t>of </a:t>
            </a:r>
            <a:r>
              <a:rPr lang="en-US" sz="2400" dirty="0" smtClean="0"/>
              <a:t>drugs</a:t>
            </a:r>
          </a:p>
          <a:p>
            <a:pPr lvl="1"/>
            <a:r>
              <a:rPr lang="en-US" sz="2400" dirty="0"/>
              <a:t>(RNNs</a:t>
            </a:r>
            <a:r>
              <a:rPr lang="en-US" sz="2400" dirty="0" smtClean="0"/>
              <a:t>):for </a:t>
            </a:r>
            <a:r>
              <a:rPr lang="en-US" sz="2400" dirty="0"/>
              <a:t>capturing sequential information in protein sequences.</a:t>
            </a:r>
          </a:p>
          <a:p>
            <a:r>
              <a:rPr lang="en-US" sz="2400" b="1" dirty="0" err="1" smtClean="0"/>
              <a:t>WideDTA</a:t>
            </a:r>
            <a:r>
              <a:rPr lang="en-US" sz="2400" b="1" dirty="0" smtClean="0"/>
              <a:t> </a:t>
            </a:r>
            <a:r>
              <a:rPr lang="en-US" sz="2400" b="1" dirty="0"/>
              <a:t>model </a:t>
            </a:r>
            <a:r>
              <a:rPr lang="en-US" sz="2400" b="1" dirty="0" smtClean="0"/>
              <a:t>(2019)</a:t>
            </a:r>
            <a:r>
              <a:rPr lang="en-US" sz="2400" dirty="0" smtClean="0"/>
              <a:t>: uses </a:t>
            </a:r>
            <a:r>
              <a:rPr lang="en-US" sz="2400" dirty="0"/>
              <a:t>CNNs to learn complex patterns from both the drug SMILES notation and target protein sequence representations</a:t>
            </a:r>
            <a:r>
              <a:rPr lang="en-US" sz="2400" dirty="0" smtClean="0"/>
              <a:t>.</a:t>
            </a:r>
            <a:endParaRPr lang="en-US" sz="2000" dirty="0" smtClean="0"/>
          </a:p>
          <a:p>
            <a:endParaRPr lang="en-US" sz="2000" dirty="0"/>
          </a:p>
          <a:p>
            <a:pPr marL="109728" indent="0">
              <a:buNone/>
            </a:pPr>
            <a:endParaRPr lang="en-US" sz="2400" b="1" dirty="0"/>
          </a:p>
        </p:txBody>
      </p:sp>
      <p:sp>
        <p:nvSpPr>
          <p:cNvPr id="3" name="Title 2"/>
          <p:cNvSpPr>
            <a:spLocks noGrp="1"/>
          </p:cNvSpPr>
          <p:nvPr>
            <p:ph type="title"/>
          </p:nvPr>
        </p:nvSpPr>
        <p:spPr>
          <a:xfrm>
            <a:off x="457200" y="274638"/>
            <a:ext cx="7467600" cy="868362"/>
          </a:xfrm>
        </p:spPr>
        <p:txBody>
          <a:bodyPr/>
          <a:lstStyle/>
          <a:p>
            <a:r>
              <a:rPr lang="en-US" dirty="0" smtClean="0"/>
              <a:t>Previous Work</a:t>
            </a:r>
            <a:endParaRPr lang="en-US" dirty="0"/>
          </a:p>
        </p:txBody>
      </p:sp>
    </p:spTree>
    <p:extLst>
      <p:ext uri="{BB962C8B-B14F-4D97-AF65-F5344CB8AC3E}">
        <p14:creationId xmlns:p14="http://schemas.microsoft.com/office/powerpoint/2010/main" val="244722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to Drug Target Affinity(DTA) </a:t>
            </a:r>
          </a:p>
          <a:p>
            <a:r>
              <a:rPr lang="en-US" dirty="0" smtClean="0"/>
              <a:t>Drug and Protein representation </a:t>
            </a:r>
          </a:p>
          <a:p>
            <a:r>
              <a:rPr lang="en-US" dirty="0" smtClean="0"/>
              <a:t>Affinity measurements</a:t>
            </a:r>
          </a:p>
          <a:p>
            <a:r>
              <a:rPr lang="en-US" dirty="0" smtClean="0"/>
              <a:t>Datasets</a:t>
            </a:r>
          </a:p>
          <a:p>
            <a:r>
              <a:rPr lang="en-US" dirty="0" smtClean="0"/>
              <a:t>Previous work</a:t>
            </a:r>
          </a:p>
          <a:p>
            <a:r>
              <a:rPr lang="en-US" dirty="0" err="1" smtClean="0"/>
              <a:t>GraphDTA</a:t>
            </a:r>
            <a:r>
              <a:rPr lang="en-US" dirty="0" smtClean="0"/>
              <a:t> paper overview</a:t>
            </a:r>
          </a:p>
          <a:p>
            <a:r>
              <a:rPr lang="en-US" dirty="0" smtClean="0"/>
              <a:t>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8100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GraphDTA</a:t>
            </a:r>
            <a:r>
              <a:rPr lang="en-US" dirty="0" smtClean="0"/>
              <a:t> paper overview(2020)</a:t>
            </a:r>
            <a:endParaRPr lang="en-US" dirty="0"/>
          </a:p>
        </p:txBody>
      </p:sp>
      <p:sp>
        <p:nvSpPr>
          <p:cNvPr id="2" name="Content Placeholder 1"/>
          <p:cNvSpPr>
            <a:spLocks noGrp="1"/>
          </p:cNvSpPr>
          <p:nvPr>
            <p:ph idx="1"/>
          </p:nvPr>
        </p:nvSpPr>
        <p:spPr>
          <a:xfrm>
            <a:off x="457200" y="1481328"/>
            <a:ext cx="8229600" cy="4919472"/>
          </a:xfrm>
        </p:spPr>
        <p:txBody>
          <a:bodyPr/>
          <a:lstStyle/>
          <a:p>
            <a:r>
              <a:rPr lang="en-US" dirty="0"/>
              <a:t>a new neural network architecture capable of directly modeling drugs as </a:t>
            </a:r>
            <a:r>
              <a:rPr lang="en-US" b="1" dirty="0"/>
              <a:t>molecular </a:t>
            </a:r>
            <a:r>
              <a:rPr lang="en-US" b="1" dirty="0" smtClean="0"/>
              <a:t>graphs</a:t>
            </a:r>
          </a:p>
          <a:p>
            <a:r>
              <a:rPr lang="en-US" dirty="0" smtClean="0"/>
              <a:t>tests </a:t>
            </a:r>
            <a:r>
              <a:rPr lang="en-US" dirty="0"/>
              <a:t>the hypothesis that a graph structure could yield a </a:t>
            </a:r>
            <a:r>
              <a:rPr lang="en-US" dirty="0" smtClean="0"/>
              <a:t>better representation </a:t>
            </a:r>
            <a:r>
              <a:rPr lang="en-US" dirty="0"/>
              <a:t>for </a:t>
            </a:r>
            <a:r>
              <a:rPr lang="en-US" dirty="0" smtClean="0"/>
              <a:t>drugs</a:t>
            </a:r>
          </a:p>
          <a:p>
            <a:r>
              <a:rPr lang="en-US" dirty="0"/>
              <a:t>outperforms previous deep learning models</a:t>
            </a:r>
          </a:p>
          <a:p>
            <a:endParaRPr lang="en-U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3055350" cy="246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1219200" y="6548551"/>
            <a:ext cx="775770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2A2A2A"/>
                </a:solidFill>
                <a:effectLst/>
                <a:latin typeface="inherit"/>
                <a:cs typeface="Arial" pitchFamily="34" charset="0"/>
              </a:rPr>
              <a:t>Bioinformatics</a:t>
            </a:r>
            <a:r>
              <a:rPr kumimoji="0" lang="en-US" sz="1200" b="0" i="0" u="none" strike="noStrike" cap="none" normalizeH="0" baseline="0" dirty="0" smtClean="0">
                <a:ln>
                  <a:noFill/>
                </a:ln>
                <a:solidFill>
                  <a:srgbClr val="2A2A2A"/>
                </a:solidFill>
                <a:effectLst/>
                <a:latin typeface="Source Sans Pro"/>
                <a:cs typeface="Arial" pitchFamily="34" charset="0"/>
              </a:rPr>
              <a:t>, Volume 37, Issue 8, March 2021, Pages 1140–1147, </a:t>
            </a:r>
            <a:r>
              <a:rPr kumimoji="0" lang="en-US" sz="1200" b="0" i="0" u="none" strike="noStrike" cap="none" normalizeH="0" baseline="0" dirty="0" smtClean="0">
                <a:ln>
                  <a:noFill/>
                </a:ln>
                <a:solidFill>
                  <a:srgbClr val="006FB7"/>
                </a:solidFill>
                <a:effectLst/>
                <a:latin typeface="Source Sans Pro"/>
                <a:cs typeface="Arial" pitchFamily="34" charset="0"/>
                <a:hlinkClick r:id="rId4"/>
              </a:rPr>
              <a:t>https://doi.org/10.1093/bioinformatics/btaa921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684" y="3987452"/>
            <a:ext cx="3352800" cy="21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39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err="1"/>
              <a:t>GraphDTA</a:t>
            </a:r>
            <a:r>
              <a:rPr lang="en-US" dirty="0"/>
              <a:t> architecture</a:t>
            </a:r>
          </a:p>
        </p:txBody>
      </p:sp>
      <p:sp>
        <p:nvSpPr>
          <p:cNvPr id="4" name="Content Placeholder 3"/>
          <p:cNvSpPr>
            <a:spLocks noGrp="1"/>
          </p:cNvSpPr>
          <p:nvPr>
            <p:ph idx="1"/>
          </p:nvPr>
        </p:nvSpPr>
        <p:spPr>
          <a:xfrm>
            <a:off x="457200" y="1481328"/>
            <a:ext cx="8229600" cy="4995672"/>
          </a:xfrm>
        </p:spPr>
        <p:txBody>
          <a:bodyPr/>
          <a:lstStyle/>
          <a:p>
            <a:r>
              <a:rPr lang="en-US" dirty="0" smtClean="0"/>
              <a:t>Protein branch</a:t>
            </a:r>
          </a:p>
          <a:p>
            <a:r>
              <a:rPr lang="en-US" dirty="0" smtClean="0"/>
              <a:t>Drug branch</a:t>
            </a:r>
          </a:p>
          <a:p>
            <a:pPr lvl="1"/>
            <a:r>
              <a:rPr lang="en-US" dirty="0" smtClean="0"/>
              <a:t>4 variant models</a:t>
            </a:r>
          </a:p>
          <a:p>
            <a:r>
              <a:rPr lang="en-US" dirty="0" smtClean="0"/>
              <a:t>Combined </a:t>
            </a:r>
          </a:p>
          <a:p>
            <a:pPr marL="109728" indent="0">
              <a:buNone/>
            </a:pPr>
            <a:r>
              <a:rPr lang="en-US" dirty="0" smtClean="0"/>
              <a:t>representation</a:t>
            </a:r>
          </a:p>
          <a:p>
            <a:pPr marL="109728" indent="0">
              <a:buNone/>
            </a:pP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310"/>
          <a:stretch/>
        </p:blipFill>
        <p:spPr>
          <a:xfrm>
            <a:off x="4077004" y="1143000"/>
            <a:ext cx="4914593" cy="5295900"/>
          </a:xfrm>
          <a:prstGeom prst="rect">
            <a:avLst/>
          </a:prstGeom>
        </p:spPr>
      </p:pic>
    </p:spTree>
    <p:extLst>
      <p:ext uri="{BB962C8B-B14F-4D97-AF65-F5344CB8AC3E}">
        <p14:creationId xmlns:p14="http://schemas.microsoft.com/office/powerpoint/2010/main" val="583803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Protein Branch</a:t>
            </a:r>
            <a:endParaRPr lang="en-US" dirty="0"/>
          </a:p>
        </p:txBody>
      </p:sp>
      <p:sp>
        <p:nvSpPr>
          <p:cNvPr id="8" name="Content Placeholder 7"/>
          <p:cNvSpPr>
            <a:spLocks noGrp="1"/>
          </p:cNvSpPr>
          <p:nvPr>
            <p:ph idx="1"/>
          </p:nvPr>
        </p:nvSpPr>
        <p:spPr>
          <a:xfrm>
            <a:off x="152399" y="914400"/>
            <a:ext cx="8899315" cy="5562600"/>
          </a:xfrm>
        </p:spPr>
        <p:txBody>
          <a:bodyPr/>
          <a:lstStyle/>
          <a:p>
            <a:pPr marL="109728" indent="0">
              <a:buNone/>
            </a:pPr>
            <a:r>
              <a:rPr lang="en-US" dirty="0" smtClean="0"/>
              <a:t> </a:t>
            </a:r>
            <a:endParaRPr lang="en-US" dirty="0"/>
          </a:p>
        </p:txBody>
      </p:sp>
      <p:pic>
        <p:nvPicPr>
          <p:cNvPr id="2" name="Picture 2" descr="C:\Users\pc\AppData\Local\Packages\Microsoft.Windows.Photos_8wekyb3d8bbwe\TempState\ShareServiceTempFolder\Protein branch.drawi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1"/>
            <a:ext cx="6150061" cy="5971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538" y="4404533"/>
            <a:ext cx="2596854" cy="1889933"/>
          </a:xfrm>
          <a:prstGeom prst="rect">
            <a:avLst/>
          </a:prstGeom>
        </p:spPr>
      </p:pic>
      <p:sp>
        <p:nvSpPr>
          <p:cNvPr id="10" name="Rectangle 9"/>
          <p:cNvSpPr/>
          <p:nvPr/>
        </p:nvSpPr>
        <p:spPr>
          <a:xfrm>
            <a:off x="8424988" y="5181600"/>
            <a:ext cx="60040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5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5562600"/>
          </a:xfrm>
        </p:spPr>
        <p:txBody>
          <a:bodyPr>
            <a:normAutofit lnSpcReduction="10000"/>
          </a:bodyPr>
          <a:lstStyle/>
          <a:p>
            <a:r>
              <a:rPr lang="en-US" dirty="0" smtClean="0"/>
              <a:t>GCN model</a:t>
            </a:r>
          </a:p>
          <a:p>
            <a:pPr lvl="1"/>
            <a:r>
              <a:rPr lang="en-US" sz="2000" dirty="0"/>
              <a:t>graph convolutional operator from the </a:t>
            </a:r>
            <a:r>
              <a:rPr lang="en-US" sz="2000" dirty="0">
                <a:hlinkClick r:id="rId2"/>
              </a:rPr>
              <a:t>“Semi-supervised Classification with Graph Convolutional Networks”</a:t>
            </a:r>
            <a:r>
              <a:rPr lang="en-US" sz="2000" dirty="0"/>
              <a:t> </a:t>
            </a:r>
            <a:r>
              <a:rPr lang="en-US" sz="2000" dirty="0" smtClean="0"/>
              <a:t>paper in 2017.</a:t>
            </a:r>
            <a:endParaRPr lang="en-US" sz="2000" dirty="0"/>
          </a:p>
          <a:p>
            <a:pPr lvl="1"/>
            <a:r>
              <a:rPr lang="en-US" sz="2000" dirty="0" smtClean="0"/>
              <a:t>Implemented in </a:t>
            </a:r>
            <a:r>
              <a:rPr lang="en-US" sz="2000" dirty="0" err="1" smtClean="0"/>
              <a:t>torch_geometric</a:t>
            </a:r>
            <a:r>
              <a:rPr lang="en-US" sz="2000" dirty="0" smtClean="0"/>
              <a:t> as </a:t>
            </a:r>
            <a:r>
              <a:rPr lang="en-US" sz="2000" b="1" dirty="0" err="1" smtClean="0"/>
              <a:t>GCNConv</a:t>
            </a:r>
            <a:endParaRPr lang="en-US" sz="2000" b="1" dirty="0" smtClean="0"/>
          </a:p>
          <a:p>
            <a:pPr lvl="1"/>
            <a:endParaRPr lang="en-US" b="1" dirty="0"/>
          </a:p>
          <a:p>
            <a:pPr lvl="1"/>
            <a:endParaRPr lang="en-US" b="1" dirty="0" smtClean="0"/>
          </a:p>
          <a:p>
            <a:pPr lvl="1"/>
            <a:endParaRPr lang="en-US" b="1" dirty="0" smtClean="0"/>
          </a:p>
          <a:p>
            <a:pPr lvl="1"/>
            <a:endParaRPr lang="en-US" b="1" dirty="0" smtClean="0"/>
          </a:p>
          <a:p>
            <a:pPr lvl="1"/>
            <a:endParaRPr lang="en-US" b="1" dirty="0"/>
          </a:p>
          <a:p>
            <a:pPr lvl="2"/>
            <a:endParaRPr lang="en-US" dirty="0" smtClean="0"/>
          </a:p>
          <a:p>
            <a:pPr lvl="2"/>
            <a:r>
              <a:rPr lang="en-US" b="1" dirty="0" smtClean="0"/>
              <a:t>A</a:t>
            </a:r>
            <a:r>
              <a:rPr lang="en-US" dirty="0" smtClean="0"/>
              <a:t> is </a:t>
            </a:r>
            <a:r>
              <a:rPr lang="en-US" dirty="0"/>
              <a:t>the </a:t>
            </a:r>
            <a:r>
              <a:rPr lang="en-US" dirty="0" smtClean="0"/>
              <a:t>normalized adjacency </a:t>
            </a:r>
            <a:r>
              <a:rPr lang="en-US" dirty="0"/>
              <a:t>matrix </a:t>
            </a:r>
            <a:r>
              <a:rPr lang="en-US" b="1" dirty="0" smtClean="0"/>
              <a:t>N * N</a:t>
            </a:r>
          </a:p>
          <a:p>
            <a:pPr lvl="2"/>
            <a:r>
              <a:rPr lang="en-US" b="1" dirty="0" smtClean="0"/>
              <a:t>X</a:t>
            </a:r>
            <a:r>
              <a:rPr lang="en-US" dirty="0" smtClean="0"/>
              <a:t> is node feature matrix </a:t>
            </a:r>
            <a:r>
              <a:rPr lang="en-US" b="1" dirty="0"/>
              <a:t>N * </a:t>
            </a:r>
            <a:r>
              <a:rPr lang="en-US" b="1" dirty="0" smtClean="0"/>
              <a:t>C</a:t>
            </a:r>
          </a:p>
          <a:p>
            <a:pPr lvl="2"/>
            <a:r>
              <a:rPr lang="en-US" b="1" dirty="0" smtClean="0"/>
              <a:t>W </a:t>
            </a:r>
            <a:r>
              <a:rPr lang="en-US" dirty="0" smtClean="0"/>
              <a:t>weight matrix of size </a:t>
            </a:r>
            <a:r>
              <a:rPr lang="en-US" b="1" dirty="0" smtClean="0"/>
              <a:t>C * F</a:t>
            </a:r>
          </a:p>
          <a:p>
            <a:pPr lvl="2"/>
            <a:r>
              <a:rPr lang="en-US" b="1" dirty="0" smtClean="0"/>
              <a:t>Z </a:t>
            </a:r>
            <a:r>
              <a:rPr lang="en-US" dirty="0"/>
              <a:t>node-level </a:t>
            </a:r>
            <a:r>
              <a:rPr lang="en-US" dirty="0" smtClean="0"/>
              <a:t>output matrix </a:t>
            </a:r>
            <a:r>
              <a:rPr lang="en-US" b="1" dirty="0" smtClean="0"/>
              <a:t>N </a:t>
            </a:r>
            <a:r>
              <a:rPr lang="en-US" b="1" dirty="0"/>
              <a:t>* </a:t>
            </a:r>
            <a:r>
              <a:rPr lang="en-US" b="1" dirty="0" smtClean="0"/>
              <a:t>F</a:t>
            </a:r>
            <a:endParaRPr lang="en-US" b="1" dirty="0"/>
          </a:p>
          <a:p>
            <a:pPr marL="630936" lvl="2" indent="0">
              <a:buNone/>
            </a:pPr>
            <a:r>
              <a:rPr lang="en-US" dirty="0" smtClean="0"/>
              <a:t/>
            </a:r>
            <a:br>
              <a:rPr lang="en-US" dirty="0" smtClean="0"/>
            </a:b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Drug Branch</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38399"/>
            <a:ext cx="7981950" cy="2181225"/>
          </a:xfrm>
          <a:prstGeom prst="rect">
            <a:avLst/>
          </a:prstGeom>
        </p:spPr>
      </p:pic>
    </p:spTree>
    <p:extLst>
      <p:ext uri="{BB962C8B-B14F-4D97-AF65-F5344CB8AC3E}">
        <p14:creationId xmlns:p14="http://schemas.microsoft.com/office/powerpoint/2010/main" val="244176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867400"/>
          </a:xfrm>
        </p:spPr>
        <p:txBody>
          <a:bodyPr/>
          <a:lstStyle/>
          <a:p>
            <a:r>
              <a:rPr lang="en-US" dirty="0" smtClean="0"/>
              <a:t>GCN-based </a:t>
            </a:r>
            <a:r>
              <a:rPr lang="en-US" dirty="0"/>
              <a:t>model</a:t>
            </a:r>
          </a:p>
          <a:p>
            <a:pPr lvl="1"/>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a:t>Drug Branch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02569"/>
            <a:ext cx="2133600" cy="2107353"/>
          </a:xfrm>
          <a:prstGeom prst="rect">
            <a:avLst/>
          </a:prstGeom>
        </p:spPr>
      </p:pic>
      <p:sp>
        <p:nvSpPr>
          <p:cNvPr id="6" name="Rectangle 5"/>
          <p:cNvSpPr/>
          <p:nvPr/>
        </p:nvSpPr>
        <p:spPr>
          <a:xfrm>
            <a:off x="685800" y="3674430"/>
            <a:ext cx="838200" cy="5393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11975"/>
            <a:ext cx="4739096" cy="6629400"/>
          </a:xfrm>
          <a:prstGeom prst="rect">
            <a:avLst/>
          </a:prstGeom>
        </p:spPr>
      </p:pic>
    </p:spTree>
    <p:extLst>
      <p:ext uri="{BB962C8B-B14F-4D97-AF65-F5344CB8AC3E}">
        <p14:creationId xmlns:p14="http://schemas.microsoft.com/office/powerpoint/2010/main" val="611543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200"/>
          </a:xfrm>
        </p:spPr>
        <p:txBody>
          <a:bodyPr>
            <a:noAutofit/>
          </a:bodyPr>
          <a:lstStyle/>
          <a:p>
            <a:r>
              <a:rPr lang="en-US" dirty="0" smtClean="0"/>
              <a:t>Graph attention layer(GAT) layer</a:t>
            </a:r>
          </a:p>
          <a:p>
            <a:pPr lvl="1"/>
            <a:r>
              <a:rPr lang="en-US" sz="1600" dirty="0" smtClean="0"/>
              <a:t>graph attention Layer from the </a:t>
            </a:r>
            <a:r>
              <a:rPr lang="en-US" sz="1600" dirty="0">
                <a:hlinkClick r:id="rId2"/>
              </a:rPr>
              <a:t>“</a:t>
            </a:r>
            <a:r>
              <a:rPr lang="en-US" sz="1600" dirty="0">
                <a:hlinkClick r:id="rId3"/>
              </a:rPr>
              <a:t>Graph Attention Networks</a:t>
            </a:r>
            <a:r>
              <a:rPr lang="en-US" sz="1600" dirty="0">
                <a:hlinkClick r:id="rId2"/>
              </a:rPr>
              <a:t>”</a:t>
            </a:r>
            <a:r>
              <a:rPr lang="en-US" sz="1600" dirty="0" smtClean="0"/>
              <a:t> paper in 2018.</a:t>
            </a:r>
          </a:p>
          <a:p>
            <a:pPr lvl="1"/>
            <a:r>
              <a:rPr lang="en-US" sz="1600" dirty="0" smtClean="0"/>
              <a:t>Implemented in </a:t>
            </a:r>
            <a:r>
              <a:rPr lang="en-US" sz="1600" dirty="0" err="1" smtClean="0"/>
              <a:t>torch_geometric</a:t>
            </a:r>
            <a:r>
              <a:rPr lang="en-US" sz="1600" dirty="0" smtClean="0"/>
              <a:t> as </a:t>
            </a:r>
            <a:r>
              <a:rPr lang="en-US" sz="1600" b="1" dirty="0" err="1" smtClean="0"/>
              <a:t>GATConv</a:t>
            </a:r>
            <a:endParaRPr lang="en-US" sz="1600" b="1" dirty="0" smtClean="0"/>
          </a:p>
          <a:p>
            <a:pPr lvl="1"/>
            <a:endParaRPr lang="en-US" b="1" dirty="0"/>
          </a:p>
          <a:p>
            <a:pPr lvl="1"/>
            <a:endParaRPr lang="en-US" b="1" dirty="0" smtClean="0"/>
          </a:p>
          <a:p>
            <a:pPr lvl="1"/>
            <a:endParaRPr lang="en-US" b="1" dirty="0"/>
          </a:p>
          <a:p>
            <a:pPr lvl="1"/>
            <a:endParaRPr lang="en-US" b="1" dirty="0" smtClean="0"/>
          </a:p>
          <a:p>
            <a:pPr lvl="1"/>
            <a:endParaRPr lang="en-US" b="1" dirty="0" smtClean="0"/>
          </a:p>
          <a:p>
            <a:pPr lvl="1"/>
            <a:endParaRPr lang="en-US" b="1" dirty="0" smtClean="0"/>
          </a:p>
          <a:p>
            <a:pPr lvl="4"/>
            <a:endParaRPr lang="en-US" b="1" dirty="0" smtClean="0"/>
          </a:p>
          <a:p>
            <a:pPr lvl="2"/>
            <a:r>
              <a:rPr lang="en-US" sz="1800" b="1" dirty="0"/>
              <a:t>A</a:t>
            </a:r>
            <a:r>
              <a:rPr lang="en-US" sz="1800" dirty="0"/>
              <a:t> : adjacency matrix </a:t>
            </a:r>
            <a:r>
              <a:rPr lang="en-US" sz="1800" b="1" dirty="0"/>
              <a:t>N * N</a:t>
            </a:r>
          </a:p>
          <a:p>
            <a:pPr lvl="2"/>
            <a:r>
              <a:rPr lang="en-US" sz="1800" b="1" dirty="0"/>
              <a:t>X</a:t>
            </a:r>
            <a:r>
              <a:rPr lang="en-US" sz="1800" dirty="0"/>
              <a:t> : is node feature matrix </a:t>
            </a:r>
            <a:r>
              <a:rPr lang="en-US" sz="1800" b="1" dirty="0"/>
              <a:t>N * C</a:t>
            </a:r>
          </a:p>
          <a:p>
            <a:pPr lvl="2"/>
            <a:r>
              <a:rPr lang="en-US" sz="1800" b="1" dirty="0"/>
              <a:t>H : </a:t>
            </a:r>
            <a:r>
              <a:rPr lang="en-US" sz="1800" dirty="0"/>
              <a:t>transformed feature matrix </a:t>
            </a:r>
            <a:r>
              <a:rPr lang="en-US" sz="1800" b="1" dirty="0"/>
              <a:t>N * F</a:t>
            </a:r>
          </a:p>
          <a:p>
            <a:pPr lvl="2"/>
            <a:r>
              <a:rPr lang="en-US" sz="1800" b="1" dirty="0"/>
              <a:t>W: </a:t>
            </a:r>
            <a:r>
              <a:rPr lang="en-US" sz="1800" dirty="0"/>
              <a:t>weight matrix of current head </a:t>
            </a:r>
            <a:r>
              <a:rPr lang="en-US" sz="1800" b="1" dirty="0"/>
              <a:t>C * F</a:t>
            </a:r>
          </a:p>
          <a:p>
            <a:pPr lvl="2"/>
            <a:r>
              <a:rPr lang="en-US" sz="1800" b="1" dirty="0"/>
              <a:t>a : </a:t>
            </a:r>
            <a:r>
              <a:rPr lang="en-US" sz="1800" dirty="0"/>
              <a:t>attention vector of current head </a:t>
            </a:r>
            <a:r>
              <a:rPr lang="en-US" sz="1800" b="1" dirty="0"/>
              <a:t>2 * F</a:t>
            </a:r>
          </a:p>
          <a:p>
            <a:pPr lvl="2"/>
            <a:r>
              <a:rPr lang="en-US" sz="1800" b="1" dirty="0"/>
              <a:t>E : </a:t>
            </a:r>
            <a:r>
              <a:rPr lang="en-US" sz="1800" dirty="0"/>
              <a:t>attention score matrix </a:t>
            </a:r>
            <a:r>
              <a:rPr lang="en-US" sz="1800" b="1" dirty="0"/>
              <a:t>N * N</a:t>
            </a:r>
          </a:p>
          <a:p>
            <a:pPr lvl="2"/>
            <a:r>
              <a:rPr lang="en-US" sz="1800" b="1" dirty="0"/>
              <a:t>Z : </a:t>
            </a:r>
            <a:r>
              <a:rPr lang="en-US" sz="1800" dirty="0"/>
              <a:t>Final Output Feature Matrix </a:t>
            </a:r>
            <a:r>
              <a:rPr lang="en-US" sz="1800" b="1" dirty="0"/>
              <a:t>N * F * h</a:t>
            </a:r>
          </a:p>
          <a:p>
            <a:pPr lvl="1"/>
            <a:endParaRPr lang="en-US" b="1" dirty="0" smtClean="0"/>
          </a:p>
          <a:p>
            <a:pPr lvl="1"/>
            <a:endParaRPr lang="en-US" dirty="0"/>
          </a:p>
          <a:p>
            <a:pPr lvl="1"/>
            <a:endParaRPr lang="en-US" b="1" dirty="0" smtClean="0"/>
          </a:p>
          <a:p>
            <a:pPr lvl="1"/>
            <a:endParaRPr lang="en-US" b="1" dirty="0"/>
          </a:p>
          <a:p>
            <a:pPr lvl="2"/>
            <a:endParaRPr lang="en-US" dirty="0" smtClean="0"/>
          </a:p>
          <a:p>
            <a:pPr lvl="2"/>
            <a:endParaRPr lang="en-US" dirty="0"/>
          </a:p>
          <a:p>
            <a:pPr lvl="2"/>
            <a:endParaRPr lang="en-US" dirty="0" smtClean="0"/>
          </a:p>
          <a:p>
            <a:pPr lvl="2"/>
            <a:endParaRPr lang="en-US" dirty="0" smtClean="0"/>
          </a:p>
          <a:p>
            <a:pPr marL="630936" lvl="2" indent="0">
              <a:buNone/>
            </a:pPr>
            <a:r>
              <a:rPr lang="en-US" dirty="0" smtClean="0"/>
              <a:t/>
            </a:r>
            <a:br>
              <a:rPr lang="en-US" dirty="0" smtClean="0"/>
            </a:br>
            <a:endParaRPr lang="en-US" dirty="0"/>
          </a:p>
        </p:txBody>
      </p:sp>
      <p:sp>
        <p:nvSpPr>
          <p:cNvPr id="3" name="Title 2"/>
          <p:cNvSpPr>
            <a:spLocks noGrp="1"/>
          </p:cNvSpPr>
          <p:nvPr>
            <p:ph type="title"/>
          </p:nvPr>
        </p:nvSpPr>
        <p:spPr>
          <a:xfrm>
            <a:off x="586394" y="152400"/>
            <a:ext cx="8229600" cy="563562"/>
          </a:xfrm>
        </p:spPr>
        <p:txBody>
          <a:bodyPr>
            <a:normAutofit fontScale="90000"/>
          </a:bodyPr>
          <a:lstStyle/>
          <a:p>
            <a:r>
              <a:rPr lang="en-US" dirty="0" smtClean="0"/>
              <a:t>Drug Branch</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905000"/>
            <a:ext cx="8077200" cy="2692536"/>
          </a:xfrm>
          <a:prstGeom prst="rect">
            <a:avLst/>
          </a:prstGeom>
        </p:spPr>
      </p:pic>
    </p:spTree>
    <p:extLst>
      <p:ext uri="{BB962C8B-B14F-4D97-AF65-F5344CB8AC3E}">
        <p14:creationId xmlns:p14="http://schemas.microsoft.com/office/powerpoint/2010/main" val="1804637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867400"/>
          </a:xfrm>
        </p:spPr>
        <p:txBody>
          <a:bodyPr/>
          <a:lstStyle/>
          <a:p>
            <a:r>
              <a:rPr lang="en-US" dirty="0" smtClean="0"/>
              <a:t>GAT-based </a:t>
            </a:r>
            <a:r>
              <a:rPr lang="en-US" dirty="0"/>
              <a:t>model</a:t>
            </a:r>
          </a:p>
          <a:p>
            <a:pPr lvl="1"/>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a:t>Drug Branch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484662"/>
            <a:ext cx="2590800" cy="2558929"/>
          </a:xfrm>
          <a:prstGeom prst="rect">
            <a:avLst/>
          </a:prstGeom>
        </p:spPr>
      </p:pic>
      <p:sp>
        <p:nvSpPr>
          <p:cNvPr id="6" name="Rectangle 5"/>
          <p:cNvSpPr/>
          <p:nvPr/>
        </p:nvSpPr>
        <p:spPr>
          <a:xfrm>
            <a:off x="1066800" y="4626176"/>
            <a:ext cx="990600" cy="5393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76891"/>
            <a:ext cx="4097595" cy="6685656"/>
          </a:xfrm>
          <a:prstGeom prst="rect">
            <a:avLst/>
          </a:prstGeom>
        </p:spPr>
      </p:pic>
    </p:spTree>
    <p:extLst>
      <p:ext uri="{BB962C8B-B14F-4D97-AF65-F5344CB8AC3E}">
        <p14:creationId xmlns:p14="http://schemas.microsoft.com/office/powerpoint/2010/main" val="813527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867400"/>
          </a:xfrm>
        </p:spPr>
        <p:txBody>
          <a:bodyPr/>
          <a:lstStyle/>
          <a:p>
            <a:r>
              <a:rPr lang="en-US" dirty="0" smtClean="0"/>
              <a:t>GAT GCN-based </a:t>
            </a:r>
            <a:r>
              <a:rPr lang="en-US" dirty="0"/>
              <a:t>model</a:t>
            </a:r>
          </a:p>
          <a:p>
            <a:pPr lvl="1"/>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a:t>Drug Branch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827" y="2624781"/>
            <a:ext cx="3048000" cy="30105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461066"/>
            <a:ext cx="3548194" cy="6315482"/>
          </a:xfrm>
          <a:prstGeom prst="rect">
            <a:avLst/>
          </a:prstGeom>
        </p:spPr>
      </p:pic>
      <p:sp>
        <p:nvSpPr>
          <p:cNvPr id="8" name="Rectangle 7"/>
          <p:cNvSpPr/>
          <p:nvPr/>
        </p:nvSpPr>
        <p:spPr>
          <a:xfrm>
            <a:off x="1028700" y="3962400"/>
            <a:ext cx="11049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145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200"/>
          </a:xfrm>
        </p:spPr>
        <p:txBody>
          <a:bodyPr>
            <a:noAutofit/>
          </a:bodyPr>
          <a:lstStyle/>
          <a:p>
            <a:r>
              <a:rPr lang="en-US" dirty="0" smtClean="0"/>
              <a:t>Graph </a:t>
            </a:r>
            <a:r>
              <a:rPr lang="en-US" dirty="0" smtClean="0"/>
              <a:t>isomorphic network(GIN) </a:t>
            </a:r>
            <a:r>
              <a:rPr lang="en-US" dirty="0" smtClean="0"/>
              <a:t>layer</a:t>
            </a:r>
          </a:p>
          <a:p>
            <a:pPr lvl="1"/>
            <a:r>
              <a:rPr lang="en-US" sz="1600" dirty="0" smtClean="0"/>
              <a:t>graph attention Layer from the </a:t>
            </a:r>
            <a:r>
              <a:rPr lang="en-US" sz="1600" dirty="0">
                <a:hlinkClick r:id="rId2"/>
              </a:rPr>
              <a:t>“How Powerful are Graph Neural Networks?”</a:t>
            </a:r>
            <a:r>
              <a:rPr lang="en-US" sz="1600" dirty="0" smtClean="0"/>
              <a:t> paper in </a:t>
            </a:r>
            <a:r>
              <a:rPr lang="en-US" sz="1600" dirty="0" smtClean="0"/>
              <a:t>2019.</a:t>
            </a:r>
            <a:endParaRPr lang="en-US" sz="1600" dirty="0" smtClean="0"/>
          </a:p>
          <a:p>
            <a:pPr lvl="1"/>
            <a:r>
              <a:rPr lang="en-US" sz="1600" dirty="0" smtClean="0"/>
              <a:t>Implemented in </a:t>
            </a:r>
            <a:r>
              <a:rPr lang="en-US" sz="1600" dirty="0" err="1" smtClean="0"/>
              <a:t>torch_geometric</a:t>
            </a:r>
            <a:r>
              <a:rPr lang="en-US" sz="1600" dirty="0" smtClean="0"/>
              <a:t> as </a:t>
            </a:r>
            <a:r>
              <a:rPr lang="en-US" sz="1600" b="1" dirty="0" err="1" smtClean="0"/>
              <a:t>GINConv</a:t>
            </a:r>
            <a:endParaRPr lang="en-US" sz="1600" b="1" dirty="0" smtClean="0"/>
          </a:p>
          <a:p>
            <a:pPr lvl="1"/>
            <a:endParaRPr lang="en-US" b="1" dirty="0"/>
          </a:p>
          <a:p>
            <a:pPr lvl="1"/>
            <a:endParaRPr lang="en-US" b="1" dirty="0" smtClean="0"/>
          </a:p>
          <a:p>
            <a:pPr lvl="1"/>
            <a:endParaRPr lang="en-US" b="1" dirty="0"/>
          </a:p>
          <a:p>
            <a:pPr lvl="1"/>
            <a:endParaRPr lang="en-US" b="1" dirty="0" smtClean="0"/>
          </a:p>
          <a:p>
            <a:pPr lvl="1"/>
            <a:endParaRPr lang="en-US" b="1" dirty="0" smtClean="0"/>
          </a:p>
          <a:p>
            <a:pPr lvl="1"/>
            <a:endParaRPr lang="en-US" b="1" dirty="0" smtClean="0"/>
          </a:p>
          <a:p>
            <a:pPr lvl="4"/>
            <a:endParaRPr lang="en-US" b="1" dirty="0" smtClean="0"/>
          </a:p>
          <a:p>
            <a:pPr lvl="2"/>
            <a:r>
              <a:rPr lang="en-US" sz="1800" b="1" dirty="0"/>
              <a:t>A</a:t>
            </a:r>
            <a:r>
              <a:rPr lang="en-US" sz="1800" dirty="0"/>
              <a:t> : adjacency matrix </a:t>
            </a:r>
            <a:r>
              <a:rPr lang="en-US" sz="1800" b="1" dirty="0"/>
              <a:t>N * N</a:t>
            </a:r>
          </a:p>
          <a:p>
            <a:pPr lvl="2"/>
            <a:r>
              <a:rPr lang="en-US" sz="1800" b="1" dirty="0"/>
              <a:t>X</a:t>
            </a:r>
            <a:r>
              <a:rPr lang="en-US" sz="1800" dirty="0"/>
              <a:t> : is node feature matrix </a:t>
            </a:r>
            <a:r>
              <a:rPr lang="en-US" sz="1800" b="1" dirty="0"/>
              <a:t>N * </a:t>
            </a:r>
            <a:r>
              <a:rPr lang="en-US" sz="1800" b="1" dirty="0" smtClean="0"/>
              <a:t>C</a:t>
            </a:r>
          </a:p>
          <a:p>
            <a:pPr lvl="2"/>
            <a:r>
              <a:rPr lang="en-US" sz="1800" b="1" dirty="0" smtClean="0"/>
              <a:t>Z </a:t>
            </a:r>
            <a:r>
              <a:rPr lang="en-US" sz="1800" b="1" dirty="0"/>
              <a:t>: </a:t>
            </a:r>
            <a:r>
              <a:rPr lang="en-US" sz="1800" dirty="0"/>
              <a:t>Final Output Feature Matrix </a:t>
            </a:r>
            <a:r>
              <a:rPr lang="en-US" sz="1800" b="1" dirty="0"/>
              <a:t>N * </a:t>
            </a:r>
            <a:r>
              <a:rPr lang="en-US" sz="1800" b="1" dirty="0" smtClean="0"/>
              <a:t>F</a:t>
            </a:r>
            <a:endParaRPr lang="en-US" b="1" dirty="0" smtClean="0"/>
          </a:p>
          <a:p>
            <a:pPr lvl="1"/>
            <a:endParaRPr lang="en-US" dirty="0"/>
          </a:p>
          <a:p>
            <a:pPr lvl="1"/>
            <a:endParaRPr lang="en-US" b="1" dirty="0" smtClean="0"/>
          </a:p>
          <a:p>
            <a:pPr lvl="1"/>
            <a:endParaRPr lang="en-US" b="1" dirty="0"/>
          </a:p>
          <a:p>
            <a:pPr lvl="2"/>
            <a:endParaRPr lang="en-US" dirty="0" smtClean="0"/>
          </a:p>
          <a:p>
            <a:pPr lvl="2"/>
            <a:endParaRPr lang="en-US" dirty="0"/>
          </a:p>
          <a:p>
            <a:pPr lvl="2"/>
            <a:endParaRPr lang="en-US" dirty="0" smtClean="0"/>
          </a:p>
          <a:p>
            <a:pPr lvl="2"/>
            <a:endParaRPr lang="en-US" dirty="0" smtClean="0"/>
          </a:p>
          <a:p>
            <a:pPr marL="630936" lvl="2" indent="0">
              <a:buNone/>
            </a:pPr>
            <a:r>
              <a:rPr lang="en-US" dirty="0" smtClean="0"/>
              <a:t/>
            </a:r>
            <a:br>
              <a:rPr lang="en-US" dirty="0" smtClean="0"/>
            </a:br>
            <a:endParaRPr lang="en-US" dirty="0"/>
          </a:p>
        </p:txBody>
      </p:sp>
      <p:sp>
        <p:nvSpPr>
          <p:cNvPr id="3" name="Title 2"/>
          <p:cNvSpPr>
            <a:spLocks noGrp="1"/>
          </p:cNvSpPr>
          <p:nvPr>
            <p:ph type="title"/>
          </p:nvPr>
        </p:nvSpPr>
        <p:spPr>
          <a:xfrm>
            <a:off x="586394" y="152400"/>
            <a:ext cx="8229600" cy="563562"/>
          </a:xfrm>
        </p:spPr>
        <p:txBody>
          <a:bodyPr>
            <a:normAutofit fontScale="90000"/>
          </a:bodyPr>
          <a:lstStyle/>
          <a:p>
            <a:r>
              <a:rPr lang="en-US" dirty="0" smtClean="0"/>
              <a:t>Drug Branch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49" y="1910542"/>
            <a:ext cx="8991600" cy="258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654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867400"/>
          </a:xfrm>
        </p:spPr>
        <p:txBody>
          <a:bodyPr/>
          <a:lstStyle/>
          <a:p>
            <a:r>
              <a:rPr lang="en-US" dirty="0" smtClean="0"/>
              <a:t>GIN-based </a:t>
            </a:r>
            <a:r>
              <a:rPr lang="en-US" dirty="0"/>
              <a:t>model</a:t>
            </a:r>
          </a:p>
          <a:p>
            <a:pPr lvl="1"/>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a:t>Drug Branch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827" y="2624781"/>
            <a:ext cx="3048000" cy="3010504"/>
          </a:xfrm>
          <a:prstGeom prst="rect">
            <a:avLst/>
          </a:prstGeom>
        </p:spPr>
      </p:pic>
      <p:sp>
        <p:nvSpPr>
          <p:cNvPr id="8" name="Rectangle 7"/>
          <p:cNvSpPr/>
          <p:nvPr/>
        </p:nvSpPr>
        <p:spPr>
          <a:xfrm>
            <a:off x="1028700" y="3962400"/>
            <a:ext cx="11049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3553"/>
            <a:ext cx="3581400" cy="6858000"/>
          </a:xfrm>
          <a:prstGeom prst="rect">
            <a:avLst/>
          </a:prstGeom>
        </p:spPr>
      </p:pic>
    </p:spTree>
    <p:extLst>
      <p:ext uri="{BB962C8B-B14F-4D97-AF65-F5344CB8AC3E}">
        <p14:creationId xmlns:p14="http://schemas.microsoft.com/office/powerpoint/2010/main" val="209930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virus encodes one or more </a:t>
            </a:r>
            <a:r>
              <a:rPr lang="en-US" b="1" dirty="0"/>
              <a:t>proteases</a:t>
            </a:r>
            <a:r>
              <a:rPr lang="en-US" dirty="0"/>
              <a:t> which are enzymes that spur the formation of new protein products, thus play crucial roles in virus </a:t>
            </a:r>
            <a:r>
              <a:rPr lang="en-US" dirty="0" smtClean="0"/>
              <a:t>replication</a:t>
            </a:r>
          </a:p>
          <a:p>
            <a:r>
              <a:rPr lang="en-US" b="1" dirty="0"/>
              <a:t>proteases </a:t>
            </a:r>
            <a:r>
              <a:rPr lang="en-US" dirty="0" smtClean="0"/>
              <a:t>are </a:t>
            </a:r>
            <a:r>
              <a:rPr lang="en-US" dirty="0"/>
              <a:t>important targets for the design and development of potent antiviral agents or </a:t>
            </a:r>
            <a:r>
              <a:rPr lang="en-US" b="1" dirty="0" smtClean="0"/>
              <a:t>drugs</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2877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900449"/>
            <a:ext cx="3686153" cy="5595601"/>
          </a:xfrm>
        </p:spPr>
      </p:pic>
      <p:sp>
        <p:nvSpPr>
          <p:cNvPr id="3" name="Title 2"/>
          <p:cNvSpPr>
            <a:spLocks noGrp="1"/>
          </p:cNvSpPr>
          <p:nvPr>
            <p:ph type="title"/>
          </p:nvPr>
        </p:nvSpPr>
        <p:spPr>
          <a:xfrm>
            <a:off x="457200" y="274638"/>
            <a:ext cx="8229600" cy="715962"/>
          </a:xfrm>
        </p:spPr>
        <p:txBody>
          <a:bodyPr>
            <a:normAutofit fontScale="90000"/>
          </a:bodyPr>
          <a:lstStyle/>
          <a:p>
            <a:r>
              <a:rPr lang="en-US" dirty="0" smtClean="0"/>
              <a:t>Combined fully connected layers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0753" y="3886200"/>
            <a:ext cx="2562247" cy="2530727"/>
          </a:xfrm>
          <a:prstGeom prst="rect">
            <a:avLst/>
          </a:prstGeom>
        </p:spPr>
      </p:pic>
      <p:sp>
        <p:nvSpPr>
          <p:cNvPr id="5" name="Rectangle 4"/>
          <p:cNvSpPr/>
          <p:nvPr/>
        </p:nvSpPr>
        <p:spPr>
          <a:xfrm>
            <a:off x="7481876" y="4063185"/>
            <a:ext cx="525780" cy="368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60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smtClean="0"/>
              <a:t>Fork the </a:t>
            </a:r>
            <a:r>
              <a:rPr lang="en-US" dirty="0" err="1" smtClean="0"/>
              <a:t>GraphDTA</a:t>
            </a:r>
            <a:r>
              <a:rPr lang="en-US" dirty="0"/>
              <a:t> </a:t>
            </a:r>
            <a:r>
              <a:rPr lang="en-US" dirty="0" smtClean="0"/>
              <a:t>code repository</a:t>
            </a:r>
          </a:p>
          <a:p>
            <a:r>
              <a:rPr lang="en-US" dirty="0" smtClean="0"/>
              <a:t>Refactor and debug the code</a:t>
            </a:r>
          </a:p>
          <a:p>
            <a:r>
              <a:rPr lang="en-US" dirty="0" smtClean="0"/>
              <a:t>Train the proposed 4 models on 3 datasets </a:t>
            </a:r>
          </a:p>
          <a:p>
            <a:r>
              <a:rPr lang="en-US" dirty="0" smtClean="0"/>
              <a:t>Plot and compare the resulting MSEs  </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Contribution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914" y="3392289"/>
            <a:ext cx="4553727" cy="1295400"/>
          </a:xfrm>
          <a:prstGeom prst="rect">
            <a:avLst/>
          </a:prstGeom>
        </p:spPr>
      </p:pic>
    </p:spTree>
    <p:extLst>
      <p:ext uri="{BB962C8B-B14F-4D97-AF65-F5344CB8AC3E}">
        <p14:creationId xmlns:p14="http://schemas.microsoft.com/office/powerpoint/2010/main" val="2153724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76200" y="1143000"/>
            <a:ext cx="90678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86800" cy="238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42062"/>
            <a:ext cx="3638550" cy="274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490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9" y="158969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72" y="4033345"/>
            <a:ext cx="3492228" cy="260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985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4508" cy="238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048" y="4110546"/>
            <a:ext cx="3414713" cy="25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22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err="1" smtClean="0"/>
              <a:t>GinConv</a:t>
            </a:r>
            <a:r>
              <a:rPr lang="en-US" b="1" dirty="0" smtClean="0"/>
              <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89124" cy="24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37094"/>
            <a:ext cx="3505200" cy="25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smtClean="0"/>
              <a:t>kiba</a:t>
            </a:r>
            <a:r>
              <a:rPr lang="en-US" dirty="0" smtClean="0"/>
              <a:t> dataset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 y="167640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43703"/>
            <a:ext cx="3505200" cy="260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4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smtClean="0"/>
              <a:t>kiba</a:t>
            </a:r>
            <a:r>
              <a:rPr lang="en-US" dirty="0" smtClean="0"/>
              <a:t> dataset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30" y="1600200"/>
            <a:ext cx="8663853" cy="236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4290"/>
            <a:ext cx="3733800" cy="274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01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smtClean="0"/>
              <a:t>kiba</a:t>
            </a:r>
            <a:r>
              <a:rPr lang="en-US" dirty="0" smtClean="0"/>
              <a:t> dataset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99162"/>
            <a:ext cx="8752114" cy="241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293850"/>
            <a:ext cx="3352800" cy="249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74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err="1" smtClean="0"/>
              <a:t>kiba</a:t>
            </a:r>
            <a:r>
              <a:rPr lang="en-US" dirty="0" smtClean="0"/>
              <a:t> dataset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7" y="1531883"/>
            <a:ext cx="8790709" cy="240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483" y="3977791"/>
            <a:ext cx="3762703" cy="271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29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Binding affinity </a:t>
            </a:r>
            <a:r>
              <a:rPr lang="en-US" dirty="0"/>
              <a:t>is the strength of the binding interaction between a single </a:t>
            </a:r>
            <a:r>
              <a:rPr lang="en-US" dirty="0" smtClean="0"/>
              <a:t>molecule </a:t>
            </a:r>
            <a:r>
              <a:rPr lang="en-US" dirty="0"/>
              <a:t>(e.g., a virus protein) to its ligand or binding partner (e.g., a drug)</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08801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smtClean="0"/>
              <a:t>URV</a:t>
            </a:r>
            <a:r>
              <a:rPr lang="en-US" dirty="0" smtClean="0"/>
              <a:t> dataset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199" cy="243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78746"/>
            <a:ext cx="3383912" cy="258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989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smtClean="0"/>
              <a:t>URV</a:t>
            </a:r>
            <a:r>
              <a:rPr lang="en-US" dirty="0" smtClean="0"/>
              <a:t> 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5" y="1600200"/>
            <a:ext cx="8894615"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35971"/>
            <a:ext cx="3552825" cy="268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88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smtClean="0"/>
              <a:t>URV</a:t>
            </a:r>
            <a:r>
              <a:rPr lang="en-US" dirty="0" smtClean="0"/>
              <a:t> 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72204" cy="266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77900"/>
            <a:ext cx="3184634" cy="243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41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smtClean="0"/>
              <a:t>URV</a:t>
            </a:r>
            <a:r>
              <a:rPr lang="en-US" dirty="0" smtClean="0"/>
              <a:t> 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6" y="1600200"/>
            <a:ext cx="887614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954" y="4038600"/>
            <a:ext cx="3564214"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590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5624816"/>
              </p:ext>
            </p:extLst>
          </p:nvPr>
        </p:nvGraphicFramePr>
        <p:xfrm>
          <a:off x="609600" y="1219200"/>
          <a:ext cx="7467600" cy="4820920"/>
        </p:xfrm>
        <a:graphic>
          <a:graphicData uri="http://schemas.openxmlformats.org/drawingml/2006/table">
            <a:tbl>
              <a:tblPr firstRow="1" bandRow="1">
                <a:tableStyleId>{5C22544A-7EE6-4342-B048-85BDC9FD1C3A}</a:tableStyleId>
              </a:tblPr>
              <a:tblGrid>
                <a:gridCol w="2181546"/>
                <a:gridCol w="1678113"/>
                <a:gridCol w="1702941"/>
                <a:gridCol w="1905000"/>
              </a:tblGrid>
              <a:tr h="370840">
                <a:tc>
                  <a:txBody>
                    <a:bodyPr/>
                    <a:lstStyle/>
                    <a:p>
                      <a:pPr algn="ctr"/>
                      <a:r>
                        <a:rPr lang="en-US" dirty="0" smtClean="0"/>
                        <a:t>model</a:t>
                      </a:r>
                      <a:endParaRPr lang="en-US" dirty="0"/>
                    </a:p>
                  </a:txBody>
                  <a:tcPr/>
                </a:tc>
                <a:tc>
                  <a:txBody>
                    <a:bodyPr/>
                    <a:lstStyle/>
                    <a:p>
                      <a:pPr algn="ctr"/>
                      <a:r>
                        <a:rPr lang="en-US" dirty="0" smtClean="0"/>
                        <a:t>dataset</a:t>
                      </a:r>
                      <a:endParaRPr lang="en-US" dirty="0"/>
                    </a:p>
                  </a:txBody>
                  <a:tcPr/>
                </a:tc>
                <a:tc>
                  <a:txBody>
                    <a:bodyPr/>
                    <a:lstStyle/>
                    <a:p>
                      <a:pPr algn="ctr"/>
                      <a:r>
                        <a:rPr lang="en-US" dirty="0" smtClean="0"/>
                        <a:t>MSE in paper</a:t>
                      </a:r>
                      <a:endParaRPr lang="en-US" dirty="0"/>
                    </a:p>
                  </a:txBody>
                  <a:tcPr/>
                </a:tc>
                <a:tc>
                  <a:txBody>
                    <a:bodyPr/>
                    <a:lstStyle/>
                    <a:p>
                      <a:pPr algn="ctr"/>
                      <a:r>
                        <a:rPr lang="en-US" dirty="0" smtClean="0"/>
                        <a:t>MSE obtained</a:t>
                      </a:r>
                      <a:endParaRPr lang="en-US" dirty="0"/>
                    </a:p>
                  </a:txBody>
                  <a:tcPr/>
                </a:tc>
              </a:tr>
              <a:tr h="370840">
                <a:tc>
                  <a:txBody>
                    <a:bodyPr/>
                    <a:lstStyle/>
                    <a:p>
                      <a:pPr algn="ctr"/>
                      <a:r>
                        <a:rPr lang="en-US" dirty="0" smtClean="0"/>
                        <a:t>GCN</a:t>
                      </a:r>
                      <a:r>
                        <a:rPr lang="en-US" baseline="0" dirty="0" smtClean="0"/>
                        <a:t>-based</a:t>
                      </a:r>
                      <a:endParaRPr lang="en-US" dirty="0"/>
                    </a:p>
                  </a:txBody>
                  <a:tcPr>
                    <a:solidFill>
                      <a:schemeClr val="bg2">
                        <a:lumMod val="90000"/>
                      </a:schemeClr>
                    </a:solidFill>
                  </a:tcPr>
                </a:tc>
                <a:tc>
                  <a:txBody>
                    <a:bodyPr/>
                    <a:lstStyle/>
                    <a:p>
                      <a:pPr algn="ctr"/>
                      <a:r>
                        <a:rPr lang="en-US" dirty="0" err="1" smtClean="0"/>
                        <a:t>davis</a:t>
                      </a:r>
                      <a:endParaRPr lang="en-US" dirty="0"/>
                    </a:p>
                  </a:txBody>
                  <a:tcPr>
                    <a:solidFill>
                      <a:schemeClr val="bg2">
                        <a:lumMod val="90000"/>
                      </a:schemeClr>
                    </a:solidFill>
                  </a:tcPr>
                </a:tc>
                <a:tc>
                  <a:txBody>
                    <a:bodyPr/>
                    <a:lstStyle/>
                    <a:p>
                      <a:pPr algn="ctr"/>
                      <a:r>
                        <a:rPr lang="en-US" dirty="0" smtClean="0"/>
                        <a:t>0.254</a:t>
                      </a:r>
                      <a:endParaRPr lang="en-US" dirty="0"/>
                    </a:p>
                  </a:txBody>
                  <a:tcPr>
                    <a:solidFill>
                      <a:schemeClr val="bg2">
                        <a:lumMod val="90000"/>
                      </a:schemeClr>
                    </a:solidFill>
                  </a:tcPr>
                </a:tc>
                <a:tc>
                  <a:txBody>
                    <a:bodyPr/>
                    <a:lstStyle/>
                    <a:p>
                      <a:pPr algn="ctr"/>
                      <a:r>
                        <a:rPr lang="en-US" dirty="0" smtClean="0"/>
                        <a:t>0.25</a:t>
                      </a:r>
                      <a:endParaRPr lang="en-US" dirty="0"/>
                    </a:p>
                  </a:txBody>
                  <a:tcPr>
                    <a:solidFill>
                      <a:schemeClr val="bg2">
                        <a:lumMod val="90000"/>
                      </a:schemeClr>
                    </a:solidFill>
                  </a:tcPr>
                </a:tc>
              </a:tr>
              <a:tr h="370840">
                <a:tc>
                  <a:txBody>
                    <a:bodyPr/>
                    <a:lstStyle/>
                    <a:p>
                      <a:pPr algn="ctr"/>
                      <a:r>
                        <a:rPr lang="en-US" dirty="0" smtClean="0"/>
                        <a:t>GATGCN-based</a:t>
                      </a:r>
                      <a:endParaRPr lang="en-US" dirty="0"/>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0.245</a:t>
                      </a:r>
                      <a:endParaRPr lang="en-US" dirty="0"/>
                    </a:p>
                  </a:txBody>
                  <a:tcPr>
                    <a:solidFill>
                      <a:schemeClr val="bg2">
                        <a:lumMod val="90000"/>
                      </a:schemeClr>
                    </a:solidFill>
                  </a:tcPr>
                </a:tc>
                <a:tc>
                  <a:txBody>
                    <a:bodyPr/>
                    <a:lstStyle/>
                    <a:p>
                      <a:pPr algn="ctr"/>
                      <a:r>
                        <a:rPr lang="en-US" dirty="0" smtClean="0"/>
                        <a:t>0.27</a:t>
                      </a:r>
                      <a:endParaRPr lang="en-US" dirty="0"/>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0.232</a:t>
                      </a:r>
                      <a:endParaRPr lang="en-US" dirty="0"/>
                    </a:p>
                  </a:txBody>
                  <a:tcPr>
                    <a:solidFill>
                      <a:schemeClr val="bg2">
                        <a:lumMod val="90000"/>
                      </a:schemeClr>
                    </a:solidFill>
                  </a:tcPr>
                </a:tc>
                <a:tc>
                  <a:txBody>
                    <a:bodyPr/>
                    <a:lstStyle/>
                    <a:p>
                      <a:pPr algn="ctr"/>
                      <a:r>
                        <a:rPr lang="en-US" dirty="0" smtClean="0"/>
                        <a:t>0.25</a:t>
                      </a:r>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0.229</a:t>
                      </a:r>
                      <a:endParaRPr lang="en-US" dirty="0"/>
                    </a:p>
                  </a:txBody>
                  <a:tcPr>
                    <a:solidFill>
                      <a:schemeClr val="bg2">
                        <a:lumMod val="90000"/>
                      </a:schemeClr>
                    </a:solidFill>
                  </a:tcPr>
                </a:tc>
                <a:tc>
                  <a:txBody>
                    <a:bodyPr/>
                    <a:lstStyle/>
                    <a:p>
                      <a:pPr algn="ctr"/>
                      <a:r>
                        <a:rPr lang="en-US" dirty="0" smtClean="0"/>
                        <a:t>0.24</a:t>
                      </a:r>
                      <a:endParaRPr lang="en-US" dirty="0"/>
                    </a:p>
                  </a:txBody>
                  <a:tcPr>
                    <a:solidFill>
                      <a:schemeClr val="bg2">
                        <a:lumMod val="90000"/>
                      </a:schemeClr>
                    </a:solidFill>
                  </a:tcPr>
                </a:tc>
              </a:tr>
              <a:tr h="370840">
                <a:tc>
                  <a:txBody>
                    <a:bodyPr/>
                    <a:lstStyle/>
                    <a:p>
                      <a:pPr algn="ctr"/>
                      <a:r>
                        <a:rPr lang="en-US" dirty="0" smtClean="0"/>
                        <a:t>GCN</a:t>
                      </a:r>
                      <a:r>
                        <a:rPr lang="en-US" baseline="0" dirty="0" smtClean="0"/>
                        <a:t>-based</a:t>
                      </a:r>
                      <a:endParaRPr lang="en-US" dirty="0"/>
                    </a:p>
                  </a:txBody>
                  <a:tcPr>
                    <a:solidFill>
                      <a:schemeClr val="accent1">
                        <a:lumMod val="60000"/>
                        <a:lumOff val="40000"/>
                      </a:schemeClr>
                    </a:solidFill>
                  </a:tcPr>
                </a:tc>
                <a:tc>
                  <a:txBody>
                    <a:bodyPr/>
                    <a:lstStyle/>
                    <a:p>
                      <a:pPr algn="ctr"/>
                      <a:r>
                        <a:rPr lang="en-US" dirty="0" err="1" smtClean="0"/>
                        <a:t>kiba</a:t>
                      </a:r>
                      <a:endParaRPr lang="en-US" dirty="0"/>
                    </a:p>
                  </a:txBody>
                  <a:tcPr>
                    <a:solidFill>
                      <a:schemeClr val="accent1">
                        <a:lumMod val="60000"/>
                        <a:lumOff val="40000"/>
                      </a:schemeClr>
                    </a:solidFill>
                  </a:tcPr>
                </a:tc>
                <a:tc>
                  <a:txBody>
                    <a:bodyPr/>
                    <a:lstStyle/>
                    <a:p>
                      <a:pPr algn="ctr"/>
                      <a:r>
                        <a:rPr lang="en-US" dirty="0" smtClean="0"/>
                        <a:t>0.179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algn="ctr"/>
                      <a:r>
                        <a:rPr lang="en-US" dirty="0" smtClean="0"/>
                        <a:t>GATGCN-based</a:t>
                      </a:r>
                      <a:endParaRPr lang="en-US" dirty="0"/>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0.147</a:t>
                      </a:r>
                      <a:endParaRPr lang="en-US" dirty="0"/>
                    </a:p>
                  </a:txBody>
                  <a:tcPr>
                    <a:solidFill>
                      <a:schemeClr val="accent1">
                        <a:lumMod val="60000"/>
                        <a:lumOff val="40000"/>
                      </a:schemeClr>
                    </a:solidFill>
                  </a:tcPr>
                </a:tc>
                <a:tc>
                  <a:txBody>
                    <a:bodyPr/>
                    <a:lstStyle/>
                    <a:p>
                      <a:pPr algn="ctr"/>
                      <a:r>
                        <a:rPr lang="en-US" dirty="0" smtClean="0"/>
                        <a:t>0.15</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0.17</a:t>
                      </a:r>
                      <a:endParaRPr lang="en-US" dirty="0"/>
                    </a:p>
                  </a:txBody>
                  <a:tcPr>
                    <a:solidFill>
                      <a:schemeClr val="accent1">
                        <a:lumMod val="60000"/>
                        <a:lumOff val="40000"/>
                      </a:schemeClr>
                    </a:solidFill>
                  </a:tcPr>
                </a:tc>
              </a:tr>
              <a:tr h="370840">
                <a:tc>
                  <a:txBody>
                    <a:bodyPr/>
                    <a:lstStyle/>
                    <a:p>
                      <a:pPr algn="ctr"/>
                      <a:r>
                        <a:rPr lang="en-US" dirty="0" smtClean="0"/>
                        <a:t>GCN</a:t>
                      </a:r>
                      <a:r>
                        <a:rPr lang="en-US" baseline="0" dirty="0" smtClean="0"/>
                        <a:t>-based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0.35</a:t>
                      </a:r>
                      <a:endParaRPr lang="en-US" dirty="0"/>
                    </a:p>
                  </a:txBody>
                  <a:tcPr>
                    <a:solidFill>
                      <a:schemeClr val="bg2">
                        <a:lumMod val="50000"/>
                      </a:schemeClr>
                    </a:solidFill>
                  </a:tcPr>
                </a:tc>
              </a:tr>
              <a:tr h="370840">
                <a:tc>
                  <a:txBody>
                    <a:bodyPr/>
                    <a:lstStyle/>
                    <a:p>
                      <a:pPr algn="ctr"/>
                      <a:r>
                        <a:rPr lang="en-US" dirty="0" smtClean="0"/>
                        <a:t>GATGCN-based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0.32</a:t>
                      </a:r>
                      <a:endParaRPr lang="en-US" dirty="0"/>
                    </a:p>
                  </a:txBody>
                  <a:tcPr>
                    <a:solidFill>
                      <a:schemeClr val="bg2">
                        <a:lumMod val="50000"/>
                      </a:schemeClr>
                    </a:solidFill>
                  </a:tcPr>
                </a:tc>
              </a:tr>
            </a:tbl>
          </a:graphicData>
        </a:graphic>
      </p:graphicFrame>
      <p:sp>
        <p:nvSpPr>
          <p:cNvPr id="3" name="Title 2"/>
          <p:cNvSpPr>
            <a:spLocks noGrp="1"/>
          </p:cNvSpPr>
          <p:nvPr>
            <p:ph type="title"/>
          </p:nvPr>
        </p:nvSpPr>
        <p:spPr/>
        <p:txBody>
          <a:bodyPr/>
          <a:lstStyle/>
          <a:p>
            <a:r>
              <a:rPr lang="en-US" dirty="0" smtClean="0"/>
              <a:t>Summary of results</a:t>
            </a:r>
            <a:endParaRPr lang="en-US" dirty="0"/>
          </a:p>
        </p:txBody>
      </p:sp>
    </p:spTree>
    <p:extLst>
      <p:ext uri="{BB962C8B-B14F-4D97-AF65-F5344CB8AC3E}">
        <p14:creationId xmlns:p14="http://schemas.microsoft.com/office/powerpoint/2010/main" val="2395039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sample size of the data including train and test sets is largest in </a:t>
            </a:r>
            <a:r>
              <a:rPr lang="en-US" sz="2800" dirty="0" err="1"/>
              <a:t>kiba</a:t>
            </a:r>
            <a:r>
              <a:rPr lang="en-US" sz="2800" dirty="0"/>
              <a:t> then </a:t>
            </a:r>
            <a:r>
              <a:rPr lang="en-US" sz="2800" dirty="0" err="1"/>
              <a:t>davis</a:t>
            </a:r>
            <a:r>
              <a:rPr lang="en-US" sz="2800" dirty="0"/>
              <a:t> followed by </a:t>
            </a:r>
            <a:r>
              <a:rPr lang="en-US" sz="2800" dirty="0" smtClean="0"/>
              <a:t>URV.</a:t>
            </a:r>
          </a:p>
          <a:p>
            <a:r>
              <a:rPr lang="en-US" sz="2800" dirty="0" err="1"/>
              <a:t>kiba</a:t>
            </a:r>
            <a:r>
              <a:rPr lang="en-US" sz="2800" dirty="0"/>
              <a:t> dataset has the best diversity specially for the target proteins as it integrates different bioactivity scores</a:t>
            </a:r>
            <a:endParaRPr lang="en-US" sz="2800" dirty="0" smtClean="0"/>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10627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lstStyle/>
          <a:p>
            <a:r>
              <a:rPr lang="en-US" dirty="0"/>
              <a:t>A protein sequence is the order of amino acids in a protein. Amino acids are the building blocks of </a:t>
            </a:r>
            <a:r>
              <a:rPr lang="en-US" dirty="0" smtClean="0"/>
              <a:t>proteins</a:t>
            </a:r>
            <a:endParaRPr lang="en-US" dirty="0"/>
          </a:p>
          <a:p>
            <a:r>
              <a:rPr lang="en-US" dirty="0"/>
              <a:t>an example of a protein sequence, representing the first 7 amino acids of the protein </a:t>
            </a:r>
            <a:r>
              <a:rPr lang="en-US" dirty="0" smtClean="0"/>
              <a:t>insulin (</a:t>
            </a:r>
            <a:r>
              <a:rPr lang="en-US" b="1" dirty="0" smtClean="0"/>
              <a:t>GIVEQCC ...</a:t>
            </a:r>
            <a:r>
              <a:rPr lang="en-US" dirty="0" smtClean="0"/>
              <a:t>):</a:t>
            </a:r>
          </a:p>
          <a:p>
            <a:pPr lvl="1"/>
            <a:r>
              <a:rPr lang="en-US" dirty="0" smtClean="0"/>
              <a:t></a:t>
            </a:r>
            <a:r>
              <a:rPr lang="en-US" b="1" dirty="0" smtClean="0"/>
              <a:t>G</a:t>
            </a:r>
            <a:r>
              <a:rPr lang="en-US" dirty="0"/>
              <a:t>: Glycine </a:t>
            </a:r>
            <a:endParaRPr lang="en-US" dirty="0" smtClean="0"/>
          </a:p>
          <a:p>
            <a:pPr lvl="1"/>
            <a:r>
              <a:rPr lang="en-US" b="1" dirty="0" smtClean="0"/>
              <a:t>I</a:t>
            </a:r>
            <a:r>
              <a:rPr lang="en-US" dirty="0"/>
              <a:t>: Isoleucine </a:t>
            </a:r>
            <a:endParaRPr lang="en-US" dirty="0" smtClean="0"/>
          </a:p>
          <a:p>
            <a:pPr lvl="1"/>
            <a:r>
              <a:rPr lang="en-US" b="1" dirty="0" smtClean="0"/>
              <a:t>V</a:t>
            </a:r>
            <a:r>
              <a:rPr lang="en-US" dirty="0"/>
              <a:t>: </a:t>
            </a:r>
            <a:r>
              <a:rPr lang="en-US" dirty="0" err="1"/>
              <a:t>Valine</a:t>
            </a:r>
            <a:r>
              <a:rPr lang="en-US" dirty="0"/>
              <a:t> </a:t>
            </a:r>
            <a:endParaRPr lang="en-US" dirty="0" smtClean="0"/>
          </a:p>
          <a:p>
            <a:pPr lvl="1"/>
            <a:r>
              <a:rPr lang="en-US" b="1" dirty="0" smtClean="0"/>
              <a:t>E</a:t>
            </a:r>
            <a:r>
              <a:rPr lang="en-US" dirty="0"/>
              <a:t>: Glutamic acid </a:t>
            </a:r>
            <a:endParaRPr lang="en-US" dirty="0" smtClean="0"/>
          </a:p>
          <a:p>
            <a:pPr lvl="1"/>
            <a:r>
              <a:rPr lang="en-US" b="1" dirty="0" smtClean="0"/>
              <a:t>Q</a:t>
            </a:r>
            <a:r>
              <a:rPr lang="en-US" dirty="0"/>
              <a:t>: Glutamine </a:t>
            </a:r>
            <a:endParaRPr lang="en-US" dirty="0" smtClean="0"/>
          </a:p>
          <a:p>
            <a:pPr lvl="1"/>
            <a:r>
              <a:rPr lang="en-US" b="1" dirty="0" smtClean="0"/>
              <a:t>C</a:t>
            </a:r>
            <a:r>
              <a:rPr lang="en-US" dirty="0"/>
              <a:t>: Cysteine </a:t>
            </a:r>
            <a:endParaRPr lang="en-US" dirty="0" smtClean="0"/>
          </a:p>
          <a:p>
            <a:pPr lvl="1"/>
            <a:r>
              <a:rPr lang="en-US" b="1" dirty="0" smtClean="0"/>
              <a:t>C</a:t>
            </a:r>
            <a:r>
              <a:rPr lang="en-US" dirty="0"/>
              <a:t>: Cysteine</a:t>
            </a:r>
          </a:p>
          <a:p>
            <a:endParaRPr lang="en-US" dirty="0"/>
          </a:p>
        </p:txBody>
      </p:sp>
      <p:sp>
        <p:nvSpPr>
          <p:cNvPr id="3" name="Title 2"/>
          <p:cNvSpPr>
            <a:spLocks noGrp="1"/>
          </p:cNvSpPr>
          <p:nvPr>
            <p:ph type="title"/>
          </p:nvPr>
        </p:nvSpPr>
        <p:spPr/>
        <p:txBody>
          <a:bodyPr/>
          <a:lstStyle/>
          <a:p>
            <a:r>
              <a:rPr lang="en-US" b="0" dirty="0" smtClean="0">
                <a:effectLst/>
              </a:rPr>
              <a:t>Protein representation</a:t>
            </a:r>
            <a:endParaRPr lang="en-US" b="0" dirty="0">
              <a:effectLst/>
            </a:endParaRPr>
          </a:p>
        </p:txBody>
      </p:sp>
    </p:spTree>
    <p:extLst>
      <p:ext uri="{BB962C8B-B14F-4D97-AF65-F5344CB8AC3E}">
        <p14:creationId xmlns:p14="http://schemas.microsoft.com/office/powerpoint/2010/main" val="8693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a:t>“Simplified Molecular-Input Line-Entry System</a:t>
            </a:r>
            <a:r>
              <a:rPr lang="en-US" dirty="0" smtClean="0"/>
              <a:t>”</a:t>
            </a:r>
          </a:p>
          <a:p>
            <a:r>
              <a:rPr lang="en-US" dirty="0"/>
              <a:t>popular method for specifying molecules with text strings</a:t>
            </a:r>
            <a:r>
              <a:rPr lang="en-US" dirty="0" smtClean="0"/>
              <a:t>.</a:t>
            </a:r>
          </a:p>
          <a:p>
            <a:r>
              <a:rPr lang="en-US" dirty="0" smtClean="0"/>
              <a:t>invented </a:t>
            </a:r>
            <a:r>
              <a:rPr lang="en-US" dirty="0"/>
              <a:t>to represent </a:t>
            </a:r>
            <a:r>
              <a:rPr lang="en-US" dirty="0" smtClean="0"/>
              <a:t>molecules to </a:t>
            </a:r>
            <a:r>
              <a:rPr lang="en-US" dirty="0"/>
              <a:t>be readable by </a:t>
            </a:r>
            <a:r>
              <a:rPr lang="en-US" dirty="0" smtClean="0"/>
              <a:t>humans and computers</a:t>
            </a:r>
          </a:p>
          <a:p>
            <a:pPr lvl="1"/>
            <a:r>
              <a:rPr lang="en-US" dirty="0"/>
              <a:t>Methane: "C"</a:t>
            </a:r>
          </a:p>
          <a:p>
            <a:pPr lvl="1"/>
            <a:r>
              <a:rPr lang="en-US" dirty="0"/>
              <a:t>Ethanol: "CCO"</a:t>
            </a:r>
          </a:p>
          <a:p>
            <a:pPr lvl="1"/>
            <a:r>
              <a:rPr lang="en-US" dirty="0"/>
              <a:t>Benzene: "</a:t>
            </a:r>
            <a:r>
              <a:rPr lang="en-US" dirty="0" smtClean="0"/>
              <a:t>c1ccccc1“ </a:t>
            </a:r>
          </a:p>
          <a:p>
            <a:pPr lvl="1"/>
            <a:r>
              <a:rPr lang="en-US" dirty="0"/>
              <a:t>Glucose: "OC[C@@H]1OC@HC@@HC@H[C@H]1O</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b="0" dirty="0" smtClean="0">
                <a:effectLst/>
              </a:rPr>
              <a:t>SMILES notation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276600"/>
            <a:ext cx="1265560" cy="15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3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molecular graph describes the set of atoms in a molecule and how they are bonded </a:t>
            </a:r>
            <a:r>
              <a:rPr lang="en-US" dirty="0" smtClean="0"/>
              <a:t>together</a:t>
            </a:r>
          </a:p>
          <a:p>
            <a:r>
              <a:rPr lang="en-US" dirty="0"/>
              <a:t>G </a:t>
            </a:r>
            <a:r>
              <a:rPr lang="en-US" dirty="0" smtClean="0"/>
              <a:t>= </a:t>
            </a:r>
            <a:r>
              <a:rPr lang="en-US" dirty="0"/>
              <a:t>(V,E), where V is the set of N nodes </a:t>
            </a:r>
            <a:r>
              <a:rPr lang="en-US" dirty="0" smtClean="0"/>
              <a:t>and </a:t>
            </a:r>
            <a:r>
              <a:rPr lang="en-US" dirty="0"/>
              <a:t>E is the set of edges represented as an adjacency matrix A</a:t>
            </a:r>
          </a:p>
        </p:txBody>
      </p:sp>
      <p:sp>
        <p:nvSpPr>
          <p:cNvPr id="3" name="Title 2"/>
          <p:cNvSpPr>
            <a:spLocks noGrp="1"/>
          </p:cNvSpPr>
          <p:nvPr>
            <p:ph type="title"/>
          </p:nvPr>
        </p:nvSpPr>
        <p:spPr/>
        <p:txBody>
          <a:bodyPr/>
          <a:lstStyle/>
          <a:p>
            <a:r>
              <a:rPr lang="en-US" dirty="0"/>
              <a:t>molecular graph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24" y="4038600"/>
            <a:ext cx="51590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12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a:bodyPr>
          <a:lstStyle/>
          <a:p>
            <a:r>
              <a:rPr lang="en-US" dirty="0"/>
              <a:t>The kinase dissociation constant(</a:t>
            </a:r>
            <a:r>
              <a:rPr lang="en-US" b="1" dirty="0" err="1"/>
              <a:t>Kd</a:t>
            </a:r>
            <a:r>
              <a:rPr lang="en-US" dirty="0"/>
              <a:t>)</a:t>
            </a:r>
            <a:endParaRPr lang="en-US" dirty="0" smtClean="0"/>
          </a:p>
          <a:p>
            <a:pPr lvl="1"/>
            <a:r>
              <a:rPr lang="en-US" dirty="0"/>
              <a:t>measures the equilibrium between the </a:t>
            </a:r>
            <a:r>
              <a:rPr lang="en-US" dirty="0" smtClean="0"/>
              <a:t>ligand(drug)-</a:t>
            </a:r>
            <a:r>
              <a:rPr lang="en-US" dirty="0"/>
              <a:t>protein complex and the dissociated </a:t>
            </a:r>
            <a:r>
              <a:rPr lang="en-US" dirty="0" smtClean="0"/>
              <a:t>components</a:t>
            </a:r>
            <a:endParaRPr lang="en-US" dirty="0"/>
          </a:p>
          <a:p>
            <a:pPr lvl="1"/>
            <a:endParaRPr lang="en-US" dirty="0" smtClean="0"/>
          </a:p>
          <a:p>
            <a:pPr lvl="1"/>
            <a:endParaRPr lang="en-US" dirty="0" smtClean="0"/>
          </a:p>
          <a:p>
            <a:pPr lvl="1"/>
            <a:endParaRPr lang="en-US" dirty="0"/>
          </a:p>
          <a:p>
            <a:pPr lvl="1"/>
            <a:endParaRPr lang="en-US" dirty="0" smtClean="0"/>
          </a:p>
          <a:p>
            <a:pPr lvl="1"/>
            <a:r>
              <a:rPr lang="en-US" dirty="0"/>
              <a:t>Where [P] is the free protein </a:t>
            </a:r>
            <a:r>
              <a:rPr lang="en-US" dirty="0" smtClean="0"/>
              <a:t>concentration</a:t>
            </a:r>
          </a:p>
          <a:p>
            <a:pPr lvl="1"/>
            <a:r>
              <a:rPr lang="en-US" dirty="0"/>
              <a:t>[L] is the free ligand concentration</a:t>
            </a:r>
          </a:p>
          <a:p>
            <a:pPr lvl="1"/>
            <a:r>
              <a:rPr lang="en-US" dirty="0"/>
              <a:t>[PL] is the protein-ligand complex</a:t>
            </a:r>
            <a:endParaRPr lang="en-US" dirty="0" smtClean="0"/>
          </a:p>
          <a:p>
            <a:endParaRPr lang="en-US" dirty="0"/>
          </a:p>
        </p:txBody>
      </p:sp>
      <p:sp>
        <p:nvSpPr>
          <p:cNvPr id="3" name="Title 2"/>
          <p:cNvSpPr>
            <a:spLocks noGrp="1"/>
          </p:cNvSpPr>
          <p:nvPr>
            <p:ph type="title"/>
          </p:nvPr>
        </p:nvSpPr>
        <p:spPr>
          <a:xfrm>
            <a:off x="685800" y="274638"/>
            <a:ext cx="8382000" cy="1143000"/>
          </a:xfrm>
        </p:spPr>
        <p:txBody>
          <a:bodyPr>
            <a:noAutofit/>
          </a:bodyPr>
          <a:lstStyle/>
          <a:p>
            <a:r>
              <a:rPr lang="en-US" dirty="0"/>
              <a:t>binding </a:t>
            </a:r>
            <a:r>
              <a:rPr lang="en-US" dirty="0" smtClean="0"/>
              <a:t>affinity measures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980873"/>
            <a:ext cx="2931117" cy="107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2090527" cy="131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5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dirty="0" smtClean="0"/>
              <a:t>The </a:t>
            </a:r>
            <a:r>
              <a:rPr lang="en-US" dirty="0"/>
              <a:t>kinase Inhibition Constant(</a:t>
            </a:r>
            <a:r>
              <a:rPr lang="en-US" b="1" dirty="0"/>
              <a:t>Ki</a:t>
            </a:r>
            <a:r>
              <a:rPr lang="en-US" dirty="0"/>
              <a:t>)</a:t>
            </a:r>
          </a:p>
          <a:p>
            <a:pPr lvl="1"/>
            <a:r>
              <a:rPr lang="en-US" dirty="0"/>
              <a:t>represents the affinity of the drug molecule for its target receptor, specifically in the context of </a:t>
            </a:r>
            <a:r>
              <a:rPr lang="en-US" b="1" dirty="0"/>
              <a:t>competitive inhibition</a:t>
            </a:r>
            <a:r>
              <a:rPr lang="en-US" dirty="0" smtClean="0"/>
              <a:t>.</a:t>
            </a:r>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1522"/>
            <a:ext cx="547556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176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6426</TotalTime>
  <Words>2333</Words>
  <Application>Microsoft Office PowerPoint</Application>
  <PresentationFormat>On-screen Show (4:3)</PresentationFormat>
  <Paragraphs>374</Paragraphs>
  <Slides>45</Slides>
  <Notes>16</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 predicting drug–target binding affinity with graph neural networks</vt:lpstr>
      <vt:lpstr>Contents</vt:lpstr>
      <vt:lpstr>Introduction</vt:lpstr>
      <vt:lpstr>Introduction</vt:lpstr>
      <vt:lpstr>Protein representation</vt:lpstr>
      <vt:lpstr>SMILES notation</vt:lpstr>
      <vt:lpstr>molecular graph</vt:lpstr>
      <vt:lpstr>binding affinity measures</vt:lpstr>
      <vt:lpstr>binding affinity measures</vt:lpstr>
      <vt:lpstr>binding affinity measures</vt:lpstr>
      <vt:lpstr>Bioactivity values found from ChEMBL for the imatinib-SRC pair</vt:lpstr>
      <vt:lpstr>Datasets</vt:lpstr>
      <vt:lpstr>Datasets</vt:lpstr>
      <vt:lpstr>Datasets</vt:lpstr>
      <vt:lpstr>Datasets</vt:lpstr>
      <vt:lpstr>Datasets</vt:lpstr>
      <vt:lpstr>Datasets</vt:lpstr>
      <vt:lpstr>Datasets</vt:lpstr>
      <vt:lpstr>Previous Work</vt:lpstr>
      <vt:lpstr>GraphDTA paper overview(2020)</vt:lpstr>
      <vt:lpstr>GraphDTA architecture</vt:lpstr>
      <vt:lpstr>Protein Branch</vt:lpstr>
      <vt:lpstr>Drug Branch</vt:lpstr>
      <vt:lpstr>Drug Branch</vt:lpstr>
      <vt:lpstr>Drug Branch</vt:lpstr>
      <vt:lpstr>Drug Branch</vt:lpstr>
      <vt:lpstr>Drug Branch</vt:lpstr>
      <vt:lpstr>Drug Branch</vt:lpstr>
      <vt:lpstr>Drug Branch</vt:lpstr>
      <vt:lpstr>Combined fully connected layers</vt:lpstr>
      <vt:lpstr>Contribution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Summary of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drug–target binding affinity withgraph neural networks</dc:title>
  <dc:creator>pc</dc:creator>
  <cp:lastModifiedBy>pc</cp:lastModifiedBy>
  <cp:revision>160</cp:revision>
  <dcterms:created xsi:type="dcterms:W3CDTF">2006-08-16T00:00:00Z</dcterms:created>
  <dcterms:modified xsi:type="dcterms:W3CDTF">2024-09-12T00:10:56Z</dcterms:modified>
</cp:coreProperties>
</file>