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0" r:id="rId3"/>
    <p:sldId id="261" r:id="rId4"/>
    <p:sldId id="262" r:id="rId5"/>
    <p:sldId id="258" r:id="rId6"/>
    <p:sldId id="259" r:id="rId7"/>
    <p:sldId id="257" r:id="rId8"/>
    <p:sldId id="266" r:id="rId9"/>
    <p:sldId id="264"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DE39-7A54-47F9-AEA5-5AC06FD683AA}" type="datetimeFigureOut">
              <a:rPr lang="en-US" smtClean="0"/>
              <a:t>8/5/2024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89D65-4FEA-4151-83A2-DE7BE828DF61}" type="slidenum">
              <a:rPr lang="en-US" smtClean="0"/>
              <a:t>‹#›</a:t>
            </a:fld>
            <a:endParaRPr lang="en-US"/>
          </a:p>
        </p:txBody>
      </p:sp>
    </p:spTree>
    <p:extLst>
      <p:ext uri="{BB962C8B-B14F-4D97-AF65-F5344CB8AC3E}">
        <p14:creationId xmlns:p14="http://schemas.microsoft.com/office/powerpoint/2010/main" val="101645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SMILES string describes the atoms and bonds of a molecule in a way that is both concise and reasonably intuitive to chemists.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6</a:t>
            </a:fld>
            <a:endParaRPr lang="en-US"/>
          </a:p>
        </p:txBody>
      </p:sp>
    </p:spTree>
    <p:extLst>
      <p:ext uri="{BB962C8B-B14F-4D97-AF65-F5344CB8AC3E}">
        <p14:creationId xmlns:p14="http://schemas.microsoft.com/office/powerpoint/2010/main" val="69252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molecule can be converted into a corresponding molecular graph. in order to analyze them and learn to make predictions about them.</a:t>
            </a:r>
          </a:p>
          <a:p>
            <a:r>
              <a:rPr lang="en-US" sz="1200" b="0" i="0" kern="1200" dirty="0" smtClean="0">
                <a:solidFill>
                  <a:schemeClr val="tx1"/>
                </a:solidFill>
                <a:effectLst/>
                <a:latin typeface="+mn-lt"/>
                <a:ea typeface="+mn-ea"/>
                <a:cs typeface="+mn-cs"/>
              </a:rPr>
              <a:t>A molecular graph describes the set of atoms in a molecule and how they are bonded together.</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7</a:t>
            </a:fld>
            <a:endParaRPr lang="en-US"/>
          </a:p>
        </p:txBody>
      </p:sp>
    </p:spTree>
    <p:extLst>
      <p:ext uri="{BB962C8B-B14F-4D97-AF65-F5344CB8AC3E}">
        <p14:creationId xmlns:p14="http://schemas.microsoft.com/office/powerpoint/2010/main" val="100276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context of the </a:t>
            </a:r>
            <a:r>
              <a:rPr lang="en-US" sz="1200" b="0" i="0" kern="1200" dirty="0" err="1" smtClean="0">
                <a:solidFill>
                  <a:schemeClr val="tx1"/>
                </a:solidFill>
                <a:effectLst/>
                <a:latin typeface="+mn-lt"/>
                <a:ea typeface="+mn-ea"/>
                <a:cs typeface="+mn-cs"/>
              </a:rPr>
              <a:t>SimBoost</a:t>
            </a:r>
            <a:r>
              <a:rPr lang="en-US" sz="1200" b="0" i="0" kern="1200" dirty="0" smtClean="0">
                <a:solidFill>
                  <a:schemeClr val="tx1"/>
                </a:solidFill>
                <a:effectLst/>
                <a:latin typeface="+mn-lt"/>
                <a:ea typeface="+mn-ea"/>
                <a:cs typeface="+mn-cs"/>
              </a:rPr>
              <a:t> model, collaborative filtering is used in the following way:</a:t>
            </a:r>
          </a:p>
          <a:p>
            <a:pPr fontAlgn="t"/>
            <a:r>
              <a:rPr lang="en-US" sz="1200" b="0" i="0" kern="1200" dirty="0" smtClean="0">
                <a:solidFill>
                  <a:schemeClr val="tx1"/>
                </a:solidFill>
                <a:effectLst/>
                <a:latin typeface="+mn-lt"/>
                <a:ea typeface="+mn-ea"/>
                <a:cs typeface="+mn-cs"/>
              </a:rPr>
              <a:t>Drug-Drug Affinity Similarities:</a:t>
            </a:r>
          </a:p>
          <a:p>
            <a:pPr lvl="1"/>
            <a:r>
              <a:rPr lang="en-US" sz="1200" b="0" i="0" kern="1200" dirty="0" smtClean="0">
                <a:solidFill>
                  <a:schemeClr val="tx1"/>
                </a:solidFill>
                <a:effectLst/>
                <a:latin typeface="+mn-lt"/>
                <a:ea typeface="+mn-ea"/>
                <a:cs typeface="+mn-cs"/>
              </a:rPr>
              <a:t>The model calculates the affinity similarities between all pairs of drugs based on their known interactions with targets.</a:t>
            </a:r>
          </a:p>
          <a:p>
            <a:pPr lvl="1"/>
            <a:r>
              <a:rPr lang="en-US" sz="1200" b="0" i="0" kern="1200" dirty="0" smtClean="0">
                <a:solidFill>
                  <a:schemeClr val="tx1"/>
                </a:solidFill>
                <a:effectLst/>
                <a:latin typeface="+mn-lt"/>
                <a:ea typeface="+mn-ea"/>
                <a:cs typeface="+mn-cs"/>
              </a:rPr>
              <a:t>This affinity similarity captures the idea that drugs with similar binding profiles are likely to have similar interactions with targets.</a:t>
            </a:r>
          </a:p>
          <a:p>
            <a:pPr lvl="1"/>
            <a:r>
              <a:rPr lang="en-US" sz="1200" b="0" i="0" kern="1200" dirty="0" smtClean="0">
                <a:solidFill>
                  <a:schemeClr val="tx1"/>
                </a:solidFill>
                <a:effectLst/>
                <a:latin typeface="+mn-lt"/>
                <a:ea typeface="+mn-ea"/>
                <a:cs typeface="+mn-cs"/>
              </a:rPr>
              <a:t>The drug-drug affinity similarities are then used to build new features for the prediction model.</a:t>
            </a:r>
          </a:p>
          <a:p>
            <a:pPr fontAlgn="t"/>
            <a:r>
              <a:rPr lang="en-US" sz="1200" b="0" i="0" kern="1200" dirty="0" smtClean="0">
                <a:solidFill>
                  <a:schemeClr val="tx1"/>
                </a:solidFill>
                <a:effectLst/>
                <a:latin typeface="+mn-lt"/>
                <a:ea typeface="+mn-ea"/>
                <a:cs typeface="+mn-cs"/>
              </a:rPr>
              <a:t>Target-Target Affinity Similarities:</a:t>
            </a:r>
          </a:p>
          <a:p>
            <a:pPr lvl="1"/>
            <a:r>
              <a:rPr lang="en-US" sz="1200" b="0" i="0" kern="1200" dirty="0" smtClean="0">
                <a:solidFill>
                  <a:schemeClr val="tx1"/>
                </a:solidFill>
                <a:effectLst/>
                <a:latin typeface="+mn-lt"/>
                <a:ea typeface="+mn-ea"/>
                <a:cs typeface="+mn-cs"/>
              </a:rPr>
              <a:t>Similar to the drug-drug affinity similarities, the model also calculates the affinity similarities between all pairs of targets based on their known interactions with drugs.</a:t>
            </a:r>
          </a:p>
          <a:p>
            <a:pPr lvl="1"/>
            <a:r>
              <a:rPr lang="en-US" sz="1200" b="0" i="0" kern="1200" dirty="0" smtClean="0">
                <a:solidFill>
                  <a:schemeClr val="tx1"/>
                </a:solidFill>
                <a:effectLst/>
                <a:latin typeface="+mn-lt"/>
                <a:ea typeface="+mn-ea"/>
                <a:cs typeface="+mn-cs"/>
              </a:rPr>
              <a:t>The target-target affinity similarities capture the idea that targets with similar binding profiles are likely to have similar interactions with drugs.</a:t>
            </a:r>
          </a:p>
          <a:p>
            <a:pPr lvl="1"/>
            <a:r>
              <a:rPr lang="en-US" sz="1200" b="0" i="0" kern="1200" dirty="0" smtClean="0">
                <a:solidFill>
                  <a:schemeClr val="tx1"/>
                </a:solidFill>
                <a:effectLst/>
                <a:latin typeface="+mn-lt"/>
                <a:ea typeface="+mn-ea"/>
                <a:cs typeface="+mn-cs"/>
              </a:rPr>
              <a:t>These target-target affinity similarities are also used to build new features for the prediction model.</a:t>
            </a:r>
          </a:p>
          <a:p>
            <a:pPr fontAlgn="t"/>
            <a:r>
              <a:rPr lang="en-US" sz="1200" b="0" i="0" kern="1200" dirty="0" smtClean="0">
                <a:solidFill>
                  <a:schemeClr val="tx1"/>
                </a:solidFill>
                <a:effectLst/>
                <a:latin typeface="+mn-lt"/>
                <a:ea typeface="+mn-ea"/>
                <a:cs typeface="+mn-cs"/>
              </a:rPr>
              <a:t>Feature Engineering:</a:t>
            </a:r>
          </a:p>
          <a:p>
            <a:pPr lvl="1"/>
            <a:r>
              <a:rPr lang="en-US" sz="1200" b="0" i="0" kern="1200" dirty="0" smtClean="0">
                <a:solidFill>
                  <a:schemeClr val="tx1"/>
                </a:solidFill>
                <a:effectLst/>
                <a:latin typeface="+mn-lt"/>
                <a:ea typeface="+mn-ea"/>
                <a:cs typeface="+mn-cs"/>
              </a:rPr>
              <a:t>The drug-drug and target-target affinity similarities are used to create new features for the prediction model.</a:t>
            </a:r>
          </a:p>
          <a:p>
            <a:pPr lvl="1"/>
            <a:r>
              <a:rPr lang="en-US" sz="1200" b="0" i="0" kern="1200" dirty="0" smtClean="0">
                <a:solidFill>
                  <a:schemeClr val="tx1"/>
                </a:solidFill>
                <a:effectLst/>
                <a:latin typeface="+mn-lt"/>
                <a:ea typeface="+mn-ea"/>
                <a:cs typeface="+mn-cs"/>
              </a:rPr>
              <a:t>For example, for a given drug-target pair, the model can use the average affinity similarity between the drug and all other drugs that interact with the target, as well as the average affinity similarity between the target and all other targets that interact with the drug.</a:t>
            </a:r>
          </a:p>
          <a:p>
            <a:pPr lvl="1"/>
            <a:r>
              <a:rPr lang="en-US" sz="1200" b="0" i="0" kern="1200" dirty="0" smtClean="0">
                <a:solidFill>
                  <a:schemeClr val="tx1"/>
                </a:solidFill>
                <a:effectLst/>
                <a:latin typeface="+mn-lt"/>
                <a:ea typeface="+mn-ea"/>
                <a:cs typeface="+mn-cs"/>
              </a:rPr>
              <a:t>These collaborative filtering-based features capture the idea that a drug-target interaction is more likely if the drug and target have similar affinities to other drugs and targets, respectively.</a:t>
            </a:r>
          </a:p>
          <a:p>
            <a:r>
              <a:rPr lang="en-US" sz="1200" b="0" i="0" kern="1200" dirty="0" smtClean="0">
                <a:solidFill>
                  <a:schemeClr val="tx1"/>
                </a:solidFill>
                <a:effectLst/>
                <a:latin typeface="+mn-lt"/>
                <a:ea typeface="+mn-ea"/>
                <a:cs typeface="+mn-cs"/>
              </a:rPr>
              <a:t>By incorporating these collaborative filtering-based features, the </a:t>
            </a:r>
            <a:r>
              <a:rPr lang="en-US" sz="1200" b="0" i="0" kern="1200" dirty="0" err="1" smtClean="0">
                <a:solidFill>
                  <a:schemeClr val="tx1"/>
                </a:solidFill>
                <a:effectLst/>
                <a:latin typeface="+mn-lt"/>
                <a:ea typeface="+mn-ea"/>
                <a:cs typeface="+mn-cs"/>
              </a:rPr>
              <a:t>SimBoost</a:t>
            </a:r>
            <a:r>
              <a:rPr lang="en-US" sz="1200" b="0" i="0" kern="1200" dirty="0" smtClean="0">
                <a:solidFill>
                  <a:schemeClr val="tx1"/>
                </a:solidFill>
                <a:effectLst/>
                <a:latin typeface="+mn-lt"/>
                <a:ea typeface="+mn-ea"/>
                <a:cs typeface="+mn-cs"/>
              </a:rPr>
              <a:t> model is able to leverage the inherent relationships and similarities among drugs and targets to improve the accuracy of predicting new drug-target interactions.</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8</a:t>
            </a:fld>
            <a:endParaRPr lang="en-US"/>
          </a:p>
        </p:txBody>
      </p:sp>
    </p:spTree>
    <p:extLst>
      <p:ext uri="{BB962C8B-B14F-4D97-AF65-F5344CB8AC3E}">
        <p14:creationId xmlns:p14="http://schemas.microsoft.com/office/powerpoint/2010/main" val="78606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93/bioinformatics/btaa92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predicting drug–target binding affinity </a:t>
            </a:r>
            <a:r>
              <a:rPr lang="en-US" dirty="0" smtClean="0"/>
              <a:t>with graph </a:t>
            </a:r>
            <a:r>
              <a:rPr lang="en-US" dirty="0"/>
              <a:t>neural networks</a:t>
            </a:r>
          </a:p>
        </p:txBody>
      </p:sp>
      <p:sp>
        <p:nvSpPr>
          <p:cNvPr id="3" name="Subtitle 2"/>
          <p:cNvSpPr>
            <a:spLocks noGrp="1"/>
          </p:cNvSpPr>
          <p:nvPr>
            <p:ph type="subTitle" idx="1"/>
          </p:nvPr>
        </p:nvSpPr>
        <p:spPr/>
        <p:txBody>
          <a:bodyPr/>
          <a:lstStyle/>
          <a:p>
            <a:pPr algn="l"/>
            <a:r>
              <a:rPr lang="en-US" dirty="0" smtClean="0"/>
              <a:t>Presented by: Youssef </a:t>
            </a:r>
            <a:r>
              <a:rPr lang="en-US" dirty="0" err="1" smtClean="0"/>
              <a:t>Ezz</a:t>
            </a:r>
            <a:r>
              <a:rPr lang="en-US" dirty="0" smtClean="0"/>
              <a:t> </a:t>
            </a:r>
            <a:r>
              <a:rPr lang="en-US" dirty="0" err="1" smtClean="0"/>
              <a:t>Eldeen</a:t>
            </a:r>
            <a:r>
              <a:rPr lang="en-US" dirty="0" smtClean="0"/>
              <a:t> </a:t>
            </a:r>
            <a:r>
              <a:rPr lang="en-US" dirty="0" err="1" smtClean="0"/>
              <a:t>Ezzat</a:t>
            </a:r>
            <a:endParaRPr lang="en-US" dirty="0" smtClean="0"/>
          </a:p>
          <a:p>
            <a:pPr algn="l"/>
            <a:r>
              <a:rPr lang="en-US" dirty="0"/>
              <a:t>Directed</a:t>
            </a:r>
            <a:r>
              <a:rPr lang="en-US" dirty="0" smtClean="0"/>
              <a:t> By: </a:t>
            </a:r>
            <a:r>
              <a:rPr lang="en-US" dirty="0" err="1" smtClean="0"/>
              <a:t>Francesc</a:t>
            </a:r>
            <a:r>
              <a:rPr lang="en-US" dirty="0" smtClean="0"/>
              <a:t> </a:t>
            </a:r>
            <a:r>
              <a:rPr lang="en-US" dirty="0" err="1" smtClean="0"/>
              <a:t>Seratosa</a:t>
            </a:r>
            <a:endParaRPr lang="en-US" dirty="0"/>
          </a:p>
        </p:txBody>
      </p:sp>
    </p:spTree>
    <p:extLst>
      <p:ext uri="{BB962C8B-B14F-4D97-AF65-F5344CB8AC3E}">
        <p14:creationId xmlns:p14="http://schemas.microsoft.com/office/powerpoint/2010/main" val="29538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davis</a:t>
            </a:r>
            <a:endParaRPr lang="en-US" b="1" dirty="0" smtClean="0"/>
          </a:p>
          <a:p>
            <a:r>
              <a:rPr lang="en-US" dirty="0" smtClean="0"/>
              <a:t>Benchmark dataset </a:t>
            </a:r>
            <a:r>
              <a:rPr lang="en-US" b="1" dirty="0" err="1" smtClean="0"/>
              <a:t>kiba</a:t>
            </a:r>
            <a:endParaRPr lang="en-US" b="1" dirty="0" smtClean="0"/>
          </a:p>
          <a:p>
            <a:r>
              <a:rPr lang="en-US" dirty="0" smtClean="0"/>
              <a:t>In house dataset </a:t>
            </a:r>
            <a:r>
              <a:rPr lang="en-US" b="1" dirty="0" smtClean="0"/>
              <a:t>URV</a:t>
            </a:r>
            <a:endParaRPr lang="en-US" b="1" dirty="0"/>
          </a:p>
        </p:txBody>
      </p:sp>
      <p:sp>
        <p:nvSpPr>
          <p:cNvPr id="3" name="Title 2"/>
          <p:cNvSpPr>
            <a:spLocks noGrp="1"/>
          </p:cNvSpPr>
          <p:nvPr>
            <p:ph type="title"/>
          </p:nvPr>
        </p:nvSpPr>
        <p:spPr/>
        <p:txBody>
          <a:bodyPr/>
          <a:lstStyle/>
          <a:p>
            <a:r>
              <a:rPr lang="en-US" dirty="0" smtClean="0"/>
              <a:t>Datasets</a:t>
            </a:r>
            <a:endParaRPr lang="en-US" dirty="0"/>
          </a:p>
        </p:txBody>
      </p:sp>
    </p:spTree>
    <p:extLst>
      <p:ext uri="{BB962C8B-B14F-4D97-AF65-F5344CB8AC3E}">
        <p14:creationId xmlns:p14="http://schemas.microsoft.com/office/powerpoint/2010/main" val="3256299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94323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a:t>
            </a:r>
          </a:p>
          <a:p>
            <a:r>
              <a:rPr lang="en-US" dirty="0" smtClean="0"/>
              <a:t>Paper </a:t>
            </a:r>
          </a:p>
          <a:p>
            <a:r>
              <a:rPr lang="en-US" dirty="0" smtClean="0"/>
              <a:t>Data representation</a:t>
            </a:r>
          </a:p>
          <a:p>
            <a:r>
              <a:rPr lang="en-US" dirty="0" smtClean="0"/>
              <a:t>Model</a:t>
            </a:r>
          </a:p>
          <a:p>
            <a:r>
              <a:rPr lang="en-US" dirty="0" smtClean="0"/>
              <a:t>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8100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virus encodes one or more </a:t>
            </a:r>
            <a:r>
              <a:rPr lang="en-US" b="1" dirty="0"/>
              <a:t>proteases</a:t>
            </a:r>
            <a:r>
              <a:rPr lang="en-US" dirty="0"/>
              <a:t> which are enzymes that spur the formation of new protein products, thus play crucial roles in virus </a:t>
            </a:r>
            <a:r>
              <a:rPr lang="en-US" dirty="0" smtClean="0"/>
              <a:t>replication</a:t>
            </a:r>
          </a:p>
          <a:p>
            <a:r>
              <a:rPr lang="en-US" b="1" dirty="0"/>
              <a:t>proteases </a:t>
            </a:r>
            <a:r>
              <a:rPr lang="en-US" dirty="0" smtClean="0"/>
              <a:t>are </a:t>
            </a:r>
            <a:r>
              <a:rPr lang="en-US" dirty="0"/>
              <a:t>important targets for the design and development of potent antiviral agents or </a:t>
            </a:r>
            <a:r>
              <a:rPr lang="en-US" b="1" dirty="0" smtClean="0"/>
              <a:t>drugs</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2877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Binding affinity </a:t>
            </a:r>
            <a:r>
              <a:rPr lang="en-US" dirty="0"/>
              <a:t>is the strength of the binding interaction between a single </a:t>
            </a:r>
            <a:r>
              <a:rPr lang="en-US" dirty="0" smtClean="0"/>
              <a:t>molecule </a:t>
            </a:r>
            <a:r>
              <a:rPr lang="en-US" dirty="0"/>
              <a:t>(e.g., a virus protein) to its ligand or binding partner (e.g., a drug)</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0880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order to perform machine learning on molecules, we need to transform them into feature vectors that can be used as inputs to </a:t>
            </a:r>
            <a:r>
              <a:rPr lang="en-US" dirty="0" smtClean="0"/>
              <a:t>models</a:t>
            </a:r>
          </a:p>
          <a:p>
            <a:pPr lvl="1"/>
            <a:r>
              <a:rPr lang="en-US" dirty="0" smtClean="0"/>
              <a:t>SMILES notation</a:t>
            </a:r>
          </a:p>
          <a:p>
            <a:pPr lvl="1"/>
            <a:r>
              <a:rPr lang="en-US" dirty="0" smtClean="0"/>
              <a:t>Molecular graph</a:t>
            </a:r>
            <a:endParaRPr lang="en-US" dirty="0"/>
          </a:p>
        </p:txBody>
      </p:sp>
      <p:sp>
        <p:nvSpPr>
          <p:cNvPr id="3" name="Title 2"/>
          <p:cNvSpPr>
            <a:spLocks noGrp="1"/>
          </p:cNvSpPr>
          <p:nvPr>
            <p:ph type="title"/>
          </p:nvPr>
        </p:nvSpPr>
        <p:spPr/>
        <p:txBody>
          <a:bodyPr>
            <a:noAutofit/>
          </a:bodyPr>
          <a:lstStyle/>
          <a:p>
            <a:r>
              <a:rPr lang="en-US" dirty="0" smtClean="0"/>
              <a:t/>
            </a:r>
            <a:br>
              <a:rPr lang="en-US" dirty="0" smtClean="0"/>
            </a:br>
            <a:r>
              <a:rPr lang="en-US" dirty="0" err="1" smtClean="0"/>
              <a:t>featurizing</a:t>
            </a:r>
            <a:r>
              <a:rPr lang="en-US" dirty="0" smtClean="0"/>
              <a:t> drug molecule</a:t>
            </a:r>
            <a:r>
              <a:rPr lang="en-US" dirty="0"/>
              <a:t/>
            </a:r>
            <a:br>
              <a:rPr lang="en-US" dirty="0"/>
            </a:br>
            <a:endParaRPr lang="en-US" dirty="0"/>
          </a:p>
        </p:txBody>
      </p:sp>
    </p:spTree>
    <p:extLst>
      <p:ext uri="{BB962C8B-B14F-4D97-AF65-F5344CB8AC3E}">
        <p14:creationId xmlns:p14="http://schemas.microsoft.com/office/powerpoint/2010/main" val="41345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a:t>“Simplified Molecular-Input Line-Entry System</a:t>
            </a:r>
            <a:r>
              <a:rPr lang="en-US" dirty="0" smtClean="0"/>
              <a:t>”</a:t>
            </a:r>
          </a:p>
          <a:p>
            <a:r>
              <a:rPr lang="en-US" dirty="0"/>
              <a:t>popular method for specifying molecules with text strings</a:t>
            </a:r>
            <a:r>
              <a:rPr lang="en-US" dirty="0" smtClean="0"/>
              <a:t>.</a:t>
            </a:r>
          </a:p>
          <a:p>
            <a:r>
              <a:rPr lang="en-US" dirty="0" smtClean="0"/>
              <a:t>invented </a:t>
            </a:r>
            <a:r>
              <a:rPr lang="en-US" dirty="0"/>
              <a:t>to represent </a:t>
            </a:r>
            <a:r>
              <a:rPr lang="en-US" dirty="0" smtClean="0"/>
              <a:t>molecules to </a:t>
            </a:r>
            <a:r>
              <a:rPr lang="en-US" dirty="0"/>
              <a:t>be readable by </a:t>
            </a:r>
            <a:r>
              <a:rPr lang="en-US" dirty="0" smtClean="0"/>
              <a:t>humans and computers</a:t>
            </a:r>
          </a:p>
          <a:p>
            <a:pPr lvl="1"/>
            <a:r>
              <a:rPr lang="en-US" dirty="0"/>
              <a:t>Methane: "C"</a:t>
            </a:r>
          </a:p>
          <a:p>
            <a:pPr lvl="1"/>
            <a:r>
              <a:rPr lang="en-US" dirty="0"/>
              <a:t>Ethanol: "CCO"</a:t>
            </a:r>
          </a:p>
          <a:p>
            <a:pPr lvl="1"/>
            <a:r>
              <a:rPr lang="en-US" dirty="0"/>
              <a:t>Benzene: "</a:t>
            </a:r>
            <a:r>
              <a:rPr lang="en-US" dirty="0" smtClean="0"/>
              <a:t>c1ccccc1“ </a:t>
            </a:r>
          </a:p>
          <a:p>
            <a:pPr lvl="1"/>
            <a:r>
              <a:rPr lang="en-US" dirty="0"/>
              <a:t>Glucose: "OC[C@@H]1OC@HC@@HC@H[C@H]1O</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b="0" dirty="0" smtClean="0">
                <a:effectLst/>
              </a:rPr>
              <a:t>SMILES notation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236" y="3276600"/>
            <a:ext cx="1219200" cy="147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3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molecular graph describes the set of atoms in a molecule and how they are bonded </a:t>
            </a:r>
            <a:r>
              <a:rPr lang="en-US" dirty="0" smtClean="0"/>
              <a:t>together</a:t>
            </a:r>
          </a:p>
          <a:p>
            <a:r>
              <a:rPr lang="en-US" dirty="0"/>
              <a:t>G </a:t>
            </a:r>
            <a:r>
              <a:rPr lang="en-US" dirty="0" smtClean="0"/>
              <a:t>= </a:t>
            </a:r>
            <a:r>
              <a:rPr lang="en-US" dirty="0"/>
              <a:t>(V,E), where V is the set of N nodes </a:t>
            </a:r>
            <a:r>
              <a:rPr lang="en-US" dirty="0" smtClean="0"/>
              <a:t>and </a:t>
            </a:r>
            <a:r>
              <a:rPr lang="en-US" dirty="0"/>
              <a:t>E is the set of edges represented as an adjacency matrix A</a:t>
            </a:r>
          </a:p>
        </p:txBody>
      </p:sp>
      <p:sp>
        <p:nvSpPr>
          <p:cNvPr id="3" name="Title 2"/>
          <p:cNvSpPr>
            <a:spLocks noGrp="1"/>
          </p:cNvSpPr>
          <p:nvPr>
            <p:ph type="title"/>
          </p:nvPr>
        </p:nvSpPr>
        <p:spPr/>
        <p:txBody>
          <a:bodyPr/>
          <a:lstStyle/>
          <a:p>
            <a:r>
              <a:rPr lang="en-US" dirty="0"/>
              <a:t>molecular graph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24" y="4038600"/>
            <a:ext cx="51590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12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r>
              <a:rPr lang="en-US" b="1" dirty="0"/>
              <a:t>collaborative </a:t>
            </a:r>
            <a:r>
              <a:rPr lang="en-US" b="1" dirty="0" smtClean="0"/>
              <a:t>filtering</a:t>
            </a:r>
            <a:r>
              <a:rPr lang="en-US" dirty="0"/>
              <a:t> </a:t>
            </a:r>
            <a:r>
              <a:rPr lang="en-US" b="1" dirty="0" smtClean="0"/>
              <a:t>(2017): </a:t>
            </a:r>
            <a:r>
              <a:rPr lang="en-US" dirty="0" smtClean="0"/>
              <a:t>the </a:t>
            </a:r>
            <a:r>
              <a:rPr lang="en-US" dirty="0" err="1"/>
              <a:t>SimBoost</a:t>
            </a:r>
            <a:r>
              <a:rPr lang="en-US" dirty="0"/>
              <a:t> model uses the affinity similarities among drugs and among targets to build new features. </a:t>
            </a:r>
            <a:endParaRPr lang="en-US" dirty="0" smtClean="0"/>
          </a:p>
          <a:p>
            <a:r>
              <a:rPr lang="en-US" b="1" dirty="0" err="1"/>
              <a:t>DeepDTA</a:t>
            </a:r>
            <a:r>
              <a:rPr lang="en-US" b="1" dirty="0"/>
              <a:t> </a:t>
            </a:r>
            <a:r>
              <a:rPr lang="en-US" b="1" dirty="0" smtClean="0"/>
              <a:t>model (2018)</a:t>
            </a:r>
            <a:r>
              <a:rPr lang="en-US" dirty="0" smtClean="0"/>
              <a:t>: </a:t>
            </a:r>
            <a:r>
              <a:rPr lang="en-US" dirty="0"/>
              <a:t>uses 1D representations and layers of 1D convolutions (with pooling) to capture predictive patterns within the data </a:t>
            </a:r>
            <a:endParaRPr lang="en-US" dirty="0" smtClean="0"/>
          </a:p>
          <a:p>
            <a:r>
              <a:rPr lang="en-US" b="1" dirty="0" err="1"/>
              <a:t>WideDTA</a:t>
            </a:r>
            <a:r>
              <a:rPr lang="en-US" b="1" dirty="0"/>
              <a:t> model </a:t>
            </a:r>
            <a:r>
              <a:rPr lang="en-US" b="1" dirty="0" smtClean="0"/>
              <a:t>(2019)</a:t>
            </a:r>
            <a:r>
              <a:rPr lang="en-US" dirty="0" smtClean="0"/>
              <a:t>:extension </a:t>
            </a:r>
            <a:r>
              <a:rPr lang="en-US" dirty="0"/>
              <a:t>of </a:t>
            </a:r>
            <a:r>
              <a:rPr lang="en-US" dirty="0" err="1"/>
              <a:t>DeepDTA</a:t>
            </a:r>
            <a:r>
              <a:rPr lang="en-US" dirty="0"/>
              <a:t> in which the sequences of the drugs and proteins are first summarized as higher-order features </a:t>
            </a:r>
            <a:endParaRPr lang="en-US" b="1"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174582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GraphDTA</a:t>
            </a:r>
            <a:r>
              <a:rPr lang="en-US" dirty="0" smtClean="0"/>
              <a:t> paper overview</a:t>
            </a:r>
            <a:endParaRPr lang="en-US" dirty="0"/>
          </a:p>
        </p:txBody>
      </p:sp>
      <p:sp>
        <p:nvSpPr>
          <p:cNvPr id="2" name="Content Placeholder 1"/>
          <p:cNvSpPr>
            <a:spLocks noGrp="1"/>
          </p:cNvSpPr>
          <p:nvPr>
            <p:ph idx="1"/>
          </p:nvPr>
        </p:nvSpPr>
        <p:spPr/>
        <p:txBody>
          <a:bodyPr/>
          <a:lstStyle/>
          <a:p>
            <a:r>
              <a:rPr lang="en-US" dirty="0"/>
              <a:t>a new neural network architecture capable of directly modeling drugs as molecular </a:t>
            </a:r>
            <a:r>
              <a:rPr lang="en-US" dirty="0" smtClean="0"/>
              <a:t>graphs</a:t>
            </a:r>
          </a:p>
          <a:p>
            <a:r>
              <a:rPr lang="en-US" dirty="0"/>
              <a:t>outperforms </a:t>
            </a:r>
            <a:r>
              <a:rPr lang="en-US" dirty="0" smtClean="0"/>
              <a:t>previous </a:t>
            </a:r>
            <a:r>
              <a:rPr lang="en-US" dirty="0"/>
              <a:t>deep learning </a:t>
            </a:r>
            <a:r>
              <a:rPr lang="en-US" dirty="0" smtClean="0"/>
              <a:t>models.</a:t>
            </a:r>
          </a:p>
          <a:p>
            <a:r>
              <a:rPr lang="en-US" dirty="0"/>
              <a:t>directly modeling drugs as molecular graphs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09451"/>
            <a:ext cx="3657600" cy="294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1219200" y="6548551"/>
            <a:ext cx="775770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2A2A2A"/>
                </a:solidFill>
                <a:effectLst/>
                <a:latin typeface="inherit"/>
                <a:cs typeface="Arial" pitchFamily="34" charset="0"/>
              </a:rPr>
              <a:t>Bioinformatics</a:t>
            </a:r>
            <a:r>
              <a:rPr kumimoji="0" lang="en-US" sz="1200" b="0" i="0" u="none" strike="noStrike" cap="none" normalizeH="0" baseline="0" dirty="0" smtClean="0">
                <a:ln>
                  <a:noFill/>
                </a:ln>
                <a:solidFill>
                  <a:srgbClr val="2A2A2A"/>
                </a:solidFill>
                <a:effectLst/>
                <a:latin typeface="Source Sans Pro"/>
                <a:cs typeface="Arial" pitchFamily="34" charset="0"/>
              </a:rPr>
              <a:t>, Volume 37, Issue 8, March 2021, Pages 1140–1147, </a:t>
            </a:r>
            <a:r>
              <a:rPr kumimoji="0" lang="en-US" sz="1200" b="0" i="0" u="none" strike="noStrike" cap="none" normalizeH="0" baseline="0" dirty="0" smtClean="0">
                <a:ln>
                  <a:noFill/>
                </a:ln>
                <a:solidFill>
                  <a:srgbClr val="006FB7"/>
                </a:solidFill>
                <a:effectLst/>
                <a:latin typeface="Source Sans Pro"/>
                <a:cs typeface="Arial" pitchFamily="34" charset="0"/>
                <a:hlinkClick r:id="rId3"/>
              </a:rPr>
              <a:t>https://doi.org/10.1093/bioinformatics/btaa921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0039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1199</TotalTime>
  <Words>675</Words>
  <Application>Microsoft Office PowerPoint</Application>
  <PresentationFormat>On-screen Show (4:3)</PresentationFormat>
  <Paragraphs>62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predicting drug–target binding affinity with graph neural networks</vt:lpstr>
      <vt:lpstr>Contents</vt:lpstr>
      <vt:lpstr>Introduction</vt:lpstr>
      <vt:lpstr>Introduction</vt:lpstr>
      <vt:lpstr> featurizing drug molecule </vt:lpstr>
      <vt:lpstr>SMILES notation</vt:lpstr>
      <vt:lpstr>molecular graph</vt:lpstr>
      <vt:lpstr>Previous Work</vt:lpstr>
      <vt:lpstr>GraphDTA paper overview</vt:lpstr>
      <vt:lpstr>Datasets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drug–target binding affinity withgraph neural networks</dc:title>
  <dc:creator>pc</dc:creator>
  <cp:lastModifiedBy>pc</cp:lastModifiedBy>
  <cp:revision>31</cp:revision>
  <dcterms:created xsi:type="dcterms:W3CDTF">2006-08-16T00:00:00Z</dcterms:created>
  <dcterms:modified xsi:type="dcterms:W3CDTF">2024-08-05T11:34:27Z</dcterms:modified>
</cp:coreProperties>
</file>