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sldIdLst>
    <p:sldId id="256" r:id="rId2"/>
    <p:sldId id="260" r:id="rId3"/>
    <p:sldId id="261" r:id="rId4"/>
    <p:sldId id="262" r:id="rId5"/>
    <p:sldId id="258" r:id="rId6"/>
    <p:sldId id="259" r:id="rId7"/>
    <p:sldId id="257" r:id="rId8"/>
    <p:sldId id="266" r:id="rId9"/>
    <p:sldId id="264" r:id="rId10"/>
    <p:sldId id="267" r:id="rId11"/>
    <p:sldId id="269" r:id="rId12"/>
    <p:sldId id="271" r:id="rId13"/>
    <p:sldId id="268" r:id="rId14"/>
    <p:sldId id="263" r:id="rId15"/>
    <p:sldId id="265" r:id="rId16"/>
    <p:sldId id="272" r:id="rId17"/>
    <p:sldId id="270" r:id="rId18"/>
    <p:sldId id="273" r:id="rId19"/>
    <p:sldId id="274" r:id="rId20"/>
    <p:sldId id="275" r:id="rId21"/>
    <p:sldId id="277" r:id="rId22"/>
    <p:sldId id="276" r:id="rId23"/>
    <p:sldId id="278" r:id="rId24"/>
    <p:sldId id="279" r:id="rId25"/>
    <p:sldId id="281" r:id="rId26"/>
    <p:sldId id="280"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82740" autoAdjust="0"/>
  </p:normalViewPr>
  <p:slideViewPr>
    <p:cSldViewPr>
      <p:cViewPr varScale="1">
        <p:scale>
          <a:sx n="60" d="100"/>
          <a:sy n="60" d="100"/>
        </p:scale>
        <p:origin x="-165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F0DE39-7A54-47F9-AEA5-5AC06FD683AA}" type="datetimeFigureOut">
              <a:rPr lang="en-US" smtClean="0"/>
              <a:t>8/14/2024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689D65-4FEA-4151-83A2-DE7BE828DF61}" type="slidenum">
              <a:rPr lang="en-US" smtClean="0"/>
              <a:t>‹#›</a:t>
            </a:fld>
            <a:endParaRPr lang="en-US"/>
          </a:p>
        </p:txBody>
      </p:sp>
    </p:spTree>
    <p:extLst>
      <p:ext uri="{BB962C8B-B14F-4D97-AF65-F5344CB8AC3E}">
        <p14:creationId xmlns:p14="http://schemas.microsoft.com/office/powerpoint/2010/main" val="1016455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harmacologycanada.org/Receptor-pharmacology"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pharmacologycanada.org/Affinit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harmacologycanada.org/equilibrium-dissociation-constant-Kd"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pharmacologycanada.org/Affinity"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harmacologycanada.org/equilibrium-dissociation-constant-Kd"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pharmacologycanada.org/Affinit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a:t>
            </a:fld>
            <a:endParaRPr lang="en-US"/>
          </a:p>
        </p:txBody>
      </p:sp>
    </p:spTree>
    <p:extLst>
      <p:ext uri="{BB962C8B-B14F-4D97-AF65-F5344CB8AC3E}">
        <p14:creationId xmlns:p14="http://schemas.microsoft.com/office/powerpoint/2010/main" val="3175334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smtClean="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16</a:t>
            </a:fld>
            <a:endParaRPr lang="en-US"/>
          </a:p>
        </p:txBody>
      </p:sp>
    </p:spTree>
    <p:extLst>
      <p:ext uri="{BB962C8B-B14F-4D97-AF65-F5344CB8AC3E}">
        <p14:creationId xmlns:p14="http://schemas.microsoft.com/office/powerpoint/2010/main" val="2544302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17</a:t>
            </a:fld>
            <a:endParaRPr lang="en-US"/>
          </a:p>
        </p:txBody>
      </p:sp>
    </p:spTree>
    <p:extLst>
      <p:ext uri="{BB962C8B-B14F-4D97-AF65-F5344CB8AC3E}">
        <p14:creationId xmlns:p14="http://schemas.microsoft.com/office/powerpoint/2010/main" val="2544302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18</a:t>
            </a:fld>
            <a:endParaRPr lang="en-US"/>
          </a:p>
        </p:txBody>
      </p:sp>
    </p:spTree>
    <p:extLst>
      <p:ext uri="{BB962C8B-B14F-4D97-AF65-F5344CB8AC3E}">
        <p14:creationId xmlns:p14="http://schemas.microsoft.com/office/powerpoint/2010/main" val="254430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SMILES string describes the atoms and bonds of a molecule in a way that is both concise and reasonably intuitive to chemists.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6</a:t>
            </a:fld>
            <a:endParaRPr lang="en-US"/>
          </a:p>
        </p:txBody>
      </p:sp>
    </p:spTree>
    <p:extLst>
      <p:ext uri="{BB962C8B-B14F-4D97-AF65-F5344CB8AC3E}">
        <p14:creationId xmlns:p14="http://schemas.microsoft.com/office/powerpoint/2010/main" val="692526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molecule can be converted into a corresponding molecular graph. in order to analyze them and learn to make predictions about them.</a:t>
            </a:r>
          </a:p>
          <a:p>
            <a:r>
              <a:rPr lang="en-US" sz="1200" b="0" i="0" kern="1200" dirty="0" smtClean="0">
                <a:solidFill>
                  <a:schemeClr val="tx1"/>
                </a:solidFill>
                <a:effectLst/>
                <a:latin typeface="+mn-lt"/>
                <a:ea typeface="+mn-ea"/>
                <a:cs typeface="+mn-cs"/>
              </a:rPr>
              <a:t>A molecular graph describes the set of atoms in a molecule and how they are bonded together.</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7</a:t>
            </a:fld>
            <a:endParaRPr lang="en-US"/>
          </a:p>
        </p:txBody>
      </p:sp>
    </p:spTree>
    <p:extLst>
      <p:ext uri="{BB962C8B-B14F-4D97-AF65-F5344CB8AC3E}">
        <p14:creationId xmlns:p14="http://schemas.microsoft.com/office/powerpoint/2010/main" val="100276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context of the </a:t>
            </a:r>
            <a:r>
              <a:rPr lang="en-US" sz="1200" b="0" i="0" kern="1200" dirty="0" err="1" smtClean="0">
                <a:solidFill>
                  <a:schemeClr val="tx1"/>
                </a:solidFill>
                <a:effectLst/>
                <a:latin typeface="+mn-lt"/>
                <a:ea typeface="+mn-ea"/>
                <a:cs typeface="+mn-cs"/>
              </a:rPr>
              <a:t>SimBoost</a:t>
            </a:r>
            <a:r>
              <a:rPr lang="en-US" sz="1200" b="0" i="0" kern="1200" dirty="0" smtClean="0">
                <a:solidFill>
                  <a:schemeClr val="tx1"/>
                </a:solidFill>
                <a:effectLst/>
                <a:latin typeface="+mn-lt"/>
                <a:ea typeface="+mn-ea"/>
                <a:cs typeface="+mn-cs"/>
              </a:rPr>
              <a:t> model, collaborative filtering is used in the following way:</a:t>
            </a:r>
          </a:p>
          <a:p>
            <a:pPr fontAlgn="t"/>
            <a:r>
              <a:rPr lang="en-US" sz="1200" b="0" i="0" kern="1200" dirty="0" smtClean="0">
                <a:solidFill>
                  <a:schemeClr val="tx1"/>
                </a:solidFill>
                <a:effectLst/>
                <a:latin typeface="+mn-lt"/>
                <a:ea typeface="+mn-ea"/>
                <a:cs typeface="+mn-cs"/>
              </a:rPr>
              <a:t>Drug-Drug Affinity Similarities:</a:t>
            </a:r>
          </a:p>
          <a:p>
            <a:pPr lvl="1"/>
            <a:r>
              <a:rPr lang="en-US" sz="1200" b="0" i="0" kern="1200" dirty="0" smtClean="0">
                <a:solidFill>
                  <a:schemeClr val="tx1"/>
                </a:solidFill>
                <a:effectLst/>
                <a:latin typeface="+mn-lt"/>
                <a:ea typeface="+mn-ea"/>
                <a:cs typeface="+mn-cs"/>
              </a:rPr>
              <a:t>The model calculates the affinity similarities between all pairs of drugs based on their known interactions with targets.</a:t>
            </a:r>
          </a:p>
          <a:p>
            <a:pPr lvl="1"/>
            <a:r>
              <a:rPr lang="en-US" sz="1200" b="0" i="0" kern="1200" dirty="0" smtClean="0">
                <a:solidFill>
                  <a:schemeClr val="tx1"/>
                </a:solidFill>
                <a:effectLst/>
                <a:latin typeface="+mn-lt"/>
                <a:ea typeface="+mn-ea"/>
                <a:cs typeface="+mn-cs"/>
              </a:rPr>
              <a:t>This affinity similarity captures the idea that drugs with similar binding profiles are likely to have similar interactions with targets.</a:t>
            </a:r>
          </a:p>
          <a:p>
            <a:pPr lvl="1"/>
            <a:r>
              <a:rPr lang="en-US" sz="1200" b="0" i="0" kern="1200" dirty="0" smtClean="0">
                <a:solidFill>
                  <a:schemeClr val="tx1"/>
                </a:solidFill>
                <a:effectLst/>
                <a:latin typeface="+mn-lt"/>
                <a:ea typeface="+mn-ea"/>
                <a:cs typeface="+mn-cs"/>
              </a:rPr>
              <a:t>The drug-drug affinity similarities are then used to build new features for the prediction model.</a:t>
            </a:r>
          </a:p>
          <a:p>
            <a:pPr fontAlgn="t"/>
            <a:r>
              <a:rPr lang="en-US" sz="1200" b="0" i="0" kern="1200" dirty="0" smtClean="0">
                <a:solidFill>
                  <a:schemeClr val="tx1"/>
                </a:solidFill>
                <a:effectLst/>
                <a:latin typeface="+mn-lt"/>
                <a:ea typeface="+mn-ea"/>
                <a:cs typeface="+mn-cs"/>
              </a:rPr>
              <a:t>Target-Target Affinity Similarities:</a:t>
            </a:r>
          </a:p>
          <a:p>
            <a:pPr lvl="1"/>
            <a:r>
              <a:rPr lang="en-US" sz="1200" b="0" i="0" kern="1200" dirty="0" smtClean="0">
                <a:solidFill>
                  <a:schemeClr val="tx1"/>
                </a:solidFill>
                <a:effectLst/>
                <a:latin typeface="+mn-lt"/>
                <a:ea typeface="+mn-ea"/>
                <a:cs typeface="+mn-cs"/>
              </a:rPr>
              <a:t>Similar to the drug-drug affinity similarities, the model also calculates the affinity similarities between all pairs of targets based on their known interactions with drugs.</a:t>
            </a:r>
          </a:p>
          <a:p>
            <a:pPr lvl="1"/>
            <a:r>
              <a:rPr lang="en-US" sz="1200" b="0" i="0" kern="1200" dirty="0" smtClean="0">
                <a:solidFill>
                  <a:schemeClr val="tx1"/>
                </a:solidFill>
                <a:effectLst/>
                <a:latin typeface="+mn-lt"/>
                <a:ea typeface="+mn-ea"/>
                <a:cs typeface="+mn-cs"/>
              </a:rPr>
              <a:t>The target-target affinity similarities capture the idea that targets with similar binding profiles are likely to have similar interactions with drugs.</a:t>
            </a:r>
          </a:p>
          <a:p>
            <a:pPr lvl="1"/>
            <a:r>
              <a:rPr lang="en-US" sz="1200" b="0" i="0" kern="1200" dirty="0" smtClean="0">
                <a:solidFill>
                  <a:schemeClr val="tx1"/>
                </a:solidFill>
                <a:effectLst/>
                <a:latin typeface="+mn-lt"/>
                <a:ea typeface="+mn-ea"/>
                <a:cs typeface="+mn-cs"/>
              </a:rPr>
              <a:t>These target-target affinity similarities are also used to build new features for the prediction model.</a:t>
            </a:r>
          </a:p>
          <a:p>
            <a:pPr fontAlgn="t"/>
            <a:r>
              <a:rPr lang="en-US" sz="1200" b="0" i="0" kern="1200" dirty="0" smtClean="0">
                <a:solidFill>
                  <a:schemeClr val="tx1"/>
                </a:solidFill>
                <a:effectLst/>
                <a:latin typeface="+mn-lt"/>
                <a:ea typeface="+mn-ea"/>
                <a:cs typeface="+mn-cs"/>
              </a:rPr>
              <a:t>Feature Engineering:</a:t>
            </a:r>
          </a:p>
          <a:p>
            <a:pPr lvl="1"/>
            <a:r>
              <a:rPr lang="en-US" sz="1200" b="0" i="0" kern="1200" dirty="0" smtClean="0">
                <a:solidFill>
                  <a:schemeClr val="tx1"/>
                </a:solidFill>
                <a:effectLst/>
                <a:latin typeface="+mn-lt"/>
                <a:ea typeface="+mn-ea"/>
                <a:cs typeface="+mn-cs"/>
              </a:rPr>
              <a:t>The drug-drug and target-target affinity similarities are used to create new features for the prediction model.</a:t>
            </a:r>
          </a:p>
          <a:p>
            <a:pPr lvl="1"/>
            <a:r>
              <a:rPr lang="en-US" sz="1200" b="0" i="0" kern="1200" dirty="0" smtClean="0">
                <a:solidFill>
                  <a:schemeClr val="tx1"/>
                </a:solidFill>
                <a:effectLst/>
                <a:latin typeface="+mn-lt"/>
                <a:ea typeface="+mn-ea"/>
                <a:cs typeface="+mn-cs"/>
              </a:rPr>
              <a:t>For example, for a given drug-target pair, the model can use the average affinity similarity between the drug and all other drugs that interact with the target, as well as the average affinity similarity between the target and all other targets that interact with the drug.</a:t>
            </a:r>
          </a:p>
          <a:p>
            <a:pPr lvl="1"/>
            <a:r>
              <a:rPr lang="en-US" sz="1200" b="0" i="0" kern="1200" dirty="0" smtClean="0">
                <a:solidFill>
                  <a:schemeClr val="tx1"/>
                </a:solidFill>
                <a:effectLst/>
                <a:latin typeface="+mn-lt"/>
                <a:ea typeface="+mn-ea"/>
                <a:cs typeface="+mn-cs"/>
              </a:rPr>
              <a:t>These collaborative filtering-based features capture the idea that a drug-target interaction is more likely if the drug and target have similar affinities to other drugs and targets, respectively.</a:t>
            </a:r>
          </a:p>
          <a:p>
            <a:r>
              <a:rPr lang="en-US" sz="1200" b="0" i="0" kern="1200" dirty="0" smtClean="0">
                <a:solidFill>
                  <a:schemeClr val="tx1"/>
                </a:solidFill>
                <a:effectLst/>
                <a:latin typeface="+mn-lt"/>
                <a:ea typeface="+mn-ea"/>
                <a:cs typeface="+mn-cs"/>
              </a:rPr>
              <a:t>By incorporating these collaborative filtering-based features, the </a:t>
            </a:r>
            <a:r>
              <a:rPr lang="en-US" sz="1200" b="0" i="0" kern="1200" dirty="0" err="1" smtClean="0">
                <a:solidFill>
                  <a:schemeClr val="tx1"/>
                </a:solidFill>
                <a:effectLst/>
                <a:latin typeface="+mn-lt"/>
                <a:ea typeface="+mn-ea"/>
                <a:cs typeface="+mn-cs"/>
              </a:rPr>
              <a:t>SimBoost</a:t>
            </a:r>
            <a:r>
              <a:rPr lang="en-US" sz="1200" b="0" i="0" kern="1200" dirty="0" smtClean="0">
                <a:solidFill>
                  <a:schemeClr val="tx1"/>
                </a:solidFill>
                <a:effectLst/>
                <a:latin typeface="+mn-lt"/>
                <a:ea typeface="+mn-ea"/>
                <a:cs typeface="+mn-cs"/>
              </a:rPr>
              <a:t> model is able to leverage the inherent relationships and similarities among drugs and targets to improve the accuracy of predicting new drug-target interactions.</a:t>
            </a:r>
          </a:p>
          <a:p>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8</a:t>
            </a:fld>
            <a:endParaRPr lang="en-US"/>
          </a:p>
        </p:txBody>
      </p:sp>
    </p:spTree>
    <p:extLst>
      <p:ext uri="{BB962C8B-B14F-4D97-AF65-F5344CB8AC3E}">
        <p14:creationId xmlns:p14="http://schemas.microsoft.com/office/powerpoint/2010/main" val="78606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corresponds to the affinity which the ligand has for the binding site. Ligands with higher, more favorable free energy of association bind “tighter” and therefore have greater preference for the bound state. Because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defined as a dissociation constant, higher affinity ligands have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values. As an equilibrium constant, we can express it as the ratio of product concentrations over reactants:</a:t>
            </a:r>
          </a:p>
          <a:p>
            <a:endParaRPr lang="en-US" sz="1200" b="1" i="0" u="sng" kern="1200" cap="all" dirty="0" smtClean="0">
              <a:solidFill>
                <a:schemeClr val="tx1"/>
              </a:solidFill>
              <a:effectLst/>
              <a:latin typeface="+mn-lt"/>
              <a:ea typeface="+mn-ea"/>
              <a:cs typeface="+mn-cs"/>
            </a:endParaRPr>
          </a:p>
          <a:p>
            <a:r>
              <a:rPr lang="en-US" sz="1200" b="1" i="0" u="sng" kern="1200" cap="all" dirty="0" smtClean="0">
                <a:solidFill>
                  <a:schemeClr val="tx1"/>
                </a:solidFill>
                <a:effectLst/>
                <a:latin typeface="+mn-lt"/>
                <a:ea typeface="+mn-ea"/>
                <a:cs typeface="+mn-cs"/>
              </a:rPr>
              <a:t>Equilibrium dissociation constant (</a:t>
            </a:r>
            <a:r>
              <a:rPr lang="en-US" sz="1200" b="1" i="0" u="sng" kern="1200" cap="all" dirty="0" err="1" smtClean="0">
                <a:solidFill>
                  <a:schemeClr val="tx1"/>
                </a:solidFill>
                <a:effectLst/>
                <a:latin typeface="+mn-lt"/>
                <a:ea typeface="+mn-ea"/>
                <a:cs typeface="+mn-cs"/>
              </a:rPr>
              <a:t>K</a:t>
            </a:r>
            <a:r>
              <a:rPr lang="en-US" sz="1200" b="1" i="0" u="sng" kern="1200" cap="all" baseline="-25000" dirty="0" err="1" smtClean="0">
                <a:solidFill>
                  <a:schemeClr val="tx1"/>
                </a:solidFill>
                <a:effectLst/>
                <a:latin typeface="+mn-lt"/>
                <a:ea typeface="+mn-ea"/>
                <a:cs typeface="+mn-cs"/>
              </a:rPr>
              <a:t>d</a:t>
            </a:r>
            <a:r>
              <a:rPr lang="en-US" sz="1200" b="1" i="0" u="sng" kern="1200" cap="all" dirty="0" smtClean="0">
                <a:solidFill>
                  <a:schemeClr val="tx1"/>
                </a:solidFill>
                <a:effectLst/>
                <a:latin typeface="+mn-lt"/>
                <a:ea typeface="+mn-ea"/>
                <a:cs typeface="+mn-cs"/>
              </a:rPr>
              <a:t>)</a:t>
            </a:r>
            <a:r>
              <a:rPr lang="en-US" sz="1200" b="1" i="0" kern="1200" cap="all"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Definition: </a:t>
            </a:r>
            <a:r>
              <a:rPr lang="en-US" dirty="0" smtClean="0"/>
              <a:t/>
            </a:r>
            <a:br>
              <a:rPr lang="en-US" dirty="0" smtClean="0"/>
            </a:br>
            <a:r>
              <a:rPr lang="en-US" sz="1200" kern="1200" dirty="0" smtClean="0">
                <a:solidFill>
                  <a:schemeClr val="tx1"/>
                </a:solidFill>
                <a:effectLst/>
                <a:latin typeface="+mn-lt"/>
                <a:ea typeface="+mn-ea"/>
                <a:cs typeface="+mn-cs"/>
              </a:rPr>
              <a:t>A measure of the tendency of a larger complex to separate (dissociate) into its smaller parts. For example, when a protein complex separates into its component proteins, or when a salt splits-up into its component ions. The dissociation reaction can be represented as </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B</a:t>
            </a:r>
            <a:r>
              <a:rPr lang="en-US" sz="1200" kern="1200" baseline="-250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  A</a:t>
            </a:r>
            <a:r>
              <a:rPr lang="en-US" sz="1200" kern="1200" baseline="-250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 B</a:t>
            </a:r>
            <a:r>
              <a:rPr lang="en-US" sz="1200" kern="1200" baseline="-250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and the equilibrium dissociation constant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effectLst/>
                <a:latin typeface="+mn-lt"/>
                <a:ea typeface="+mn-ea"/>
                <a:cs typeface="+mn-cs"/>
              </a:rPr>
              <a:t>) is calculated as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baseline="-250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a:t>
            </a:r>
            <a:r>
              <a:rPr lang="en-US" sz="1200" kern="1200" baseline="-250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][B</a:t>
            </a:r>
            <a:r>
              <a:rPr lang="en-US" sz="1200" kern="1200" baseline="-250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B</a:t>
            </a:r>
            <a:r>
              <a:rPr lang="en-US" sz="1200" kern="1200" baseline="-250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where [A</a:t>
            </a:r>
            <a:r>
              <a:rPr lang="en-US" sz="1200" kern="1200" baseline="-250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[B</a:t>
            </a:r>
            <a:r>
              <a:rPr lang="en-US" sz="1200" kern="1200" baseline="-250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a:t>
            </a:r>
            <a:r>
              <a:rPr lang="en-US" sz="1200" kern="1200" baseline="-25000" dirty="0" err="1" smtClean="0">
                <a:solidFill>
                  <a:schemeClr val="tx1"/>
                </a:solidFill>
                <a:effectLst/>
                <a:latin typeface="+mn-lt"/>
                <a:ea typeface="+mn-ea"/>
                <a:cs typeface="+mn-cs"/>
              </a:rPr>
              <a:t>x</a:t>
            </a:r>
            <a:r>
              <a:rPr lang="en-US" sz="1200" kern="1200" dirty="0" err="1" smtClean="0">
                <a:solidFill>
                  <a:schemeClr val="tx1"/>
                </a:solidFill>
                <a:effectLst/>
                <a:latin typeface="+mn-lt"/>
                <a:ea typeface="+mn-ea"/>
                <a:cs typeface="+mn-cs"/>
              </a:rPr>
              <a:t>B</a:t>
            </a:r>
            <a:r>
              <a:rPr lang="en-US" sz="1200" kern="1200" baseline="-25000" dirty="0" err="1"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are the concentrations of each component and the fully formed complex at equilibrium.  </a:t>
            </a:r>
            <a:r>
              <a:rPr lang="en-US" dirty="0" smtClean="0"/>
              <a:t/>
            </a:r>
            <a:br>
              <a:rPr lang="en-US" dirty="0" smtClean="0"/>
            </a:br>
            <a:r>
              <a:rPr lang="en-US" sz="1200" b="1" i="0" kern="1200" dirty="0" smtClean="0">
                <a:solidFill>
                  <a:schemeClr val="tx1"/>
                </a:solidFill>
                <a:effectLst/>
                <a:latin typeface="+mn-lt"/>
                <a:ea typeface="+mn-ea"/>
                <a:cs typeface="+mn-cs"/>
              </a:rPr>
              <a:t>Relevance: </a:t>
            </a:r>
            <a:r>
              <a:rPr lang="en-US" dirty="0" smtClean="0"/>
              <a:t/>
            </a:r>
            <a:br>
              <a:rPr lang="en-US" dirty="0" smtClean="0"/>
            </a:br>
            <a:r>
              <a:rPr lang="en-US" sz="1200" kern="1200" dirty="0" smtClean="0">
                <a:solidFill>
                  <a:schemeClr val="tx1"/>
                </a:solidFill>
                <a:effectLst/>
                <a:latin typeface="+mn-lt"/>
                <a:ea typeface="+mn-ea"/>
                <a:cs typeface="+mn-cs"/>
              </a:rPr>
              <a:t>In </a:t>
            </a:r>
            <a:r>
              <a:rPr lang="en-US" sz="1200" u="sng" kern="1200" dirty="0" smtClean="0">
                <a:solidFill>
                  <a:schemeClr val="tx1"/>
                </a:solidFill>
                <a:effectLst/>
                <a:latin typeface="+mn-lt"/>
                <a:ea typeface="+mn-ea"/>
                <a:cs typeface="+mn-cs"/>
                <a:hlinkClick r:id="rId3"/>
              </a:rPr>
              <a:t>receptor pharmacology</a:t>
            </a:r>
            <a:r>
              <a:rPr lang="en-US" sz="1200" kern="1200" dirty="0" smtClean="0">
                <a:solidFill>
                  <a:schemeClr val="tx1"/>
                </a:solidFill>
                <a:effectLst/>
                <a:latin typeface="+mn-lt"/>
                <a:ea typeface="+mn-ea"/>
                <a:cs typeface="+mn-cs"/>
              </a:rPr>
              <a:t>, the dissociation constant is commonly used to describe the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between a ligand and its receptor. Therefore,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can be used as a measure of binding affinity (how tightly a ligand binds to a receptor). The ligand-receptor binding reaction can be represented as L + R</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 LR and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can be calculated as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=([L][R])/[LR]. In the case of ligand-receptor complexes,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baseline="-250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represents the ligand concentration</a:t>
            </a:r>
            <a:r>
              <a:rPr lang="en-US" sz="1200" kern="1200" dirty="0" smtClean="0">
                <a:solidFill>
                  <a:schemeClr val="tx1"/>
                </a:solidFill>
                <a:latin typeface="+mn-lt"/>
                <a:ea typeface="+mn-ea"/>
                <a:cs typeface="+mn-cs"/>
              </a:rPr>
              <a:t> and </a:t>
            </a:r>
            <a:r>
              <a:rPr lang="en-US" sz="1200" kern="1200" dirty="0" smtClean="0">
                <a:solidFill>
                  <a:schemeClr val="tx1"/>
                </a:solidFill>
                <a:effectLst/>
                <a:latin typeface="+mn-lt"/>
                <a:ea typeface="+mn-ea"/>
                <a:cs typeface="+mn-cs"/>
              </a:rPr>
              <a:t>should be calculated</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when 50% of the receptors are bound to ligands. The smaller the </a:t>
            </a:r>
            <a:r>
              <a:rPr lang="en-US" sz="1200" kern="1200" dirty="0" err="1" smtClean="0">
                <a:solidFill>
                  <a:schemeClr val="tx1"/>
                </a:solidFill>
                <a:effectLst/>
                <a:latin typeface="+mn-lt"/>
                <a:ea typeface="+mn-ea"/>
                <a:cs typeface="+mn-cs"/>
              </a:rPr>
              <a:t>K</a:t>
            </a:r>
            <a:r>
              <a:rPr lang="en-US" sz="1200" kern="1200" baseline="-25000" dirty="0" err="1" smtClean="0">
                <a:solidFill>
                  <a:schemeClr val="tx1"/>
                </a:solidFill>
                <a:effectLst/>
                <a:latin typeface="+mn-lt"/>
                <a:ea typeface="+mn-ea"/>
                <a:cs typeface="+mn-cs"/>
              </a:rPr>
              <a:t>d</a:t>
            </a:r>
            <a:r>
              <a:rPr lang="en-US" sz="1200" kern="1200" baseline="-25000" dirty="0" smtClean="0">
                <a:solidFill>
                  <a:schemeClr val="tx1"/>
                </a:solidFill>
                <a:effectLst/>
                <a:latin typeface="+mn-lt"/>
                <a:ea typeface="+mn-ea"/>
                <a:cs typeface="+mn-cs"/>
              </a:rPr>
              <a:t>,</a:t>
            </a:r>
            <a:r>
              <a:rPr lang="en-US" sz="1200" kern="1200" dirty="0" smtClean="0">
                <a:solidFill>
                  <a:schemeClr val="tx1"/>
                </a:solidFill>
                <a:latin typeface="+mn-lt"/>
                <a:ea typeface="+mn-ea"/>
                <a:cs typeface="+mn-cs"/>
              </a:rPr>
              <a:t> </a:t>
            </a:r>
            <a:r>
              <a:rPr lang="en-US" sz="1200" kern="1200" dirty="0" smtClean="0">
                <a:solidFill>
                  <a:schemeClr val="tx1"/>
                </a:solidFill>
                <a:effectLst/>
                <a:latin typeface="+mn-lt"/>
                <a:ea typeface="+mn-ea"/>
                <a:cs typeface="+mn-cs"/>
              </a:rPr>
              <a:t>the more tightly bound the ligand is and therefore the higher the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between the ligand and the receptor.   </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10</a:t>
            </a:fld>
            <a:endParaRPr lang="en-US"/>
          </a:p>
        </p:txBody>
      </p:sp>
    </p:spTree>
    <p:extLst>
      <p:ext uri="{BB962C8B-B14F-4D97-AF65-F5344CB8AC3E}">
        <p14:creationId xmlns:p14="http://schemas.microsoft.com/office/powerpoint/2010/main" val="89777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because the inhibitor “competes” with substrate for binding the active site of the enzyme. By reducing the availability of this site for substrate binding, product formation is hindered.</a:t>
            </a:r>
          </a:p>
          <a:p>
            <a:endParaRPr lang="en-US" sz="1200" b="1" i="0" u="sng" kern="1200" cap="all" dirty="0" smtClean="0">
              <a:solidFill>
                <a:schemeClr val="tx1"/>
              </a:solidFill>
              <a:effectLst/>
              <a:latin typeface="+mn-lt"/>
              <a:ea typeface="+mn-ea"/>
              <a:cs typeface="+mn-cs"/>
            </a:endParaRPr>
          </a:p>
          <a:p>
            <a:r>
              <a:rPr lang="en-US" sz="1200" b="1" i="0" u="sng" kern="1200" cap="all" dirty="0" smtClean="0">
                <a:solidFill>
                  <a:schemeClr val="tx1"/>
                </a:solidFill>
                <a:effectLst/>
                <a:latin typeface="+mn-lt"/>
                <a:ea typeface="+mn-ea"/>
                <a:cs typeface="+mn-cs"/>
              </a:rPr>
              <a:t>Inhibitory constant (K</a:t>
            </a:r>
            <a:r>
              <a:rPr lang="en-US" sz="1200" b="1" i="0" u="sng" kern="1200" cap="all" baseline="-25000" dirty="0" smtClean="0">
                <a:solidFill>
                  <a:schemeClr val="tx1"/>
                </a:solidFill>
                <a:effectLst/>
                <a:latin typeface="+mn-lt"/>
                <a:ea typeface="+mn-ea"/>
                <a:cs typeface="+mn-cs"/>
              </a:rPr>
              <a:t>i</a:t>
            </a:r>
            <a:r>
              <a:rPr lang="en-US" sz="1200" b="1" i="0" u="sng" kern="1200" cap="all" dirty="0" smtClean="0">
                <a:solidFill>
                  <a:schemeClr val="tx1"/>
                </a:solidFill>
                <a:effectLst/>
                <a:latin typeface="+mn-lt"/>
                <a:ea typeface="+mn-ea"/>
                <a:cs typeface="+mn-cs"/>
              </a:rPr>
              <a:t>)</a:t>
            </a:r>
            <a:r>
              <a:rPr lang="en-US" sz="1200" b="1" i="0" kern="1200" cap="all"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Definition: </a:t>
            </a:r>
            <a:r>
              <a:rPr lang="en-US" dirty="0" smtClean="0"/>
              <a:t/>
            </a:r>
            <a:br>
              <a:rPr lang="en-US" dirty="0" smtClean="0"/>
            </a:br>
            <a:r>
              <a:rPr lang="en-US" sz="1200" kern="1200" dirty="0" smtClean="0">
                <a:solidFill>
                  <a:schemeClr val="tx1"/>
                </a:solidFill>
                <a:effectLst/>
                <a:latin typeface="+mn-lt"/>
                <a:ea typeface="+mn-ea"/>
                <a:cs typeface="+mn-cs"/>
              </a:rPr>
              <a:t>The inhibitory constant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a type of </a:t>
            </a:r>
            <a:r>
              <a:rPr lang="en-US" sz="1200" u="sng" kern="1200" dirty="0" smtClean="0">
                <a:solidFill>
                  <a:schemeClr val="tx1"/>
                </a:solidFill>
                <a:effectLst/>
                <a:latin typeface="+mn-lt"/>
                <a:ea typeface="+mn-ea"/>
                <a:cs typeface="+mn-cs"/>
                <a:hlinkClick r:id="rId3"/>
              </a:rPr>
              <a:t>equilibrium dissociation constant (</a:t>
            </a:r>
            <a:r>
              <a:rPr lang="en-US" sz="1200" u="sng" kern="1200" dirty="0" err="1" smtClean="0">
                <a:solidFill>
                  <a:schemeClr val="tx1"/>
                </a:solidFill>
                <a:effectLst/>
                <a:latin typeface="+mn-lt"/>
                <a:ea typeface="+mn-ea"/>
                <a:cs typeface="+mn-cs"/>
                <a:hlinkClick r:id="rId3"/>
              </a:rPr>
              <a:t>K</a:t>
            </a:r>
            <a:r>
              <a:rPr lang="en-US" sz="1200" u="sng" kern="1200" baseline="-25000" dirty="0" err="1" smtClean="0">
                <a:solidFill>
                  <a:schemeClr val="tx1"/>
                </a:solidFill>
                <a:effectLst/>
                <a:latin typeface="+mn-lt"/>
                <a:ea typeface="+mn-ea"/>
                <a:cs typeface="+mn-cs"/>
                <a:hlinkClick r:id="rId3"/>
              </a:rPr>
              <a:t>d</a:t>
            </a:r>
            <a:r>
              <a:rPr lang="en-US" sz="1200" u="sng" kern="1200" dirty="0" smtClean="0">
                <a:solidFill>
                  <a:schemeClr val="tx1"/>
                </a:solidFill>
                <a:effectLst/>
                <a:latin typeface="+mn-lt"/>
                <a:ea typeface="+mn-ea"/>
                <a:cs typeface="+mn-cs"/>
                <a:hlinkClick r:id="rId3"/>
              </a:rPr>
              <a:t>)</a:t>
            </a:r>
            <a:r>
              <a:rPr lang="en-US" sz="1200" kern="1200" dirty="0" smtClean="0">
                <a:solidFill>
                  <a:schemeClr val="tx1"/>
                </a:solidFill>
                <a:effectLst/>
                <a:latin typeface="+mn-lt"/>
                <a:ea typeface="+mn-ea"/>
                <a:cs typeface="+mn-cs"/>
              </a:rPr>
              <a:t> that represents the equilibrium binding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for a ligand that reduces the activity of its binding partner. K</a:t>
            </a:r>
            <a:r>
              <a:rPr lang="en-US" sz="1200" kern="1200" baseline="-250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represents the concentration at which the inhibitor ligand occupies 50% of the receptor sites when no competing ligand is present. The smaller the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the greater the binding affinity and the smaller the amount of ligand is needed to inhibit its binding partners activity. </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meaning the drug is a more potent inhibitor.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summary, Ki and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are both measures of binding affinity, but they provide different information about the drug-target interaction. Ki is more relevant in the context of competitive inhibition, while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more general measure of binding strength.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dissociation term in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implies the equilibrium binding dynamics between the ligand and the target, while the inhibition term in Ki implies the potency of the inhibitor in modulating the enzyme's function. Both measures are important in understanding the interactions between ligands and enzymes or proteins, and in the development of effective therapeutic interventions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11</a:t>
            </a:fld>
            <a:endParaRPr lang="en-US"/>
          </a:p>
        </p:txBody>
      </p:sp>
    </p:spTree>
    <p:extLst>
      <p:ext uri="{BB962C8B-B14F-4D97-AF65-F5344CB8AC3E}">
        <p14:creationId xmlns:p14="http://schemas.microsoft.com/office/powerpoint/2010/main" val="897775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cap="all" dirty="0" smtClean="0">
                <a:solidFill>
                  <a:schemeClr val="tx1"/>
                </a:solidFill>
                <a:effectLst/>
                <a:latin typeface="+mn-lt"/>
                <a:ea typeface="+mn-ea"/>
                <a:cs typeface="+mn-cs"/>
              </a:rPr>
              <a:t>Inhibitory constant (K</a:t>
            </a:r>
            <a:r>
              <a:rPr lang="en-US" sz="1200" b="1" i="0" u="sng" kern="1200" cap="all" baseline="-25000" dirty="0" smtClean="0">
                <a:solidFill>
                  <a:schemeClr val="tx1"/>
                </a:solidFill>
                <a:effectLst/>
                <a:latin typeface="+mn-lt"/>
                <a:ea typeface="+mn-ea"/>
                <a:cs typeface="+mn-cs"/>
              </a:rPr>
              <a:t>i</a:t>
            </a:r>
            <a:r>
              <a:rPr lang="en-US" sz="1200" b="1" i="0" u="sng" kern="1200" cap="all" dirty="0" smtClean="0">
                <a:solidFill>
                  <a:schemeClr val="tx1"/>
                </a:solidFill>
                <a:effectLst/>
                <a:latin typeface="+mn-lt"/>
                <a:ea typeface="+mn-ea"/>
                <a:cs typeface="+mn-cs"/>
              </a:rPr>
              <a:t>)</a:t>
            </a:r>
            <a:r>
              <a:rPr lang="en-US" sz="1200" b="1" i="0" kern="1200" cap="all"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Definition: </a:t>
            </a:r>
            <a:r>
              <a:rPr lang="en-US" dirty="0" smtClean="0"/>
              <a:t/>
            </a:r>
            <a:br>
              <a:rPr lang="en-US" dirty="0" smtClean="0"/>
            </a:br>
            <a:r>
              <a:rPr lang="en-US" sz="1200" kern="1200" dirty="0" smtClean="0">
                <a:solidFill>
                  <a:schemeClr val="tx1"/>
                </a:solidFill>
                <a:effectLst/>
                <a:latin typeface="+mn-lt"/>
                <a:ea typeface="+mn-ea"/>
                <a:cs typeface="+mn-cs"/>
              </a:rPr>
              <a:t>The inhibitory constant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a type of </a:t>
            </a:r>
            <a:r>
              <a:rPr lang="en-US" sz="1200" u="sng" kern="1200" dirty="0" smtClean="0">
                <a:solidFill>
                  <a:schemeClr val="tx1"/>
                </a:solidFill>
                <a:effectLst/>
                <a:latin typeface="+mn-lt"/>
                <a:ea typeface="+mn-ea"/>
                <a:cs typeface="+mn-cs"/>
                <a:hlinkClick r:id="rId3"/>
              </a:rPr>
              <a:t>equilibrium dissociation constant (</a:t>
            </a:r>
            <a:r>
              <a:rPr lang="en-US" sz="1200" u="sng" kern="1200" dirty="0" err="1" smtClean="0">
                <a:solidFill>
                  <a:schemeClr val="tx1"/>
                </a:solidFill>
                <a:effectLst/>
                <a:latin typeface="+mn-lt"/>
                <a:ea typeface="+mn-ea"/>
                <a:cs typeface="+mn-cs"/>
                <a:hlinkClick r:id="rId3"/>
              </a:rPr>
              <a:t>K</a:t>
            </a:r>
            <a:r>
              <a:rPr lang="en-US" sz="1200" u="sng" kern="1200" baseline="-25000" dirty="0" err="1" smtClean="0">
                <a:solidFill>
                  <a:schemeClr val="tx1"/>
                </a:solidFill>
                <a:effectLst/>
                <a:latin typeface="+mn-lt"/>
                <a:ea typeface="+mn-ea"/>
                <a:cs typeface="+mn-cs"/>
                <a:hlinkClick r:id="rId3"/>
              </a:rPr>
              <a:t>d</a:t>
            </a:r>
            <a:r>
              <a:rPr lang="en-US" sz="1200" u="sng" kern="1200" dirty="0" smtClean="0">
                <a:solidFill>
                  <a:schemeClr val="tx1"/>
                </a:solidFill>
                <a:effectLst/>
                <a:latin typeface="+mn-lt"/>
                <a:ea typeface="+mn-ea"/>
                <a:cs typeface="+mn-cs"/>
                <a:hlinkClick r:id="rId3"/>
              </a:rPr>
              <a:t>)</a:t>
            </a:r>
            <a:r>
              <a:rPr lang="en-US" sz="1200" kern="1200" dirty="0" smtClean="0">
                <a:solidFill>
                  <a:schemeClr val="tx1"/>
                </a:solidFill>
                <a:effectLst/>
                <a:latin typeface="+mn-lt"/>
                <a:ea typeface="+mn-ea"/>
                <a:cs typeface="+mn-cs"/>
              </a:rPr>
              <a:t> that represents the equilibrium binding </a:t>
            </a:r>
            <a:r>
              <a:rPr lang="en-US" sz="1200" u="sng" kern="1200" dirty="0" smtClean="0">
                <a:solidFill>
                  <a:schemeClr val="tx1"/>
                </a:solidFill>
                <a:effectLst/>
                <a:latin typeface="+mn-lt"/>
                <a:ea typeface="+mn-ea"/>
                <a:cs typeface="+mn-cs"/>
                <a:hlinkClick r:id="rId4"/>
              </a:rPr>
              <a:t>affinity</a:t>
            </a:r>
            <a:r>
              <a:rPr lang="en-US" sz="1200" kern="1200" dirty="0" smtClean="0">
                <a:solidFill>
                  <a:schemeClr val="tx1"/>
                </a:solidFill>
                <a:effectLst/>
                <a:latin typeface="+mn-lt"/>
                <a:ea typeface="+mn-ea"/>
                <a:cs typeface="+mn-cs"/>
              </a:rPr>
              <a:t> for a ligand that reduces the activity of its binding partner. K</a:t>
            </a:r>
            <a:r>
              <a:rPr lang="en-US" sz="1200" kern="1200" baseline="-25000" dirty="0" smtClean="0">
                <a:solidFill>
                  <a:schemeClr val="tx1"/>
                </a:solidFill>
                <a:effectLst/>
                <a:latin typeface="+mn-lt"/>
                <a:ea typeface="+mn-ea"/>
                <a:cs typeface="+mn-cs"/>
              </a:rPr>
              <a:t>i </a:t>
            </a:r>
            <a:r>
              <a:rPr lang="en-US" sz="1200" kern="1200" dirty="0" smtClean="0">
                <a:solidFill>
                  <a:schemeClr val="tx1"/>
                </a:solidFill>
                <a:effectLst/>
                <a:latin typeface="+mn-lt"/>
                <a:ea typeface="+mn-ea"/>
                <a:cs typeface="+mn-cs"/>
              </a:rPr>
              <a:t>represents the concentration at which the inhibitor ligand occupies 50% of the receptor sites when no competing ligand is present. The smaller the K</a:t>
            </a:r>
            <a:r>
              <a:rPr lang="en-US" sz="1200" kern="1200" baseline="-2500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the greater the binding affinity and the smaller the amount of ligand is needed to inhibit its binding partners activity. </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meaning the drug is a more potent inhibitor.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summary, Ki and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are both measures of binding affinity, but they provide different information about the drug-target interaction. Ki is more relevant in the context of competitive inhibition, while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more general measure of binding strength.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dissociation term in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implies the equilibrium binding dynamics between the ligand and the target, while the inhibition term in Ki implies the potency of the inhibitor in modulating the enzyme's function. Both measures are important in understanding the interactions between ligands and enzymes or proteins, and in the development of effective therapeutic interventions</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12</a:t>
            </a:fld>
            <a:endParaRPr lang="en-US"/>
          </a:p>
        </p:txBody>
      </p:sp>
    </p:spTree>
    <p:extLst>
      <p:ext uri="{BB962C8B-B14F-4D97-AF65-F5344CB8AC3E}">
        <p14:creationId xmlns:p14="http://schemas.microsoft.com/office/powerpoint/2010/main" val="897775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ChEMBL</a:t>
            </a:r>
            <a:r>
              <a:rPr lang="en-US" sz="1200" b="0" i="0" kern="1200" dirty="0" smtClean="0">
                <a:solidFill>
                  <a:schemeClr val="tx1"/>
                </a:solidFill>
                <a:effectLst/>
                <a:latin typeface="+mn-lt"/>
                <a:ea typeface="+mn-ea"/>
                <a:cs typeface="+mn-cs"/>
              </a:rPr>
              <a:t> is a publicly available and manually curated database of bioactive drug-like small molecules, their biological targets, and the quantitative drug-target interaction data. It is a valuable resource in the field of drug discovery and development.</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Imatinib</a:t>
            </a:r>
            <a:r>
              <a:rPr lang="en-US" sz="1200" b="0" i="0" kern="1200" dirty="0" smtClean="0">
                <a:solidFill>
                  <a:schemeClr val="tx1"/>
                </a:solidFill>
                <a:effectLst/>
                <a:latin typeface="+mn-lt"/>
                <a:ea typeface="+mn-ea"/>
                <a:cs typeface="+mn-cs"/>
              </a:rPr>
              <a:t> and SRC (SRC Proto-Oncogene, Non-Receptor Tyrosine Kinase) form an important drug-target pair in the field of cancer research and treatment.</a:t>
            </a:r>
            <a:endParaRPr lang="en-US" dirty="0"/>
          </a:p>
        </p:txBody>
      </p:sp>
      <p:sp>
        <p:nvSpPr>
          <p:cNvPr id="4" name="Slide Number Placeholder 3"/>
          <p:cNvSpPr>
            <a:spLocks noGrp="1"/>
          </p:cNvSpPr>
          <p:nvPr>
            <p:ph type="sldNum" sz="quarter" idx="10"/>
          </p:nvPr>
        </p:nvSpPr>
        <p:spPr/>
        <p:txBody>
          <a:bodyPr/>
          <a:lstStyle/>
          <a:p>
            <a:fld id="{C7689D65-4FEA-4151-83A2-DE7BE828DF61}" type="slidenum">
              <a:rPr lang="en-US" smtClean="0"/>
              <a:t>13</a:t>
            </a:fld>
            <a:endParaRPr lang="en-US"/>
          </a:p>
        </p:txBody>
      </p:sp>
    </p:spTree>
    <p:extLst>
      <p:ext uri="{BB962C8B-B14F-4D97-AF65-F5344CB8AC3E}">
        <p14:creationId xmlns:p14="http://schemas.microsoft.com/office/powerpoint/2010/main" val="4022307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kinase dissociation constant, often denoted as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is a measure of the strength of the interaction between a kinase enzyme and its substrate or inhibitor. It represents the concentration of the substrate or inhibitor at which the kinase enzyme is half-saturated.</a:t>
            </a:r>
          </a:p>
          <a:p>
            <a:r>
              <a:rPr lang="en-US" sz="1200" b="0" i="0" kern="1200" dirty="0" smtClean="0">
                <a:solidFill>
                  <a:schemeClr val="tx1"/>
                </a:solidFill>
                <a:effectLst/>
                <a:latin typeface="+mn-lt"/>
                <a:ea typeface="+mn-ea"/>
                <a:cs typeface="+mn-cs"/>
              </a:rPr>
              <a:t>Specifically, the kinase dissociation constant is defined as:</a:t>
            </a:r>
          </a:p>
          <a:p>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 [Enzyme] × [Substrate] / [Enzyme-Substrate Complex]</a:t>
            </a:r>
          </a:p>
          <a:p>
            <a:r>
              <a:rPr lang="en-US" sz="1200" b="0" i="0" kern="1200" dirty="0" smtClean="0">
                <a:solidFill>
                  <a:schemeClr val="tx1"/>
                </a:solidFill>
                <a:effectLst/>
                <a:latin typeface="+mn-lt"/>
                <a:ea typeface="+mn-ea"/>
                <a:cs typeface="+mn-cs"/>
              </a:rPr>
              <a:t>Where:</a:t>
            </a:r>
          </a:p>
          <a:p>
            <a:r>
              <a:rPr lang="en-US" sz="1200" b="0" i="0" kern="1200" dirty="0" smtClean="0">
                <a:solidFill>
                  <a:schemeClr val="tx1"/>
                </a:solidFill>
                <a:effectLst/>
                <a:latin typeface="+mn-lt"/>
                <a:ea typeface="+mn-ea"/>
                <a:cs typeface="+mn-cs"/>
              </a:rPr>
              <a:t>[Enzyme] is the concentration of the free, unbound kinase enzyme</a:t>
            </a:r>
          </a:p>
          <a:p>
            <a:r>
              <a:rPr lang="en-US" sz="1200" b="0" i="0" kern="1200" dirty="0" smtClean="0">
                <a:solidFill>
                  <a:schemeClr val="tx1"/>
                </a:solidFill>
                <a:effectLst/>
                <a:latin typeface="+mn-lt"/>
                <a:ea typeface="+mn-ea"/>
                <a:cs typeface="+mn-cs"/>
              </a:rPr>
              <a:t>[Substrate] is the concentration of the free, unbound substrate</a:t>
            </a:r>
          </a:p>
          <a:p>
            <a:r>
              <a:rPr lang="en-US" sz="1200" b="0" i="0" kern="1200" dirty="0" smtClean="0">
                <a:solidFill>
                  <a:schemeClr val="tx1"/>
                </a:solidFill>
                <a:effectLst/>
                <a:latin typeface="+mn-lt"/>
                <a:ea typeface="+mn-ea"/>
                <a:cs typeface="+mn-cs"/>
              </a:rPr>
              <a:t>[Enzyme-Substrate Complex] is the concentration of the enzyme-substrate complex</a:t>
            </a:r>
          </a:p>
          <a:p>
            <a:r>
              <a:rPr lang="en-US" sz="1200" b="0" i="0" kern="1200" dirty="0" smtClean="0">
                <a:solidFill>
                  <a:schemeClr val="tx1"/>
                </a:solidFill>
                <a:effectLst/>
                <a:latin typeface="+mn-lt"/>
                <a:ea typeface="+mn-ea"/>
                <a:cs typeface="+mn-cs"/>
              </a:rPr>
              <a:t>A lower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value indicates a stronger binding affinity between the kinase and its substrate or inhibitor. A high-affinity interaction has a low </a:t>
            </a:r>
            <a:r>
              <a:rPr lang="en-US" sz="1200" b="0" i="0" kern="1200" dirty="0" err="1" smtClean="0">
                <a:solidFill>
                  <a:schemeClr val="tx1"/>
                </a:solidFill>
                <a:effectLst/>
                <a:latin typeface="+mn-lt"/>
                <a:ea typeface="+mn-ea"/>
                <a:cs typeface="+mn-cs"/>
              </a:rPr>
              <a:t>Kd</a:t>
            </a:r>
            <a:r>
              <a:rPr lang="en-US" sz="1200" b="0" i="0" kern="1200" dirty="0" smtClean="0">
                <a:solidFill>
                  <a:schemeClr val="tx1"/>
                </a:solidFill>
                <a:effectLst/>
                <a:latin typeface="+mn-lt"/>
                <a:ea typeface="+mn-ea"/>
                <a:cs typeface="+mn-cs"/>
              </a:rPr>
              <a:t>, while a low-affinity interaction has a high </a:t>
            </a:r>
            <a:r>
              <a:rPr lang="en-US" sz="1200" b="0" i="0" kern="1200" dirty="0" err="1" smtClean="0">
                <a:solidFill>
                  <a:schemeClr val="tx1"/>
                </a:solidFill>
                <a:effectLst/>
                <a:latin typeface="+mn-lt"/>
                <a:ea typeface="+mn-ea"/>
                <a:cs typeface="+mn-cs"/>
              </a:rPr>
              <a:t>Kd</a:t>
            </a:r>
            <a:r>
              <a:rPr lang="en-US" sz="1200" b="0" i="0" kern="1200" smtClean="0">
                <a:solidFill>
                  <a:schemeClr val="tx1"/>
                </a:solidFill>
                <a:effectLst/>
                <a:latin typeface="+mn-lt"/>
                <a:ea typeface="+mn-ea"/>
                <a:cs typeface="+mn-cs"/>
              </a:rPr>
              <a:t>.</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689D65-4FEA-4151-83A2-DE7BE828DF61}" type="slidenum">
              <a:rPr lang="en-US" smtClean="0"/>
              <a:t>15</a:t>
            </a:fld>
            <a:endParaRPr lang="en-US"/>
          </a:p>
        </p:txBody>
      </p:sp>
    </p:spTree>
    <p:extLst>
      <p:ext uri="{BB962C8B-B14F-4D97-AF65-F5344CB8AC3E}">
        <p14:creationId xmlns:p14="http://schemas.microsoft.com/office/powerpoint/2010/main" val="2544302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8/14/2024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8/14/2024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8/14/2024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8/14/2024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8/14/2024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8/14/2024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Drug%20Target%20affinity.ppt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93/bioinformatics/btaa921"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 predicting drug–target binding affinity </a:t>
            </a:r>
            <a:r>
              <a:rPr lang="en-US" dirty="0" smtClean="0"/>
              <a:t>with graph </a:t>
            </a:r>
            <a:r>
              <a:rPr lang="en-US" dirty="0"/>
              <a:t>neural networks</a:t>
            </a:r>
          </a:p>
        </p:txBody>
      </p:sp>
      <p:sp>
        <p:nvSpPr>
          <p:cNvPr id="3" name="Subtitle 2"/>
          <p:cNvSpPr>
            <a:spLocks noGrp="1"/>
          </p:cNvSpPr>
          <p:nvPr>
            <p:ph type="subTitle" idx="1"/>
          </p:nvPr>
        </p:nvSpPr>
        <p:spPr/>
        <p:txBody>
          <a:bodyPr/>
          <a:lstStyle/>
          <a:p>
            <a:pPr algn="l"/>
            <a:r>
              <a:rPr lang="en-US" dirty="0" smtClean="0"/>
              <a:t>Presented by: Youssef </a:t>
            </a:r>
            <a:r>
              <a:rPr lang="en-US" dirty="0" err="1" smtClean="0"/>
              <a:t>Ezz</a:t>
            </a:r>
            <a:r>
              <a:rPr lang="en-US" dirty="0" smtClean="0"/>
              <a:t> </a:t>
            </a:r>
            <a:r>
              <a:rPr lang="en-US" dirty="0" err="1" smtClean="0"/>
              <a:t>Eldeen</a:t>
            </a:r>
            <a:r>
              <a:rPr lang="en-US" dirty="0" smtClean="0"/>
              <a:t> </a:t>
            </a:r>
            <a:r>
              <a:rPr lang="en-US" dirty="0" err="1" smtClean="0"/>
              <a:t>Ezzat</a:t>
            </a:r>
            <a:endParaRPr lang="en-US" dirty="0" smtClean="0"/>
          </a:p>
          <a:p>
            <a:pPr algn="l"/>
            <a:r>
              <a:rPr lang="en-US" dirty="0"/>
              <a:t>Directed</a:t>
            </a:r>
            <a:r>
              <a:rPr lang="en-US" dirty="0" smtClean="0"/>
              <a:t> By: </a:t>
            </a:r>
            <a:r>
              <a:rPr lang="en-US" dirty="0" err="1" smtClean="0"/>
              <a:t>Francesc</a:t>
            </a:r>
            <a:r>
              <a:rPr lang="en-US" dirty="0" smtClean="0"/>
              <a:t> </a:t>
            </a:r>
            <a:r>
              <a:rPr lang="en-US" dirty="0" err="1" smtClean="0"/>
              <a:t>Seratosa</a:t>
            </a:r>
            <a:endParaRPr lang="en-US" dirty="0"/>
          </a:p>
        </p:txBody>
      </p:sp>
    </p:spTree>
    <p:extLst>
      <p:ext uri="{BB962C8B-B14F-4D97-AF65-F5344CB8AC3E}">
        <p14:creationId xmlns:p14="http://schemas.microsoft.com/office/powerpoint/2010/main" val="295385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a:bodyPr>
          <a:lstStyle/>
          <a:p>
            <a:r>
              <a:rPr lang="en-US" dirty="0"/>
              <a:t>The kinase dissociation constant(</a:t>
            </a:r>
            <a:r>
              <a:rPr lang="en-US" b="1" dirty="0" err="1"/>
              <a:t>Kd</a:t>
            </a:r>
            <a:r>
              <a:rPr lang="en-US" dirty="0"/>
              <a:t>)</a:t>
            </a:r>
            <a:endParaRPr lang="en-US" dirty="0" smtClean="0"/>
          </a:p>
          <a:p>
            <a:pPr lvl="1"/>
            <a:r>
              <a:rPr lang="en-US" dirty="0"/>
              <a:t>measures the equilibrium between the </a:t>
            </a:r>
            <a:r>
              <a:rPr lang="en-US" dirty="0" smtClean="0"/>
              <a:t>ligand(drug)-</a:t>
            </a:r>
            <a:r>
              <a:rPr lang="en-US" dirty="0"/>
              <a:t>protein complex and the dissociated </a:t>
            </a:r>
            <a:r>
              <a:rPr lang="en-US" dirty="0" smtClean="0"/>
              <a:t>components</a:t>
            </a:r>
            <a:endParaRPr lang="en-US" dirty="0"/>
          </a:p>
          <a:p>
            <a:pPr lvl="1"/>
            <a:endParaRPr lang="en-US" dirty="0" smtClean="0"/>
          </a:p>
          <a:p>
            <a:pPr lvl="1"/>
            <a:endParaRPr lang="en-US" dirty="0" smtClean="0"/>
          </a:p>
          <a:p>
            <a:pPr lvl="1"/>
            <a:endParaRPr lang="en-US" dirty="0"/>
          </a:p>
          <a:p>
            <a:pPr lvl="1"/>
            <a:endParaRPr lang="en-US" dirty="0" smtClean="0"/>
          </a:p>
          <a:p>
            <a:pPr lvl="1"/>
            <a:r>
              <a:rPr lang="en-US" dirty="0"/>
              <a:t>Where [P] is the free protein </a:t>
            </a:r>
            <a:r>
              <a:rPr lang="en-US" dirty="0" smtClean="0"/>
              <a:t>concentration</a:t>
            </a:r>
          </a:p>
          <a:p>
            <a:pPr lvl="1"/>
            <a:r>
              <a:rPr lang="en-US" dirty="0"/>
              <a:t>[L] is the free ligand concentration</a:t>
            </a:r>
          </a:p>
          <a:p>
            <a:pPr lvl="1"/>
            <a:r>
              <a:rPr lang="en-US" dirty="0"/>
              <a:t>[PL] is the protein-ligand complex</a:t>
            </a:r>
            <a:endParaRPr lang="en-US" dirty="0" smtClean="0"/>
          </a:p>
          <a:p>
            <a:endParaRPr lang="en-US" dirty="0"/>
          </a:p>
        </p:txBody>
      </p:sp>
      <p:sp>
        <p:nvSpPr>
          <p:cNvPr id="3" name="Title 2"/>
          <p:cNvSpPr>
            <a:spLocks noGrp="1"/>
          </p:cNvSpPr>
          <p:nvPr>
            <p:ph type="title"/>
          </p:nvPr>
        </p:nvSpPr>
        <p:spPr>
          <a:xfrm>
            <a:off x="685800" y="274638"/>
            <a:ext cx="8382000" cy="1143000"/>
          </a:xfrm>
        </p:spPr>
        <p:txBody>
          <a:bodyPr>
            <a:noAutofit/>
          </a:bodyPr>
          <a:lstStyle/>
          <a:p>
            <a:r>
              <a:rPr lang="en-US" dirty="0"/>
              <a:t>binding </a:t>
            </a:r>
            <a:r>
              <a:rPr lang="en-US" dirty="0" smtClean="0"/>
              <a:t>affinity measures</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980873"/>
            <a:ext cx="2931117" cy="1079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743200"/>
            <a:ext cx="2090527" cy="131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85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a:bodyPr>
          <a:lstStyle/>
          <a:p>
            <a:r>
              <a:rPr lang="en-US" dirty="0" smtClean="0"/>
              <a:t>The </a:t>
            </a:r>
            <a:r>
              <a:rPr lang="en-US" dirty="0"/>
              <a:t>kinase Inhibition Constant(</a:t>
            </a:r>
            <a:r>
              <a:rPr lang="en-US" b="1" dirty="0"/>
              <a:t>Ki</a:t>
            </a:r>
            <a:r>
              <a:rPr lang="en-US" dirty="0"/>
              <a:t>)</a:t>
            </a:r>
          </a:p>
          <a:p>
            <a:pPr lvl="1"/>
            <a:r>
              <a:rPr lang="en-US" dirty="0"/>
              <a:t>represents the affinity of the drug molecule for its target receptor, specifically in the context of </a:t>
            </a:r>
            <a:r>
              <a:rPr lang="en-US" b="1" dirty="0"/>
              <a:t>competitive inhibition</a:t>
            </a:r>
            <a:r>
              <a:rPr lang="en-US" dirty="0" smtClean="0"/>
              <a:t>.</a:t>
            </a:r>
          </a:p>
          <a:p>
            <a:endParaRPr lang="en-US" dirty="0" smtClean="0"/>
          </a:p>
          <a:p>
            <a:endParaRPr lang="en-US" dirty="0"/>
          </a:p>
        </p:txBody>
      </p:sp>
      <p:sp>
        <p:nvSpPr>
          <p:cNvPr id="3" name="Title 2"/>
          <p:cNvSpPr>
            <a:spLocks noGrp="1"/>
          </p:cNvSpPr>
          <p:nvPr>
            <p:ph type="title"/>
          </p:nvPr>
        </p:nvSpPr>
        <p:spPr>
          <a:xfrm>
            <a:off x="533400" y="274638"/>
            <a:ext cx="8534400" cy="1143000"/>
          </a:xfrm>
        </p:spPr>
        <p:txBody>
          <a:bodyPr>
            <a:noAutofit/>
          </a:bodyPr>
          <a:lstStyle/>
          <a:p>
            <a:r>
              <a:rPr lang="en-US" dirty="0"/>
              <a:t>binding affinity measures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161522"/>
            <a:ext cx="547556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17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763000" cy="5029200"/>
          </a:xfrm>
        </p:spPr>
        <p:txBody>
          <a:bodyPr>
            <a:normAutofit/>
          </a:bodyPr>
          <a:lstStyle/>
          <a:p>
            <a:r>
              <a:rPr lang="en-US" dirty="0"/>
              <a:t>inhibitory concentration 50</a:t>
            </a:r>
            <a:r>
              <a:rPr lang="en-US" dirty="0" smtClean="0"/>
              <a:t>% (</a:t>
            </a:r>
            <a:r>
              <a:rPr lang="en-US" b="1" dirty="0" smtClean="0"/>
              <a:t>IC50</a:t>
            </a:r>
            <a:r>
              <a:rPr lang="en-US" dirty="0" smtClean="0"/>
              <a:t>)</a:t>
            </a:r>
            <a:endParaRPr lang="en-US" dirty="0"/>
          </a:p>
          <a:p>
            <a:pPr lvl="1"/>
            <a:r>
              <a:rPr lang="en-US" dirty="0"/>
              <a:t>the concentration at which the inhibitor causes a </a:t>
            </a:r>
            <a:r>
              <a:rPr lang="en-US" b="1" dirty="0"/>
              <a:t>50% </a:t>
            </a:r>
            <a:r>
              <a:rPr lang="en-US" dirty="0"/>
              <a:t>inhibition of enzymatic </a:t>
            </a:r>
            <a:r>
              <a:rPr lang="en-US" dirty="0" smtClean="0"/>
              <a:t>activity</a:t>
            </a:r>
          </a:p>
          <a:p>
            <a:pPr lvl="1"/>
            <a:r>
              <a:rPr lang="en-US" dirty="0"/>
              <a:t>less precise than Ki or </a:t>
            </a:r>
            <a:r>
              <a:rPr lang="en-US" dirty="0" err="1"/>
              <a:t>Kd</a:t>
            </a:r>
            <a:endParaRPr lang="en-US" dirty="0" smtClean="0"/>
          </a:p>
          <a:p>
            <a:pPr lvl="1"/>
            <a:r>
              <a:rPr lang="en-US" dirty="0" smtClean="0"/>
              <a:t>A </a:t>
            </a:r>
            <a:r>
              <a:rPr lang="en-US" dirty="0"/>
              <a:t>lower </a:t>
            </a:r>
            <a:r>
              <a:rPr lang="en-US" b="1" dirty="0"/>
              <a:t>IC50</a:t>
            </a:r>
            <a:r>
              <a:rPr lang="en-US" dirty="0" smtClean="0"/>
              <a:t> </a:t>
            </a:r>
            <a:r>
              <a:rPr lang="en-US" dirty="0"/>
              <a:t>value indicates a higher affinity of the drug for the </a:t>
            </a:r>
            <a:r>
              <a:rPr lang="en-US" dirty="0" smtClean="0"/>
              <a:t>receptor</a:t>
            </a:r>
          </a:p>
          <a:p>
            <a:pPr lvl="1"/>
            <a:endParaRPr lang="en-US" dirty="0"/>
          </a:p>
          <a:p>
            <a:pPr lvl="1"/>
            <a:endParaRPr lang="en-US" dirty="0" smtClean="0"/>
          </a:p>
          <a:p>
            <a:pPr lvl="1"/>
            <a:endParaRPr lang="en-US" dirty="0" smtClean="0"/>
          </a:p>
          <a:p>
            <a:pPr lvl="1"/>
            <a:endParaRPr lang="en-US" dirty="0" smtClean="0"/>
          </a:p>
          <a:p>
            <a:pPr lvl="1"/>
            <a:r>
              <a:rPr lang="en-US" dirty="0"/>
              <a:t>[S] is the concentration of the natural </a:t>
            </a:r>
            <a:r>
              <a:rPr lang="en-US" dirty="0" smtClean="0"/>
              <a:t>substrate that </a:t>
            </a:r>
            <a:r>
              <a:rPr lang="en-US" dirty="0"/>
              <a:t>competes with the inhibitor for binding to the target.</a:t>
            </a:r>
          </a:p>
          <a:p>
            <a:pPr lvl="1"/>
            <a:endParaRPr lang="en-US" dirty="0"/>
          </a:p>
          <a:p>
            <a:endParaRPr lang="en-US" dirty="0" smtClean="0"/>
          </a:p>
          <a:p>
            <a:endParaRPr lang="en-US" dirty="0"/>
          </a:p>
        </p:txBody>
      </p:sp>
      <p:sp>
        <p:nvSpPr>
          <p:cNvPr id="3" name="Title 2"/>
          <p:cNvSpPr>
            <a:spLocks noGrp="1"/>
          </p:cNvSpPr>
          <p:nvPr>
            <p:ph type="title"/>
          </p:nvPr>
        </p:nvSpPr>
        <p:spPr>
          <a:xfrm>
            <a:off x="533400" y="274638"/>
            <a:ext cx="8534400" cy="1143000"/>
          </a:xfrm>
        </p:spPr>
        <p:txBody>
          <a:bodyPr>
            <a:noAutofit/>
          </a:bodyPr>
          <a:lstStyle/>
          <a:p>
            <a:r>
              <a:rPr lang="en-US" dirty="0"/>
              <a:t>binding affinity measures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235" y="3429000"/>
            <a:ext cx="3451151"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657600"/>
            <a:ext cx="3874635" cy="1458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3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459339"/>
              </p:ext>
            </p:extLst>
          </p:nvPr>
        </p:nvGraphicFramePr>
        <p:xfrm>
          <a:off x="457200" y="1481138"/>
          <a:ext cx="8229600" cy="14833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smtClean="0"/>
                        <a:t>Drug</a:t>
                      </a:r>
                      <a:endParaRPr lang="en-US" dirty="0"/>
                    </a:p>
                  </a:txBody>
                  <a:tcPr/>
                </a:tc>
                <a:tc>
                  <a:txBody>
                    <a:bodyPr/>
                    <a:lstStyle/>
                    <a:p>
                      <a:r>
                        <a:rPr lang="en-US" dirty="0" smtClean="0"/>
                        <a:t>Type</a:t>
                      </a:r>
                      <a:endParaRPr lang="en-US" dirty="0"/>
                    </a:p>
                  </a:txBody>
                  <a:tcPr/>
                </a:tc>
                <a:tc>
                  <a:txBody>
                    <a:bodyPr/>
                    <a:lstStyle/>
                    <a:p>
                      <a:r>
                        <a:rPr lang="en-US" dirty="0" smtClean="0"/>
                        <a:t>Value</a:t>
                      </a:r>
                      <a:endParaRPr lang="en-US" dirty="0"/>
                    </a:p>
                  </a:txBody>
                  <a:tcPr/>
                </a:tc>
                <a:tc>
                  <a:txBody>
                    <a:bodyPr/>
                    <a:lstStyle/>
                    <a:p>
                      <a:r>
                        <a:rPr lang="en-US" dirty="0" smtClean="0"/>
                        <a:t>Units</a:t>
                      </a:r>
                      <a:endParaRPr lang="en-US" dirty="0"/>
                    </a:p>
                  </a:txBody>
                  <a:tcPr/>
                </a:tc>
                <a:tc>
                  <a:txBody>
                    <a:bodyPr/>
                    <a:lstStyle/>
                    <a:p>
                      <a:r>
                        <a:rPr lang="en-US" dirty="0" smtClean="0"/>
                        <a:t>Target</a:t>
                      </a:r>
                      <a:endParaRPr lang="en-US" dirty="0"/>
                    </a:p>
                  </a:txBody>
                  <a:tcPr/>
                </a:tc>
              </a:tr>
              <a:tr h="370840">
                <a:tc>
                  <a:txBody>
                    <a:bodyPr/>
                    <a:lstStyle/>
                    <a:p>
                      <a:r>
                        <a:rPr lang="en-US" dirty="0" smtClean="0"/>
                        <a:t>IMATINIB</a:t>
                      </a:r>
                      <a:endParaRPr lang="en-US" dirty="0"/>
                    </a:p>
                  </a:txBody>
                  <a:tcPr/>
                </a:tc>
                <a:tc>
                  <a:txBody>
                    <a:bodyPr/>
                    <a:lstStyle/>
                    <a:p>
                      <a:r>
                        <a:rPr lang="en-US" dirty="0" smtClean="0"/>
                        <a:t>Ki</a:t>
                      </a:r>
                      <a:endParaRPr lang="en-US" dirty="0"/>
                    </a:p>
                  </a:txBody>
                  <a:tcPr/>
                </a:tc>
                <a:tc>
                  <a:txBody>
                    <a:bodyPr/>
                    <a:lstStyle/>
                    <a:p>
                      <a:r>
                        <a:rPr lang="en-US" dirty="0" smtClean="0"/>
                        <a:t>31000</a:t>
                      </a:r>
                      <a:endParaRPr lang="en-US" dirty="0"/>
                    </a:p>
                  </a:txBody>
                  <a:tcPr/>
                </a:tc>
                <a:tc>
                  <a:txBody>
                    <a:bodyPr/>
                    <a:lstStyle/>
                    <a:p>
                      <a:r>
                        <a:rPr lang="en-US" dirty="0" err="1" smtClean="0"/>
                        <a:t>nM</a:t>
                      </a:r>
                      <a:r>
                        <a:rPr lang="en-US" dirty="0" smtClean="0"/>
                        <a:t> </a:t>
                      </a:r>
                      <a:endParaRPr lang="en-US" dirty="0"/>
                    </a:p>
                  </a:txBody>
                  <a:tcPr/>
                </a:tc>
                <a:tc>
                  <a:txBody>
                    <a:bodyPr/>
                    <a:lstStyle/>
                    <a:p>
                      <a:r>
                        <a:rPr lang="en-US" dirty="0" smtClean="0"/>
                        <a:t>SRC</a:t>
                      </a:r>
                      <a:endParaRPr lang="en-US" dirty="0"/>
                    </a:p>
                  </a:txBody>
                  <a:tcPr/>
                </a:tc>
              </a:tr>
              <a:tr h="370840">
                <a:tc>
                  <a:txBody>
                    <a:bodyPr/>
                    <a:lstStyle/>
                    <a:p>
                      <a:r>
                        <a:rPr lang="en-US" dirty="0" smtClean="0"/>
                        <a:t>IMATINIB</a:t>
                      </a:r>
                      <a:endParaRPr lang="en-US" dirty="0"/>
                    </a:p>
                  </a:txBody>
                  <a:tcPr/>
                </a:tc>
                <a:tc>
                  <a:txBody>
                    <a:bodyPr/>
                    <a:lstStyle/>
                    <a:p>
                      <a:r>
                        <a:rPr lang="en-US" dirty="0" err="1" smtClean="0"/>
                        <a:t>Kd</a:t>
                      </a:r>
                      <a:endParaRPr lang="en-US" dirty="0"/>
                    </a:p>
                  </a:txBody>
                  <a:tcPr/>
                </a:tc>
                <a:tc>
                  <a:txBody>
                    <a:bodyPr/>
                    <a:lstStyle/>
                    <a:p>
                      <a:r>
                        <a:rPr lang="en-US" dirty="0" smtClean="0"/>
                        <a:t>10000</a:t>
                      </a:r>
                      <a:endParaRPr lang="en-US" dirty="0"/>
                    </a:p>
                  </a:txBody>
                  <a:tcPr/>
                </a:tc>
                <a:tc>
                  <a:txBody>
                    <a:bodyPr/>
                    <a:lstStyle/>
                    <a:p>
                      <a:r>
                        <a:rPr lang="en-US" dirty="0" err="1" smtClean="0"/>
                        <a:t>nM</a:t>
                      </a:r>
                      <a:r>
                        <a:rPr lang="en-US" dirty="0" smtClean="0"/>
                        <a:t> </a:t>
                      </a:r>
                      <a:endParaRPr lang="en-US" dirty="0"/>
                    </a:p>
                  </a:txBody>
                  <a:tcPr/>
                </a:tc>
                <a:tc>
                  <a:txBody>
                    <a:bodyPr/>
                    <a:lstStyle/>
                    <a:p>
                      <a:r>
                        <a:rPr lang="en-US" dirty="0" smtClean="0"/>
                        <a:t>SRC</a:t>
                      </a:r>
                      <a:endParaRPr lang="en-US" dirty="0"/>
                    </a:p>
                  </a:txBody>
                  <a:tcPr/>
                </a:tc>
              </a:tr>
              <a:tr h="370840">
                <a:tc>
                  <a:txBody>
                    <a:bodyPr/>
                    <a:lstStyle/>
                    <a:p>
                      <a:r>
                        <a:rPr lang="en-US" dirty="0" smtClean="0"/>
                        <a:t>IMATINIB</a:t>
                      </a:r>
                      <a:endParaRPr lang="en-US" dirty="0"/>
                    </a:p>
                  </a:txBody>
                  <a:tcPr/>
                </a:tc>
                <a:tc>
                  <a:txBody>
                    <a:bodyPr/>
                    <a:lstStyle/>
                    <a:p>
                      <a:r>
                        <a:rPr lang="en-US" dirty="0" smtClean="0"/>
                        <a:t>IC50</a:t>
                      </a:r>
                      <a:endParaRPr lang="en-US" dirty="0"/>
                    </a:p>
                  </a:txBody>
                  <a:tcPr/>
                </a:tc>
                <a:tc>
                  <a:txBody>
                    <a:bodyPr/>
                    <a:lstStyle/>
                    <a:p>
                      <a:r>
                        <a:rPr lang="en-US" dirty="0" smtClean="0"/>
                        <a:t>100000</a:t>
                      </a:r>
                      <a:endParaRPr lang="en-US" dirty="0"/>
                    </a:p>
                  </a:txBody>
                  <a:tcPr/>
                </a:tc>
                <a:tc>
                  <a:txBody>
                    <a:bodyPr/>
                    <a:lstStyle/>
                    <a:p>
                      <a:r>
                        <a:rPr lang="en-US" dirty="0" err="1" smtClean="0"/>
                        <a:t>nM</a:t>
                      </a:r>
                      <a:r>
                        <a:rPr lang="en-US" dirty="0" smtClean="0"/>
                        <a:t> </a:t>
                      </a:r>
                      <a:endParaRPr lang="en-US" dirty="0"/>
                    </a:p>
                  </a:txBody>
                  <a:tcPr/>
                </a:tc>
                <a:tc>
                  <a:txBody>
                    <a:bodyPr/>
                    <a:lstStyle/>
                    <a:p>
                      <a:r>
                        <a:rPr lang="en-US" dirty="0" smtClean="0"/>
                        <a:t>SRC</a:t>
                      </a:r>
                      <a:endParaRPr lang="en-US" dirty="0"/>
                    </a:p>
                  </a:txBody>
                  <a:tcPr/>
                </a:tc>
              </a:tr>
            </a:tbl>
          </a:graphicData>
        </a:graphic>
      </p:graphicFrame>
      <p:sp>
        <p:nvSpPr>
          <p:cNvPr id="3" name="Title 2"/>
          <p:cNvSpPr>
            <a:spLocks noGrp="1"/>
          </p:cNvSpPr>
          <p:nvPr>
            <p:ph type="title"/>
          </p:nvPr>
        </p:nvSpPr>
        <p:spPr/>
        <p:txBody>
          <a:bodyPr>
            <a:normAutofit fontScale="90000"/>
          </a:bodyPr>
          <a:lstStyle/>
          <a:p>
            <a:r>
              <a:rPr lang="en-US" dirty="0"/>
              <a:t>Bioactivity values found from </a:t>
            </a:r>
            <a:r>
              <a:rPr lang="en-US" dirty="0" err="1"/>
              <a:t>ChEMBL</a:t>
            </a:r>
            <a:r>
              <a:rPr lang="en-US" dirty="0"/>
              <a:t> for the </a:t>
            </a:r>
            <a:r>
              <a:rPr lang="en-US" dirty="0" err="1"/>
              <a:t>imatinib</a:t>
            </a:r>
            <a:r>
              <a:rPr lang="en-US" dirty="0"/>
              <a:t>-SRC pair</a:t>
            </a:r>
          </a:p>
        </p:txBody>
      </p:sp>
      <p:sp>
        <p:nvSpPr>
          <p:cNvPr id="5" name="Rectangle 1">
            <a:hlinkClick r:id="rId3" action="ppaction://hlinkpres?slideindex=1&amp;slidetitle="/>
          </p:cNvPr>
          <p:cNvSpPr>
            <a:spLocks noChangeArrowheads="1"/>
          </p:cNvSpPr>
          <p:nvPr/>
        </p:nvSpPr>
        <p:spPr bwMode="auto">
          <a:xfrm>
            <a:off x="762000" y="6393649"/>
            <a:ext cx="795410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sz="1200" b="1" dirty="0"/>
              <a:t>Making Sense of Large-Scale Kinase Inhibitor Bioactivity Data Sets: A Comparative and Integrative Analysis</a:t>
            </a:r>
          </a:p>
          <a:p>
            <a:pPr lvl="0" eaLnBrk="0" fontAlgn="base" hangingPunct="0">
              <a:spcBef>
                <a:spcPct val="0"/>
              </a:spcBef>
              <a:spcAft>
                <a:spcPct val="0"/>
              </a:spcAft>
            </a:pPr>
            <a:r>
              <a:rPr lang="en-US" sz="1200" dirty="0">
                <a:solidFill>
                  <a:srgbClr val="2A2A2A"/>
                </a:solidFill>
                <a:latin typeface="Source Sans Pro"/>
                <a:cs typeface="Arial" pitchFamily="34" charset="0"/>
              </a:rPr>
              <a:t>, https://pubs.acs.org/doi/10.1021/ci400709d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7621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Benchmark dataset </a:t>
            </a:r>
            <a:r>
              <a:rPr lang="en-US" b="1" dirty="0" err="1" smtClean="0"/>
              <a:t>davis</a:t>
            </a:r>
            <a:endParaRPr lang="en-US" b="1" dirty="0" smtClean="0"/>
          </a:p>
          <a:p>
            <a:r>
              <a:rPr lang="en-US" dirty="0" smtClean="0"/>
              <a:t>Benchmark dataset </a:t>
            </a:r>
            <a:r>
              <a:rPr lang="en-US" b="1" dirty="0" err="1" smtClean="0"/>
              <a:t>kiba</a:t>
            </a:r>
            <a:endParaRPr lang="en-US" b="1" dirty="0" smtClean="0"/>
          </a:p>
          <a:p>
            <a:r>
              <a:rPr lang="en-US" dirty="0" smtClean="0"/>
              <a:t>In house dataset </a:t>
            </a:r>
            <a:r>
              <a:rPr lang="en-US" b="1" dirty="0" smtClean="0"/>
              <a:t>URV</a:t>
            </a:r>
            <a:endParaRPr lang="en-US" b="1" dirty="0"/>
          </a:p>
        </p:txBody>
      </p:sp>
      <p:sp>
        <p:nvSpPr>
          <p:cNvPr id="3" name="Title 2"/>
          <p:cNvSpPr>
            <a:spLocks noGrp="1"/>
          </p:cNvSpPr>
          <p:nvPr>
            <p:ph type="title"/>
          </p:nvPr>
        </p:nvSpPr>
        <p:spPr/>
        <p:txBody>
          <a:bodyPr/>
          <a:lstStyle/>
          <a:p>
            <a:r>
              <a:rPr lang="en-US" dirty="0" smtClean="0"/>
              <a:t>Datasets</a:t>
            </a:r>
            <a:endParaRPr lang="en-US" dirty="0"/>
          </a:p>
        </p:txBody>
      </p:sp>
    </p:spTree>
    <p:extLst>
      <p:ext uri="{BB962C8B-B14F-4D97-AF65-F5344CB8AC3E}">
        <p14:creationId xmlns:p14="http://schemas.microsoft.com/office/powerpoint/2010/main" val="3256299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57200" y="1481328"/>
                <a:ext cx="8229600" cy="5376672"/>
              </a:xfrm>
            </p:spPr>
            <p:txBody>
              <a:bodyPr/>
              <a:lstStyle/>
              <a:p>
                <a:r>
                  <a:rPr lang="en-US" dirty="0" smtClean="0"/>
                  <a:t>Benchmark dataset </a:t>
                </a:r>
                <a:r>
                  <a:rPr lang="en-US" b="1" dirty="0" err="1" smtClean="0"/>
                  <a:t>davis</a:t>
                </a:r>
                <a:endParaRPr lang="en-US" b="1" dirty="0" smtClean="0"/>
              </a:p>
              <a:p>
                <a:pPr lvl="1"/>
                <a:r>
                  <a:rPr lang="en-US" b="1" dirty="0" err="1" smtClean="0"/>
                  <a:t>Kd</a:t>
                </a:r>
                <a:r>
                  <a:rPr lang="en-US" dirty="0" smtClean="0"/>
                  <a:t> </a:t>
                </a:r>
                <a:r>
                  <a:rPr lang="en-US" dirty="0"/>
                  <a:t>values in the Davis dataset were transformed into </a:t>
                </a:r>
                <a:r>
                  <a:rPr lang="en-US" dirty="0" err="1"/>
                  <a:t>logspace</a:t>
                </a:r>
                <a:r>
                  <a:rPr lang="en-US" dirty="0"/>
                  <a:t> </a:t>
                </a:r>
                <a:r>
                  <a:rPr lang="en-US" dirty="0" smtClean="0"/>
                  <a:t>(</a:t>
                </a:r>
                <a:r>
                  <a:rPr lang="en-US" b="1" dirty="0" err="1" smtClean="0"/>
                  <a:t>pKd</a:t>
                </a:r>
                <a:r>
                  <a:rPr lang="en-US" dirty="0" smtClean="0"/>
                  <a:t>) </a:t>
                </a:r>
                <a:r>
                  <a:rPr lang="en-US" dirty="0"/>
                  <a:t>as</a:t>
                </a:r>
                <a:r>
                  <a:rPr lang="en-US" dirty="0" smtClean="0"/>
                  <a:t>: </a:t>
                </a:r>
                <a14:m>
                  <m:oMath xmlns:m="http://schemas.openxmlformats.org/officeDocument/2006/math">
                    <m:r>
                      <a:rPr lang="en-US" b="1" i="1" smtClean="0">
                        <a:latin typeface="Cambria Math"/>
                      </a:rPr>
                      <m:t>𝒑𝒌𝒅</m:t>
                    </m:r>
                    <m:r>
                      <a:rPr lang="en-US" b="1" i="1" smtClean="0">
                        <a:latin typeface="Cambria Math"/>
                      </a:rPr>
                      <m:t>=</m:t>
                    </m:r>
                    <m:sSub>
                      <m:sSubPr>
                        <m:ctrlPr>
                          <a:rPr lang="en-US" b="1" i="1" smtClean="0">
                            <a:latin typeface="Cambria Math"/>
                          </a:rPr>
                        </m:ctrlPr>
                      </m:sSubPr>
                      <m:e>
                        <m:r>
                          <a:rPr lang="en-US" b="1" i="1" smtClean="0">
                            <a:latin typeface="Cambria Math"/>
                          </a:rPr>
                          <m:t>−</m:t>
                        </m:r>
                        <m:r>
                          <a:rPr lang="en-US" b="1" i="1" smtClean="0">
                            <a:latin typeface="Cambria Math"/>
                          </a:rPr>
                          <m:t>𝒍𝒐𝒈</m:t>
                        </m:r>
                      </m:e>
                      <m:sub>
                        <m:r>
                          <a:rPr lang="en-US" b="1" i="1" smtClean="0">
                            <a:latin typeface="Cambria Math"/>
                          </a:rPr>
                          <m:t>𝟏𝟎</m:t>
                        </m:r>
                      </m:sub>
                    </m:sSub>
                    <m:r>
                      <a:rPr lang="en-US" b="1" i="1" smtClean="0">
                        <a:latin typeface="Cambria Math"/>
                      </a:rPr>
                      <m:t>(</m:t>
                    </m:r>
                    <m:f>
                      <m:fPr>
                        <m:type m:val="skw"/>
                        <m:ctrlPr>
                          <a:rPr lang="en-US" b="1" i="1" smtClean="0">
                            <a:latin typeface="Cambria Math"/>
                          </a:rPr>
                        </m:ctrlPr>
                      </m:fPr>
                      <m:num>
                        <m:r>
                          <a:rPr lang="en-US" b="1" i="1" smtClean="0">
                            <a:latin typeface="Cambria Math"/>
                          </a:rPr>
                          <m:t>𝑲𝒅</m:t>
                        </m:r>
                      </m:num>
                      <m:den>
                        <m:r>
                          <a:rPr lang="en-US" b="1" i="1" smtClean="0">
                            <a:latin typeface="Cambria Math"/>
                          </a:rPr>
                          <m:t>𝟏</m:t>
                        </m:r>
                        <m:r>
                          <a:rPr lang="en-US" b="1" i="1" smtClean="0">
                            <a:latin typeface="Cambria Math"/>
                          </a:rPr>
                          <m:t>𝒆</m:t>
                        </m:r>
                        <m:r>
                          <a:rPr lang="en-US" b="1" i="1" smtClean="0">
                            <a:latin typeface="Cambria Math"/>
                          </a:rPr>
                          <m:t>𝟗</m:t>
                        </m:r>
                      </m:den>
                    </m:f>
                    <m:r>
                      <a:rPr lang="en-US" b="1" i="1" smtClean="0">
                        <a:latin typeface="Cambria Math"/>
                      </a:rPr>
                      <m:t>)</m:t>
                    </m:r>
                  </m:oMath>
                </a14:m>
                <a:r>
                  <a:rPr lang="en-US" b="1" dirty="0" smtClean="0"/>
                  <a:t> </a:t>
                </a:r>
              </a:p>
              <a:p>
                <a:pPr lvl="1"/>
                <a:r>
                  <a:rPr lang="en-US" dirty="0" smtClean="0"/>
                  <a:t>ranging </a:t>
                </a:r>
                <a:r>
                  <a:rPr lang="en-US" dirty="0"/>
                  <a:t>from 5.0 to 10.8 </a:t>
                </a:r>
                <a:endParaRPr lang="en-US" dirty="0" smtClean="0"/>
              </a:p>
              <a:p>
                <a:pPr lvl="1"/>
                <a:endParaRPr lang="en-US"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57200" y="1481328"/>
                <a:ext cx="8229600" cy="5376672"/>
              </a:xfrm>
              <a:blipFill rotWithShape="1">
                <a:blip r:embed="rId3"/>
                <a:stretch>
                  <a:fillRect t="-1020"/>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Datasets</a:t>
            </a: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971800"/>
            <a:ext cx="4648200" cy="371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323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lstStyle/>
          <a:p>
            <a:r>
              <a:rPr lang="en-US" dirty="0" smtClean="0"/>
              <a:t>Benchmark dataset </a:t>
            </a:r>
            <a:r>
              <a:rPr lang="en-US" b="1" dirty="0" err="1" smtClean="0"/>
              <a:t>davis</a:t>
            </a:r>
            <a:endParaRPr lang="en-US" b="1" dirty="0" smtClean="0"/>
          </a:p>
          <a:p>
            <a:pPr lvl="1"/>
            <a:r>
              <a:rPr lang="en-US" dirty="0"/>
              <a:t>contains the binding affinities for all pairs of 68 drugs and 442 targets, total of 30056 </a:t>
            </a:r>
            <a:r>
              <a:rPr lang="en-US" dirty="0" smtClean="0"/>
              <a:t>interactions</a:t>
            </a:r>
            <a:endParaRPr lang="en-US" b="1" dirty="0" smtClean="0"/>
          </a:p>
          <a:p>
            <a:pPr lvl="1"/>
            <a:r>
              <a:rPr lang="en-US" dirty="0" smtClean="0"/>
              <a:t>69</a:t>
            </a:r>
            <a:r>
              <a:rPr lang="en-US" dirty="0"/>
              <a:t>% of which have affinity values of 10000 </a:t>
            </a:r>
            <a:r>
              <a:rPr lang="en-US" dirty="0" err="1"/>
              <a:t>nM</a:t>
            </a:r>
            <a:r>
              <a:rPr lang="en-US" dirty="0"/>
              <a:t> (</a:t>
            </a:r>
            <a:r>
              <a:rPr lang="en-US" b="1" dirty="0" err="1"/>
              <a:t>pKd</a:t>
            </a:r>
            <a:r>
              <a:rPr lang="en-US" dirty="0"/>
              <a:t>=5) indicating weak or no interaction.</a:t>
            </a:r>
            <a:endParaRPr lang="en-US" b="1" dirty="0"/>
          </a:p>
        </p:txBody>
      </p:sp>
      <p:sp>
        <p:nvSpPr>
          <p:cNvPr id="3" name="Title 2"/>
          <p:cNvSpPr>
            <a:spLocks noGrp="1"/>
          </p:cNvSpPr>
          <p:nvPr>
            <p:ph type="title"/>
          </p:nvPr>
        </p:nvSpPr>
        <p:spPr/>
        <p:txBody>
          <a:bodyPr/>
          <a:lstStyle/>
          <a:p>
            <a:r>
              <a:rPr lang="en-US" dirty="0"/>
              <a:t>Datasets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518071"/>
            <a:ext cx="4038600" cy="310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809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Benchmark dataset </a:t>
            </a:r>
            <a:r>
              <a:rPr lang="en-US" b="1" dirty="0" err="1" smtClean="0"/>
              <a:t>kiba</a:t>
            </a:r>
            <a:endParaRPr lang="en-US" b="1" dirty="0" smtClean="0"/>
          </a:p>
          <a:p>
            <a:pPr lvl="1"/>
            <a:r>
              <a:rPr lang="en-US" dirty="0" smtClean="0"/>
              <a:t>Kinase </a:t>
            </a:r>
            <a:r>
              <a:rPr lang="en-US" dirty="0"/>
              <a:t>Inhibitor Bioactivity Data Set</a:t>
            </a:r>
            <a:endParaRPr lang="en-US" b="1" dirty="0" smtClean="0"/>
          </a:p>
          <a:p>
            <a:pPr lvl="1"/>
            <a:r>
              <a:rPr lang="en-US" dirty="0" smtClean="0"/>
              <a:t>binding affinity </a:t>
            </a:r>
            <a:r>
              <a:rPr lang="en-US" dirty="0"/>
              <a:t>might be measured by </a:t>
            </a:r>
            <a:r>
              <a:rPr lang="en-US" b="1" dirty="0" err="1" smtClean="0"/>
              <a:t>Kd</a:t>
            </a:r>
            <a:r>
              <a:rPr lang="en-US" dirty="0" smtClean="0"/>
              <a:t>, </a:t>
            </a:r>
            <a:r>
              <a:rPr lang="en-US" b="1" dirty="0" smtClean="0"/>
              <a:t>Ki</a:t>
            </a:r>
            <a:r>
              <a:rPr lang="en-US" dirty="0" smtClean="0"/>
              <a:t> or </a:t>
            </a:r>
            <a:r>
              <a:rPr lang="en-US" b="1" dirty="0" smtClean="0"/>
              <a:t>IC50</a:t>
            </a:r>
          </a:p>
          <a:p>
            <a:pPr lvl="1"/>
            <a:r>
              <a:rPr lang="en-US" dirty="0"/>
              <a:t>integrates the information from IC50, Ki , and </a:t>
            </a:r>
            <a:r>
              <a:rPr lang="en-US" dirty="0" err="1"/>
              <a:t>Kd</a:t>
            </a:r>
            <a:r>
              <a:rPr lang="en-US" dirty="0"/>
              <a:t> measurements into a single bioactivity score</a:t>
            </a:r>
            <a:endParaRPr lang="en-US" b="1" dirty="0" smtClean="0"/>
          </a:p>
        </p:txBody>
      </p:sp>
      <p:sp>
        <p:nvSpPr>
          <p:cNvPr id="3" name="Title 2"/>
          <p:cNvSpPr>
            <a:spLocks noGrp="1"/>
          </p:cNvSpPr>
          <p:nvPr>
            <p:ph type="title"/>
          </p:nvPr>
        </p:nvSpPr>
        <p:spPr/>
        <p:txBody>
          <a:bodyPr/>
          <a:lstStyle/>
          <a:p>
            <a:r>
              <a:rPr lang="en-US" dirty="0"/>
              <a:t>Datasets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886200"/>
            <a:ext cx="4648200" cy="244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025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lstStyle/>
          <a:p>
            <a:r>
              <a:rPr lang="en-US" dirty="0" smtClean="0"/>
              <a:t>Benchmark dataset </a:t>
            </a:r>
            <a:r>
              <a:rPr lang="en-US" b="1" dirty="0" err="1" smtClean="0"/>
              <a:t>kiba</a:t>
            </a:r>
            <a:endParaRPr lang="en-US" b="1" dirty="0" smtClean="0"/>
          </a:p>
          <a:p>
            <a:pPr lvl="1"/>
            <a:r>
              <a:rPr lang="en-US" dirty="0"/>
              <a:t>measured as KIBA scores and ranging from 0.0 to </a:t>
            </a:r>
            <a:r>
              <a:rPr lang="en-US" dirty="0" smtClean="0"/>
              <a:t>17.2</a:t>
            </a:r>
          </a:p>
          <a:p>
            <a:pPr lvl="1"/>
            <a:r>
              <a:rPr lang="en-US" dirty="0" smtClean="0"/>
              <a:t>Total of most interactions between 10 and 15</a:t>
            </a:r>
          </a:p>
        </p:txBody>
      </p:sp>
      <p:sp>
        <p:nvSpPr>
          <p:cNvPr id="3" name="Title 2"/>
          <p:cNvSpPr>
            <a:spLocks noGrp="1"/>
          </p:cNvSpPr>
          <p:nvPr>
            <p:ph type="title"/>
          </p:nvPr>
        </p:nvSpPr>
        <p:spPr/>
        <p:txBody>
          <a:bodyPr/>
          <a:lstStyle/>
          <a:p>
            <a:r>
              <a:rPr lang="en-US" dirty="0"/>
              <a:t>Datasets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048000"/>
            <a:ext cx="4724400" cy="3649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44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76200" y="1143000"/>
            <a:ext cx="9067800" cy="5486400"/>
          </a:xfrm>
        </p:spPr>
        <p:txBody>
          <a:bodyPr/>
          <a:lstStyle/>
          <a:p>
            <a:r>
              <a:rPr lang="en-US" dirty="0" smtClean="0"/>
              <a:t>train </a:t>
            </a:r>
            <a:r>
              <a:rPr lang="en-US" dirty="0"/>
              <a:t>and test </a:t>
            </a:r>
            <a:r>
              <a:rPr lang="en-US" b="1" dirty="0" smtClean="0"/>
              <a:t>GCN-based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686800" cy="238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042062"/>
            <a:ext cx="3638550" cy="274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490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Introduction</a:t>
            </a:r>
          </a:p>
          <a:p>
            <a:r>
              <a:rPr lang="en-US" dirty="0" smtClean="0"/>
              <a:t>Paper </a:t>
            </a:r>
          </a:p>
          <a:p>
            <a:r>
              <a:rPr lang="en-US" dirty="0" smtClean="0"/>
              <a:t>Data representation</a:t>
            </a:r>
          </a:p>
          <a:p>
            <a:r>
              <a:rPr lang="en-US" dirty="0" smtClean="0"/>
              <a:t>Model</a:t>
            </a:r>
          </a:p>
          <a:p>
            <a:r>
              <a:rPr lang="en-US" dirty="0" smtClean="0"/>
              <a:t>Results</a:t>
            </a:r>
          </a:p>
          <a:p>
            <a:endParaRPr lang="en-US" dirty="0" smtClean="0"/>
          </a:p>
          <a:p>
            <a:endParaRPr lang="en-US" dirty="0"/>
          </a:p>
        </p:txBody>
      </p:sp>
      <p:sp>
        <p:nvSpPr>
          <p:cNvPr id="3" name="Title 2"/>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181001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GATGCN-based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79" y="1589690"/>
            <a:ext cx="889461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772" y="4033345"/>
            <a:ext cx="3492228" cy="2600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985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714508" cy="238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048" y="4110546"/>
            <a:ext cx="3414713" cy="258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022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err="1" smtClean="0"/>
              <a:t>GinConv</a:t>
            </a:r>
            <a:r>
              <a:rPr lang="en-US" b="1" dirty="0" smtClean="0"/>
              <a:t>-based</a:t>
            </a:r>
            <a:r>
              <a:rPr lang="en-US" dirty="0" smtClean="0"/>
              <a:t> </a:t>
            </a:r>
            <a:r>
              <a:rPr lang="en-US" dirty="0"/>
              <a:t>model with </a:t>
            </a:r>
            <a:r>
              <a:rPr lang="en-US" b="1" dirty="0" err="1"/>
              <a:t>davis</a:t>
            </a:r>
            <a:r>
              <a:rPr lang="en-US" dirty="0"/>
              <a:t> </a:t>
            </a:r>
            <a:r>
              <a:rPr lang="en-US" dirty="0" smtClean="0"/>
              <a:t>dataset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889124" cy="2436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037094"/>
            <a:ext cx="3505200" cy="251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52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GCN-based</a:t>
            </a:r>
            <a:r>
              <a:rPr lang="en-US" dirty="0" smtClean="0"/>
              <a:t> </a:t>
            </a:r>
            <a:r>
              <a:rPr lang="en-US" dirty="0"/>
              <a:t>model with </a:t>
            </a:r>
            <a:r>
              <a:rPr lang="en-US" b="1" dirty="0" err="1" smtClean="0"/>
              <a:t>kiba</a:t>
            </a:r>
            <a:r>
              <a:rPr lang="en-US" dirty="0" smtClean="0"/>
              <a:t> dataset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 y="1676400"/>
            <a:ext cx="889461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143703"/>
            <a:ext cx="3505200" cy="260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194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GATGCN-based</a:t>
            </a:r>
            <a:r>
              <a:rPr lang="en-US" dirty="0" smtClean="0"/>
              <a:t> </a:t>
            </a:r>
            <a:r>
              <a:rPr lang="en-US" dirty="0"/>
              <a:t>model with </a:t>
            </a:r>
            <a:r>
              <a:rPr lang="en-US" b="1" dirty="0" err="1" smtClean="0"/>
              <a:t>kiba</a:t>
            </a:r>
            <a:r>
              <a:rPr lang="en-US" dirty="0" smtClean="0"/>
              <a:t> dataset</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30" y="1600200"/>
            <a:ext cx="8663853" cy="2364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964290"/>
            <a:ext cx="3733800" cy="274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301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GAT-based</a:t>
            </a:r>
            <a:r>
              <a:rPr lang="en-US" dirty="0" smtClean="0"/>
              <a:t> </a:t>
            </a:r>
            <a:r>
              <a:rPr lang="en-US" dirty="0"/>
              <a:t>model with </a:t>
            </a:r>
            <a:r>
              <a:rPr lang="en-US" b="1" dirty="0" err="1" smtClean="0"/>
              <a:t>kiba</a:t>
            </a:r>
            <a:r>
              <a:rPr lang="en-US" dirty="0" smtClean="0"/>
              <a:t> dataset</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99162"/>
            <a:ext cx="8752114" cy="241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293850"/>
            <a:ext cx="3352800" cy="2496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674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idx="1"/>
          </p:nvPr>
        </p:nvSpPr>
        <p:spPr>
          <a:xfrm>
            <a:off x="0" y="1143000"/>
            <a:ext cx="9144000" cy="5486400"/>
          </a:xfrm>
        </p:spPr>
        <p:txBody>
          <a:bodyPr/>
          <a:lstStyle/>
          <a:p>
            <a:r>
              <a:rPr lang="en-US" dirty="0" smtClean="0"/>
              <a:t>train </a:t>
            </a:r>
            <a:r>
              <a:rPr lang="en-US" dirty="0"/>
              <a:t>and test </a:t>
            </a:r>
            <a:r>
              <a:rPr lang="en-US" b="1" dirty="0" smtClean="0"/>
              <a:t>GINCONV-based</a:t>
            </a:r>
            <a:r>
              <a:rPr lang="en-US" dirty="0" smtClean="0"/>
              <a:t> </a:t>
            </a:r>
            <a:r>
              <a:rPr lang="en-US" dirty="0"/>
              <a:t>model with </a:t>
            </a:r>
            <a:r>
              <a:rPr lang="en-US" b="1" dirty="0" err="1" smtClean="0"/>
              <a:t>kiba</a:t>
            </a:r>
            <a:r>
              <a:rPr lang="en-US" dirty="0" smtClean="0"/>
              <a:t> dataset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7" y="1531883"/>
            <a:ext cx="8790709" cy="2409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483" y="3977791"/>
            <a:ext cx="3762703" cy="2713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029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17843087"/>
              </p:ext>
            </p:extLst>
          </p:nvPr>
        </p:nvGraphicFramePr>
        <p:xfrm>
          <a:off x="457200" y="1481138"/>
          <a:ext cx="7467600" cy="3337560"/>
        </p:xfrm>
        <a:graphic>
          <a:graphicData uri="http://schemas.openxmlformats.org/drawingml/2006/table">
            <a:tbl>
              <a:tblPr firstRow="1" bandRow="1">
                <a:tableStyleId>{5C22544A-7EE6-4342-B048-85BDC9FD1C3A}</a:tableStyleId>
              </a:tblPr>
              <a:tblGrid>
                <a:gridCol w="2181546"/>
                <a:gridCol w="1678113"/>
                <a:gridCol w="1702941"/>
                <a:gridCol w="1905000"/>
              </a:tblGrid>
              <a:tr h="370840">
                <a:tc>
                  <a:txBody>
                    <a:bodyPr/>
                    <a:lstStyle/>
                    <a:p>
                      <a:r>
                        <a:rPr lang="en-US" dirty="0" smtClean="0"/>
                        <a:t>model</a:t>
                      </a:r>
                      <a:endParaRPr lang="en-US" dirty="0"/>
                    </a:p>
                  </a:txBody>
                  <a:tcPr/>
                </a:tc>
                <a:tc>
                  <a:txBody>
                    <a:bodyPr/>
                    <a:lstStyle/>
                    <a:p>
                      <a:r>
                        <a:rPr lang="en-US" dirty="0" smtClean="0"/>
                        <a:t>dataset</a:t>
                      </a:r>
                      <a:endParaRPr lang="en-US" dirty="0"/>
                    </a:p>
                  </a:txBody>
                  <a:tcPr/>
                </a:tc>
                <a:tc>
                  <a:txBody>
                    <a:bodyPr/>
                    <a:lstStyle/>
                    <a:p>
                      <a:r>
                        <a:rPr lang="en-US" dirty="0" smtClean="0"/>
                        <a:t>MSE in paper</a:t>
                      </a:r>
                      <a:endParaRPr lang="en-US" dirty="0"/>
                    </a:p>
                  </a:txBody>
                  <a:tcPr/>
                </a:tc>
                <a:tc>
                  <a:txBody>
                    <a:bodyPr/>
                    <a:lstStyle/>
                    <a:p>
                      <a:r>
                        <a:rPr lang="en-US" dirty="0" smtClean="0"/>
                        <a:t>MSE obtained</a:t>
                      </a:r>
                      <a:endParaRPr lang="en-US" dirty="0"/>
                    </a:p>
                  </a:txBody>
                  <a:tcPr/>
                </a:tc>
              </a:tr>
              <a:tr h="370840">
                <a:tc>
                  <a:txBody>
                    <a:bodyPr/>
                    <a:lstStyle/>
                    <a:p>
                      <a:r>
                        <a:rPr lang="en-US" dirty="0" smtClean="0"/>
                        <a:t>GCN</a:t>
                      </a:r>
                      <a:r>
                        <a:rPr lang="en-US" baseline="0" dirty="0" smtClean="0"/>
                        <a:t>-based</a:t>
                      </a:r>
                      <a:endParaRPr lang="en-US" dirty="0"/>
                    </a:p>
                  </a:txBody>
                  <a:tcPr/>
                </a:tc>
                <a:tc>
                  <a:txBody>
                    <a:bodyPr/>
                    <a:lstStyle/>
                    <a:p>
                      <a:r>
                        <a:rPr lang="en-US" dirty="0" err="1" smtClean="0"/>
                        <a:t>davis</a:t>
                      </a:r>
                      <a:endParaRPr lang="en-US" dirty="0"/>
                    </a:p>
                  </a:txBody>
                  <a:tcPr/>
                </a:tc>
                <a:tc>
                  <a:txBody>
                    <a:bodyPr/>
                    <a:lstStyle/>
                    <a:p>
                      <a:r>
                        <a:rPr lang="en-US" dirty="0" smtClean="0"/>
                        <a:t>0.254</a:t>
                      </a:r>
                      <a:endParaRPr lang="en-US" dirty="0"/>
                    </a:p>
                  </a:txBody>
                  <a:tcPr/>
                </a:tc>
                <a:tc>
                  <a:txBody>
                    <a:bodyPr/>
                    <a:lstStyle/>
                    <a:p>
                      <a:r>
                        <a:rPr lang="en-US" dirty="0" smtClean="0"/>
                        <a:t>0.25</a:t>
                      </a:r>
                      <a:endParaRPr lang="en-US" dirty="0"/>
                    </a:p>
                  </a:txBody>
                  <a:tcPr/>
                </a:tc>
              </a:tr>
              <a:tr h="370840">
                <a:tc>
                  <a:txBody>
                    <a:bodyPr/>
                    <a:lstStyle/>
                    <a:p>
                      <a:r>
                        <a:rPr lang="en-US" dirty="0" smtClean="0"/>
                        <a:t>GATGCN-based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davis</a:t>
                      </a:r>
                      <a:endParaRPr lang="en-US" dirty="0" smtClean="0"/>
                    </a:p>
                  </a:txBody>
                  <a:tcPr/>
                </a:tc>
                <a:tc>
                  <a:txBody>
                    <a:bodyPr/>
                    <a:lstStyle/>
                    <a:p>
                      <a:r>
                        <a:rPr lang="en-US" dirty="0" smtClean="0"/>
                        <a:t>0.245</a:t>
                      </a:r>
                      <a:endParaRPr lang="en-US" dirty="0"/>
                    </a:p>
                  </a:txBody>
                  <a:tcPr/>
                </a:tc>
                <a:tc>
                  <a:txBody>
                    <a:bodyPr/>
                    <a:lstStyle/>
                    <a:p>
                      <a:r>
                        <a:rPr lang="en-US" dirty="0" smtClean="0"/>
                        <a:t>0.27</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GAT-based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davis</a:t>
                      </a:r>
                      <a:endParaRPr lang="en-US" dirty="0" smtClean="0"/>
                    </a:p>
                  </a:txBody>
                  <a:tcPr/>
                </a:tc>
                <a:tc>
                  <a:txBody>
                    <a:bodyPr/>
                    <a:lstStyle/>
                    <a:p>
                      <a:r>
                        <a:rPr lang="en-US" dirty="0" smtClean="0"/>
                        <a:t>0.232</a:t>
                      </a:r>
                      <a:endParaRPr lang="en-US" dirty="0"/>
                    </a:p>
                  </a:txBody>
                  <a:tcPr/>
                </a:tc>
                <a:tc>
                  <a:txBody>
                    <a:bodyPr/>
                    <a:lstStyle/>
                    <a:p>
                      <a:r>
                        <a:rPr lang="en-US" dirty="0" smtClean="0"/>
                        <a:t>0.25</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GINCONV-based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davis</a:t>
                      </a:r>
                      <a:endParaRPr lang="en-US" dirty="0" smtClean="0"/>
                    </a:p>
                  </a:txBody>
                  <a:tcPr/>
                </a:tc>
                <a:tc>
                  <a:txBody>
                    <a:bodyPr/>
                    <a:lstStyle/>
                    <a:p>
                      <a:r>
                        <a:rPr lang="en-US" dirty="0" smtClean="0"/>
                        <a:t>0.229</a:t>
                      </a:r>
                      <a:endParaRPr lang="en-US" dirty="0"/>
                    </a:p>
                  </a:txBody>
                  <a:tcPr/>
                </a:tc>
                <a:tc>
                  <a:txBody>
                    <a:bodyPr/>
                    <a:lstStyle/>
                    <a:p>
                      <a:r>
                        <a:rPr lang="en-US" dirty="0" smtClean="0"/>
                        <a:t>0.24</a:t>
                      </a:r>
                      <a:endParaRPr lang="en-US" dirty="0"/>
                    </a:p>
                  </a:txBody>
                  <a:tcPr/>
                </a:tc>
              </a:tr>
              <a:tr h="370840">
                <a:tc>
                  <a:txBody>
                    <a:bodyPr/>
                    <a:lstStyle/>
                    <a:p>
                      <a:r>
                        <a:rPr lang="en-US" dirty="0" smtClean="0"/>
                        <a:t>GCN</a:t>
                      </a:r>
                      <a:r>
                        <a:rPr lang="en-US" baseline="0" dirty="0" smtClean="0"/>
                        <a:t>-based</a:t>
                      </a:r>
                      <a:endParaRPr lang="en-US" dirty="0"/>
                    </a:p>
                  </a:txBody>
                  <a:tcPr/>
                </a:tc>
                <a:tc>
                  <a:txBody>
                    <a:bodyPr/>
                    <a:lstStyle/>
                    <a:p>
                      <a:r>
                        <a:rPr lang="en-US" dirty="0" err="1" smtClean="0"/>
                        <a:t>kiba</a:t>
                      </a:r>
                      <a:endParaRPr lang="en-US" dirty="0"/>
                    </a:p>
                  </a:txBody>
                  <a:tcPr/>
                </a:tc>
                <a:tc>
                  <a:txBody>
                    <a:bodyPr/>
                    <a:lstStyle/>
                    <a:p>
                      <a:r>
                        <a:rPr lang="en-US" dirty="0" smtClean="0"/>
                        <a:t>0.179</a:t>
                      </a:r>
                      <a:endParaRPr lang="en-US" dirty="0"/>
                    </a:p>
                  </a:txBody>
                  <a:tcPr/>
                </a:tc>
                <a:tc>
                  <a:txBody>
                    <a:bodyPr/>
                    <a:lstStyle/>
                    <a:p>
                      <a:r>
                        <a:rPr lang="en-US" dirty="0" smtClean="0"/>
                        <a:t>0.2</a:t>
                      </a:r>
                      <a:endParaRPr lang="en-US" dirty="0"/>
                    </a:p>
                  </a:txBody>
                  <a:tcPr/>
                </a:tc>
              </a:tr>
              <a:tr h="370840">
                <a:tc>
                  <a:txBody>
                    <a:bodyPr/>
                    <a:lstStyle/>
                    <a:p>
                      <a:r>
                        <a:rPr lang="en-US" dirty="0" smtClean="0"/>
                        <a:t>GATGCN-based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kiba</a:t>
                      </a:r>
                      <a:endParaRPr lang="en-US" dirty="0" smtClean="0"/>
                    </a:p>
                  </a:txBody>
                  <a:tcPr/>
                </a:tc>
                <a:tc>
                  <a:txBody>
                    <a:bodyPr/>
                    <a:lstStyle/>
                    <a:p>
                      <a:r>
                        <a:rPr lang="en-US" dirty="0" smtClean="0"/>
                        <a:t>0.147</a:t>
                      </a:r>
                      <a:endParaRPr lang="en-US" dirty="0"/>
                    </a:p>
                  </a:txBody>
                  <a:tcPr/>
                </a:tc>
                <a:tc>
                  <a:txBody>
                    <a:bodyPr/>
                    <a:lstStyle/>
                    <a:p>
                      <a:r>
                        <a:rPr lang="en-US" dirty="0" smtClean="0"/>
                        <a:t>0.15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GAT-based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kiba</a:t>
                      </a:r>
                      <a:endParaRPr lang="en-US" dirty="0" smtClean="0"/>
                    </a:p>
                  </a:txBody>
                  <a:tcPr/>
                </a:tc>
                <a:tc>
                  <a:txBody>
                    <a:bodyPr/>
                    <a:lstStyle/>
                    <a:p>
                      <a:r>
                        <a:rPr lang="en-US" dirty="0" smtClean="0"/>
                        <a:t>0.139</a:t>
                      </a:r>
                      <a:endParaRPr lang="en-US" dirty="0"/>
                    </a:p>
                  </a:txBody>
                  <a:tcPr/>
                </a:tc>
                <a:tc>
                  <a:txBody>
                    <a:bodyPr/>
                    <a:lstStyle/>
                    <a:p>
                      <a:r>
                        <a:rPr lang="en-US" dirty="0" smtClean="0"/>
                        <a:t>0.2</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GINCONV-based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kiba</a:t>
                      </a:r>
                      <a:endParaRPr lang="en-US" dirty="0" smtClean="0"/>
                    </a:p>
                  </a:txBody>
                  <a:tcPr/>
                </a:tc>
                <a:tc>
                  <a:txBody>
                    <a:bodyPr/>
                    <a:lstStyle/>
                    <a:p>
                      <a:r>
                        <a:rPr lang="en-US" dirty="0" smtClean="0"/>
                        <a:t>0.139</a:t>
                      </a:r>
                      <a:endParaRPr lang="en-US" dirty="0"/>
                    </a:p>
                  </a:txBody>
                  <a:tcPr/>
                </a:tc>
                <a:tc>
                  <a:txBody>
                    <a:bodyPr/>
                    <a:lstStyle/>
                    <a:p>
                      <a:r>
                        <a:rPr lang="en-US" dirty="0" smtClean="0"/>
                        <a:t>0.17</a:t>
                      </a:r>
                      <a:endParaRPr lang="en-US" dirty="0"/>
                    </a:p>
                  </a:txBody>
                  <a:tcPr/>
                </a:tc>
              </a:tr>
            </a:tbl>
          </a:graphicData>
        </a:graphic>
      </p:graphicFrame>
      <p:sp>
        <p:nvSpPr>
          <p:cNvPr id="3" name="Title 2"/>
          <p:cNvSpPr>
            <a:spLocks noGrp="1"/>
          </p:cNvSpPr>
          <p:nvPr>
            <p:ph type="title"/>
          </p:nvPr>
        </p:nvSpPr>
        <p:spPr/>
        <p:txBody>
          <a:bodyPr/>
          <a:lstStyle/>
          <a:p>
            <a:r>
              <a:rPr lang="en-US" dirty="0" smtClean="0"/>
              <a:t>Summary of paper results</a:t>
            </a:r>
            <a:endParaRPr lang="en-US" dirty="0"/>
          </a:p>
        </p:txBody>
      </p:sp>
    </p:spTree>
    <p:extLst>
      <p:ext uri="{BB962C8B-B14F-4D97-AF65-F5344CB8AC3E}">
        <p14:creationId xmlns:p14="http://schemas.microsoft.com/office/powerpoint/2010/main" val="2395039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virus encodes one or more </a:t>
            </a:r>
            <a:r>
              <a:rPr lang="en-US" b="1" dirty="0"/>
              <a:t>proteases</a:t>
            </a:r>
            <a:r>
              <a:rPr lang="en-US" dirty="0"/>
              <a:t> which are enzymes that spur the formation of new protein products, thus play crucial roles in virus </a:t>
            </a:r>
            <a:r>
              <a:rPr lang="en-US" dirty="0" smtClean="0"/>
              <a:t>replication</a:t>
            </a:r>
          </a:p>
          <a:p>
            <a:r>
              <a:rPr lang="en-US" b="1" dirty="0"/>
              <a:t>proteases </a:t>
            </a:r>
            <a:r>
              <a:rPr lang="en-US" dirty="0" smtClean="0"/>
              <a:t>are </a:t>
            </a:r>
            <a:r>
              <a:rPr lang="en-US" dirty="0"/>
              <a:t>important targets for the design and development of potent antiviral agents or </a:t>
            </a:r>
            <a:r>
              <a:rPr lang="en-US" b="1" dirty="0" smtClean="0"/>
              <a:t>drugs</a:t>
            </a:r>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2877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Binding affinity </a:t>
            </a:r>
            <a:r>
              <a:rPr lang="en-US" dirty="0"/>
              <a:t>is the strength of the binding interaction between a single </a:t>
            </a:r>
            <a:r>
              <a:rPr lang="en-US" dirty="0" smtClean="0"/>
              <a:t>molecule </a:t>
            </a:r>
            <a:r>
              <a:rPr lang="en-US" dirty="0"/>
              <a:t>(e.g., a virus protein) to its ligand or binding partner (e.g., a drug)</a:t>
            </a:r>
          </a:p>
          <a:p>
            <a:endParaRPr lang="en-US" dirty="0"/>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608801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order to perform machine learning on molecules, we need to transform them into feature vectors that can be used as inputs to </a:t>
            </a:r>
            <a:r>
              <a:rPr lang="en-US" dirty="0" smtClean="0"/>
              <a:t>models</a:t>
            </a:r>
          </a:p>
          <a:p>
            <a:pPr lvl="1"/>
            <a:r>
              <a:rPr lang="en-US" dirty="0" smtClean="0"/>
              <a:t>SMILES notation</a:t>
            </a:r>
          </a:p>
          <a:p>
            <a:pPr lvl="1"/>
            <a:r>
              <a:rPr lang="en-US" dirty="0" smtClean="0"/>
              <a:t>Molecular graph</a:t>
            </a:r>
            <a:endParaRPr lang="en-US" dirty="0"/>
          </a:p>
        </p:txBody>
      </p:sp>
      <p:sp>
        <p:nvSpPr>
          <p:cNvPr id="3" name="Title 2"/>
          <p:cNvSpPr>
            <a:spLocks noGrp="1"/>
          </p:cNvSpPr>
          <p:nvPr>
            <p:ph type="title"/>
          </p:nvPr>
        </p:nvSpPr>
        <p:spPr/>
        <p:txBody>
          <a:bodyPr>
            <a:noAutofit/>
          </a:bodyPr>
          <a:lstStyle/>
          <a:p>
            <a:r>
              <a:rPr lang="en-US" dirty="0" smtClean="0"/>
              <a:t/>
            </a:r>
            <a:br>
              <a:rPr lang="en-US" dirty="0" smtClean="0"/>
            </a:br>
            <a:r>
              <a:rPr lang="en-US" dirty="0" err="1" smtClean="0"/>
              <a:t>featurizing</a:t>
            </a:r>
            <a:r>
              <a:rPr lang="en-US" dirty="0" smtClean="0"/>
              <a:t> drug molecule</a:t>
            </a:r>
            <a:r>
              <a:rPr lang="en-US" dirty="0"/>
              <a:t/>
            </a:r>
            <a:br>
              <a:rPr lang="en-US" dirty="0"/>
            </a:br>
            <a:endParaRPr lang="en-US" dirty="0"/>
          </a:p>
        </p:txBody>
      </p:sp>
    </p:spTree>
    <p:extLst>
      <p:ext uri="{BB962C8B-B14F-4D97-AF65-F5344CB8AC3E}">
        <p14:creationId xmlns:p14="http://schemas.microsoft.com/office/powerpoint/2010/main" val="41345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34400" cy="4525963"/>
          </a:xfrm>
        </p:spPr>
        <p:txBody>
          <a:bodyPr/>
          <a:lstStyle/>
          <a:p>
            <a:r>
              <a:rPr lang="en-US" dirty="0"/>
              <a:t>“Simplified Molecular-Input Line-Entry System</a:t>
            </a:r>
            <a:r>
              <a:rPr lang="en-US" dirty="0" smtClean="0"/>
              <a:t>”</a:t>
            </a:r>
          </a:p>
          <a:p>
            <a:r>
              <a:rPr lang="en-US" dirty="0"/>
              <a:t>popular method for specifying molecules with text strings</a:t>
            </a:r>
            <a:r>
              <a:rPr lang="en-US" dirty="0" smtClean="0"/>
              <a:t>.</a:t>
            </a:r>
          </a:p>
          <a:p>
            <a:r>
              <a:rPr lang="en-US" dirty="0" smtClean="0"/>
              <a:t>invented </a:t>
            </a:r>
            <a:r>
              <a:rPr lang="en-US" dirty="0"/>
              <a:t>to represent </a:t>
            </a:r>
            <a:r>
              <a:rPr lang="en-US" dirty="0" smtClean="0"/>
              <a:t>molecules to </a:t>
            </a:r>
            <a:r>
              <a:rPr lang="en-US" dirty="0"/>
              <a:t>be readable by </a:t>
            </a:r>
            <a:r>
              <a:rPr lang="en-US" dirty="0" smtClean="0"/>
              <a:t>humans and computers</a:t>
            </a:r>
          </a:p>
          <a:p>
            <a:pPr lvl="1"/>
            <a:r>
              <a:rPr lang="en-US" dirty="0"/>
              <a:t>Methane: "C"</a:t>
            </a:r>
          </a:p>
          <a:p>
            <a:pPr lvl="1"/>
            <a:r>
              <a:rPr lang="en-US" dirty="0"/>
              <a:t>Ethanol: "CCO"</a:t>
            </a:r>
          </a:p>
          <a:p>
            <a:pPr lvl="1"/>
            <a:r>
              <a:rPr lang="en-US" dirty="0"/>
              <a:t>Benzene: "</a:t>
            </a:r>
            <a:r>
              <a:rPr lang="en-US" dirty="0" smtClean="0"/>
              <a:t>c1ccccc1“ </a:t>
            </a:r>
          </a:p>
          <a:p>
            <a:pPr lvl="1"/>
            <a:r>
              <a:rPr lang="en-US" dirty="0"/>
              <a:t>Glucose: "OC[C@@H]1OC@HC@@HC@H[C@H]1O</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b="0" dirty="0" smtClean="0">
                <a:effectLst/>
              </a:rPr>
              <a:t>SMILES notation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236" y="3276600"/>
            <a:ext cx="1219200" cy="147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39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molecular graph describes the set of atoms in a molecule and how they are bonded </a:t>
            </a:r>
            <a:r>
              <a:rPr lang="en-US" dirty="0" smtClean="0"/>
              <a:t>together</a:t>
            </a:r>
          </a:p>
          <a:p>
            <a:r>
              <a:rPr lang="en-US" dirty="0"/>
              <a:t>G </a:t>
            </a:r>
            <a:r>
              <a:rPr lang="en-US" dirty="0" smtClean="0"/>
              <a:t>= </a:t>
            </a:r>
            <a:r>
              <a:rPr lang="en-US" dirty="0"/>
              <a:t>(V,E), where V is the set of N nodes </a:t>
            </a:r>
            <a:r>
              <a:rPr lang="en-US" dirty="0" smtClean="0"/>
              <a:t>and </a:t>
            </a:r>
            <a:r>
              <a:rPr lang="en-US" dirty="0"/>
              <a:t>E is the set of edges represented as an adjacency matrix A</a:t>
            </a:r>
          </a:p>
        </p:txBody>
      </p:sp>
      <p:sp>
        <p:nvSpPr>
          <p:cNvPr id="3" name="Title 2"/>
          <p:cNvSpPr>
            <a:spLocks noGrp="1"/>
          </p:cNvSpPr>
          <p:nvPr>
            <p:ph type="title"/>
          </p:nvPr>
        </p:nvSpPr>
        <p:spPr/>
        <p:txBody>
          <a:bodyPr/>
          <a:lstStyle/>
          <a:p>
            <a:r>
              <a:rPr lang="en-US" dirty="0"/>
              <a:t>molecular graph</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024" y="4038600"/>
            <a:ext cx="515900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126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lnSpcReduction="10000"/>
          </a:bodyPr>
          <a:lstStyle/>
          <a:p>
            <a:r>
              <a:rPr lang="en-US" b="1" dirty="0"/>
              <a:t>collaborative </a:t>
            </a:r>
            <a:r>
              <a:rPr lang="en-US" b="1" dirty="0" smtClean="0"/>
              <a:t>filtering</a:t>
            </a:r>
            <a:r>
              <a:rPr lang="en-US" dirty="0"/>
              <a:t> </a:t>
            </a:r>
            <a:r>
              <a:rPr lang="en-US" b="1" dirty="0" smtClean="0"/>
              <a:t>(2017): </a:t>
            </a:r>
            <a:r>
              <a:rPr lang="en-US" dirty="0" smtClean="0"/>
              <a:t>the </a:t>
            </a:r>
            <a:r>
              <a:rPr lang="en-US" dirty="0" err="1"/>
              <a:t>SimBoost</a:t>
            </a:r>
            <a:r>
              <a:rPr lang="en-US" dirty="0"/>
              <a:t> model uses the affinity similarities among drugs and among targets to build new features. </a:t>
            </a:r>
            <a:endParaRPr lang="en-US" dirty="0" smtClean="0"/>
          </a:p>
          <a:p>
            <a:r>
              <a:rPr lang="en-US" b="1" dirty="0" err="1"/>
              <a:t>DeepDTA</a:t>
            </a:r>
            <a:r>
              <a:rPr lang="en-US" b="1" dirty="0"/>
              <a:t> </a:t>
            </a:r>
            <a:r>
              <a:rPr lang="en-US" b="1" dirty="0" smtClean="0"/>
              <a:t>model (2018)</a:t>
            </a:r>
            <a:r>
              <a:rPr lang="en-US" dirty="0" smtClean="0"/>
              <a:t>: </a:t>
            </a:r>
            <a:r>
              <a:rPr lang="en-US" dirty="0"/>
              <a:t>uses 1D representations and layers of 1D convolutions (with pooling) to capture predictive patterns within the data </a:t>
            </a:r>
            <a:endParaRPr lang="en-US" dirty="0" smtClean="0"/>
          </a:p>
          <a:p>
            <a:r>
              <a:rPr lang="en-US" b="1" dirty="0" err="1"/>
              <a:t>WideDTA</a:t>
            </a:r>
            <a:r>
              <a:rPr lang="en-US" b="1" dirty="0"/>
              <a:t> model </a:t>
            </a:r>
            <a:r>
              <a:rPr lang="en-US" b="1" dirty="0" smtClean="0"/>
              <a:t>(2019)</a:t>
            </a:r>
            <a:r>
              <a:rPr lang="en-US" dirty="0" smtClean="0"/>
              <a:t>:extension </a:t>
            </a:r>
            <a:r>
              <a:rPr lang="en-US" dirty="0"/>
              <a:t>of </a:t>
            </a:r>
            <a:r>
              <a:rPr lang="en-US" dirty="0" err="1"/>
              <a:t>DeepDTA</a:t>
            </a:r>
            <a:r>
              <a:rPr lang="en-US" dirty="0"/>
              <a:t> in which the sequences of the drugs and proteins are first summarized as higher-order features </a:t>
            </a:r>
            <a:endParaRPr lang="en-US" b="1" dirty="0"/>
          </a:p>
        </p:txBody>
      </p:sp>
      <p:sp>
        <p:nvSpPr>
          <p:cNvPr id="3" name="Title 2"/>
          <p:cNvSpPr>
            <a:spLocks noGrp="1"/>
          </p:cNvSpPr>
          <p:nvPr>
            <p:ph type="title"/>
          </p:nvPr>
        </p:nvSpPr>
        <p:spPr/>
        <p:txBody>
          <a:bodyPr/>
          <a:lstStyle/>
          <a:p>
            <a:r>
              <a:rPr lang="en-US" dirty="0" smtClean="0"/>
              <a:t>Previous Work</a:t>
            </a:r>
            <a:endParaRPr lang="en-US" dirty="0"/>
          </a:p>
        </p:txBody>
      </p:sp>
    </p:spTree>
    <p:extLst>
      <p:ext uri="{BB962C8B-B14F-4D97-AF65-F5344CB8AC3E}">
        <p14:creationId xmlns:p14="http://schemas.microsoft.com/office/powerpoint/2010/main" val="1745826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GraphDTA</a:t>
            </a:r>
            <a:r>
              <a:rPr lang="en-US" dirty="0" smtClean="0"/>
              <a:t> paper overview</a:t>
            </a:r>
            <a:endParaRPr lang="en-US" dirty="0"/>
          </a:p>
        </p:txBody>
      </p:sp>
      <p:sp>
        <p:nvSpPr>
          <p:cNvPr id="2" name="Content Placeholder 1"/>
          <p:cNvSpPr>
            <a:spLocks noGrp="1"/>
          </p:cNvSpPr>
          <p:nvPr>
            <p:ph idx="1"/>
          </p:nvPr>
        </p:nvSpPr>
        <p:spPr/>
        <p:txBody>
          <a:bodyPr/>
          <a:lstStyle/>
          <a:p>
            <a:r>
              <a:rPr lang="en-US" dirty="0"/>
              <a:t>a new neural network architecture capable of directly modeling drugs as molecular </a:t>
            </a:r>
            <a:r>
              <a:rPr lang="en-US" dirty="0" smtClean="0"/>
              <a:t>graphs</a:t>
            </a:r>
          </a:p>
          <a:p>
            <a:r>
              <a:rPr lang="en-US" dirty="0"/>
              <a:t>outperforms </a:t>
            </a:r>
            <a:r>
              <a:rPr lang="en-US" dirty="0" smtClean="0"/>
              <a:t>previous </a:t>
            </a:r>
            <a:r>
              <a:rPr lang="en-US" dirty="0"/>
              <a:t>deep learning </a:t>
            </a:r>
            <a:r>
              <a:rPr lang="en-US" dirty="0" smtClean="0"/>
              <a:t>models.</a:t>
            </a:r>
          </a:p>
          <a:p>
            <a:r>
              <a:rPr lang="en-US" dirty="0"/>
              <a:t>directly modeling drugs as molecular graphs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309451"/>
            <a:ext cx="3657600" cy="294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noChangeArrowheads="1"/>
          </p:cNvSpPr>
          <p:nvPr/>
        </p:nvSpPr>
        <p:spPr bwMode="auto">
          <a:xfrm>
            <a:off x="1219200" y="6548551"/>
            <a:ext cx="775770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2A2A2A"/>
                </a:solidFill>
                <a:effectLst/>
                <a:latin typeface="inherit"/>
                <a:cs typeface="Arial" pitchFamily="34" charset="0"/>
              </a:rPr>
              <a:t>Bioinformatics</a:t>
            </a:r>
            <a:r>
              <a:rPr kumimoji="0" lang="en-US" sz="1200" b="0" i="0" u="none" strike="noStrike" cap="none" normalizeH="0" baseline="0" dirty="0" smtClean="0">
                <a:ln>
                  <a:noFill/>
                </a:ln>
                <a:solidFill>
                  <a:srgbClr val="2A2A2A"/>
                </a:solidFill>
                <a:effectLst/>
                <a:latin typeface="Source Sans Pro"/>
                <a:cs typeface="Arial" pitchFamily="34" charset="0"/>
              </a:rPr>
              <a:t>, Volume 37, Issue 8, March 2021, Pages 1140–1147, </a:t>
            </a:r>
            <a:r>
              <a:rPr kumimoji="0" lang="en-US" sz="1200" b="0" i="0" u="none" strike="noStrike" cap="none" normalizeH="0" baseline="0" dirty="0" smtClean="0">
                <a:ln>
                  <a:noFill/>
                </a:ln>
                <a:solidFill>
                  <a:srgbClr val="006FB7"/>
                </a:solidFill>
                <a:effectLst/>
                <a:latin typeface="Source Sans Pro"/>
                <a:cs typeface="Arial" pitchFamily="34" charset="0"/>
                <a:hlinkClick r:id="rId3"/>
              </a:rPr>
              <a:t>https://doi.org/10.1093/bioinformatics/btaa921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600390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3565</TotalTime>
  <Words>1867</Words>
  <Application>Microsoft Office PowerPoint</Application>
  <PresentationFormat>On-screen Show (4:3)</PresentationFormat>
  <Paragraphs>245</Paragraphs>
  <Slides>27</Slides>
  <Notes>12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 predicting drug–target binding affinity with graph neural networks</vt:lpstr>
      <vt:lpstr>Contents</vt:lpstr>
      <vt:lpstr>Introduction</vt:lpstr>
      <vt:lpstr>Introduction</vt:lpstr>
      <vt:lpstr> featurizing drug molecule </vt:lpstr>
      <vt:lpstr>SMILES notation</vt:lpstr>
      <vt:lpstr>molecular graph</vt:lpstr>
      <vt:lpstr>Previous Work</vt:lpstr>
      <vt:lpstr>GraphDTA paper overview</vt:lpstr>
      <vt:lpstr>binding affinity measures</vt:lpstr>
      <vt:lpstr>binding affinity measures</vt:lpstr>
      <vt:lpstr>binding affinity measures</vt:lpstr>
      <vt:lpstr>Bioactivity values found from ChEMBL for the imatinib-SRC pair</vt:lpstr>
      <vt:lpstr>Datasets</vt:lpstr>
      <vt:lpstr>Datasets</vt:lpstr>
      <vt:lpstr>Datasets</vt:lpstr>
      <vt:lpstr>Datasets</vt:lpstr>
      <vt:lpstr>Datasets</vt:lpstr>
      <vt:lpstr>Results</vt:lpstr>
      <vt:lpstr>Results</vt:lpstr>
      <vt:lpstr>Results</vt:lpstr>
      <vt:lpstr>Results</vt:lpstr>
      <vt:lpstr>Results</vt:lpstr>
      <vt:lpstr>Results</vt:lpstr>
      <vt:lpstr>Results</vt:lpstr>
      <vt:lpstr>Results</vt:lpstr>
      <vt:lpstr>Summary of paper results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drug–target binding affinity withgraph neural networks</dc:title>
  <dc:creator>pc</dc:creator>
  <cp:lastModifiedBy>pc</cp:lastModifiedBy>
  <cp:revision>82</cp:revision>
  <dcterms:created xsi:type="dcterms:W3CDTF">2006-08-16T00:00:00Z</dcterms:created>
  <dcterms:modified xsi:type="dcterms:W3CDTF">2024-08-14T14:58:34Z</dcterms:modified>
</cp:coreProperties>
</file>