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348" r:id="rId6"/>
    <p:sldId id="263" r:id="rId7"/>
    <p:sldId id="350" r:id="rId8"/>
    <p:sldId id="349" r:id="rId9"/>
    <p:sldId id="262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82" r:id="rId19"/>
    <p:sldId id="351" r:id="rId20"/>
    <p:sldId id="352" r:id="rId21"/>
    <p:sldId id="353" r:id="rId22"/>
  </p:sldIdLst>
  <p:sldSz cx="9144000" cy="5143500" type="screen16x9"/>
  <p:notesSz cx="6858000" cy="9144000"/>
  <p:embeddedFontLst>
    <p:embeddedFont>
      <p:font typeface="Josefin Sans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Sans Condensed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C9E6F-E645-461B-AD53-9306BD087980}">
  <a:tblStyle styleId="{627C9E6F-E645-461B-AD53-9306BD087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598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05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1e87cec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1e87cec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7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84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1e87cec6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1e87cec6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5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5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065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36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4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49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1e87cec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1e87cec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6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1e87cec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1e87cec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43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3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4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34948" y="4374909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6963797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6019538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272707" y="4105046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5013468" y="40"/>
            <a:ext cx="4130832" cy="178819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0490" y="3895966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470789" y="4165605"/>
            <a:ext cx="4306753" cy="153108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87" r:id="rId14"/>
    <p:sldLayoutId id="2147483688" r:id="rId15"/>
    <p:sldLayoutId id="214748369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udent%20mental%20health%20survey.zi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7200" dirty="0"/>
              <a:t>Student Mental Health Survey</a:t>
            </a:r>
            <a:endParaRPr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8" y="3723740"/>
            <a:ext cx="2194550" cy="1233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49" y="3640877"/>
            <a:ext cx="1405029" cy="1398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525500" y="2046240"/>
            <a:ext cx="6005457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O</a:t>
            </a:r>
            <a:r>
              <a:rPr lang="en" sz="7200" dirty="0" smtClean="0"/>
              <a:t>bjectives and insights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5794" y="1084962"/>
            <a:ext cx="5477782" cy="481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1. Are males more than females in IT? </a:t>
            </a:r>
            <a:endParaRPr lang="en-US" sz="40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490" y="4185517"/>
            <a:ext cx="4572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 have noticed that</a:t>
            </a:r>
            <a:r>
              <a:rPr lang="en-US" b="1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males</a:t>
            </a: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are more than females contributing more than 60%.</a:t>
            </a:r>
            <a:endParaRPr lang="en-US" sz="24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" y="1566056"/>
            <a:ext cx="4167052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6371" y="465772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2. What </a:t>
            </a:r>
            <a:r>
              <a:rPr lang="en-US" sz="20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is the age distribution in this field? </a:t>
            </a:r>
            <a:endParaRPr lang="en-US" sz="2000" dirty="0">
              <a:solidFill>
                <a:srgbClr val="002060"/>
              </a:solidFill>
              <a:latin typeface="Josefin Sans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6719" y="4051953"/>
            <a:ext cx="4572000" cy="772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 distribution:</a:t>
            </a: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younger students represent great population, as there are more undergraduate students.</a:t>
            </a:r>
            <a:endParaRPr lang="en-US" sz="24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00" y="1010115"/>
            <a:ext cx="3752550" cy="2897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051" y="745915"/>
            <a:ext cx="4716356" cy="416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3. Which </a:t>
            </a:r>
            <a:r>
              <a:rPr lang="en-US" sz="20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university has more students? </a:t>
            </a:r>
            <a:endParaRPr lang="en-US" sz="36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8260" y="3879533"/>
            <a:ext cx="4033476" cy="374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University with most students is PU.</a:t>
            </a:r>
            <a:endParaRPr lang="en-US" sz="32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1" y="1162183"/>
            <a:ext cx="3862860" cy="273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0472" y="464570"/>
            <a:ext cx="5299849" cy="38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4. Are </a:t>
            </a:r>
            <a:r>
              <a:rPr lang="en-US" sz="18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on-campus students getting more grades? </a:t>
            </a:r>
            <a:endParaRPr lang="en-US" sz="32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5368" y="4357789"/>
            <a:ext cx="4572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There is no significant difference between on-campus and off-campus students.</a:t>
            </a:r>
            <a:endParaRPr lang="en-US" sz="24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77" y="1047618"/>
            <a:ext cx="4133446" cy="304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07497" y="324674"/>
            <a:ext cx="5985934" cy="416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5. Are </a:t>
            </a:r>
            <a:r>
              <a:rPr lang="en-US" sz="20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on-campus students feeling more isolation? </a:t>
            </a:r>
            <a:endParaRPr lang="en-US" sz="36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837" y="4382967"/>
            <a:ext cx="5288627" cy="374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More Off-campus students are feeling isolation.</a:t>
            </a:r>
            <a:endParaRPr lang="en-US" sz="32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49" y="740942"/>
            <a:ext cx="5840907" cy="3332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057" y="517643"/>
            <a:ext cx="4572000" cy="6149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6. Is </a:t>
            </a:r>
            <a:r>
              <a:rPr lang="en-US" sz="16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there specific university with most depressed students?</a:t>
            </a:r>
            <a:endParaRPr lang="en-US" sz="28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0235" y="4218579"/>
            <a:ext cx="3114955" cy="709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KUST has the most </a:t>
            </a:r>
            <a:r>
              <a:rPr lang="en-US" sz="1600" dirty="0" smtClean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percentage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 depressed student.</a:t>
            </a:r>
            <a:endParaRPr lang="en-US" sz="28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8" y="1273996"/>
            <a:ext cx="4674170" cy="2667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5445" y="900027"/>
            <a:ext cx="5362365" cy="351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7. Is there a social relationships /mental health relation?</a:t>
            </a:r>
            <a:endParaRPr lang="en-US" sz="28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798" y="4080535"/>
            <a:ext cx="4572000" cy="7838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Very bad social relation is strongly correlated with High Anxiety level. However, it seems to be a co-factor, not a key factor by itself.</a:t>
            </a:r>
            <a:endParaRPr lang="en-US" sz="24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16" y="1251533"/>
            <a:ext cx="4574409" cy="2610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9" y="260789"/>
            <a:ext cx="654977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8. Is </a:t>
            </a:r>
            <a:r>
              <a:rPr lang="en-US" sz="20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there a Correlation between academic pressure and levels of depression, anxiety, and isolation?</a:t>
            </a:r>
            <a:endParaRPr lang="en-US" sz="36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0243" y="42161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students with higher CGPA experienced more stress, and there is a correlation between academic pressure and mental health outcomes.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43" y="1078415"/>
            <a:ext cx="5498808" cy="3137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8700" y="62038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1600" dirty="0" smtClean="0">
                <a:solidFill>
                  <a:srgbClr val="002060"/>
                </a:solidFill>
                <a:latin typeface="Josefin Sans" panose="020B0604020202020204" charset="0"/>
              </a:rPr>
              <a:t>9. How </a:t>
            </a:r>
            <a:r>
              <a:rPr lang="en-US" sz="1600" dirty="0">
                <a:solidFill>
                  <a:srgbClr val="002060"/>
                </a:solidFill>
                <a:latin typeface="Josefin Sans" panose="020B0604020202020204" charset="0"/>
              </a:rPr>
              <a:t>do the discrimination acts affect mental health outcomes?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6110" y="4290499"/>
            <a:ext cx="4079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Students who had Discrimination acts show greater stress levels.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95" y="1294544"/>
            <a:ext cx="5000064" cy="28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544562" y="278032"/>
            <a:ext cx="42697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</a:t>
            </a:r>
            <a:r>
              <a:rPr lang="en" sz="4000" dirty="0" smtClean="0"/>
              <a:t>eam members</a:t>
            </a:r>
            <a:endParaRPr sz="4000" dirty="0"/>
          </a:p>
        </p:txBody>
      </p:sp>
      <p:sp>
        <p:nvSpPr>
          <p:cNvPr id="1047" name="Google Shape;1047;p76"/>
          <p:cNvSpPr txBox="1">
            <a:spLocks noGrp="1"/>
          </p:cNvSpPr>
          <p:nvPr>
            <p:ph type="subTitle" idx="3"/>
          </p:nvPr>
        </p:nvSpPr>
        <p:spPr>
          <a:xfrm>
            <a:off x="934238" y="1980494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L</a:t>
            </a:r>
            <a:r>
              <a:rPr lang="en" sz="2400" dirty="0" smtClean="0"/>
              <a:t>orna Magdy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 Ramzy</a:t>
            </a:r>
            <a:endParaRPr sz="2400" dirty="0"/>
          </a:p>
        </p:txBody>
      </p:sp>
      <p:sp>
        <p:nvSpPr>
          <p:cNvPr id="1048" name="Google Shape;1048;p76"/>
          <p:cNvSpPr txBox="1">
            <a:spLocks noGrp="1"/>
          </p:cNvSpPr>
          <p:nvPr>
            <p:ph type="subTitle" idx="1"/>
          </p:nvPr>
        </p:nvSpPr>
        <p:spPr>
          <a:xfrm>
            <a:off x="4379613" y="1989322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M</a:t>
            </a:r>
            <a:r>
              <a:rPr lang="en" sz="2400" dirty="0" smtClean="0"/>
              <a:t>arina Maged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 Mofied</a:t>
            </a:r>
            <a:endParaRPr sz="2400" dirty="0"/>
          </a:p>
        </p:txBody>
      </p:sp>
      <p:sp>
        <p:nvSpPr>
          <p:cNvPr id="1051" name="Google Shape;1051;p76"/>
          <p:cNvSpPr txBox="1">
            <a:spLocks noGrp="1"/>
          </p:cNvSpPr>
          <p:nvPr>
            <p:ph type="subTitle" idx="5"/>
          </p:nvPr>
        </p:nvSpPr>
        <p:spPr>
          <a:xfrm>
            <a:off x="4379613" y="3424949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I</a:t>
            </a:r>
            <a:r>
              <a:rPr lang="en" sz="2400" dirty="0" smtClean="0"/>
              <a:t>brahiem Saeid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Ibrahiem</a:t>
            </a:r>
            <a:endParaRPr sz="2400" dirty="0"/>
          </a:p>
        </p:txBody>
      </p:sp>
      <p:sp>
        <p:nvSpPr>
          <p:cNvPr id="1053" name="Google Shape;1053;p76"/>
          <p:cNvSpPr txBox="1">
            <a:spLocks noGrp="1"/>
          </p:cNvSpPr>
          <p:nvPr>
            <p:ph type="subTitle" idx="7"/>
          </p:nvPr>
        </p:nvSpPr>
        <p:spPr>
          <a:xfrm>
            <a:off x="934238" y="3424949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Y</a:t>
            </a:r>
            <a:r>
              <a:rPr lang="en" sz="2400" dirty="0" smtClean="0"/>
              <a:t>oussef Kamel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Kamel</a:t>
            </a:r>
            <a:endParaRPr sz="2400" dirty="0"/>
          </a:p>
        </p:txBody>
      </p:sp>
      <p:sp>
        <p:nvSpPr>
          <p:cNvPr id="1055" name="Google Shape;1055;p76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1056" name="Google Shape;1056;p76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1057" name="Google Shape;1057;p76"/>
          <p:cNvSpPr txBox="1">
            <a:spLocks noGrp="1"/>
          </p:cNvSpPr>
          <p:nvPr>
            <p:ph type="title" idx="14"/>
          </p:nvPr>
        </p:nvSpPr>
        <p:spPr>
          <a:xfrm>
            <a:off x="2259638" y="256068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sp>
        <p:nvSpPr>
          <p:cNvPr id="1058" name="Google Shape;1058;p76"/>
          <p:cNvSpPr txBox="1">
            <a:spLocks noGrp="1"/>
          </p:cNvSpPr>
          <p:nvPr>
            <p:ph type="title" idx="15"/>
          </p:nvPr>
        </p:nvSpPr>
        <p:spPr>
          <a:xfrm>
            <a:off x="5775063" y="256068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800" dirty="0"/>
          </a:p>
        </p:txBody>
      </p:sp>
      <p:sp>
        <p:nvSpPr>
          <p:cNvPr id="19" name="Google Shape;1053;p76"/>
          <p:cNvSpPr txBox="1">
            <a:spLocks noGrp="1"/>
          </p:cNvSpPr>
          <p:nvPr>
            <p:ph type="subTitle" idx="7"/>
          </p:nvPr>
        </p:nvSpPr>
        <p:spPr>
          <a:xfrm>
            <a:off x="1893904" y="4335714"/>
            <a:ext cx="5571016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Under the supervision of DR/Sarah </a:t>
            </a:r>
            <a:r>
              <a:rPr lang="en-US" sz="1800" dirty="0" err="1" smtClean="0"/>
              <a:t>Beshir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3704" y="209417"/>
            <a:ext cx="4572000" cy="6149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10. Is </a:t>
            </a:r>
            <a:r>
              <a:rPr lang="en-US" sz="16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there a significant relationship between sleep time and academic pressure?</a:t>
            </a:r>
            <a:endParaRPr lang="en-US" sz="28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636" y="4257436"/>
            <a:ext cx="4572000" cy="6064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There is significant relationship between sleep duration and academic pressure.</a:t>
            </a:r>
            <a:endParaRPr lang="en-US" sz="28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36" y="824394"/>
            <a:ext cx="5725114" cy="32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3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284" y="425176"/>
            <a:ext cx="531687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11. What </a:t>
            </a:r>
            <a:r>
              <a:rPr lang="en-US" sz="1600" dirty="0">
                <a:solidFill>
                  <a:srgbClr val="002060"/>
                </a:solidFill>
                <a:latin typeface="Josefin Sans" panose="020B0604020202020204" charset="0"/>
                <a:ea typeface="Calibri" panose="020F0502020204030204" pitchFamily="34" charset="0"/>
              </a:rPr>
              <a:t>is the most common stress relief activities and their effectiveness on reducing mental health issues?</a:t>
            </a:r>
            <a:endParaRPr lang="en-US" sz="2800" dirty="0">
              <a:solidFill>
                <a:srgbClr val="002060"/>
              </a:solidFill>
              <a:effectLst/>
              <a:latin typeface="Josefin Sans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636" y="4288259"/>
            <a:ext cx="4572000" cy="553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Religious activities are the most common stress relief activities, and they are most effective methods.</a:t>
            </a:r>
            <a:endParaRPr lang="en-US" sz="24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0" y="1044448"/>
            <a:ext cx="5858912" cy="33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125745" y="1972925"/>
            <a:ext cx="5498877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Introduction</a:t>
            </a:r>
            <a:endParaRPr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9" y="2107628"/>
            <a:ext cx="5803082" cy="3035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611552" y="892430"/>
            <a:ext cx="5763388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Key </a:t>
            </a:r>
            <a:r>
              <a:rPr lang="en-US" b="1" dirty="0">
                <a:solidFill>
                  <a:srgbClr val="002060"/>
                </a:solidFill>
              </a:rPr>
              <a:t>aspects covered in the dataset include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pPr marL="0" lvl="0" indent="0">
              <a:buNone/>
            </a:pPr>
            <a:endParaRPr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52" y="1436941"/>
            <a:ext cx="74746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Demographics: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Gender, age, university, and residential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Academic Factors: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Degree level, major, academic year, CGPA, academic pressure, and satisfaction with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Mental Health and Well-being: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Depression, anxiety, isolation, and future insecurity.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Discrimination and bullying on campus.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Social Relationships: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Impact on mental health, particularly the effects of poor social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Lifestyle Factors: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Sleep, physical activity, and stress-relief activities (notably, religious activities being most effective).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4601" y="954579"/>
            <a:ext cx="809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Objective</a:t>
            </a:r>
            <a:r>
              <a:rPr lang="en-US" sz="2400" b="1" dirty="0" smtClean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endParaRPr lang="en-US" sz="2400" b="1" dirty="0">
              <a:solidFill>
                <a:srgbClr val="00206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project aims to explore the relationships between student demographics, academic performance, and mental health. The goal is to identify key factors that influence student well-being, stress levels, and their coping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87376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1"/>
          <p:cNvSpPr txBox="1">
            <a:spLocks noGrp="1"/>
          </p:cNvSpPr>
          <p:nvPr>
            <p:ph type="title"/>
          </p:nvPr>
        </p:nvSpPr>
        <p:spPr>
          <a:xfrm>
            <a:off x="-153031" y="2199693"/>
            <a:ext cx="769426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0" dirty="0">
                <a:latin typeface="Calibri" panose="020F0502020204030204" pitchFamily="34" charset="0"/>
                <a:ea typeface="Calibri" panose="020F0502020204030204" pitchFamily="34" charset="0"/>
              </a:rPr>
              <a:t>Data collection Method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1181761" y="1555607"/>
            <a:ext cx="6845144" cy="593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data is available on </a:t>
            </a:r>
            <a:r>
              <a:rPr lang="en-US" sz="3200" dirty="0" err="1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Kaggle</a:t>
            </a:r>
            <a:r>
              <a:rPr lang="en-US" sz="3200" dirty="0">
                <a:solidFill>
                  <a:srgbClr val="00206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via:</a:t>
            </a:r>
            <a:endParaRPr lang="en-US" sz="4800" dirty="0">
              <a:solidFill>
                <a:srgbClr val="00206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562" y="2445249"/>
            <a:ext cx="650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Josefin Sans" panose="020B0604020202020204" charset="0"/>
                <a:hlinkClick r:id="rId2" action="ppaction://hlinkfile"/>
              </a:rPr>
              <a:t>Student mental health survey </a:t>
            </a:r>
            <a:endParaRPr lang="en-US" sz="4800" dirty="0">
              <a:latin typeface="Josefi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4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1"/>
          <p:cNvSpPr txBox="1">
            <a:spLocks noGrp="1"/>
          </p:cNvSpPr>
          <p:nvPr>
            <p:ph type="title"/>
          </p:nvPr>
        </p:nvSpPr>
        <p:spPr>
          <a:xfrm>
            <a:off x="802466" y="1922290"/>
            <a:ext cx="6009299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/>
              <a:t>Data </a:t>
            </a:r>
            <a:r>
              <a:rPr lang="en-US" sz="7200" dirty="0" smtClean="0"/>
              <a:t>preparation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164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0"/>
          <p:cNvSpPr txBox="1">
            <a:spLocks noGrp="1"/>
          </p:cNvSpPr>
          <p:nvPr>
            <p:ph type="subTitle" idx="1"/>
          </p:nvPr>
        </p:nvSpPr>
        <p:spPr>
          <a:xfrm>
            <a:off x="452062" y="2230061"/>
            <a:ext cx="8003569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 have explored data using python and checked for</a:t>
            </a:r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endParaRPr lang="en-US" sz="105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-Duplicates: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duplicates were found.</a:t>
            </a:r>
            <a:endParaRPr lang="en-US" sz="3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US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Null values: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No nulls were replaced or deleted.</a:t>
            </a:r>
            <a:endParaRPr lang="en-US" sz="3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-Metadata: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 columns were named by data provider.</a:t>
            </a:r>
            <a:endParaRPr lang="en-US" sz="3600" dirty="0"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518</Words>
  <Application>Microsoft Office PowerPoint</Application>
  <PresentationFormat>On-screen Show (16:9)</PresentationFormat>
  <Paragraphs>60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Josefin Sans</vt:lpstr>
      <vt:lpstr>Calibri</vt:lpstr>
      <vt:lpstr>Fira Sans Condensed</vt:lpstr>
      <vt:lpstr>Open Sans</vt:lpstr>
      <vt:lpstr>Arial</vt:lpstr>
      <vt:lpstr>Aquatic and Physical Therapy Center XL by Slidesgo</vt:lpstr>
      <vt:lpstr>Student Mental Health Survey</vt:lpstr>
      <vt:lpstr>Team members</vt:lpstr>
      <vt:lpstr>Introduction</vt:lpstr>
      <vt:lpstr>PowerPoint Presentation</vt:lpstr>
      <vt:lpstr>PowerPoint Presentation</vt:lpstr>
      <vt:lpstr>Data collection Method</vt:lpstr>
      <vt:lpstr>PowerPoint Presentation</vt:lpstr>
      <vt:lpstr>Data preparation</vt:lpstr>
      <vt:lpstr>PowerPoint Presentation</vt:lpstr>
      <vt:lpstr>Objectives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Mental Health Survey</dc:title>
  <dc:creator>HP</dc:creator>
  <cp:lastModifiedBy>HP</cp:lastModifiedBy>
  <cp:revision>11</cp:revision>
  <dcterms:modified xsi:type="dcterms:W3CDTF">2024-10-21T16:53:26Z</dcterms:modified>
</cp:coreProperties>
</file>