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0" r:id="rId1"/>
  </p:sldMasterIdLst>
  <p:notesMasterIdLst>
    <p:notesMasterId r:id="rId37"/>
  </p:notesMasterIdLst>
  <p:sldIdLst>
    <p:sldId id="256" r:id="rId2"/>
    <p:sldId id="257" r:id="rId3"/>
    <p:sldId id="266" r:id="rId4"/>
    <p:sldId id="258" r:id="rId5"/>
    <p:sldId id="302" r:id="rId6"/>
    <p:sldId id="272" r:id="rId7"/>
    <p:sldId id="273" r:id="rId8"/>
    <p:sldId id="274" r:id="rId9"/>
    <p:sldId id="275" r:id="rId10"/>
    <p:sldId id="301" r:id="rId11"/>
    <p:sldId id="277" r:id="rId12"/>
    <p:sldId id="278" r:id="rId13"/>
    <p:sldId id="280" r:id="rId14"/>
    <p:sldId id="281" r:id="rId15"/>
    <p:sldId id="283" r:id="rId16"/>
    <p:sldId id="282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79" r:id="rId31"/>
    <p:sldId id="297" r:id="rId32"/>
    <p:sldId id="298" r:id="rId33"/>
    <p:sldId id="299" r:id="rId34"/>
    <p:sldId id="300" r:id="rId35"/>
    <p:sldId id="27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ssef Keyrouz" initials="YK" lastIdx="2" clrIdx="0">
    <p:extLst>
      <p:ext uri="{19B8F6BF-5375-455C-9EA6-DF929625EA0E}">
        <p15:presenceInfo xmlns:p15="http://schemas.microsoft.com/office/powerpoint/2012/main" userId="Youssef Keyrou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79A"/>
    <a:srgbClr val="A4C639"/>
    <a:srgbClr val="FF99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597" autoAdjust="0"/>
  </p:normalViewPr>
  <p:slideViewPr>
    <p:cSldViewPr snapToGrid="0">
      <p:cViewPr>
        <p:scale>
          <a:sx n="75" d="100"/>
          <a:sy n="75" d="100"/>
        </p:scale>
        <p:origin x="195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C0B49-203A-412F-8B10-2DEC114FF46F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350E8-84E9-4282-BB8C-4883B9023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02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35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9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74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84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53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45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58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65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47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7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21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23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this work with 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99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90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277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63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31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04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13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34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24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06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233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366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838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699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78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4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03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09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73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86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350E8-84E9-4282-BB8C-4883B90236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5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0B4-5DBA-4594-8DAE-9870FE351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D0395-6D5D-4391-874B-50D4D4C70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D0304-7507-4818-93CB-3CF3972A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4D695-ACF6-42BE-B430-4F71D34C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3C5EF-72AB-4749-9D9E-394E3414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2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7ECB-242A-4FA2-97E1-6EC864C5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34A01-5ED9-4382-9B61-18B49680C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15E7-B4D1-439C-9DF1-C4903ABA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2961F-CDDA-4F01-B50B-6377932E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9861-11AE-4CE0-8666-F258E967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4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C64A4-1015-4A3F-B316-3FFFFD0B4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86D71-6D74-404C-8629-1F00C6C28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9FA7D-16B5-4E74-8E4F-71EF83BB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76415-BC6B-4071-8AB6-00FB6988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2572B-DCAF-49C5-BEC7-F1E24194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9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20EF-BA50-4B89-B1AD-18BC921B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5C171-C543-4682-BF65-765064E2B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7558-C8BF-4CD6-BBD3-9166920F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848D-DCB7-43E2-A020-4C16E560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5B583-EE08-4837-A2BD-41BC1E57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2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F7A3-137F-49AA-853E-4A3DA3B4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A39BC-CA39-4027-9927-8D5BB96D7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08621-B851-4CC8-8F85-754452FA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AA82-6A13-4AE8-836F-D748D895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D59E-AA9B-45B5-A67E-04A8DE7B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93AD-998D-42A4-86AE-074E367A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EF93E-2FAA-4853-B73D-B8FF2FEB1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68DB6-D518-4DB9-A5F2-4257A5A76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F7CD4-286C-4AD9-AB63-656F3DDD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BA6EB-FBD4-43EC-A54F-07C83604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086C1-27F0-4F24-A62A-3BFEA1AB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34E5-2CEC-46EF-9916-E86CF028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02DA0-C9FC-478A-B5F4-3C3D039E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283B9-6108-4D67-BFD3-D926A800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07567-5D28-4ABE-8374-44545D2C4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57B76-1AB2-4A54-96E5-08C286A18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756EA-3A65-40E7-9DE3-9B06A68D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C694D-C4BD-4909-94D0-F1FD647D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02826-6776-4F02-8DD6-1FEA5B89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2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F137-52AF-4EC2-A0CC-F91AF378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DCF27-88D7-42C2-A68C-BB233432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E3A02-583A-43B7-9263-B90F5393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AF1F7-3E52-4126-8439-658E9CE3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4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F11B2-C08F-4CB4-ABC5-5BB34508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FCC01-8146-4D1F-96D9-2FCCA4F5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71FBE-452B-4210-8AA4-92CD1164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2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9128-E268-4A92-B4F8-744FB233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A987-117D-47D4-A554-73A2D4C02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B8B60-0E5E-4C9E-A653-4C6175D14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6855B-00E7-459A-915F-D0F03766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C3616-F7CB-4344-982B-580B0DDA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0CBEB-AC5A-473E-8664-6302D45E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6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FCC0-B2E3-4922-9EC2-C31D3B33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A60EC-9ABC-4535-B1CF-2F87CE2AD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E0555-3E37-496D-96C6-6E935A37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F9985-C2FF-400D-BE55-4ED2C755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627-4435-4E4B-A241-B784D5E98CA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DD6D-C370-4719-A41D-6553177F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EC01C-3DCB-40B6-B047-0A7E4532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8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BBACB-6EA3-4D31-9B25-744ECE90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620B8-7823-45C7-88ED-66AE5908D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3126C-4474-4DBA-BC15-B837685B1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E627-4435-4E4B-A241-B784D5E98CA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4691B-54F4-4E1E-8259-2741E5C8A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19A4E-F6CA-4AF5-969F-4375B2A82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252A-E9BF-4938-9709-755897DC9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2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D250547-8931-481C-8A98-62A6D21348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102560"/>
              </p:ext>
            </p:extLst>
          </p:nvPr>
        </p:nvGraphicFramePr>
        <p:xfrm>
          <a:off x="2821463" y="1385248"/>
          <a:ext cx="3339307" cy="2833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Image" r:id="rId4" imgW="5269680" imgH="4469760" progId="Photoshop.Image.12">
                  <p:embed/>
                </p:oleObj>
              </mc:Choice>
              <mc:Fallback>
                <p:oleObj name="Image" r:id="rId4" imgW="5269680" imgH="446976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1463" y="1385248"/>
                        <a:ext cx="3339307" cy="2833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104C13A-23E1-4D58-996B-62D62B1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944" y="114522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A4C639"/>
                </a:solidFill>
                <a:latin typeface="HelveticaNeue" panose="00000400000000000000" pitchFamily="2" charset="0"/>
              </a:rPr>
              <a:t>   </a:t>
            </a:r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otlin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DE30C-83C6-4723-B712-35DB61BEFF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200" y="6059922"/>
            <a:ext cx="1483489" cy="650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E474DC-22CB-46F8-86ED-F90FEA2E1B57}"/>
              </a:ext>
            </a:extLst>
          </p:cNvPr>
          <p:cNvSpPr txBox="1"/>
          <p:nvPr/>
        </p:nvSpPr>
        <p:spPr>
          <a:xfrm>
            <a:off x="10210367" y="5690590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Neue" panose="00000400000000000000" pitchFamily="2" charset="0"/>
              </a:rPr>
              <a:t>Youssef Keyrouz</a:t>
            </a:r>
          </a:p>
        </p:txBody>
      </p:sp>
    </p:spTree>
    <p:extLst>
      <p:ext uri="{BB962C8B-B14F-4D97-AF65-F5344CB8AC3E}">
        <p14:creationId xmlns:p14="http://schemas.microsoft.com/office/powerpoint/2010/main" val="265086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Functions – Scope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A3891-18FA-4B78-B635-C85DBAC887F8}"/>
              </a:ext>
            </a:extLst>
          </p:cNvPr>
          <p:cNvSpPr txBox="1"/>
          <p:nvPr/>
        </p:nvSpPr>
        <p:spPr>
          <a:xfrm>
            <a:off x="1247775" y="1690688"/>
            <a:ext cx="969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Neue" panose="00000400000000000000" pitchFamily="2" charset="0"/>
              </a:rPr>
              <a:t>See Example 1 -&gt; Functions</a:t>
            </a:r>
          </a:p>
        </p:txBody>
      </p:sp>
    </p:spTree>
    <p:extLst>
      <p:ext uri="{BB962C8B-B14F-4D97-AF65-F5344CB8AC3E}">
        <p14:creationId xmlns:p14="http://schemas.microsoft.com/office/powerpoint/2010/main" val="394993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Functions –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B5A3D-3F0C-4BB3-9A88-791D1E205935}"/>
              </a:ext>
            </a:extLst>
          </p:cNvPr>
          <p:cNvSpPr txBox="1">
            <a:spLocks/>
          </p:cNvSpPr>
          <p:nvPr/>
        </p:nvSpPr>
        <p:spPr>
          <a:xfrm>
            <a:off x="990600" y="3314702"/>
            <a:ext cx="10515600" cy="9575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Generic Parameters</a:t>
            </a:r>
          </a:p>
          <a:p>
            <a:r>
              <a:rPr lang="en-US" dirty="0">
                <a:latin typeface="HelveticaNeue" panose="00000400000000000000" pitchFamily="2" charset="0"/>
              </a:rPr>
              <a:t>Type parameters are placed before the function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94D7C-B1D1-45E9-AA9F-C9873038F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2" y="1632902"/>
            <a:ext cx="10086975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46BC64-7DDF-48D0-8D9A-923E2A090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911" y="5266849"/>
            <a:ext cx="10086975" cy="8191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4E2551-2BA2-41A1-95DF-D026CD850AAC}"/>
              </a:ext>
            </a:extLst>
          </p:cNvPr>
          <p:cNvSpPr txBox="1">
            <a:spLocks/>
          </p:cNvSpPr>
          <p:nvPr/>
        </p:nvSpPr>
        <p:spPr>
          <a:xfrm>
            <a:off x="990600" y="4558029"/>
            <a:ext cx="10515600" cy="617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To call a generic function:</a:t>
            </a:r>
          </a:p>
        </p:txBody>
      </p:sp>
    </p:spTree>
    <p:extLst>
      <p:ext uri="{BB962C8B-B14F-4D97-AF65-F5344CB8AC3E}">
        <p14:creationId xmlns:p14="http://schemas.microsoft.com/office/powerpoint/2010/main" val="116487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Functions – Inline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B5A3D-3F0C-4BB3-9A88-791D1E205935}"/>
              </a:ext>
            </a:extLst>
          </p:cNvPr>
          <p:cNvSpPr txBox="1">
            <a:spLocks/>
          </p:cNvSpPr>
          <p:nvPr/>
        </p:nvSpPr>
        <p:spPr>
          <a:xfrm>
            <a:off x="1128712" y="1825625"/>
            <a:ext cx="10515600" cy="1417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Functions in Kotlin are objects, so consume heap memory at runtime</a:t>
            </a:r>
          </a:p>
          <a:p>
            <a:r>
              <a:rPr lang="en-US" dirty="0">
                <a:latin typeface="HelveticaNeue" panose="00000400000000000000" pitchFamily="2" charset="0"/>
              </a:rPr>
              <a:t>To minimize GC, we can choose to inline the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97FF0-1FC7-4FA7-B6BA-F131732BE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3396456"/>
            <a:ext cx="10086975" cy="12096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B51E57-DFDB-4C48-B82A-33FFD6641066}"/>
              </a:ext>
            </a:extLst>
          </p:cNvPr>
          <p:cNvSpPr txBox="1">
            <a:spLocks/>
          </p:cNvSpPr>
          <p:nvPr/>
        </p:nvSpPr>
        <p:spPr>
          <a:xfrm>
            <a:off x="1128712" y="4921410"/>
            <a:ext cx="10515600" cy="1417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The compiler will inline code into the call site, instead of creating a function object</a:t>
            </a:r>
          </a:p>
          <a:p>
            <a:r>
              <a:rPr lang="en-US" dirty="0">
                <a:latin typeface="HelveticaNeue" panose="00000400000000000000" pitchFamily="2" charset="0"/>
              </a:rPr>
              <a:t>Tradeoff is bigger generated code</a:t>
            </a:r>
          </a:p>
        </p:txBody>
      </p:sp>
    </p:spTree>
    <p:extLst>
      <p:ext uri="{BB962C8B-B14F-4D97-AF65-F5344CB8AC3E}">
        <p14:creationId xmlns:p14="http://schemas.microsoft.com/office/powerpoint/2010/main" val="349308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Variables - Defining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F5633-9E1D-4CB9-B068-3907B8861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690688"/>
            <a:ext cx="10086975" cy="36957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4C26DA-B216-43F7-9D87-E8E2A3DE6071}"/>
              </a:ext>
            </a:extLst>
          </p:cNvPr>
          <p:cNvSpPr txBox="1">
            <a:spLocks/>
          </p:cNvSpPr>
          <p:nvPr/>
        </p:nvSpPr>
        <p:spPr>
          <a:xfrm>
            <a:off x="1052512" y="5552441"/>
            <a:ext cx="10515600" cy="103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Function </a:t>
            </a:r>
            <a:r>
              <a:rPr lang="en-US" dirty="0" err="1">
                <a:latin typeface="HelveticaNeue" panose="00000400000000000000" pitchFamily="2" charset="0"/>
              </a:rPr>
              <a:t>Params</a:t>
            </a:r>
            <a:r>
              <a:rPr lang="en-US" dirty="0">
                <a:latin typeface="HelveticaNeue" panose="00000400000000000000" pitchFamily="2" charset="0"/>
              </a:rPr>
              <a:t> are always </a:t>
            </a:r>
            <a:r>
              <a:rPr lang="en-US" i="1" dirty="0" err="1">
                <a:latin typeface="HelveticaNeue" panose="00000400000000000000" pitchFamily="2" charset="0"/>
              </a:rPr>
              <a:t>val</a:t>
            </a:r>
            <a:endParaRPr lang="en-US" i="1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47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String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1AA1E-F0D3-41DC-AC90-3D85EC1BA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957" y="3326924"/>
            <a:ext cx="10086975" cy="18097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D6A0A9-0758-4D72-8F81-6C73FB9FC71D}"/>
              </a:ext>
            </a:extLst>
          </p:cNvPr>
          <p:cNvSpPr txBox="1">
            <a:spLocks/>
          </p:cNvSpPr>
          <p:nvPr/>
        </p:nvSpPr>
        <p:spPr>
          <a:xfrm>
            <a:off x="1183957" y="1692356"/>
            <a:ext cx="10515600" cy="1417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Starts with dollar sign $</a:t>
            </a:r>
          </a:p>
          <a:p>
            <a:r>
              <a:rPr lang="en-US" dirty="0">
                <a:latin typeface="HelveticaNeue" panose="00000400000000000000" pitchFamily="2" charset="0"/>
              </a:rPr>
              <a:t>Piece of code that is evaluated, result is concatenated into the string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616637-2E7F-475D-9072-66082E019C96}"/>
              </a:ext>
            </a:extLst>
          </p:cNvPr>
          <p:cNvSpPr txBox="1">
            <a:spLocks/>
          </p:cNvSpPr>
          <p:nvPr/>
        </p:nvSpPr>
        <p:spPr>
          <a:xfrm>
            <a:off x="1183957" y="5285345"/>
            <a:ext cx="10515600" cy="658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Can use simple </a:t>
            </a:r>
            <a:r>
              <a:rPr lang="en-US" dirty="0" err="1">
                <a:latin typeface="HelveticaNeue" panose="00000400000000000000" pitchFamily="2" charset="0"/>
              </a:rPr>
              <a:t>var</a:t>
            </a:r>
            <a:r>
              <a:rPr lang="en-US" dirty="0">
                <a:latin typeface="HelveticaNeue" panose="00000400000000000000" pitchFamily="2" charset="0"/>
              </a:rPr>
              <a:t> e.g. “First Name = $username”</a:t>
            </a:r>
          </a:p>
        </p:txBody>
      </p:sp>
    </p:spTree>
    <p:extLst>
      <p:ext uri="{BB962C8B-B14F-4D97-AF65-F5344CB8AC3E}">
        <p14:creationId xmlns:p14="http://schemas.microsoft.com/office/powerpoint/2010/main" val="253529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D6A0A9-0758-4D72-8F81-6C73FB9FC71D}"/>
              </a:ext>
            </a:extLst>
          </p:cNvPr>
          <p:cNvSpPr txBox="1">
            <a:spLocks/>
          </p:cNvSpPr>
          <p:nvPr/>
        </p:nvSpPr>
        <p:spPr>
          <a:xfrm>
            <a:off x="1183957" y="1692357"/>
            <a:ext cx="10515600" cy="559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As a statement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616637-2E7F-475D-9072-66082E019C96}"/>
              </a:ext>
            </a:extLst>
          </p:cNvPr>
          <p:cNvSpPr txBox="1">
            <a:spLocks/>
          </p:cNvSpPr>
          <p:nvPr/>
        </p:nvSpPr>
        <p:spPr>
          <a:xfrm>
            <a:off x="1183957" y="4320262"/>
            <a:ext cx="10515600" cy="658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As an expression (replaces the ? Operator)</a:t>
            </a:r>
          </a:p>
          <a:p>
            <a:endParaRPr lang="en-US" dirty="0">
              <a:latin typeface="HelveticaNeue" panose="000004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4DA86-B71A-4E21-81E4-AED4B328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2251711"/>
            <a:ext cx="10086975" cy="1838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54459C-DF87-4E96-86C4-96E8387DB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" y="4978518"/>
            <a:ext cx="100869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7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D6A0A9-0758-4D72-8F81-6C73FB9FC71D}"/>
              </a:ext>
            </a:extLst>
          </p:cNvPr>
          <p:cNvSpPr txBox="1">
            <a:spLocks/>
          </p:cNvSpPr>
          <p:nvPr/>
        </p:nvSpPr>
        <p:spPr>
          <a:xfrm>
            <a:off x="1183956" y="1595202"/>
            <a:ext cx="10515600" cy="938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HelveticaNeue" panose="00000400000000000000" pitchFamily="2" charset="0"/>
              </a:rPr>
              <a:t>Using if as an expression, rather than as a statement requires that there be an else branch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FA83A1-C6F3-4611-870A-39212C38A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269" y="2791143"/>
            <a:ext cx="100869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8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Nullable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FE0A72-2583-4E74-A66F-750C1C1A332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382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Aim is: </a:t>
            </a:r>
            <a:r>
              <a:rPr lang="en-US" i="1" dirty="0">
                <a:latin typeface="HelveticaNeue" panose="00000400000000000000" pitchFamily="2" charset="0"/>
              </a:rPr>
              <a:t>eliminate </a:t>
            </a:r>
            <a:r>
              <a:rPr lang="en-US" dirty="0" err="1">
                <a:latin typeface="HelveticaNeue" panose="00000400000000000000" pitchFamily="2" charset="0"/>
              </a:rPr>
              <a:t>NullPointerException</a:t>
            </a:r>
            <a:r>
              <a:rPr lang="en-US" dirty="0">
                <a:latin typeface="HelveticaNeue" panose="00000400000000000000" pitchFamily="2" charset="0"/>
              </a:rPr>
              <a:t> when running code </a:t>
            </a:r>
            <a:br>
              <a:rPr lang="en-US" dirty="0">
                <a:latin typeface="HelveticaNeue" panose="00000400000000000000" pitchFamily="2" charset="0"/>
              </a:rPr>
            </a:br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See Example 2 -&gt; </a:t>
            </a:r>
            <a:r>
              <a:rPr lang="en-US" dirty="0" err="1">
                <a:latin typeface="HelveticaNeue" panose="00000400000000000000" pitchFamily="2" charset="0"/>
              </a:rPr>
              <a:t>NullableTypes</a:t>
            </a:r>
            <a:endParaRPr lang="en-US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35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Elvis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D6A0A9-0758-4D72-8F81-6C73FB9FC71D}"/>
              </a:ext>
            </a:extLst>
          </p:cNvPr>
          <p:cNvSpPr txBox="1">
            <a:spLocks/>
          </p:cNvSpPr>
          <p:nvPr/>
        </p:nvSpPr>
        <p:spPr>
          <a:xfrm>
            <a:off x="1183956" y="1595202"/>
            <a:ext cx="10515600" cy="938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HelveticaNeue" panose="00000400000000000000" pitchFamily="2" charset="0"/>
              </a:rPr>
              <a:t>Used to specify default value in case of null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F2F94-4D30-4FF2-BAD6-46E75C1D5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2744870"/>
            <a:ext cx="100869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4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Casting with “is”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D6A0A9-0758-4D72-8F81-6C73FB9FC71D}"/>
              </a:ext>
            </a:extLst>
          </p:cNvPr>
          <p:cNvSpPr txBox="1">
            <a:spLocks/>
          </p:cNvSpPr>
          <p:nvPr/>
        </p:nvSpPr>
        <p:spPr>
          <a:xfrm>
            <a:off x="1052512" y="1595202"/>
            <a:ext cx="10086975" cy="1513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Smart Casting</a:t>
            </a:r>
          </a:p>
          <a:p>
            <a:r>
              <a:rPr lang="en-US" dirty="0">
                <a:latin typeface="HelveticaNeue" panose="00000400000000000000" pitchFamily="2" charset="0"/>
              </a:rPr>
              <a:t>Don’t work when compiler cannot guarantee that there is no change between the check and the usage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DD626-52E3-4EC0-B312-EC70003C9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3328988"/>
            <a:ext cx="100869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7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rgbClr val="4A679A"/>
                </a:solidFill>
                <a:latin typeface="HelveticaNeue" panose="00000400000000000000" pitchFamily="2" charset="0"/>
              </a:rPr>
              <a:t>Because Google Wants It (Remember eclipse? Me neither)</a:t>
            </a:r>
          </a:p>
          <a:p>
            <a:pPr marL="0" indent="0" algn="ctr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Official Android Language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Modern Languages (Swift, C# 7)</a:t>
            </a:r>
          </a:p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Created by developers, not corporations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The Community, Support, and </a:t>
            </a:r>
            <a:r>
              <a:rPr lang="en-US" sz="2600" dirty="0" err="1">
                <a:latin typeface="HelveticaNeue" panose="00000400000000000000" pitchFamily="2" charset="0"/>
              </a:rPr>
              <a:t>JetBrains</a:t>
            </a:r>
            <a:endParaRPr lang="en-US" sz="2600" dirty="0">
              <a:latin typeface="HelveticaNeue" panose="00000400000000000000" pitchFamily="2" charset="0"/>
            </a:endParaRP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2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Casting with “is”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776D65-4353-4CE2-9070-94B74C58A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862137"/>
            <a:ext cx="100869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Casting with “is”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EA133-2D7B-42A5-8591-31EDDC10B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2124075"/>
            <a:ext cx="100869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9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Safe Cast Operator “as?”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83A55-D6ED-4257-A4FE-CE43C52A3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2230755"/>
            <a:ext cx="10086975" cy="15049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E1EA19-E14B-4966-83E6-5CF4FD7ADBD3}"/>
              </a:ext>
            </a:extLst>
          </p:cNvPr>
          <p:cNvSpPr txBox="1">
            <a:spLocks/>
          </p:cNvSpPr>
          <p:nvPr/>
        </p:nvSpPr>
        <p:spPr>
          <a:xfrm>
            <a:off x="1052512" y="4199455"/>
            <a:ext cx="10086975" cy="1513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HelveticaNeue" panose="00000400000000000000" pitchFamily="2" charset="0"/>
              </a:rPr>
              <a:t>aInt</a:t>
            </a:r>
            <a:r>
              <a:rPr lang="en-US" dirty="0">
                <a:latin typeface="HelveticaNeue" panose="00000400000000000000" pitchFamily="2" charset="0"/>
              </a:rPr>
              <a:t> is null if casting failed for any reason</a:t>
            </a:r>
          </a:p>
        </p:txBody>
      </p:sp>
    </p:spTree>
    <p:extLst>
      <p:ext uri="{BB962C8B-B14F-4D97-AF65-F5344CB8AC3E}">
        <p14:creationId xmlns:p14="http://schemas.microsoft.com/office/powerpoint/2010/main" val="127416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Loops -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65B88-1F50-4B05-BD8A-3872DF82A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857375"/>
            <a:ext cx="10086975" cy="31432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C1593C-5746-4D39-939A-46E42EC46FF5}"/>
              </a:ext>
            </a:extLst>
          </p:cNvPr>
          <p:cNvSpPr txBox="1">
            <a:spLocks/>
          </p:cNvSpPr>
          <p:nvPr/>
        </p:nvSpPr>
        <p:spPr>
          <a:xfrm>
            <a:off x="1052512" y="5167312"/>
            <a:ext cx="10086975" cy="1513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HelveticaNeue" panose="00000400000000000000" pitchFamily="2" charset="0"/>
              </a:rPr>
              <a:t>“for” loop iterates through anything that provides an iterator function need to have member-functions next() and </a:t>
            </a:r>
            <a:r>
              <a:rPr lang="en-US" dirty="0" err="1">
                <a:latin typeface="HelveticaNeue" panose="00000400000000000000" pitchFamily="2" charset="0"/>
              </a:rPr>
              <a:t>hasNext</a:t>
            </a:r>
            <a:r>
              <a:rPr lang="en-US" dirty="0">
                <a:latin typeface="HelveticaNeue" panose="00000400000000000000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56814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Loops -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2CE91-80CF-492F-9A59-D53FF9F07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914525"/>
            <a:ext cx="10086975" cy="30289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F9C965-3504-4985-8E1E-9F82E1A99466}"/>
              </a:ext>
            </a:extLst>
          </p:cNvPr>
          <p:cNvSpPr txBox="1">
            <a:spLocks/>
          </p:cNvSpPr>
          <p:nvPr/>
        </p:nvSpPr>
        <p:spPr>
          <a:xfrm>
            <a:off x="1052512" y="5167312"/>
            <a:ext cx="10086975" cy="1513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HelveticaNeue" panose="00000400000000000000" pitchFamily="2" charset="0"/>
              </a:rPr>
              <a:t>Tip: Smart unwrap and </a:t>
            </a:r>
            <a:r>
              <a:rPr lang="en-US" dirty="0" err="1">
                <a:latin typeface="HelveticaNeue" panose="00000400000000000000" pitchFamily="2" charset="0"/>
              </a:rPr>
              <a:t>autocast</a:t>
            </a:r>
            <a:r>
              <a:rPr lang="en-US" dirty="0">
                <a:latin typeface="HelveticaNeue" panose="00000400000000000000" pitchFamily="2" charset="0"/>
              </a:rPr>
              <a:t> works with while loops</a:t>
            </a:r>
          </a:p>
        </p:txBody>
      </p:sp>
    </p:spTree>
    <p:extLst>
      <p:ext uri="{BB962C8B-B14F-4D97-AF65-F5344CB8AC3E}">
        <p14:creationId xmlns:p14="http://schemas.microsoft.com/office/powerpoint/2010/main" val="257516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when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F9C965-3504-4985-8E1E-9F82E1A99466}"/>
              </a:ext>
            </a:extLst>
          </p:cNvPr>
          <p:cNvSpPr txBox="1">
            <a:spLocks/>
          </p:cNvSpPr>
          <p:nvPr/>
        </p:nvSpPr>
        <p:spPr>
          <a:xfrm>
            <a:off x="1052512" y="5167312"/>
            <a:ext cx="10086975" cy="1513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HelveticaNeue" panose="00000400000000000000" pitchFamily="2" charset="0"/>
              </a:rPr>
              <a:t>Can use expressions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F4384-B277-41ED-9335-492529EEB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2119312"/>
            <a:ext cx="100869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64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when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5375"/>
            <a:ext cx="10515600" cy="254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86F33-9CE6-4132-AEFE-196042289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1668463"/>
            <a:ext cx="9144000" cy="186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23613D-5D3B-45CD-A074-A1846ECBA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9" y="3835400"/>
            <a:ext cx="91440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67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Ranges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EC3E4-D89D-4084-B8F9-62D13146A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90688"/>
            <a:ext cx="9144000" cy="19621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EFDE68-5AFB-4526-8D6F-C8B984A41056}"/>
              </a:ext>
            </a:extLst>
          </p:cNvPr>
          <p:cNvSpPr txBox="1">
            <a:spLocks/>
          </p:cNvSpPr>
          <p:nvPr/>
        </p:nvSpPr>
        <p:spPr>
          <a:xfrm>
            <a:off x="1266825" y="3980896"/>
            <a:ext cx="10086975" cy="2179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Range expressions formed with </a:t>
            </a:r>
            <a:r>
              <a:rPr lang="en-US" dirty="0" err="1">
                <a:latin typeface="HelveticaNeue" panose="00000400000000000000" pitchFamily="2" charset="0"/>
              </a:rPr>
              <a:t>rangeTo</a:t>
            </a:r>
            <a:r>
              <a:rPr lang="en-US" dirty="0">
                <a:latin typeface="HelveticaNeue" panose="00000400000000000000" pitchFamily="2" charset="0"/>
              </a:rPr>
              <a:t> function or its operator form ..</a:t>
            </a:r>
          </a:p>
          <a:p>
            <a:r>
              <a:rPr lang="en-US" dirty="0">
                <a:latin typeface="HelveticaNeue" panose="00000400000000000000" pitchFamily="2" charset="0"/>
              </a:rPr>
              <a:t>Defined for any Comparable type, but implementation is optimized for integral primitive types</a:t>
            </a:r>
          </a:p>
        </p:txBody>
      </p:sp>
    </p:spTree>
    <p:extLst>
      <p:ext uri="{BB962C8B-B14F-4D97-AF65-F5344CB8AC3E}">
        <p14:creationId xmlns:p14="http://schemas.microsoft.com/office/powerpoint/2010/main" val="1070207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Ranges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6F4985-704A-4555-B3D3-E92D2F7A8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90688"/>
            <a:ext cx="9144000" cy="2828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C03616-8220-4FFF-B8B4-175F356B6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932045"/>
            <a:ext cx="91440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63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Classes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FE0A72-2583-4E74-A66F-750C1C1A332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382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See Example 23 -&gt; </a:t>
            </a:r>
            <a:r>
              <a:rPr lang="en-US" dirty="0" err="1">
                <a:latin typeface="HelveticaNeue" panose="00000400000000000000" pitchFamily="2" charset="0"/>
              </a:rPr>
              <a:t>ClassesExamples</a:t>
            </a:r>
            <a:endParaRPr lang="en-US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02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600" dirty="0">
              <a:solidFill>
                <a:srgbClr val="A4C639"/>
              </a:solidFill>
              <a:latin typeface="HelveticaNeue" panose="00000400000000000000" pitchFamily="2" charset="0"/>
            </a:endParaRPr>
          </a:p>
          <a:p>
            <a:pPr marL="0" indent="0" algn="ctr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Install Kotlin plugin for Android studio &lt; 3.0 (Bundled in 3.0+) 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You’re done</a:t>
            </a:r>
          </a:p>
          <a:p>
            <a:endParaRPr lang="en-US" sz="2600" dirty="0">
              <a:latin typeface="HelveticaNeue" panose="00000400000000000000" pitchFamily="2" charset="0"/>
            </a:endParaRPr>
          </a:p>
          <a:p>
            <a:r>
              <a:rPr lang="en-US" sz="2600" dirty="0">
                <a:latin typeface="HelveticaNeue" panose="00000400000000000000" pitchFamily="2" charset="0"/>
              </a:rPr>
              <a:t>Optional: Use Kotlin Folder Source instead of Java</a:t>
            </a:r>
          </a:p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2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B5A3D-3F0C-4BB3-9A88-791D1E205935}"/>
              </a:ext>
            </a:extLst>
          </p:cNvPr>
          <p:cNvSpPr txBox="1">
            <a:spLocks/>
          </p:cNvSpPr>
          <p:nvPr/>
        </p:nvSpPr>
        <p:spPr>
          <a:xfrm>
            <a:off x="1128712" y="1825625"/>
            <a:ext cx="10515600" cy="1417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Kotlin, similar to C# and Swift, can extend a class with new functionality (instead of inheritance)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DFA56B-D17E-4E8D-9FE4-C64B19210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4" y="2957512"/>
            <a:ext cx="100869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9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Extensions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D294A-4E27-4F09-A77E-B9EF1085A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2686767"/>
            <a:ext cx="10086975" cy="25717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1B3384-D735-485F-8CBE-671373FD21DF}"/>
              </a:ext>
            </a:extLst>
          </p:cNvPr>
          <p:cNvSpPr txBox="1">
            <a:spLocks/>
          </p:cNvSpPr>
          <p:nvPr/>
        </p:nvSpPr>
        <p:spPr>
          <a:xfrm>
            <a:off x="1369695" y="5456557"/>
            <a:ext cx="10515600" cy="69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HelveticaNeue" panose="00000400000000000000" pitchFamily="2" charset="0"/>
              </a:rPr>
              <a:t>What result will I get if I call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AE730E-013B-4D28-8DA2-788AE53BF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390" y="5388769"/>
            <a:ext cx="2867025" cy="5524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008F55-E75E-468F-AA43-E05B65D5AFC2}"/>
              </a:ext>
            </a:extLst>
          </p:cNvPr>
          <p:cNvSpPr txBox="1">
            <a:spLocks/>
          </p:cNvSpPr>
          <p:nvPr/>
        </p:nvSpPr>
        <p:spPr>
          <a:xfrm>
            <a:off x="1266825" y="1613697"/>
            <a:ext cx="10515600" cy="692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HelveticaNeue" panose="00000400000000000000" pitchFamily="2" charset="0"/>
              </a:rPr>
              <a:t>Extensions are resolved STATICALLY (resolved bases on the class not the object)</a:t>
            </a:r>
          </a:p>
        </p:txBody>
      </p:sp>
    </p:spTree>
    <p:extLst>
      <p:ext uri="{BB962C8B-B14F-4D97-AF65-F5344CB8AC3E}">
        <p14:creationId xmlns:p14="http://schemas.microsoft.com/office/powerpoint/2010/main" val="57795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Extensions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0CE83-D30C-4C61-99C3-44E972DF5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825625"/>
            <a:ext cx="10086975" cy="64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FFD6AF-2948-44E7-BCFF-753A55A88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0" y="2482135"/>
            <a:ext cx="10086975" cy="885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2C552F-20B8-45FC-B3F9-B101263F7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512" y="3929221"/>
            <a:ext cx="10086975" cy="981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CEF524-EFDF-438E-A057-A895D942C1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509" y="4920932"/>
            <a:ext cx="100869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0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Extensions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B2E7C6-9878-49B6-8698-2C916B55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690688"/>
            <a:ext cx="100869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96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Data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31852-4F63-4CB7-8366-91AC77253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0" y="1549082"/>
            <a:ext cx="10086975" cy="4667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A959E5-D190-418C-ACF0-5617E352DDEE}"/>
              </a:ext>
            </a:extLst>
          </p:cNvPr>
          <p:cNvSpPr txBox="1">
            <a:spLocks/>
          </p:cNvSpPr>
          <p:nvPr/>
        </p:nvSpPr>
        <p:spPr>
          <a:xfrm>
            <a:off x="1052511" y="2256556"/>
            <a:ext cx="10515600" cy="13632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Neue" panose="00000400000000000000" pitchFamily="2" charset="0"/>
              </a:rPr>
              <a:t>Helper class, used only to hold data</a:t>
            </a:r>
          </a:p>
          <a:p>
            <a:r>
              <a:rPr lang="en-US" dirty="0">
                <a:latin typeface="HelveticaNeue" panose="00000400000000000000" pitchFamily="2" charset="0"/>
              </a:rPr>
              <a:t>Automatically implement the “equals()”, “copy()”, and “</a:t>
            </a:r>
            <a:r>
              <a:rPr lang="en-US" dirty="0" err="1">
                <a:latin typeface="HelveticaNeue" panose="00000400000000000000" pitchFamily="2" charset="0"/>
              </a:rPr>
              <a:t>componentN</a:t>
            </a:r>
            <a:r>
              <a:rPr lang="en-US" dirty="0">
                <a:latin typeface="HelveticaNeue" panose="00000400000000000000" pitchFamily="2" charset="0"/>
              </a:rPr>
              <a:t>()” functions.</a:t>
            </a:r>
          </a:p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AF4B3-8C54-45E1-8015-E9867E807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09" y="3810794"/>
            <a:ext cx="10086975" cy="38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CB71DA-6D0F-4B44-B48C-31018FCC7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508" y="4379516"/>
            <a:ext cx="10086975" cy="619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F50644-DD89-4FBA-81C9-80B7F60D2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510" y="5758340"/>
            <a:ext cx="10086975" cy="7239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BC7B0E4-088C-442F-8569-3ABED7747907}"/>
              </a:ext>
            </a:extLst>
          </p:cNvPr>
          <p:cNvSpPr txBox="1">
            <a:spLocks/>
          </p:cNvSpPr>
          <p:nvPr/>
        </p:nvSpPr>
        <p:spPr>
          <a:xfrm>
            <a:off x="838200" y="5212203"/>
            <a:ext cx="10515600" cy="405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HelveticaNeue" panose="00000400000000000000" pitchFamily="2" charset="0"/>
              </a:rPr>
              <a:t>ComponentN</a:t>
            </a:r>
            <a:r>
              <a:rPr lang="en-US" dirty="0">
                <a:latin typeface="HelveticaNeue" panose="00000400000000000000" pitchFamily="2" charset="0"/>
              </a:rPr>
              <a:t> used for reflection, or some rare serialization scenarios</a:t>
            </a:r>
          </a:p>
        </p:txBody>
      </p:sp>
    </p:spTree>
    <p:extLst>
      <p:ext uri="{BB962C8B-B14F-4D97-AF65-F5344CB8AC3E}">
        <p14:creationId xmlns:p14="http://schemas.microsoft.com/office/powerpoint/2010/main" val="46270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651CEA-A5F1-4550-987A-AFDC2DC86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41003"/>
          </a:xfrm>
        </p:spPr>
        <p:txBody>
          <a:bodyPr anchor="t"/>
          <a:lstStyle/>
          <a:p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QUESTIONS?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92061A2-C4BB-4FB9-9495-EA1422205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63366"/>
            <a:ext cx="9144000" cy="597529"/>
          </a:xfrm>
        </p:spPr>
        <p:txBody>
          <a:bodyPr/>
          <a:lstStyle/>
          <a:p>
            <a:r>
              <a:rPr lang="en-US" dirty="0"/>
              <a:t>https://github.com/YoussefKeyrouz/Presentation-Kotlin.git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AD3B0C-9B01-442B-BA2B-DB9D47FBE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200" y="6059922"/>
            <a:ext cx="1483489" cy="650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50606C-2362-47BE-BD87-FEEBD16756A2}"/>
              </a:ext>
            </a:extLst>
          </p:cNvPr>
          <p:cNvSpPr txBox="1"/>
          <p:nvPr/>
        </p:nvSpPr>
        <p:spPr>
          <a:xfrm>
            <a:off x="10210367" y="5690590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Neue" panose="00000400000000000000" pitchFamily="2" charset="0"/>
              </a:rPr>
              <a:t>Youssef Keyrouz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E278EC-2553-4C58-BE29-405110DCB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5" y="2804968"/>
            <a:ext cx="39052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9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Existing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Kotlin works with java naturally (And vice-versa) 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Convert Java Class to KT Classes using:</a:t>
            </a:r>
          </a:p>
          <a:p>
            <a:pPr lvl="1"/>
            <a:r>
              <a:rPr lang="fr-FR" sz="2000" dirty="0">
                <a:latin typeface="HelveticaNeue" panose="00000400000000000000" pitchFamily="2" charset="0"/>
              </a:rPr>
              <a:t>Menu -&gt; Code -&gt; </a:t>
            </a:r>
            <a:r>
              <a:rPr lang="fr-FR" sz="2000" dirty="0" err="1">
                <a:latin typeface="HelveticaNeue" panose="00000400000000000000" pitchFamily="2" charset="0"/>
              </a:rPr>
              <a:t>Convert</a:t>
            </a:r>
            <a:r>
              <a:rPr lang="fr-FR" sz="2000" dirty="0">
                <a:latin typeface="HelveticaNeue" panose="00000400000000000000" pitchFamily="2" charset="0"/>
              </a:rPr>
              <a:t> Java File to Kotlin File</a:t>
            </a:r>
          </a:p>
          <a:p>
            <a:pPr lvl="1"/>
            <a:r>
              <a:rPr lang="en-US" sz="2000" dirty="0" err="1">
                <a:latin typeface="HelveticaNeue" panose="00000400000000000000" pitchFamily="2" charset="0"/>
              </a:rPr>
              <a:t>ctrl+alt+shift+K</a:t>
            </a:r>
            <a:r>
              <a:rPr lang="en-US" sz="2000" dirty="0">
                <a:latin typeface="HelveticaNeue" panose="00000400000000000000" pitchFamily="2" charset="0"/>
              </a:rPr>
              <a:t> on Window</a:t>
            </a:r>
          </a:p>
          <a:p>
            <a:pPr lvl="1"/>
            <a:r>
              <a:rPr lang="en-US" sz="2000" dirty="0" err="1">
                <a:latin typeface="HelveticaNeue" panose="00000400000000000000" pitchFamily="2" charset="0"/>
              </a:rPr>
              <a:t>command+option+shift+K</a:t>
            </a:r>
            <a:r>
              <a:rPr lang="en-US" sz="2000" dirty="0">
                <a:latin typeface="HelveticaNeue" panose="00000400000000000000" pitchFamily="2" charset="0"/>
              </a:rPr>
              <a:t> on Mac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Convert entire projects in 1 click (Good luck fixing that)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endParaRPr lang="en-US" dirty="0">
              <a:latin typeface="HelveticaNeue" panose="00000400000000000000" pitchFamily="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27D8-51CC-40C2-BC44-BCD1D214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Quick Word About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B8C-B864-4828-9764-C4CDAC8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latin typeface="HelveticaNeue" panose="00000400000000000000" pitchFamily="2" charset="0"/>
            </a:endParaRPr>
          </a:p>
          <a:p>
            <a:r>
              <a:rPr lang="en-US" dirty="0">
                <a:latin typeface="HelveticaNeue" panose="00000400000000000000" pitchFamily="2" charset="0"/>
              </a:rPr>
              <a:t>Expressions are a piece of code that gets evaluated as 1 final value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pPr marL="0" indent="0">
              <a:buNone/>
            </a:pPr>
            <a:r>
              <a:rPr lang="en-US" b="1" dirty="0" err="1">
                <a:latin typeface="HelveticaNeue" panose="00000400000000000000" pitchFamily="2" charset="0"/>
              </a:rPr>
              <a:t>a+b</a:t>
            </a:r>
            <a:endParaRPr lang="en-US" b="1" dirty="0">
              <a:latin typeface="HelveticaNeue" panose="00000400000000000000" pitchFamily="2" charset="0"/>
            </a:endParaRPr>
          </a:p>
          <a:p>
            <a:endParaRPr lang="en-US" b="1" dirty="0">
              <a:latin typeface="HelveticaNeue" panose="00000400000000000000" pitchFamily="2" charset="0"/>
            </a:endParaRPr>
          </a:p>
          <a:p>
            <a:pPr marL="0" indent="0">
              <a:buNone/>
            </a:pPr>
            <a:r>
              <a:rPr lang="en-US" b="1" dirty="0">
                <a:latin typeface="HelveticaNeue" panose="00000400000000000000" pitchFamily="2" charset="0"/>
              </a:rPr>
              <a:t>{</a:t>
            </a:r>
          </a:p>
          <a:p>
            <a:pPr marL="457200" lvl="1" indent="0">
              <a:buNone/>
            </a:pPr>
            <a:r>
              <a:rPr lang="en-US" b="1" dirty="0">
                <a:latin typeface="HelveticaNeue" panose="00000400000000000000" pitchFamily="2" charset="0"/>
              </a:rPr>
              <a:t>Print(“Hello”)</a:t>
            </a:r>
          </a:p>
          <a:p>
            <a:pPr marL="457200" lvl="1" indent="0">
              <a:buNone/>
            </a:pPr>
            <a:r>
              <a:rPr lang="en-US" b="1" dirty="0">
                <a:latin typeface="HelveticaNeue" panose="00000400000000000000" pitchFamily="2" charset="0"/>
              </a:rPr>
              <a:t>“test”</a:t>
            </a:r>
          </a:p>
          <a:p>
            <a:pPr marL="0" indent="0">
              <a:buNone/>
            </a:pPr>
            <a:r>
              <a:rPr lang="en-US" b="1" dirty="0">
                <a:latin typeface="HelveticaNeue" panose="00000400000000000000" pitchFamily="2" charset="0"/>
              </a:rPr>
              <a:t>}</a:t>
            </a:r>
          </a:p>
          <a:p>
            <a:endParaRPr lang="en-US" dirty="0">
              <a:latin typeface="HelveticaNeue" panose="00000400000000000000" pitchFamily="2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3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Functions –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38A9D-55A8-4CBF-8809-993F963C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395219"/>
            <a:ext cx="9144000" cy="1304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C3398-A6A3-4245-8752-7DE6B2B05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953446"/>
            <a:ext cx="9144000" cy="638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FD56DD-9631-4702-AF5B-9865DF36682A}"/>
              </a:ext>
            </a:extLst>
          </p:cNvPr>
          <p:cNvSpPr txBox="1"/>
          <p:nvPr/>
        </p:nvSpPr>
        <p:spPr>
          <a:xfrm>
            <a:off x="1524000" y="1737063"/>
            <a:ext cx="969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Neue" panose="00000400000000000000" pitchFamily="2" charset="0"/>
              </a:rPr>
              <a:t>Syntax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B1F0C1-3F2B-4869-A0A9-BE3229D11DA4}"/>
              </a:ext>
            </a:extLst>
          </p:cNvPr>
          <p:cNvSpPr txBox="1"/>
          <p:nvPr/>
        </p:nvSpPr>
        <p:spPr>
          <a:xfrm>
            <a:off x="1524000" y="4357856"/>
            <a:ext cx="969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Neue" panose="00000400000000000000" pitchFamily="2" charset="0"/>
              </a:rPr>
              <a:t>With Expression Body</a:t>
            </a:r>
          </a:p>
        </p:txBody>
      </p:sp>
    </p:spTree>
    <p:extLst>
      <p:ext uri="{BB962C8B-B14F-4D97-AF65-F5344CB8AC3E}">
        <p14:creationId xmlns:p14="http://schemas.microsoft.com/office/powerpoint/2010/main" val="44792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Functions –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D56DD-9631-4702-AF5B-9865DF36682A}"/>
              </a:ext>
            </a:extLst>
          </p:cNvPr>
          <p:cNvSpPr txBox="1"/>
          <p:nvPr/>
        </p:nvSpPr>
        <p:spPr>
          <a:xfrm>
            <a:off x="1524000" y="1731597"/>
            <a:ext cx="969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HelveticaNeue" panose="00000400000000000000" pitchFamily="2" charset="0"/>
              </a:rPr>
              <a:t>Unit </a:t>
            </a:r>
            <a:r>
              <a:rPr lang="en-US" sz="2800" b="1" dirty="0">
                <a:latin typeface="HelveticaNeue" panose="00000400000000000000" pitchFamily="2" charset="0"/>
              </a:rPr>
              <a:t>is a type with only one value – Unit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B1F0C1-3F2B-4869-A0A9-BE3229D11DA4}"/>
              </a:ext>
            </a:extLst>
          </p:cNvPr>
          <p:cNvSpPr txBox="1"/>
          <p:nvPr/>
        </p:nvSpPr>
        <p:spPr>
          <a:xfrm>
            <a:off x="1524000" y="4866332"/>
            <a:ext cx="9696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Neue" panose="00000400000000000000" pitchFamily="2" charset="0"/>
              </a:rPr>
              <a:t>Used mostly in generics and function </a:t>
            </a:r>
            <a:r>
              <a:rPr lang="en-US" sz="2800" dirty="0" err="1">
                <a:latin typeface="HelveticaNeue" panose="00000400000000000000" pitchFamily="2" charset="0"/>
              </a:rPr>
              <a:t>params</a:t>
            </a:r>
            <a:endParaRPr lang="en-US" sz="2800" dirty="0">
              <a:latin typeface="HelveticaNeue" panose="000004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Neue" panose="00000400000000000000" pitchFamily="2" charset="0"/>
              </a:rPr>
              <a:t>Functions can now be used as </a:t>
            </a:r>
            <a:r>
              <a:rPr lang="en-US" sz="2800" dirty="0" err="1">
                <a:latin typeface="HelveticaNeue" panose="00000400000000000000" pitchFamily="2" charset="0"/>
              </a:rPr>
              <a:t>params</a:t>
            </a:r>
            <a:endParaRPr lang="en-US" sz="2800" dirty="0">
              <a:latin typeface="HelveticaNeue" panose="000004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061C03-A362-46B0-9DAA-A2A45FDCA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452846"/>
            <a:ext cx="98298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3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Functions – Default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CEE7A-EC55-45CC-A76E-A4D017637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631479"/>
            <a:ext cx="10086975" cy="171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5A3891-18FA-4B78-B635-C85DBAC887F8}"/>
              </a:ext>
            </a:extLst>
          </p:cNvPr>
          <p:cNvSpPr txBox="1"/>
          <p:nvPr/>
        </p:nvSpPr>
        <p:spPr>
          <a:xfrm>
            <a:off x="1052511" y="3348817"/>
            <a:ext cx="96964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HelveticaNeue" panose="000004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Neue" panose="00000400000000000000" pitchFamily="2" charset="0"/>
              </a:rPr>
              <a:t>Used when function parameter is omitted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HelveticaNeue" panose="000004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Neue" panose="00000400000000000000" pitchFamily="2" charset="0"/>
              </a:rPr>
              <a:t>Parameters can be used as defaults for other </a:t>
            </a:r>
            <a:r>
              <a:rPr lang="en-US" sz="2800" dirty="0" err="1">
                <a:latin typeface="HelveticaNeue" panose="00000400000000000000" pitchFamily="2" charset="0"/>
              </a:rPr>
              <a:t>params</a:t>
            </a:r>
            <a:endParaRPr lang="en-US" sz="28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29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06F-3006-463E-981D-FF081DD4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4A679A"/>
                </a:solidFill>
                <a:latin typeface="HelveticaNeue" panose="00000400000000000000" pitchFamily="2" charset="0"/>
              </a:rPr>
              <a:t>Functions – Named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775-CCE3-4AB6-B009-67143A7A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latin typeface="HelveticaNeue" panose="00000400000000000000" pitchFamily="2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A3891-18FA-4B78-B635-C85DBAC887F8}"/>
              </a:ext>
            </a:extLst>
          </p:cNvPr>
          <p:cNvSpPr txBox="1"/>
          <p:nvPr/>
        </p:nvSpPr>
        <p:spPr>
          <a:xfrm>
            <a:off x="1081562" y="3903524"/>
            <a:ext cx="969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Neue" panose="00000400000000000000" pitchFamily="2" charset="0"/>
              </a:rPr>
              <a:t>Function parameters can be named when called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52E40-66D7-4590-BE48-9859B9B11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61" y="1660519"/>
            <a:ext cx="10086975" cy="1971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FE93FB-98C6-4C1D-8248-4A0759D5D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562" y="4809318"/>
            <a:ext cx="100869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4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1912</TotalTime>
  <Words>619</Words>
  <Application>Microsoft Office PowerPoint</Application>
  <PresentationFormat>Widescreen</PresentationFormat>
  <Paragraphs>153</Paragraphs>
  <Slides>35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HelveticaNeue</vt:lpstr>
      <vt:lpstr>Office Theme</vt:lpstr>
      <vt:lpstr>Image</vt:lpstr>
      <vt:lpstr>   otlin</vt:lpstr>
      <vt:lpstr>WHY?</vt:lpstr>
      <vt:lpstr>How?</vt:lpstr>
      <vt:lpstr>Existing Projects</vt:lpstr>
      <vt:lpstr>Quick Word About Expression</vt:lpstr>
      <vt:lpstr>Functions – Basics</vt:lpstr>
      <vt:lpstr>Functions – Unit</vt:lpstr>
      <vt:lpstr>Functions – Default Arguments</vt:lpstr>
      <vt:lpstr>Functions – Named Arguments</vt:lpstr>
      <vt:lpstr>Functions – Scope</vt:lpstr>
      <vt:lpstr>Functions – Generic</vt:lpstr>
      <vt:lpstr>Functions – Inline</vt:lpstr>
      <vt:lpstr>Variables - Defining</vt:lpstr>
      <vt:lpstr>String Templates</vt:lpstr>
      <vt:lpstr>Conditional Expressions</vt:lpstr>
      <vt:lpstr>Conditional Expressions</vt:lpstr>
      <vt:lpstr>Nullable Types</vt:lpstr>
      <vt:lpstr>Elvis Operator</vt:lpstr>
      <vt:lpstr>Casting with “is”</vt:lpstr>
      <vt:lpstr>Casting with “is”</vt:lpstr>
      <vt:lpstr>Casting with “is”</vt:lpstr>
      <vt:lpstr>Safe Cast Operator “as?”</vt:lpstr>
      <vt:lpstr>Loops - for</vt:lpstr>
      <vt:lpstr>Loops - while</vt:lpstr>
      <vt:lpstr>when</vt:lpstr>
      <vt:lpstr>when</vt:lpstr>
      <vt:lpstr>Ranges</vt:lpstr>
      <vt:lpstr>Ranges</vt:lpstr>
      <vt:lpstr>Classes</vt:lpstr>
      <vt:lpstr>Extensions</vt:lpstr>
      <vt:lpstr>Extensions</vt:lpstr>
      <vt:lpstr>Extensions - Examples</vt:lpstr>
      <vt:lpstr>Extensions - Examples</vt:lpstr>
      <vt:lpstr>Data Classes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O (8.0)</dc:title>
  <dc:creator>Youssef Keyrouz</dc:creator>
  <cp:lastModifiedBy>Youssef Keyrouz</cp:lastModifiedBy>
  <cp:revision>82</cp:revision>
  <dcterms:created xsi:type="dcterms:W3CDTF">2017-08-12T22:03:26Z</dcterms:created>
  <dcterms:modified xsi:type="dcterms:W3CDTF">2017-09-05T21:53:27Z</dcterms:modified>
</cp:coreProperties>
</file>