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37"/>
  </p:notesMasterIdLst>
  <p:sldIdLst>
    <p:sldId id="256" r:id="rId2"/>
    <p:sldId id="257" r:id="rId3"/>
    <p:sldId id="266" r:id="rId4"/>
    <p:sldId id="25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9" r:id="rId31"/>
    <p:sldId id="297" r:id="rId32"/>
    <p:sldId id="298" r:id="rId33"/>
    <p:sldId id="299" r:id="rId34"/>
    <p:sldId id="300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9A"/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97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0B49-203A-412F-8B10-2DEC114FF46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50E8-84E9-4282-BB8C-4883B902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5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5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7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3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9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0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7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3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1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3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0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6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3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99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250547-8931-481C-8A98-62A6D2134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02560"/>
              </p:ext>
            </p:extLst>
          </p:nvPr>
        </p:nvGraphicFramePr>
        <p:xfrm>
          <a:off x="2821463" y="1385248"/>
          <a:ext cx="3339307" cy="283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4" imgW="5269680" imgH="4469760" progId="Photoshop.Image.12">
                  <p:embed/>
                </p:oleObj>
              </mc:Choice>
              <mc:Fallback>
                <p:oleObj name="Image" r:id="rId4" imgW="5269680" imgH="44697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463" y="1385248"/>
                        <a:ext cx="3339307" cy="283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4" y="114522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   </a:t>
            </a:r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otlin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081562" y="3903524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 parameters can be named when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52E40-66D7-4590-BE48-9859B9B1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1" y="1660519"/>
            <a:ext cx="1008697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E93FB-98C6-4C1D-8248-4A0759D5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62" y="4809318"/>
            <a:ext cx="10086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990600" y="3314701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Generic Parameters</a:t>
            </a:r>
          </a:p>
          <a:p>
            <a:r>
              <a:rPr lang="en-US" dirty="0">
                <a:latin typeface="HelveticaNeue" panose="00000400000000000000" pitchFamily="2" charset="0"/>
              </a:rPr>
              <a:t>Type parameters are placed before the function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4D7C-B1D1-45E9-AA9F-C9873038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632902"/>
            <a:ext cx="10086975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6BC64-7DDF-48D0-8D9A-923E2A09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1" y="5266849"/>
            <a:ext cx="10086975" cy="8191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4E2551-2BA2-41A1-95DF-D026CD850AAC}"/>
              </a:ext>
            </a:extLst>
          </p:cNvPr>
          <p:cNvSpPr txBox="1">
            <a:spLocks/>
          </p:cNvSpPr>
          <p:nvPr/>
        </p:nvSpPr>
        <p:spPr>
          <a:xfrm>
            <a:off x="990600" y="4558029"/>
            <a:ext cx="10515600" cy="6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To call a generic function:</a:t>
            </a:r>
          </a:p>
        </p:txBody>
      </p:sp>
    </p:spTree>
    <p:extLst>
      <p:ext uri="{BB962C8B-B14F-4D97-AF65-F5344CB8AC3E}">
        <p14:creationId xmlns:p14="http://schemas.microsoft.com/office/powerpoint/2010/main" val="116487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1128712" y="1825625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Functions in Kotlin are objects, so consume heap memory at runtime</a:t>
            </a:r>
          </a:p>
          <a:p>
            <a:r>
              <a:rPr lang="en-US" dirty="0">
                <a:latin typeface="HelveticaNeue" panose="00000400000000000000" pitchFamily="2" charset="0"/>
              </a:rPr>
              <a:t>To minimize GC, we can choose to inline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7FF0-1FC7-4FA7-B6BA-F131732B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396456"/>
            <a:ext cx="10086975" cy="12096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B51E57-DFDB-4C48-B82A-33FFD6641066}"/>
              </a:ext>
            </a:extLst>
          </p:cNvPr>
          <p:cNvSpPr txBox="1">
            <a:spLocks/>
          </p:cNvSpPr>
          <p:nvPr/>
        </p:nvSpPr>
        <p:spPr>
          <a:xfrm>
            <a:off x="1128712" y="4921410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The compiler will inline code into the call site, instead of creating a function object</a:t>
            </a:r>
          </a:p>
          <a:p>
            <a:r>
              <a:rPr lang="en-US" dirty="0">
                <a:latin typeface="HelveticaNeue" panose="00000400000000000000" pitchFamily="2" charset="0"/>
              </a:rPr>
              <a:t>Tradeoff is bigger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349308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Variables -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5633-9E1D-4CB9-B068-3907B886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3695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C26DA-B216-43F7-9D87-E8E2A3DE6071}"/>
              </a:ext>
            </a:extLst>
          </p:cNvPr>
          <p:cNvSpPr txBox="1">
            <a:spLocks/>
          </p:cNvSpPr>
          <p:nvPr/>
        </p:nvSpPr>
        <p:spPr>
          <a:xfrm>
            <a:off x="1052512" y="5552441"/>
            <a:ext cx="10515600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Function </a:t>
            </a:r>
            <a:r>
              <a:rPr lang="en-US" dirty="0" err="1">
                <a:latin typeface="HelveticaNeue" panose="00000400000000000000" pitchFamily="2" charset="0"/>
              </a:rPr>
              <a:t>Params</a:t>
            </a:r>
            <a:r>
              <a:rPr lang="en-US" dirty="0">
                <a:latin typeface="HelveticaNeue" panose="00000400000000000000" pitchFamily="2" charset="0"/>
              </a:rPr>
              <a:t> are always </a:t>
            </a:r>
            <a:r>
              <a:rPr lang="en-US" i="1" dirty="0" err="1">
                <a:latin typeface="HelveticaNeue" panose="00000400000000000000" pitchFamily="2" charset="0"/>
              </a:rPr>
              <a:t>val</a:t>
            </a:r>
            <a:endParaRPr lang="en-US" i="1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7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String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1AA1E-F0D3-41DC-AC90-3D85EC1B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57" y="3326924"/>
            <a:ext cx="10086975" cy="1809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7" y="1692356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Starts with dollar sign $</a:t>
            </a:r>
          </a:p>
          <a:p>
            <a:r>
              <a:rPr lang="en-US" dirty="0">
                <a:latin typeface="HelveticaNeue" panose="00000400000000000000" pitchFamily="2" charset="0"/>
              </a:rPr>
              <a:t>Piece of code that is evaluated, result is concatenated into the string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616637-2E7F-475D-9072-66082E019C96}"/>
              </a:ext>
            </a:extLst>
          </p:cNvPr>
          <p:cNvSpPr txBox="1">
            <a:spLocks/>
          </p:cNvSpPr>
          <p:nvPr/>
        </p:nvSpPr>
        <p:spPr>
          <a:xfrm>
            <a:off x="1183957" y="5285345"/>
            <a:ext cx="10515600" cy="65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Can use simple </a:t>
            </a:r>
            <a:r>
              <a:rPr lang="en-US" dirty="0" err="1">
                <a:latin typeface="HelveticaNeue" panose="00000400000000000000" pitchFamily="2" charset="0"/>
              </a:rPr>
              <a:t>var</a:t>
            </a:r>
            <a:r>
              <a:rPr lang="en-US" dirty="0">
                <a:latin typeface="HelveticaNeue" panose="00000400000000000000" pitchFamily="2" charset="0"/>
              </a:rPr>
              <a:t> e.g. “First Name = $username”</a:t>
            </a:r>
          </a:p>
        </p:txBody>
      </p:sp>
    </p:spTree>
    <p:extLst>
      <p:ext uri="{BB962C8B-B14F-4D97-AF65-F5344CB8AC3E}">
        <p14:creationId xmlns:p14="http://schemas.microsoft.com/office/powerpoint/2010/main" val="253529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7" y="1692357"/>
            <a:ext cx="10515600" cy="55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As a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616637-2E7F-475D-9072-66082E019C96}"/>
              </a:ext>
            </a:extLst>
          </p:cNvPr>
          <p:cNvSpPr txBox="1">
            <a:spLocks/>
          </p:cNvSpPr>
          <p:nvPr/>
        </p:nvSpPr>
        <p:spPr>
          <a:xfrm>
            <a:off x="1183957" y="4320262"/>
            <a:ext cx="10515600" cy="65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As an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4DA86-B71A-4E21-81E4-AED4B328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51711"/>
            <a:ext cx="10086975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4459C-DF87-4E96-86C4-96E8387D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4978518"/>
            <a:ext cx="10086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6" y="1595202"/>
            <a:ext cx="10515600" cy="938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Using if as an expression, rather than as a statement requires that there be an else branch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FA83A1-C6F3-4611-870A-39212C38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69" y="2791143"/>
            <a:ext cx="10086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Nullable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E0A72-2583-4E74-A66F-750C1C1A332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82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Aim is: </a:t>
            </a:r>
            <a:r>
              <a:rPr lang="en-US" i="1" dirty="0">
                <a:latin typeface="HelveticaNeue" panose="00000400000000000000" pitchFamily="2" charset="0"/>
              </a:rPr>
              <a:t>eliminate </a:t>
            </a:r>
            <a:r>
              <a:rPr lang="en-US" dirty="0" err="1">
                <a:latin typeface="HelveticaNeue" panose="00000400000000000000" pitchFamily="2" charset="0"/>
              </a:rPr>
              <a:t>NullPointerException</a:t>
            </a:r>
            <a:r>
              <a:rPr lang="en-US" dirty="0">
                <a:latin typeface="HelveticaNeue" panose="00000400000000000000" pitchFamily="2" charset="0"/>
              </a:rPr>
              <a:t> when running code </a:t>
            </a:r>
            <a:br>
              <a:rPr lang="en-US" dirty="0">
                <a:latin typeface="HelveticaNeue" panose="00000400000000000000" pitchFamily="2" charset="0"/>
              </a:rPr>
            </a:b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See Example 2 -&gt; </a:t>
            </a:r>
            <a:r>
              <a:rPr lang="en-US" dirty="0" err="1">
                <a:latin typeface="HelveticaNeue" panose="00000400000000000000" pitchFamily="2" charset="0"/>
              </a:rPr>
              <a:t>NullableTypes</a:t>
            </a: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Elvis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6" y="1595202"/>
            <a:ext cx="10515600" cy="938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Used to specify default value in case of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F2F94-4D30-4FF2-BAD6-46E75C1D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744870"/>
            <a:ext cx="100869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052512" y="159520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Smart Casting</a:t>
            </a:r>
          </a:p>
          <a:p>
            <a:r>
              <a:rPr lang="en-US" dirty="0">
                <a:latin typeface="HelveticaNeue" panose="00000400000000000000" pitchFamily="2" charset="0"/>
              </a:rPr>
              <a:t>Don’t work when compiler cannot guarantee that there is no change between the check and the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DD626-52E3-4EC0-B312-EC70003C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328988"/>
            <a:ext cx="10086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4A679A"/>
                </a:solidFill>
                <a:latin typeface="HelveticaNeue" panose="00000400000000000000" pitchFamily="2" charset="0"/>
              </a:rPr>
              <a:t>Because Google Wants It (Remember eclipse? Me neither)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Official Android Language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Modern Languages (Swift, C# 7)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Created by developers, not corporations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The Community, Support, and </a:t>
            </a:r>
            <a:r>
              <a:rPr lang="en-US" sz="2600" dirty="0" err="1">
                <a:latin typeface="HelveticaNeue" panose="00000400000000000000" pitchFamily="2" charset="0"/>
              </a:rPr>
              <a:t>JetBrains</a:t>
            </a:r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76D65-4353-4CE2-9070-94B74C58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62137"/>
            <a:ext cx="10086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A133-2D7B-42A5-8591-31EDDC10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24075"/>
            <a:ext cx="10086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Safe Cast Operator “as?”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83A55-D6ED-4257-A4FE-CE43C52A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30755"/>
            <a:ext cx="10086975" cy="1504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E1EA19-E14B-4966-83E6-5CF4FD7ADBD3}"/>
              </a:ext>
            </a:extLst>
          </p:cNvPr>
          <p:cNvSpPr txBox="1">
            <a:spLocks/>
          </p:cNvSpPr>
          <p:nvPr/>
        </p:nvSpPr>
        <p:spPr>
          <a:xfrm>
            <a:off x="1052512" y="4199455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HelveticaNeue" panose="00000400000000000000" pitchFamily="2" charset="0"/>
              </a:rPr>
              <a:t>aInt</a:t>
            </a:r>
            <a:r>
              <a:rPr lang="en-US" dirty="0">
                <a:latin typeface="HelveticaNeue" panose="00000400000000000000" pitchFamily="2" charset="0"/>
              </a:rPr>
              <a:t> is null if casting failed for any reason</a:t>
            </a:r>
          </a:p>
        </p:txBody>
      </p:sp>
    </p:spTree>
    <p:extLst>
      <p:ext uri="{BB962C8B-B14F-4D97-AF65-F5344CB8AC3E}">
        <p14:creationId xmlns:p14="http://schemas.microsoft.com/office/powerpoint/2010/main" val="127416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65B88-1F50-4B05-BD8A-3872DF82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57375"/>
            <a:ext cx="10086975" cy="3143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1593C-5746-4D39-939A-46E42EC46FF5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“for” loop iterates through anything that provides an iterator function need to have member-functions next() and </a:t>
            </a:r>
            <a:r>
              <a:rPr lang="en-US" dirty="0" err="1">
                <a:latin typeface="HelveticaNeue" panose="00000400000000000000" pitchFamily="2" charset="0"/>
              </a:rPr>
              <a:t>hasNext</a:t>
            </a:r>
            <a:r>
              <a:rPr lang="en-US" dirty="0">
                <a:latin typeface="HelveticaNeue" panose="000004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81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Loops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2CE91-80CF-492F-9A59-D53FF9F0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914525"/>
            <a:ext cx="10086975" cy="3028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F9C965-3504-4985-8E1E-9F82E1A99466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Tip: Smart unwrap and </a:t>
            </a:r>
            <a:r>
              <a:rPr lang="en-US" dirty="0" err="1">
                <a:latin typeface="HelveticaNeue" panose="00000400000000000000" pitchFamily="2" charset="0"/>
              </a:rPr>
              <a:t>autocast</a:t>
            </a:r>
            <a:r>
              <a:rPr lang="en-US" dirty="0">
                <a:latin typeface="HelveticaNeue" panose="00000400000000000000" pitchFamily="2" charset="0"/>
              </a:rPr>
              <a:t> works with while loops</a:t>
            </a:r>
          </a:p>
        </p:txBody>
      </p:sp>
    </p:spTree>
    <p:extLst>
      <p:ext uri="{BB962C8B-B14F-4D97-AF65-F5344CB8AC3E}">
        <p14:creationId xmlns:p14="http://schemas.microsoft.com/office/powerpoint/2010/main" val="25751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F9C965-3504-4985-8E1E-9F82E1A99466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Can use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F4384-B277-41ED-9335-492529EE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19312"/>
            <a:ext cx="10086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6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86F33-9CE6-4132-AEFE-19604228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668463"/>
            <a:ext cx="91440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3613D-5D3B-45CD-A074-A1846ECBA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835400"/>
            <a:ext cx="914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6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Ranges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EC3E4-D89D-4084-B8F9-62D13146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0688"/>
            <a:ext cx="9144000" cy="19621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FDE68-5AFB-4526-8D6F-C8B984A41056}"/>
              </a:ext>
            </a:extLst>
          </p:cNvPr>
          <p:cNvSpPr txBox="1">
            <a:spLocks/>
          </p:cNvSpPr>
          <p:nvPr/>
        </p:nvSpPr>
        <p:spPr>
          <a:xfrm>
            <a:off x="1266825" y="3980896"/>
            <a:ext cx="10086975" cy="2179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Range expressions formed with </a:t>
            </a:r>
            <a:r>
              <a:rPr lang="en-US" dirty="0" err="1">
                <a:latin typeface="HelveticaNeue" panose="00000400000000000000" pitchFamily="2" charset="0"/>
              </a:rPr>
              <a:t>rangeTo</a:t>
            </a:r>
            <a:r>
              <a:rPr lang="en-US" dirty="0">
                <a:latin typeface="HelveticaNeue" panose="00000400000000000000" pitchFamily="2" charset="0"/>
              </a:rPr>
              <a:t> function or its operator form ..</a:t>
            </a:r>
          </a:p>
          <a:p>
            <a:r>
              <a:rPr lang="en-US" dirty="0">
                <a:latin typeface="HelveticaNeue" panose="00000400000000000000" pitchFamily="2" charset="0"/>
              </a:rPr>
              <a:t>Defined for any Comparable type, but implementation is optimized for integral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107020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Ranges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F4985-704A-4555-B3D3-E92D2F7A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0688"/>
            <a:ext cx="9144000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03616-8220-4FFF-B8B4-175F356B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32045"/>
            <a:ext cx="9144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E0A72-2583-4E74-A66F-750C1C1A332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82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See Example 23 -&gt; </a:t>
            </a:r>
            <a:r>
              <a:rPr lang="en-US" dirty="0" err="1">
                <a:latin typeface="HelveticaNeue" panose="00000400000000000000" pitchFamily="2" charset="0"/>
              </a:rPr>
              <a:t>ClassesExamples</a:t>
            </a: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2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600" dirty="0">
              <a:solidFill>
                <a:srgbClr val="A4C639"/>
              </a:solidFill>
              <a:latin typeface="HelveticaNeue" panose="00000400000000000000" pitchFamily="2" charset="0"/>
            </a:endParaRP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Install Kotlin plugin for Android studio &lt; 3.0 (Bundled in 3.0+) 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You’re done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Optional: Use Kotlin Folder Source instead of Java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2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1128712" y="1825625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Kotlin, similar to C# and Swift, can extend a class with new functionality (instead of inheritance)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FA56B-D17E-4E8D-9FE4-C64B1921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2957512"/>
            <a:ext cx="100869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D294A-4E27-4F09-A77E-B9EF1085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686767"/>
            <a:ext cx="10086975" cy="2571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1B3384-D735-485F-8CBE-671373FD21DF}"/>
              </a:ext>
            </a:extLst>
          </p:cNvPr>
          <p:cNvSpPr txBox="1">
            <a:spLocks/>
          </p:cNvSpPr>
          <p:nvPr/>
        </p:nvSpPr>
        <p:spPr>
          <a:xfrm>
            <a:off x="1369695" y="5456557"/>
            <a:ext cx="10515600" cy="69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What result will I get if I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E730E-013B-4D28-8DA2-788AE53B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90" y="5388769"/>
            <a:ext cx="2867025" cy="552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08F55-E75E-468F-AA43-E05B65D5AFC2}"/>
              </a:ext>
            </a:extLst>
          </p:cNvPr>
          <p:cNvSpPr txBox="1">
            <a:spLocks/>
          </p:cNvSpPr>
          <p:nvPr/>
        </p:nvSpPr>
        <p:spPr>
          <a:xfrm>
            <a:off x="1266825" y="1613697"/>
            <a:ext cx="10515600" cy="692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Extensions are resolved STATICALLY (resolved bases on the class not the object)</a:t>
            </a:r>
          </a:p>
        </p:txBody>
      </p:sp>
    </p:spTree>
    <p:extLst>
      <p:ext uri="{BB962C8B-B14F-4D97-AF65-F5344CB8AC3E}">
        <p14:creationId xmlns:p14="http://schemas.microsoft.com/office/powerpoint/2010/main" val="5779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0CE83-D30C-4C61-99C3-44E972DF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25625"/>
            <a:ext cx="1008697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FD6AF-2948-44E7-BCFF-753A55A8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0" y="2482135"/>
            <a:ext cx="10086975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C552F-20B8-45FC-B3F9-B101263F7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12" y="3929221"/>
            <a:ext cx="10086975" cy="98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EF524-EFDF-438E-A057-A895D942C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09" y="4920932"/>
            <a:ext cx="10086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02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2E7C6-9878-49B6-8698-2C916B55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Data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31852-4F63-4CB7-8366-91AC7725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0" y="1549082"/>
            <a:ext cx="10086975" cy="466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959E5-D190-418C-ACF0-5617E352DDEE}"/>
              </a:ext>
            </a:extLst>
          </p:cNvPr>
          <p:cNvSpPr txBox="1">
            <a:spLocks/>
          </p:cNvSpPr>
          <p:nvPr/>
        </p:nvSpPr>
        <p:spPr>
          <a:xfrm>
            <a:off x="1052511" y="2256556"/>
            <a:ext cx="10515600" cy="1363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Helper class, used only to hold data</a:t>
            </a:r>
          </a:p>
          <a:p>
            <a:r>
              <a:rPr lang="en-US" dirty="0">
                <a:latin typeface="HelveticaNeue" panose="00000400000000000000" pitchFamily="2" charset="0"/>
              </a:rPr>
              <a:t>Automatically implement the “equals()”, “copy()”, and “</a:t>
            </a:r>
            <a:r>
              <a:rPr lang="en-US" dirty="0" err="1">
                <a:latin typeface="HelveticaNeue" panose="00000400000000000000" pitchFamily="2" charset="0"/>
              </a:rPr>
              <a:t>componentN</a:t>
            </a:r>
            <a:r>
              <a:rPr lang="en-US" dirty="0">
                <a:latin typeface="HelveticaNeue" panose="00000400000000000000" pitchFamily="2" charset="0"/>
              </a:rPr>
              <a:t>()” functions.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AF4B3-8C54-45E1-8015-E9867E80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09" y="3810794"/>
            <a:ext cx="10086975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B71DA-6D0F-4B44-B48C-31018FCC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08" y="4379516"/>
            <a:ext cx="100869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50644-DD89-4FBA-81C9-80B7F60D2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10" y="5758340"/>
            <a:ext cx="10086975" cy="7239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C7B0E4-088C-442F-8569-3ABED7747907}"/>
              </a:ext>
            </a:extLst>
          </p:cNvPr>
          <p:cNvSpPr txBox="1">
            <a:spLocks/>
          </p:cNvSpPr>
          <p:nvPr/>
        </p:nvSpPr>
        <p:spPr>
          <a:xfrm>
            <a:off x="838200" y="5212203"/>
            <a:ext cx="10515600" cy="405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HelveticaNeue" panose="00000400000000000000" pitchFamily="2" charset="0"/>
              </a:rPr>
              <a:t>ComponentN</a:t>
            </a:r>
            <a:r>
              <a:rPr lang="en-US" dirty="0">
                <a:latin typeface="HelveticaNeue" panose="00000400000000000000" pitchFamily="2" charset="0"/>
              </a:rPr>
              <a:t> used for reflection, or some rare serialization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62703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003"/>
          </a:xfrm>
        </p:spPr>
        <p:txBody>
          <a:bodyPr anchor="t"/>
          <a:lstStyle/>
          <a:p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QUESTIONS?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061A2-C4BB-4FB9-9495-EA142220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366"/>
            <a:ext cx="9144000" cy="597529"/>
          </a:xfrm>
        </p:spPr>
        <p:txBody>
          <a:bodyPr/>
          <a:lstStyle/>
          <a:p>
            <a:r>
              <a:rPr lang="en-US" dirty="0"/>
              <a:t>https://github.com/YoussefKeyrouz/Presentation-Kotlin.git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278EC-2553-4C58-BE29-405110DC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804968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Kotlin works with java naturally (And vice-versa) 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Convert Java Class to KT Classes using:</a:t>
            </a:r>
          </a:p>
          <a:p>
            <a:pPr lvl="1"/>
            <a:r>
              <a:rPr lang="fr-FR" sz="2000" dirty="0">
                <a:latin typeface="HelveticaNeue" panose="00000400000000000000" pitchFamily="2" charset="0"/>
              </a:rPr>
              <a:t>Menu -&gt; Code -&gt; </a:t>
            </a:r>
            <a:r>
              <a:rPr lang="fr-FR" sz="2000" dirty="0" err="1">
                <a:latin typeface="HelveticaNeue" panose="00000400000000000000" pitchFamily="2" charset="0"/>
              </a:rPr>
              <a:t>Convert</a:t>
            </a:r>
            <a:r>
              <a:rPr lang="fr-FR" sz="2000" dirty="0">
                <a:latin typeface="HelveticaNeue" panose="00000400000000000000" pitchFamily="2" charset="0"/>
              </a:rPr>
              <a:t> Java File to Kotlin File</a:t>
            </a:r>
          </a:p>
          <a:p>
            <a:pPr lvl="1"/>
            <a:r>
              <a:rPr lang="en-US" sz="2000" dirty="0" err="1">
                <a:latin typeface="HelveticaNeue" panose="00000400000000000000" pitchFamily="2" charset="0"/>
              </a:rPr>
              <a:t>ctrl+alt+shift+K</a:t>
            </a:r>
            <a:r>
              <a:rPr lang="en-US" sz="2000" dirty="0">
                <a:latin typeface="HelveticaNeue" panose="00000400000000000000" pitchFamily="2" charset="0"/>
              </a:rPr>
              <a:t> on Window</a:t>
            </a:r>
          </a:p>
          <a:p>
            <a:pPr lvl="1"/>
            <a:r>
              <a:rPr lang="en-US" sz="2000" dirty="0" err="1">
                <a:latin typeface="HelveticaNeue" panose="00000400000000000000" pitchFamily="2" charset="0"/>
              </a:rPr>
              <a:t>command+option+shift+K</a:t>
            </a:r>
            <a:r>
              <a:rPr lang="en-US" sz="2000" dirty="0">
                <a:latin typeface="HelveticaNeue" panose="00000400000000000000" pitchFamily="2" charset="0"/>
              </a:rPr>
              <a:t> on Mac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Convert entire projects in 1 click (Good luck fixing that)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6240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38A9D-55A8-4CBF-8809-993F963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5219"/>
            <a:ext cx="9144000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C3398-A6A3-4245-8752-7DE6B2B0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53446"/>
            <a:ext cx="9144000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D56DD-9631-4702-AF5B-9865DF36682A}"/>
              </a:ext>
            </a:extLst>
          </p:cNvPr>
          <p:cNvSpPr txBox="1"/>
          <p:nvPr/>
        </p:nvSpPr>
        <p:spPr>
          <a:xfrm>
            <a:off x="1524000" y="1737063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F0C1-3F2B-4869-A0A9-BE3229D11DA4}"/>
              </a:ext>
            </a:extLst>
          </p:cNvPr>
          <p:cNvSpPr txBox="1"/>
          <p:nvPr/>
        </p:nvSpPr>
        <p:spPr>
          <a:xfrm>
            <a:off x="1524000" y="4357856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With Expression Body</a:t>
            </a:r>
          </a:p>
        </p:txBody>
      </p:sp>
    </p:spTree>
    <p:extLst>
      <p:ext uri="{BB962C8B-B14F-4D97-AF65-F5344CB8AC3E}">
        <p14:creationId xmlns:p14="http://schemas.microsoft.com/office/powerpoint/2010/main" val="4479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D56DD-9631-4702-AF5B-9865DF36682A}"/>
              </a:ext>
            </a:extLst>
          </p:cNvPr>
          <p:cNvSpPr txBox="1"/>
          <p:nvPr/>
        </p:nvSpPr>
        <p:spPr>
          <a:xfrm>
            <a:off x="1524000" y="1731597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HelveticaNeue" panose="00000400000000000000" pitchFamily="2" charset="0"/>
              </a:rPr>
              <a:t>Unit </a:t>
            </a:r>
            <a:r>
              <a:rPr lang="en-US" sz="2800" b="1" dirty="0">
                <a:latin typeface="HelveticaNeue" panose="00000400000000000000" pitchFamily="2" charset="0"/>
              </a:rPr>
              <a:t>is a type with only one value – Unit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F0C1-3F2B-4869-A0A9-BE3229D11DA4}"/>
              </a:ext>
            </a:extLst>
          </p:cNvPr>
          <p:cNvSpPr txBox="1"/>
          <p:nvPr/>
        </p:nvSpPr>
        <p:spPr>
          <a:xfrm>
            <a:off x="1524000" y="4866332"/>
            <a:ext cx="9696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mostly in generics and function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Functions can now be used as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61C03-A362-46B0-9DAA-A2A45FDC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52846"/>
            <a:ext cx="98298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CEE7A-EC55-45CC-A76E-A4D01763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31479"/>
            <a:ext cx="10086975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052511" y="3348817"/>
            <a:ext cx="9696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when function parameter is omitted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Parameters can be used as defaults for other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9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081562" y="3903524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 parameters can be named when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52E40-66D7-4590-BE48-9859B9B1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1" y="1660519"/>
            <a:ext cx="1008697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E93FB-98C6-4C1D-8248-4A0759D5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62" y="4809318"/>
            <a:ext cx="10086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583</Words>
  <Application>Microsoft Office PowerPoint</Application>
  <PresentationFormat>Widescreen</PresentationFormat>
  <Paragraphs>142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HelveticaNeue</vt:lpstr>
      <vt:lpstr>Office Theme</vt:lpstr>
      <vt:lpstr>Image</vt:lpstr>
      <vt:lpstr>   otlin</vt:lpstr>
      <vt:lpstr>WHY?</vt:lpstr>
      <vt:lpstr>How?</vt:lpstr>
      <vt:lpstr>Existing Projects</vt:lpstr>
      <vt:lpstr>The Basics</vt:lpstr>
      <vt:lpstr>Functions – Basics</vt:lpstr>
      <vt:lpstr>Functions – Unit</vt:lpstr>
      <vt:lpstr>Functions – Default Arguments</vt:lpstr>
      <vt:lpstr>Functions – Named Arguments</vt:lpstr>
      <vt:lpstr>Functions – Named Arguments</vt:lpstr>
      <vt:lpstr>Functions – Generic</vt:lpstr>
      <vt:lpstr>Functions – Inline</vt:lpstr>
      <vt:lpstr>Variables - Defining</vt:lpstr>
      <vt:lpstr>String Templates</vt:lpstr>
      <vt:lpstr>Conditional Expressions</vt:lpstr>
      <vt:lpstr>Conditional Expressions</vt:lpstr>
      <vt:lpstr>Nullable Types</vt:lpstr>
      <vt:lpstr>Elvis Operator</vt:lpstr>
      <vt:lpstr>Casting with “is”</vt:lpstr>
      <vt:lpstr>Casting with “is”</vt:lpstr>
      <vt:lpstr>Casting with “is”</vt:lpstr>
      <vt:lpstr>Safe Cast Operator “as?”</vt:lpstr>
      <vt:lpstr>Loops - for</vt:lpstr>
      <vt:lpstr>Loops - while</vt:lpstr>
      <vt:lpstr>when</vt:lpstr>
      <vt:lpstr>when</vt:lpstr>
      <vt:lpstr>Ranges</vt:lpstr>
      <vt:lpstr>Ranges</vt:lpstr>
      <vt:lpstr>Classes</vt:lpstr>
      <vt:lpstr>Extensions</vt:lpstr>
      <vt:lpstr>Extensions</vt:lpstr>
      <vt:lpstr>Extensions - Examples</vt:lpstr>
      <vt:lpstr>Extensions - Examples</vt:lpstr>
      <vt:lpstr>Data Classes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73</cp:revision>
  <dcterms:created xsi:type="dcterms:W3CDTF">2017-08-12T22:03:26Z</dcterms:created>
  <dcterms:modified xsi:type="dcterms:W3CDTF">2017-09-04T17:58:08Z</dcterms:modified>
</cp:coreProperties>
</file>