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handoutMasterIdLst>
    <p:handoutMasterId r:id="rId63"/>
  </p:handoutMasterIdLst>
  <p:sldIdLst>
    <p:sldId id="3852" r:id="rId5"/>
    <p:sldId id="3853" r:id="rId6"/>
    <p:sldId id="3854" r:id="rId7"/>
    <p:sldId id="3855" r:id="rId8"/>
    <p:sldId id="3908" r:id="rId9"/>
    <p:sldId id="3856" r:id="rId10"/>
    <p:sldId id="3909" r:id="rId11"/>
    <p:sldId id="3857" r:id="rId12"/>
    <p:sldId id="3858" r:id="rId13"/>
    <p:sldId id="3859" r:id="rId14"/>
    <p:sldId id="3860" r:id="rId15"/>
    <p:sldId id="3861" r:id="rId16"/>
    <p:sldId id="3862" r:id="rId17"/>
    <p:sldId id="3863" r:id="rId18"/>
    <p:sldId id="3864" r:id="rId19"/>
    <p:sldId id="3899" r:id="rId20"/>
    <p:sldId id="3865" r:id="rId21"/>
    <p:sldId id="3866" r:id="rId22"/>
    <p:sldId id="3867" r:id="rId23"/>
    <p:sldId id="3868" r:id="rId24"/>
    <p:sldId id="3869" r:id="rId25"/>
    <p:sldId id="3870" r:id="rId26"/>
    <p:sldId id="3876" r:id="rId27"/>
    <p:sldId id="3871" r:id="rId28"/>
    <p:sldId id="3872" r:id="rId29"/>
    <p:sldId id="3873" r:id="rId30"/>
    <p:sldId id="3874" r:id="rId31"/>
    <p:sldId id="3875" r:id="rId32"/>
    <p:sldId id="3877" r:id="rId33"/>
    <p:sldId id="3878" r:id="rId34"/>
    <p:sldId id="3880" r:id="rId35"/>
    <p:sldId id="3879" r:id="rId36"/>
    <p:sldId id="3881" r:id="rId37"/>
    <p:sldId id="3883" r:id="rId38"/>
    <p:sldId id="3882" r:id="rId39"/>
    <p:sldId id="3884" r:id="rId40"/>
    <p:sldId id="3885" r:id="rId41"/>
    <p:sldId id="3886" r:id="rId42"/>
    <p:sldId id="3888" r:id="rId43"/>
    <p:sldId id="3887" r:id="rId44"/>
    <p:sldId id="3889" r:id="rId45"/>
    <p:sldId id="3890" r:id="rId46"/>
    <p:sldId id="3891" r:id="rId47"/>
    <p:sldId id="3898" r:id="rId48"/>
    <p:sldId id="3897" r:id="rId49"/>
    <p:sldId id="3892" r:id="rId50"/>
    <p:sldId id="3893" r:id="rId51"/>
    <p:sldId id="3894" r:id="rId52"/>
    <p:sldId id="3895" r:id="rId53"/>
    <p:sldId id="3896" r:id="rId54"/>
    <p:sldId id="3900" r:id="rId55"/>
    <p:sldId id="3901" r:id="rId56"/>
    <p:sldId id="3903" r:id="rId57"/>
    <p:sldId id="3904" r:id="rId58"/>
    <p:sldId id="3905" r:id="rId59"/>
    <p:sldId id="3906" r:id="rId60"/>
    <p:sldId id="390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0EF"/>
    <a:srgbClr val="2BC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6" autoAdjust="0"/>
    <p:restoredTop sz="94694" autoAdjust="0"/>
  </p:normalViewPr>
  <p:slideViewPr>
    <p:cSldViewPr snapToGrid="0">
      <p:cViewPr varScale="1">
        <p:scale>
          <a:sx n="65" d="100"/>
          <a:sy n="65" d="100"/>
        </p:scale>
        <p:origin x="516" y="108"/>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10/16/2024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10/16/2024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339046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51</a:t>
            </a:fld>
            <a:endParaRPr lang="en-US" dirty="0"/>
          </a:p>
        </p:txBody>
      </p:sp>
    </p:spTree>
    <p:extLst>
      <p:ext uri="{BB962C8B-B14F-4D97-AF65-F5344CB8AC3E}">
        <p14:creationId xmlns:p14="http://schemas.microsoft.com/office/powerpoint/2010/main" val="77540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52</a:t>
            </a:fld>
            <a:endParaRPr lang="en-US" dirty="0"/>
          </a:p>
        </p:txBody>
      </p:sp>
    </p:spTree>
    <p:extLst>
      <p:ext uri="{BB962C8B-B14F-4D97-AF65-F5344CB8AC3E}">
        <p14:creationId xmlns:p14="http://schemas.microsoft.com/office/powerpoint/2010/main" val="404051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53</a:t>
            </a:fld>
            <a:endParaRPr lang="en-US" dirty="0"/>
          </a:p>
        </p:txBody>
      </p:sp>
    </p:spTree>
    <p:extLst>
      <p:ext uri="{BB962C8B-B14F-4D97-AF65-F5344CB8AC3E}">
        <p14:creationId xmlns:p14="http://schemas.microsoft.com/office/powerpoint/2010/main" val="395982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54</a:t>
            </a:fld>
            <a:endParaRPr lang="en-US" dirty="0"/>
          </a:p>
        </p:txBody>
      </p:sp>
    </p:spTree>
    <p:extLst>
      <p:ext uri="{BB962C8B-B14F-4D97-AF65-F5344CB8AC3E}">
        <p14:creationId xmlns:p14="http://schemas.microsoft.com/office/powerpoint/2010/main" val="423851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10/16/2024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10/16/2024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10/16/2024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10/16/2024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10/16/2024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svg"/><Relationship Id="rId21" Type="http://schemas.openxmlformats.org/officeDocument/2006/relationships/image" Target="../media/image39.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19" Type="http://schemas.openxmlformats.org/officeDocument/2006/relationships/image" Target="../media/image37.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svg"/><Relationship Id="rId21" Type="http://schemas.openxmlformats.org/officeDocument/2006/relationships/image" Target="../media/image39.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19" Type="http://schemas.openxmlformats.org/officeDocument/2006/relationships/image" Target="../media/image37.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1.xml"/><Relationship Id="rId5" Type="http://schemas.openxmlformats.org/officeDocument/2006/relationships/image" Target="../media/image31.sv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svg"/><Relationship Id="rId21" Type="http://schemas.openxmlformats.org/officeDocument/2006/relationships/image" Target="../media/image39.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19" Type="http://schemas.openxmlformats.org/officeDocument/2006/relationships/image" Target="../media/image37.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svg"/><Relationship Id="rId21" Type="http://schemas.openxmlformats.org/officeDocument/2006/relationships/image" Target="../media/image39.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19" Type="http://schemas.openxmlformats.org/officeDocument/2006/relationships/image" Target="../media/image37.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svg"/><Relationship Id="rId21" Type="http://schemas.openxmlformats.org/officeDocument/2006/relationships/image" Target="../media/image39.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19" Type="http://schemas.openxmlformats.org/officeDocument/2006/relationships/image" Target="../media/image37.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1.xml"/><Relationship Id="rId5" Type="http://schemas.openxmlformats.org/officeDocument/2006/relationships/image" Target="../media/image37.sv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svg"/><Relationship Id="rId21" Type="http://schemas.openxmlformats.org/officeDocument/2006/relationships/image" Target="../media/image39.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19" Type="http://schemas.openxmlformats.org/officeDocument/2006/relationships/image" Target="../media/image37.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9.svg"/><Relationship Id="rId2" Type="http://schemas.openxmlformats.org/officeDocument/2006/relationships/image" Target="../media/image32.png"/><Relationship Id="rId1" Type="http://schemas.openxmlformats.org/officeDocument/2006/relationships/slideLayout" Target="../slideLayouts/slideLayout11.xml"/><Relationship Id="rId6" Type="http://schemas.openxmlformats.org/officeDocument/2006/relationships/image" Target="../media/image38.png"/><Relationship Id="rId5" Type="http://schemas.openxmlformats.org/officeDocument/2006/relationships/image" Target="../media/image35.sv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1210597" y="-1456403"/>
            <a:ext cx="9770806" cy="9770806"/>
          </a:xfrm>
          <a:prstGeom prst="ellipse">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519516" y="2274838"/>
            <a:ext cx="7152968" cy="2308324"/>
          </a:xfrm>
          <a:prstGeom prst="rect">
            <a:avLst/>
          </a:prstGeom>
          <a:noFill/>
        </p:spPr>
        <p:txBody>
          <a:bodyPr wrap="square" rtlCol="0">
            <a:spAutoFit/>
          </a:bodyPr>
          <a:lstStyle/>
          <a:p>
            <a:pPr algn="ctr"/>
            <a:r>
              <a:rPr lang="en-US" sz="7200" dirty="0">
                <a:solidFill>
                  <a:schemeClr val="bg1"/>
                </a:solidFill>
                <a:latin typeface="Arial Rounded MT Bold" panose="020F0704030504030204" pitchFamily="34" charset="0"/>
              </a:rPr>
              <a:t>Predictive Maintenance</a:t>
            </a:r>
          </a:p>
        </p:txBody>
      </p:sp>
      <p:sp>
        <p:nvSpPr>
          <p:cNvPr id="12" name="Arc 11">
            <a:extLst>
              <a:ext uri="{FF2B5EF4-FFF2-40B4-BE49-F238E27FC236}">
                <a16:creationId xmlns:a16="http://schemas.microsoft.com/office/drawing/2014/main" id="{A8D5D695-8B8C-E763-7385-2B5F6E3DDD63}"/>
              </a:ext>
            </a:extLst>
          </p:cNvPr>
          <p:cNvSpPr/>
          <p:nvPr/>
        </p:nvSpPr>
        <p:spPr>
          <a:xfrm rot="4044619">
            <a:off x="9704153" y="-141459"/>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322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4993591" cy="6858000"/>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719121" y="2705723"/>
            <a:ext cx="3495420" cy="1446550"/>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Problem Statement</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0E0A25A-6D3F-806A-CF38-C1FF81C7D530}"/>
              </a:ext>
            </a:extLst>
          </p:cNvPr>
          <p:cNvSpPr txBox="1"/>
          <p:nvPr/>
        </p:nvSpPr>
        <p:spPr>
          <a:xfrm>
            <a:off x="5372716" y="800114"/>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Introduction to maintenance</a:t>
            </a:r>
          </a:p>
        </p:txBody>
      </p:sp>
      <p:sp>
        <p:nvSpPr>
          <p:cNvPr id="9" name="!!TextBox 8">
            <a:extLst>
              <a:ext uri="{FF2B5EF4-FFF2-40B4-BE49-F238E27FC236}">
                <a16:creationId xmlns:a16="http://schemas.microsoft.com/office/drawing/2014/main" id="{2D9A5799-A129-9D4A-6A06-B875F6B3394C}"/>
              </a:ext>
            </a:extLst>
          </p:cNvPr>
          <p:cNvSpPr txBox="1"/>
          <p:nvPr/>
        </p:nvSpPr>
        <p:spPr>
          <a:xfrm>
            <a:off x="5372716" y="1942545"/>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Problem definition</a:t>
            </a:r>
          </a:p>
        </p:txBody>
      </p:sp>
      <p:sp>
        <p:nvSpPr>
          <p:cNvPr id="14" name="!!TextBox 13">
            <a:extLst>
              <a:ext uri="{FF2B5EF4-FFF2-40B4-BE49-F238E27FC236}">
                <a16:creationId xmlns:a16="http://schemas.microsoft.com/office/drawing/2014/main" id="{CB424998-1224-661B-74FF-4613A7C7E534}"/>
              </a:ext>
            </a:extLst>
          </p:cNvPr>
          <p:cNvSpPr txBox="1"/>
          <p:nvPr/>
        </p:nvSpPr>
        <p:spPr>
          <a:xfrm>
            <a:off x="5378853" y="3084976"/>
            <a:ext cx="6821572" cy="954107"/>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Desired outcome and success metrics</a:t>
            </a:r>
          </a:p>
        </p:txBody>
      </p:sp>
      <p:sp>
        <p:nvSpPr>
          <p:cNvPr id="16" name="TextBox 15">
            <a:extLst>
              <a:ext uri="{FF2B5EF4-FFF2-40B4-BE49-F238E27FC236}">
                <a16:creationId xmlns:a16="http://schemas.microsoft.com/office/drawing/2014/main" id="{047D5771-E132-0761-2B1C-92E8A66462FE}"/>
              </a:ext>
            </a:extLst>
          </p:cNvPr>
          <p:cNvSpPr txBox="1"/>
          <p:nvPr/>
        </p:nvSpPr>
        <p:spPr>
          <a:xfrm>
            <a:off x="5372716" y="4658294"/>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Challenges and constraints</a:t>
            </a:r>
          </a:p>
        </p:txBody>
      </p:sp>
      <p:sp>
        <p:nvSpPr>
          <p:cNvPr id="18" name="TextBox 17">
            <a:extLst>
              <a:ext uri="{FF2B5EF4-FFF2-40B4-BE49-F238E27FC236}">
                <a16:creationId xmlns:a16="http://schemas.microsoft.com/office/drawing/2014/main" id="{1D8C309C-E6FF-CCEE-487C-5C8492689D63}"/>
              </a:ext>
            </a:extLst>
          </p:cNvPr>
          <p:cNvSpPr txBox="1"/>
          <p:nvPr/>
        </p:nvSpPr>
        <p:spPr>
          <a:xfrm>
            <a:off x="5372716" y="5800725"/>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Is this a machine learning problem?</a:t>
            </a:r>
          </a:p>
        </p:txBody>
      </p:sp>
    </p:spTree>
    <p:extLst>
      <p:ext uri="{BB962C8B-B14F-4D97-AF65-F5344CB8AC3E}">
        <p14:creationId xmlns:p14="http://schemas.microsoft.com/office/powerpoint/2010/main" val="2935738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3">
            <a:extLst>
              <a:ext uri="{FF2B5EF4-FFF2-40B4-BE49-F238E27FC236}">
                <a16:creationId xmlns:a16="http://schemas.microsoft.com/office/drawing/2014/main" id="{98AB0246-6794-B0AD-9BB5-220448C65588}"/>
              </a:ext>
            </a:extLst>
          </p:cNvPr>
          <p:cNvSpPr txBox="1"/>
          <p:nvPr/>
        </p:nvSpPr>
        <p:spPr>
          <a:xfrm>
            <a:off x="111358" y="160967"/>
            <a:ext cx="10855979" cy="769441"/>
          </a:xfrm>
          <a:prstGeom prst="rect">
            <a:avLst/>
          </a:prstGeom>
          <a:noFill/>
        </p:spPr>
        <p:txBody>
          <a:bodyPr wrap="square" rtlCol="0">
            <a:spAutoFit/>
          </a:bodyPr>
          <a:lstStyle/>
          <a:p>
            <a:r>
              <a:rPr lang="en-GB" sz="4400" dirty="0">
                <a:solidFill>
                  <a:schemeClr val="bg1"/>
                </a:solidFill>
                <a:latin typeface="Arial Rounded MT Bold" panose="020F0704030504030204" pitchFamily="34" charset="0"/>
              </a:rPr>
              <a:t>Desired outcome and success metrics</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C19CD77B-700F-7D80-F5B7-8E812F1F0BF5}"/>
              </a:ext>
            </a:extLst>
          </p:cNvPr>
          <p:cNvSpPr txBox="1"/>
          <p:nvPr/>
        </p:nvSpPr>
        <p:spPr>
          <a:xfrm>
            <a:off x="791914" y="1671543"/>
            <a:ext cx="10578207" cy="4429418"/>
          </a:xfrm>
          <a:prstGeom prst="rect">
            <a:avLst/>
          </a:prstGeom>
          <a:noFill/>
        </p:spPr>
        <p:txBody>
          <a:bodyPr wrap="square" rtlCol="0">
            <a:spAutoFit/>
          </a:bodyPr>
          <a:lstStyle/>
          <a:p>
            <a:pPr marL="342900" marR="0" lvl="0" indent="-342900" rtl="0">
              <a:lnSpc>
                <a:spcPct val="150000"/>
              </a:lnSpc>
              <a:spcBef>
                <a:spcPts val="0"/>
              </a:spcBef>
              <a:spcAft>
                <a:spcPts val="0"/>
              </a:spcAft>
              <a:buFont typeface="Symbol" panose="05050102010706020507" pitchFamily="18" charset="2"/>
              <a:buChar char=""/>
            </a:pPr>
            <a:r>
              <a:rPr lang="en-US" sz="3200" kern="100" dirty="0">
                <a:effectLst/>
                <a:latin typeface="Arial Rounded MT Bold" panose="020F0704030504030204" pitchFamily="34" charset="0"/>
                <a:ea typeface="Aptos" panose="020B0004020202020204" pitchFamily="34" charset="0"/>
                <a:cs typeface="Arial" panose="020B0604020202020204" pitchFamily="34" charset="0"/>
              </a:rPr>
              <a:t>Reduce the </a:t>
            </a:r>
            <a:r>
              <a:rPr lang="en-US" sz="3200" kern="100" dirty="0">
                <a:latin typeface="Arial Rounded MT Bold" panose="020F0704030504030204" pitchFamily="34" charset="0"/>
                <a:ea typeface="Aptos" panose="020B0004020202020204" pitchFamily="34" charset="0"/>
                <a:cs typeface="Arial" panose="020B0604020202020204" pitchFamily="34" charset="0"/>
              </a:rPr>
              <a:t>time interval</a:t>
            </a:r>
            <a:r>
              <a:rPr lang="en-US" sz="3200" kern="100" dirty="0">
                <a:effectLst/>
                <a:latin typeface="Arial Rounded MT Bold" panose="020F0704030504030204" pitchFamily="34" charset="0"/>
                <a:ea typeface="Aptos" panose="020B0004020202020204" pitchFamily="34" charset="0"/>
                <a:cs typeface="Arial" panose="020B0604020202020204" pitchFamily="34" charset="0"/>
              </a:rPr>
              <a:t> between preventive maintenance</a:t>
            </a:r>
          </a:p>
          <a:p>
            <a:pPr marL="342900" marR="0" lvl="0" indent="-342900">
              <a:lnSpc>
                <a:spcPct val="150000"/>
              </a:lnSpc>
              <a:spcBef>
                <a:spcPts val="0"/>
              </a:spcBef>
              <a:spcAft>
                <a:spcPts val="0"/>
              </a:spcAft>
              <a:buFont typeface="Symbol" panose="05050102010706020507" pitchFamily="18" charset="2"/>
              <a:buChar char=""/>
            </a:pPr>
            <a:r>
              <a:rPr lang="en-US" sz="3200" kern="100" dirty="0">
                <a:effectLst/>
                <a:latin typeface="Arial Rounded MT Bold" panose="020F0704030504030204" pitchFamily="34" charset="0"/>
                <a:ea typeface="Aptos" panose="020B0004020202020204" pitchFamily="34" charset="0"/>
                <a:cs typeface="Arial" panose="020B0604020202020204" pitchFamily="34" charset="0"/>
              </a:rPr>
              <a:t>Reduce the cost of sudden failure</a:t>
            </a:r>
          </a:p>
          <a:p>
            <a:pPr marL="342900" marR="0" lvl="0" indent="-342900">
              <a:lnSpc>
                <a:spcPct val="150000"/>
              </a:lnSpc>
              <a:spcBef>
                <a:spcPts val="0"/>
              </a:spcBef>
              <a:spcAft>
                <a:spcPts val="0"/>
              </a:spcAft>
              <a:buFont typeface="Symbol" panose="05050102010706020507" pitchFamily="18" charset="2"/>
              <a:buChar char=""/>
            </a:pPr>
            <a:r>
              <a:rPr lang="en-US" sz="3200" kern="100" dirty="0">
                <a:effectLst/>
                <a:latin typeface="Arial Rounded MT Bold" panose="020F0704030504030204" pitchFamily="34" charset="0"/>
                <a:ea typeface="Aptos" panose="020B0004020202020204" pitchFamily="34" charset="0"/>
                <a:cs typeface="Arial" panose="020B0604020202020204" pitchFamily="34" charset="0"/>
              </a:rPr>
              <a:t>Minimize down time.</a:t>
            </a:r>
          </a:p>
          <a:p>
            <a:pPr marL="342900" marR="0" lvl="0" indent="-342900">
              <a:lnSpc>
                <a:spcPct val="150000"/>
              </a:lnSpc>
              <a:spcBef>
                <a:spcPts val="0"/>
              </a:spcBef>
              <a:spcAft>
                <a:spcPts val="800"/>
              </a:spcAft>
              <a:buFont typeface="Symbol" panose="05050102010706020507" pitchFamily="18" charset="2"/>
              <a:buChar char=""/>
            </a:pPr>
            <a:r>
              <a:rPr lang="en-US" sz="3200" kern="100" dirty="0">
                <a:effectLst/>
                <a:latin typeface="Arial Rounded MT Bold" panose="020F0704030504030204" pitchFamily="34" charset="0"/>
                <a:ea typeface="Aptos" panose="020B0004020202020204" pitchFamily="34" charset="0"/>
                <a:cs typeface="Arial" panose="020B0604020202020204" pitchFamily="34" charset="0"/>
              </a:rPr>
              <a:t>Success metric: correctly identify more than 50% of sudden failures before it happens</a:t>
            </a:r>
          </a:p>
        </p:txBody>
      </p:sp>
    </p:spTree>
    <p:extLst>
      <p:ext uri="{BB962C8B-B14F-4D97-AF65-F5344CB8AC3E}">
        <p14:creationId xmlns:p14="http://schemas.microsoft.com/office/powerpoint/2010/main" val="1624314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4993591" cy="6858000"/>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719121" y="2705723"/>
            <a:ext cx="3495420" cy="1446550"/>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Problem Statement</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0E0A25A-6D3F-806A-CF38-C1FF81C7D530}"/>
              </a:ext>
            </a:extLst>
          </p:cNvPr>
          <p:cNvSpPr txBox="1"/>
          <p:nvPr/>
        </p:nvSpPr>
        <p:spPr>
          <a:xfrm>
            <a:off x="5372716" y="800114"/>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Introduction to maintenance</a:t>
            </a:r>
          </a:p>
        </p:txBody>
      </p:sp>
      <p:sp>
        <p:nvSpPr>
          <p:cNvPr id="9" name="!!TextBox 8">
            <a:extLst>
              <a:ext uri="{FF2B5EF4-FFF2-40B4-BE49-F238E27FC236}">
                <a16:creationId xmlns:a16="http://schemas.microsoft.com/office/drawing/2014/main" id="{2D9A5799-A129-9D4A-6A06-B875F6B3394C}"/>
              </a:ext>
            </a:extLst>
          </p:cNvPr>
          <p:cNvSpPr txBox="1"/>
          <p:nvPr/>
        </p:nvSpPr>
        <p:spPr>
          <a:xfrm>
            <a:off x="5372716" y="1942545"/>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Problem definition</a:t>
            </a:r>
          </a:p>
        </p:txBody>
      </p:sp>
      <p:sp>
        <p:nvSpPr>
          <p:cNvPr id="14" name="!!TextBox 13">
            <a:extLst>
              <a:ext uri="{FF2B5EF4-FFF2-40B4-BE49-F238E27FC236}">
                <a16:creationId xmlns:a16="http://schemas.microsoft.com/office/drawing/2014/main" id="{CB424998-1224-661B-74FF-4613A7C7E534}"/>
              </a:ext>
            </a:extLst>
          </p:cNvPr>
          <p:cNvSpPr txBox="1"/>
          <p:nvPr/>
        </p:nvSpPr>
        <p:spPr>
          <a:xfrm>
            <a:off x="5378853" y="3084976"/>
            <a:ext cx="6821572" cy="954107"/>
          </a:xfrm>
          <a:prstGeom prst="rect">
            <a:avLst/>
          </a:prstGeom>
          <a:noFill/>
        </p:spPr>
        <p:txBody>
          <a:bodyPr wrap="square">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Desired outcome and success metrics</a:t>
            </a:r>
          </a:p>
        </p:txBody>
      </p:sp>
      <p:sp>
        <p:nvSpPr>
          <p:cNvPr id="16" name="!!TextBox 15">
            <a:extLst>
              <a:ext uri="{FF2B5EF4-FFF2-40B4-BE49-F238E27FC236}">
                <a16:creationId xmlns:a16="http://schemas.microsoft.com/office/drawing/2014/main" id="{047D5771-E132-0761-2B1C-92E8A66462FE}"/>
              </a:ext>
            </a:extLst>
          </p:cNvPr>
          <p:cNvSpPr txBox="1"/>
          <p:nvPr/>
        </p:nvSpPr>
        <p:spPr>
          <a:xfrm>
            <a:off x="5372716" y="4658294"/>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Challenges and constraints</a:t>
            </a:r>
          </a:p>
        </p:txBody>
      </p:sp>
      <p:sp>
        <p:nvSpPr>
          <p:cNvPr id="18" name="TextBox 17">
            <a:extLst>
              <a:ext uri="{FF2B5EF4-FFF2-40B4-BE49-F238E27FC236}">
                <a16:creationId xmlns:a16="http://schemas.microsoft.com/office/drawing/2014/main" id="{1D8C309C-E6FF-CCEE-487C-5C8492689D63}"/>
              </a:ext>
            </a:extLst>
          </p:cNvPr>
          <p:cNvSpPr txBox="1"/>
          <p:nvPr/>
        </p:nvSpPr>
        <p:spPr>
          <a:xfrm>
            <a:off x="5372716" y="5800725"/>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Is this a machine learning problem?</a:t>
            </a:r>
          </a:p>
        </p:txBody>
      </p:sp>
    </p:spTree>
    <p:extLst>
      <p:ext uri="{BB962C8B-B14F-4D97-AF65-F5344CB8AC3E}">
        <p14:creationId xmlns:p14="http://schemas.microsoft.com/office/powerpoint/2010/main" val="2015586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5">
            <a:extLst>
              <a:ext uri="{FF2B5EF4-FFF2-40B4-BE49-F238E27FC236}">
                <a16:creationId xmlns:a16="http://schemas.microsoft.com/office/drawing/2014/main" id="{98AB0246-6794-B0AD-9BB5-220448C65588}"/>
              </a:ext>
            </a:extLst>
          </p:cNvPr>
          <p:cNvSpPr txBox="1"/>
          <p:nvPr/>
        </p:nvSpPr>
        <p:spPr>
          <a:xfrm>
            <a:off x="111358" y="160967"/>
            <a:ext cx="10855979" cy="769441"/>
          </a:xfrm>
          <a:prstGeom prst="rect">
            <a:avLst/>
          </a:prstGeom>
          <a:noFill/>
        </p:spPr>
        <p:txBody>
          <a:bodyPr wrap="square" rtlCol="0">
            <a:spAutoFit/>
          </a:bodyPr>
          <a:lstStyle/>
          <a:p>
            <a:r>
              <a:rPr lang="en-GB" sz="4400" dirty="0">
                <a:solidFill>
                  <a:schemeClr val="bg1"/>
                </a:solidFill>
                <a:latin typeface="Arial Rounded MT Bold" panose="020F0704030504030204" pitchFamily="34" charset="0"/>
              </a:rPr>
              <a:t>Challenges and constraints</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C19CD77B-700F-7D80-F5B7-8E812F1F0BF5}"/>
              </a:ext>
            </a:extLst>
          </p:cNvPr>
          <p:cNvSpPr txBox="1"/>
          <p:nvPr/>
        </p:nvSpPr>
        <p:spPr>
          <a:xfrm>
            <a:off x="791914" y="2071153"/>
            <a:ext cx="10578207" cy="3690754"/>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sz="3200" dirty="0">
                <a:latin typeface="Arial Rounded MT Bold" panose="020F0704030504030204" pitchFamily="34" charset="0"/>
              </a:rPr>
              <a:t>The data is highly imbalanced (much more negative readings than positive readings)</a:t>
            </a:r>
          </a:p>
          <a:p>
            <a:pPr marL="285750" lvl="0" indent="-285750">
              <a:lnSpc>
                <a:spcPct val="150000"/>
              </a:lnSpc>
              <a:buFont typeface="Arial" panose="020B0604020202020204" pitchFamily="34" charset="0"/>
              <a:buChar char="•"/>
            </a:pPr>
            <a:r>
              <a:rPr lang="en-US" sz="3200" dirty="0">
                <a:latin typeface="Arial Rounded MT Bold" panose="020F0704030504030204" pitchFamily="34" charset="0"/>
              </a:rPr>
              <a:t>Non-uniform data structure from different sources</a:t>
            </a:r>
          </a:p>
          <a:p>
            <a:pPr marL="285750" lvl="0" indent="-285750">
              <a:lnSpc>
                <a:spcPct val="150000"/>
              </a:lnSpc>
              <a:buFont typeface="Arial" panose="020B0604020202020204" pitchFamily="34" charset="0"/>
              <a:buChar char="•"/>
            </a:pPr>
            <a:r>
              <a:rPr lang="en-US" sz="3200" dirty="0">
                <a:latin typeface="Arial Rounded MT Bold" panose="020F0704030504030204" pitchFamily="34" charset="0"/>
              </a:rPr>
              <a:t>High data confidentiality (companies often don’t provide the data needed to train models)</a:t>
            </a:r>
          </a:p>
        </p:txBody>
      </p:sp>
    </p:spTree>
    <p:extLst>
      <p:ext uri="{BB962C8B-B14F-4D97-AF65-F5344CB8AC3E}">
        <p14:creationId xmlns:p14="http://schemas.microsoft.com/office/powerpoint/2010/main" val="1685875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4993591" cy="6858000"/>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719121" y="2705723"/>
            <a:ext cx="3495420" cy="1446550"/>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Problem Statement</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0E0A25A-6D3F-806A-CF38-C1FF81C7D530}"/>
              </a:ext>
            </a:extLst>
          </p:cNvPr>
          <p:cNvSpPr txBox="1"/>
          <p:nvPr/>
        </p:nvSpPr>
        <p:spPr>
          <a:xfrm>
            <a:off x="5372716" y="800114"/>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Introduction to maintenance</a:t>
            </a:r>
          </a:p>
        </p:txBody>
      </p:sp>
      <p:sp>
        <p:nvSpPr>
          <p:cNvPr id="9" name="!!TextBox 8">
            <a:extLst>
              <a:ext uri="{FF2B5EF4-FFF2-40B4-BE49-F238E27FC236}">
                <a16:creationId xmlns:a16="http://schemas.microsoft.com/office/drawing/2014/main" id="{2D9A5799-A129-9D4A-6A06-B875F6B3394C}"/>
              </a:ext>
            </a:extLst>
          </p:cNvPr>
          <p:cNvSpPr txBox="1"/>
          <p:nvPr/>
        </p:nvSpPr>
        <p:spPr>
          <a:xfrm>
            <a:off x="5372716" y="1942545"/>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Problem definition</a:t>
            </a:r>
          </a:p>
        </p:txBody>
      </p:sp>
      <p:sp>
        <p:nvSpPr>
          <p:cNvPr id="14" name="!!TextBox 13">
            <a:extLst>
              <a:ext uri="{FF2B5EF4-FFF2-40B4-BE49-F238E27FC236}">
                <a16:creationId xmlns:a16="http://schemas.microsoft.com/office/drawing/2014/main" id="{CB424998-1224-661B-74FF-4613A7C7E534}"/>
              </a:ext>
            </a:extLst>
          </p:cNvPr>
          <p:cNvSpPr txBox="1"/>
          <p:nvPr/>
        </p:nvSpPr>
        <p:spPr>
          <a:xfrm>
            <a:off x="5378853" y="3084976"/>
            <a:ext cx="6821572" cy="954107"/>
          </a:xfrm>
          <a:prstGeom prst="rect">
            <a:avLst/>
          </a:prstGeom>
          <a:noFill/>
        </p:spPr>
        <p:txBody>
          <a:bodyPr wrap="square">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Desired outcome and success metrics</a:t>
            </a:r>
          </a:p>
        </p:txBody>
      </p:sp>
      <p:sp>
        <p:nvSpPr>
          <p:cNvPr id="16" name="!!TextBox 15">
            <a:extLst>
              <a:ext uri="{FF2B5EF4-FFF2-40B4-BE49-F238E27FC236}">
                <a16:creationId xmlns:a16="http://schemas.microsoft.com/office/drawing/2014/main" id="{047D5771-E132-0761-2B1C-92E8A66462FE}"/>
              </a:ext>
            </a:extLst>
          </p:cNvPr>
          <p:cNvSpPr txBox="1"/>
          <p:nvPr/>
        </p:nvSpPr>
        <p:spPr>
          <a:xfrm>
            <a:off x="5372716" y="4658294"/>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Challenges and constraints</a:t>
            </a:r>
          </a:p>
        </p:txBody>
      </p:sp>
      <p:sp>
        <p:nvSpPr>
          <p:cNvPr id="18" name="!!TextBox 17">
            <a:extLst>
              <a:ext uri="{FF2B5EF4-FFF2-40B4-BE49-F238E27FC236}">
                <a16:creationId xmlns:a16="http://schemas.microsoft.com/office/drawing/2014/main" id="{1D8C309C-E6FF-CCEE-487C-5C8492689D63}"/>
              </a:ext>
            </a:extLst>
          </p:cNvPr>
          <p:cNvSpPr txBox="1"/>
          <p:nvPr/>
        </p:nvSpPr>
        <p:spPr>
          <a:xfrm>
            <a:off x="5372716" y="5800725"/>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Is this a machine learning problem?</a:t>
            </a:r>
          </a:p>
        </p:txBody>
      </p:sp>
    </p:spTree>
    <p:extLst>
      <p:ext uri="{BB962C8B-B14F-4D97-AF65-F5344CB8AC3E}">
        <p14:creationId xmlns:p14="http://schemas.microsoft.com/office/powerpoint/2010/main" val="72944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7">
            <a:extLst>
              <a:ext uri="{FF2B5EF4-FFF2-40B4-BE49-F238E27FC236}">
                <a16:creationId xmlns:a16="http://schemas.microsoft.com/office/drawing/2014/main" id="{98AB0246-6794-B0AD-9BB5-220448C65588}"/>
              </a:ext>
            </a:extLst>
          </p:cNvPr>
          <p:cNvSpPr txBox="1"/>
          <p:nvPr/>
        </p:nvSpPr>
        <p:spPr>
          <a:xfrm>
            <a:off x="111358" y="160967"/>
            <a:ext cx="10855979" cy="769441"/>
          </a:xfrm>
          <a:prstGeom prst="rect">
            <a:avLst/>
          </a:prstGeom>
          <a:noFill/>
        </p:spPr>
        <p:txBody>
          <a:bodyPr wrap="square" rtlCol="0">
            <a:spAutoFit/>
          </a:bodyPr>
          <a:lstStyle/>
          <a:p>
            <a:r>
              <a:rPr lang="en-GB" sz="4400" dirty="0">
                <a:solidFill>
                  <a:schemeClr val="bg1"/>
                </a:solidFill>
                <a:latin typeface="Arial Rounded MT Bold" panose="020F0704030504030204" pitchFamily="34" charset="0"/>
              </a:rPr>
              <a:t>Is this a machine learning problem</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C19CD77B-700F-7D80-F5B7-8E812F1F0BF5}"/>
              </a:ext>
            </a:extLst>
          </p:cNvPr>
          <p:cNvSpPr txBox="1"/>
          <p:nvPr/>
        </p:nvSpPr>
        <p:spPr>
          <a:xfrm>
            <a:off x="666725" y="2225866"/>
            <a:ext cx="10828586" cy="3046988"/>
          </a:xfrm>
          <a:prstGeom prst="rect">
            <a:avLst/>
          </a:prstGeom>
          <a:noFill/>
        </p:spPr>
        <p:txBody>
          <a:bodyPr wrap="square" rtlCol="0">
            <a:spAutoFit/>
          </a:bodyPr>
          <a:lstStyle/>
          <a:p>
            <a:r>
              <a:rPr lang="en-US" sz="3200" dirty="0">
                <a:latin typeface="Arial Rounded MT Bold" panose="020F0704030504030204" pitchFamily="34" charset="0"/>
              </a:rPr>
              <a:t>Different machine learning models have high potential to identify the complex behavior of machines and capture the relative patterns.</a:t>
            </a:r>
          </a:p>
          <a:p>
            <a:endParaRPr lang="en-US" sz="3200" dirty="0">
              <a:latin typeface="Arial Rounded MT Bold" panose="020F0704030504030204" pitchFamily="34" charset="0"/>
            </a:endParaRPr>
          </a:p>
          <a:p>
            <a:r>
              <a:rPr lang="en-US" sz="3200" dirty="0">
                <a:latin typeface="Arial Rounded MT Bold" panose="020F0704030504030204" pitchFamily="34" charset="0"/>
              </a:rPr>
              <a:t>In the other hand, Functional programming and human thanking can’t capture such patterns.</a:t>
            </a:r>
          </a:p>
        </p:txBody>
      </p:sp>
    </p:spTree>
    <p:extLst>
      <p:ext uri="{BB962C8B-B14F-4D97-AF65-F5344CB8AC3E}">
        <p14:creationId xmlns:p14="http://schemas.microsoft.com/office/powerpoint/2010/main" val="230097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4993591" cy="6858000"/>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719121" y="2705723"/>
            <a:ext cx="3495420" cy="1446550"/>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Problem Statement</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0E0A25A-6D3F-806A-CF38-C1FF81C7D530}"/>
              </a:ext>
            </a:extLst>
          </p:cNvPr>
          <p:cNvSpPr txBox="1"/>
          <p:nvPr/>
        </p:nvSpPr>
        <p:spPr>
          <a:xfrm>
            <a:off x="5372716" y="800114"/>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Introduction to maintenance</a:t>
            </a:r>
          </a:p>
        </p:txBody>
      </p:sp>
      <p:sp>
        <p:nvSpPr>
          <p:cNvPr id="9" name="!!TextBox 8">
            <a:extLst>
              <a:ext uri="{FF2B5EF4-FFF2-40B4-BE49-F238E27FC236}">
                <a16:creationId xmlns:a16="http://schemas.microsoft.com/office/drawing/2014/main" id="{2D9A5799-A129-9D4A-6A06-B875F6B3394C}"/>
              </a:ext>
            </a:extLst>
          </p:cNvPr>
          <p:cNvSpPr txBox="1"/>
          <p:nvPr/>
        </p:nvSpPr>
        <p:spPr>
          <a:xfrm>
            <a:off x="5372716" y="1942545"/>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Problem definition</a:t>
            </a:r>
          </a:p>
        </p:txBody>
      </p:sp>
      <p:sp>
        <p:nvSpPr>
          <p:cNvPr id="14" name="!!TextBox 13">
            <a:extLst>
              <a:ext uri="{FF2B5EF4-FFF2-40B4-BE49-F238E27FC236}">
                <a16:creationId xmlns:a16="http://schemas.microsoft.com/office/drawing/2014/main" id="{CB424998-1224-661B-74FF-4613A7C7E534}"/>
              </a:ext>
            </a:extLst>
          </p:cNvPr>
          <p:cNvSpPr txBox="1"/>
          <p:nvPr/>
        </p:nvSpPr>
        <p:spPr>
          <a:xfrm>
            <a:off x="5378853" y="3084976"/>
            <a:ext cx="6821572" cy="954107"/>
          </a:xfrm>
          <a:prstGeom prst="rect">
            <a:avLst/>
          </a:prstGeom>
          <a:noFill/>
        </p:spPr>
        <p:txBody>
          <a:bodyPr wrap="square">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Desired outcome and success metrics</a:t>
            </a:r>
          </a:p>
        </p:txBody>
      </p:sp>
      <p:sp>
        <p:nvSpPr>
          <p:cNvPr id="16" name="!!TextBox 15">
            <a:extLst>
              <a:ext uri="{FF2B5EF4-FFF2-40B4-BE49-F238E27FC236}">
                <a16:creationId xmlns:a16="http://schemas.microsoft.com/office/drawing/2014/main" id="{047D5771-E132-0761-2B1C-92E8A66462FE}"/>
              </a:ext>
            </a:extLst>
          </p:cNvPr>
          <p:cNvSpPr txBox="1"/>
          <p:nvPr/>
        </p:nvSpPr>
        <p:spPr>
          <a:xfrm>
            <a:off x="5372716" y="4658294"/>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Challenges and constraints</a:t>
            </a:r>
          </a:p>
        </p:txBody>
      </p:sp>
      <p:sp>
        <p:nvSpPr>
          <p:cNvPr id="18" name="!!TextBox 17">
            <a:extLst>
              <a:ext uri="{FF2B5EF4-FFF2-40B4-BE49-F238E27FC236}">
                <a16:creationId xmlns:a16="http://schemas.microsoft.com/office/drawing/2014/main" id="{1D8C309C-E6FF-CCEE-487C-5C8492689D63}"/>
              </a:ext>
            </a:extLst>
          </p:cNvPr>
          <p:cNvSpPr txBox="1"/>
          <p:nvPr/>
        </p:nvSpPr>
        <p:spPr>
          <a:xfrm>
            <a:off x="5372716" y="5800725"/>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Is this a machine learning problem?</a:t>
            </a:r>
          </a:p>
        </p:txBody>
      </p:sp>
    </p:spTree>
    <p:extLst>
      <p:ext uri="{BB962C8B-B14F-4D97-AF65-F5344CB8AC3E}">
        <p14:creationId xmlns:p14="http://schemas.microsoft.com/office/powerpoint/2010/main" val="2117778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403669" y="932204"/>
            <a:ext cx="4993591" cy="4993591"/>
          </a:xfrm>
          <a:prstGeom prst="ellipse">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1152754" y="3105833"/>
            <a:ext cx="3495420"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AGENDA</a:t>
            </a:r>
          </a:p>
        </p:txBody>
      </p:sp>
      <p:sp>
        <p:nvSpPr>
          <p:cNvPr id="12" name="Arc 11">
            <a:extLst>
              <a:ext uri="{FF2B5EF4-FFF2-40B4-BE49-F238E27FC236}">
                <a16:creationId xmlns:a16="http://schemas.microsoft.com/office/drawing/2014/main" id="{A8D5D695-8B8C-E763-7385-2B5F6E3DDD63}"/>
              </a:ext>
            </a:extLst>
          </p:cNvPr>
          <p:cNvSpPr/>
          <p:nvPr/>
        </p:nvSpPr>
        <p:spPr>
          <a:xfrm rot="21348837">
            <a:off x="7384609" y="601328"/>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664CC6F-8F5A-8D04-FE09-0B18FA327DBF}"/>
              </a:ext>
            </a:extLst>
          </p:cNvPr>
          <p:cNvSpPr txBox="1"/>
          <p:nvPr/>
        </p:nvSpPr>
        <p:spPr>
          <a:xfrm>
            <a:off x="5281784" y="2113304"/>
            <a:ext cx="43243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Problem Statement</a:t>
            </a:r>
          </a:p>
        </p:txBody>
      </p:sp>
      <p:sp>
        <p:nvSpPr>
          <p:cNvPr id="7" name="TextBox 6">
            <a:extLst>
              <a:ext uri="{FF2B5EF4-FFF2-40B4-BE49-F238E27FC236}">
                <a16:creationId xmlns:a16="http://schemas.microsoft.com/office/drawing/2014/main" id="{1EA77585-7B80-A846-B169-067C0CF30B70}"/>
              </a:ext>
            </a:extLst>
          </p:cNvPr>
          <p:cNvSpPr txBox="1"/>
          <p:nvPr/>
        </p:nvSpPr>
        <p:spPr>
          <a:xfrm>
            <a:off x="5672553" y="3228944"/>
            <a:ext cx="499359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Machine learning pipeline</a:t>
            </a:r>
          </a:p>
        </p:txBody>
      </p:sp>
      <p:sp>
        <p:nvSpPr>
          <p:cNvPr id="8" name="TextBox 7">
            <a:extLst>
              <a:ext uri="{FF2B5EF4-FFF2-40B4-BE49-F238E27FC236}">
                <a16:creationId xmlns:a16="http://schemas.microsoft.com/office/drawing/2014/main" id="{80D5C647-C327-801F-F1E0-3DC022EC3550}"/>
              </a:ext>
            </a:extLst>
          </p:cNvPr>
          <p:cNvSpPr txBox="1"/>
          <p:nvPr/>
        </p:nvSpPr>
        <p:spPr>
          <a:xfrm>
            <a:off x="5281784" y="4344584"/>
            <a:ext cx="5384359"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Well-architected framework</a:t>
            </a:r>
          </a:p>
        </p:txBody>
      </p:sp>
    </p:spTree>
    <p:extLst>
      <p:ext uri="{BB962C8B-B14F-4D97-AF65-F5344CB8AC3E}">
        <p14:creationId xmlns:p14="http://schemas.microsoft.com/office/powerpoint/2010/main" val="1734854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341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9ECF578-13FE-0C62-F729-D8DD35C8E0BB}"/>
              </a:ext>
            </a:extLst>
          </p:cNvPr>
          <p:cNvSpPr txBox="1"/>
          <p:nvPr/>
        </p:nvSpPr>
        <p:spPr>
          <a:xfrm>
            <a:off x="158240" y="1809750"/>
            <a:ext cx="2212253" cy="369332"/>
          </a:xfrm>
          <a:prstGeom prst="rect">
            <a:avLst/>
          </a:prstGeom>
          <a:noFill/>
        </p:spPr>
        <p:txBody>
          <a:bodyPr wrap="square" rtlCol="0">
            <a:spAutoFit/>
          </a:bodyPr>
          <a:lstStyle/>
          <a:p>
            <a:r>
              <a:rPr lang="en-US" dirty="0">
                <a:latin typeface="Arial Rounded MT Bold" panose="020F0704030504030204" pitchFamily="34" charset="0"/>
              </a:rPr>
              <a:t>Business Problem</a:t>
            </a:r>
          </a:p>
        </p:txBody>
      </p:sp>
      <p:cxnSp>
        <p:nvCxnSpPr>
          <p:cNvPr id="5" name="Straight Arrow Connector 4">
            <a:extLst>
              <a:ext uri="{FF2B5EF4-FFF2-40B4-BE49-F238E27FC236}">
                <a16:creationId xmlns:a16="http://schemas.microsoft.com/office/drawing/2014/main" id="{33048C7A-AA77-AEC5-1E89-8A93128D36A7}"/>
              </a:ext>
            </a:extLst>
          </p:cNvPr>
          <p:cNvCxnSpPr>
            <a:cxnSpLocks/>
            <a:stCxn id="2" idx="2"/>
            <a:endCxn id="7" idx="0"/>
          </p:cNvCxnSpPr>
          <p:nvPr/>
        </p:nvCxnSpPr>
        <p:spPr>
          <a:xfrm>
            <a:off x="1264367" y="2179082"/>
            <a:ext cx="0"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97E5E4F5-887C-83BA-3472-651F4D882B54}"/>
              </a:ext>
            </a:extLst>
          </p:cNvPr>
          <p:cNvSpPr/>
          <p:nvPr/>
        </p:nvSpPr>
        <p:spPr>
          <a:xfrm>
            <a:off x="528484" y="2952880"/>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Formulate problem</a:t>
            </a:r>
          </a:p>
        </p:txBody>
      </p:sp>
      <p:cxnSp>
        <p:nvCxnSpPr>
          <p:cNvPr id="17" name="Straight Arrow Connector 16">
            <a:extLst>
              <a:ext uri="{FF2B5EF4-FFF2-40B4-BE49-F238E27FC236}">
                <a16:creationId xmlns:a16="http://schemas.microsoft.com/office/drawing/2014/main" id="{09787101-D16B-0D62-9E4A-65E149E14A4A}"/>
              </a:ext>
            </a:extLst>
          </p:cNvPr>
          <p:cNvCxnSpPr>
            <a:cxnSpLocks/>
          </p:cNvCxnSpPr>
          <p:nvPr/>
        </p:nvCxnSpPr>
        <p:spPr>
          <a:xfrm flipH="1">
            <a:off x="1264365" y="3714750"/>
            <a:ext cx="1"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ECFE5E59-6AE1-BAB3-02B8-3EE5A34B6D6A}"/>
              </a:ext>
            </a:extLst>
          </p:cNvPr>
          <p:cNvSpPr/>
          <p:nvPr/>
        </p:nvSpPr>
        <p:spPr>
          <a:xfrm>
            <a:off x="528484"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Collect and label data</a:t>
            </a:r>
          </a:p>
        </p:txBody>
      </p:sp>
      <p:cxnSp>
        <p:nvCxnSpPr>
          <p:cNvPr id="20" name="Straight Arrow Connector 19">
            <a:extLst>
              <a:ext uri="{FF2B5EF4-FFF2-40B4-BE49-F238E27FC236}">
                <a16:creationId xmlns:a16="http://schemas.microsoft.com/office/drawing/2014/main" id="{D7FEB089-8BF3-1AA7-5C09-1763A0B95674}"/>
              </a:ext>
            </a:extLst>
          </p:cNvPr>
          <p:cNvCxnSpPr>
            <a:cxnSpLocks/>
            <a:stCxn id="19" idx="3"/>
          </p:cNvCxnSpPr>
          <p:nvPr/>
        </p:nvCxnSpPr>
        <p:spPr>
          <a:xfrm>
            <a:off x="2000250" y="4869483"/>
            <a:ext cx="370243" cy="1173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F1A1D946-28EF-73D9-695E-3B2186368B4F}"/>
              </a:ext>
            </a:extLst>
          </p:cNvPr>
          <p:cNvSpPr/>
          <p:nvPr/>
        </p:nvSpPr>
        <p:spPr>
          <a:xfrm>
            <a:off x="2390737"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Evaluate data</a:t>
            </a:r>
          </a:p>
        </p:txBody>
      </p:sp>
      <p:cxnSp>
        <p:nvCxnSpPr>
          <p:cNvPr id="29" name="Straight Arrow Connector 28">
            <a:extLst>
              <a:ext uri="{FF2B5EF4-FFF2-40B4-BE49-F238E27FC236}">
                <a16:creationId xmlns:a16="http://schemas.microsoft.com/office/drawing/2014/main" id="{F2C1782D-CE2A-CCF7-585A-882D78ACDB70}"/>
              </a:ext>
            </a:extLst>
          </p:cNvPr>
          <p:cNvCxnSpPr>
            <a:cxnSpLocks/>
          </p:cNvCxnSpPr>
          <p:nvPr/>
        </p:nvCxnSpPr>
        <p:spPr>
          <a:xfrm>
            <a:off x="3862503" y="4904682"/>
            <a:ext cx="499947"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812FB325-FBF2-E2B8-3A44-E77A4841D448}"/>
              </a:ext>
            </a:extLst>
          </p:cNvPr>
          <p:cNvSpPr/>
          <p:nvPr/>
        </p:nvSpPr>
        <p:spPr>
          <a:xfrm>
            <a:off x="4362450" y="4402792"/>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Perform feature engineering</a:t>
            </a:r>
          </a:p>
        </p:txBody>
      </p:sp>
      <p:cxnSp>
        <p:nvCxnSpPr>
          <p:cNvPr id="33" name="Straight Arrow Connector 32">
            <a:extLst>
              <a:ext uri="{FF2B5EF4-FFF2-40B4-BE49-F238E27FC236}">
                <a16:creationId xmlns:a16="http://schemas.microsoft.com/office/drawing/2014/main" id="{5802EC3C-FB91-67DC-184D-3122A56484AA}"/>
              </a:ext>
            </a:extLst>
          </p:cNvPr>
          <p:cNvCxnSpPr>
            <a:cxnSpLocks/>
          </p:cNvCxnSpPr>
          <p:nvPr/>
        </p:nvCxnSpPr>
        <p:spPr>
          <a:xfrm>
            <a:off x="6212115" y="4904682"/>
            <a:ext cx="417016"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87EF9351-9152-02E7-C148-CBCB8061146C}"/>
              </a:ext>
            </a:extLst>
          </p:cNvPr>
          <p:cNvSpPr/>
          <p:nvPr/>
        </p:nvSpPr>
        <p:spPr>
          <a:xfrm>
            <a:off x="6629131"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Select and train model</a:t>
            </a:r>
          </a:p>
        </p:txBody>
      </p:sp>
      <p:cxnSp>
        <p:nvCxnSpPr>
          <p:cNvPr id="35" name="Straight Arrow Connector 34">
            <a:extLst>
              <a:ext uri="{FF2B5EF4-FFF2-40B4-BE49-F238E27FC236}">
                <a16:creationId xmlns:a16="http://schemas.microsoft.com/office/drawing/2014/main" id="{E5F6853D-E02F-1782-5414-5827F72AA732}"/>
              </a:ext>
            </a:extLst>
          </p:cNvPr>
          <p:cNvCxnSpPr>
            <a:cxnSpLocks/>
          </p:cNvCxnSpPr>
          <p:nvPr/>
        </p:nvCxnSpPr>
        <p:spPr>
          <a:xfrm>
            <a:off x="8100897" y="4869483"/>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64D527E0-2B9B-FBB7-A43D-0135D77ABEEA}"/>
              </a:ext>
            </a:extLst>
          </p:cNvPr>
          <p:cNvSpPr/>
          <p:nvPr/>
        </p:nvSpPr>
        <p:spPr>
          <a:xfrm>
            <a:off x="8458200"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Evaluate model</a:t>
            </a:r>
          </a:p>
        </p:txBody>
      </p:sp>
      <p:cxnSp>
        <p:nvCxnSpPr>
          <p:cNvPr id="41" name="Straight Arrow Connector 40">
            <a:extLst>
              <a:ext uri="{FF2B5EF4-FFF2-40B4-BE49-F238E27FC236}">
                <a16:creationId xmlns:a16="http://schemas.microsoft.com/office/drawing/2014/main" id="{7ACBE1A3-8AFE-7CD7-9DA2-F90ACE97F6F1}"/>
              </a:ext>
            </a:extLst>
          </p:cNvPr>
          <p:cNvCxnSpPr>
            <a:cxnSpLocks/>
          </p:cNvCxnSpPr>
          <p:nvPr/>
        </p:nvCxnSpPr>
        <p:spPr>
          <a:xfrm>
            <a:off x="9929966" y="4904682"/>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7C8016AD-764B-F35F-B7BF-1C5E8148B5BD}"/>
              </a:ext>
            </a:extLst>
          </p:cNvPr>
          <p:cNvSpPr/>
          <p:nvPr/>
        </p:nvSpPr>
        <p:spPr>
          <a:xfrm rot="18948755">
            <a:off x="10549481" y="4330298"/>
            <a:ext cx="1148767" cy="1148767"/>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664CB7F-6A3C-5708-4D51-D0E637C6770D}"/>
              </a:ext>
            </a:extLst>
          </p:cNvPr>
          <p:cNvSpPr txBox="1"/>
          <p:nvPr/>
        </p:nvSpPr>
        <p:spPr>
          <a:xfrm>
            <a:off x="10389885" y="4419551"/>
            <a:ext cx="1471766" cy="923330"/>
          </a:xfrm>
          <a:prstGeom prst="rect">
            <a:avLst/>
          </a:prstGeom>
          <a:noFill/>
        </p:spPr>
        <p:txBody>
          <a:bodyPr wrap="square" rtlCol="0">
            <a:spAutoFit/>
          </a:bodyPr>
          <a:lstStyle/>
          <a:p>
            <a:pPr algn="ctr"/>
            <a:r>
              <a:rPr lang="en-US" dirty="0">
                <a:latin typeface="Arial Rounded MT Bold" panose="020F0704030504030204" pitchFamily="34" charset="0"/>
              </a:rPr>
              <a:t>Meet business goal</a:t>
            </a:r>
          </a:p>
        </p:txBody>
      </p:sp>
      <p:sp>
        <p:nvSpPr>
          <p:cNvPr id="45" name="Rectangle 44">
            <a:extLst>
              <a:ext uri="{FF2B5EF4-FFF2-40B4-BE49-F238E27FC236}">
                <a16:creationId xmlns:a16="http://schemas.microsoft.com/office/drawing/2014/main" id="{9D9575D8-AD75-63A6-5FDA-8A4F7E03A8DD}"/>
              </a:ext>
            </a:extLst>
          </p:cNvPr>
          <p:cNvSpPr/>
          <p:nvPr/>
        </p:nvSpPr>
        <p:spPr>
          <a:xfrm>
            <a:off x="6373747" y="2952880"/>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Tune model</a:t>
            </a:r>
          </a:p>
        </p:txBody>
      </p:sp>
      <p:cxnSp>
        <p:nvCxnSpPr>
          <p:cNvPr id="47" name="Straight Connector 46">
            <a:extLst>
              <a:ext uri="{FF2B5EF4-FFF2-40B4-BE49-F238E27FC236}">
                <a16:creationId xmlns:a16="http://schemas.microsoft.com/office/drawing/2014/main" id="{B1B52D86-AFA4-CD39-54D6-F06D40238A63}"/>
              </a:ext>
            </a:extLst>
          </p:cNvPr>
          <p:cNvCxnSpPr>
            <a:cxnSpLocks/>
          </p:cNvCxnSpPr>
          <p:nvPr/>
        </p:nvCxnSpPr>
        <p:spPr>
          <a:xfrm flipV="1">
            <a:off x="9187227" y="3333815"/>
            <a:ext cx="0" cy="1154733"/>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158FE35-0B3D-F849-1D88-6B8AB535AD9E}"/>
              </a:ext>
            </a:extLst>
          </p:cNvPr>
          <p:cNvCxnSpPr>
            <a:cxnSpLocks/>
            <a:endCxn id="45" idx="3"/>
          </p:cNvCxnSpPr>
          <p:nvPr/>
        </p:nvCxnSpPr>
        <p:spPr>
          <a:xfrm flipH="1">
            <a:off x="7845513" y="3333815"/>
            <a:ext cx="134171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FD6EB53-49EB-B576-B042-20D3AE839285}"/>
              </a:ext>
            </a:extLst>
          </p:cNvPr>
          <p:cNvCxnSpPr>
            <a:cxnSpLocks/>
          </p:cNvCxnSpPr>
          <p:nvPr/>
        </p:nvCxnSpPr>
        <p:spPr>
          <a:xfrm flipH="1">
            <a:off x="5287417" y="3333815"/>
            <a:ext cx="1086330" cy="0"/>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A8E750-DEDE-8934-994C-638A9CB7E5C9}"/>
              </a:ext>
            </a:extLst>
          </p:cNvPr>
          <p:cNvCxnSpPr>
            <a:cxnSpLocks/>
          </p:cNvCxnSpPr>
          <p:nvPr/>
        </p:nvCxnSpPr>
        <p:spPr>
          <a:xfrm>
            <a:off x="5287417" y="3333815"/>
            <a:ext cx="0" cy="1085736"/>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4279883-6073-72F7-2B4C-F8F66BB112B8}"/>
              </a:ext>
            </a:extLst>
          </p:cNvPr>
          <p:cNvCxnSpPr>
            <a:cxnSpLocks/>
          </p:cNvCxnSpPr>
          <p:nvPr/>
        </p:nvCxnSpPr>
        <p:spPr>
          <a:xfrm flipV="1">
            <a:off x="11123864" y="2279215"/>
            <a:ext cx="0" cy="1822434"/>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3FD229DB-1715-995E-6479-CC1694AA603C}"/>
              </a:ext>
            </a:extLst>
          </p:cNvPr>
          <p:cNvSpPr/>
          <p:nvPr/>
        </p:nvSpPr>
        <p:spPr>
          <a:xfrm>
            <a:off x="10198897" y="1298616"/>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Model deployment</a:t>
            </a:r>
          </a:p>
        </p:txBody>
      </p:sp>
      <p:cxnSp>
        <p:nvCxnSpPr>
          <p:cNvPr id="65" name="Straight Connector 64">
            <a:extLst>
              <a:ext uri="{FF2B5EF4-FFF2-40B4-BE49-F238E27FC236}">
                <a16:creationId xmlns:a16="http://schemas.microsoft.com/office/drawing/2014/main" id="{5C9D4913-C83A-63CF-82B4-A553AC40ECE1}"/>
              </a:ext>
            </a:extLst>
          </p:cNvPr>
          <p:cNvCxnSpPr>
            <a:cxnSpLocks/>
            <a:stCxn id="64" idx="1"/>
          </p:cNvCxnSpPr>
          <p:nvPr/>
        </p:nvCxnSpPr>
        <p:spPr>
          <a:xfrm flipH="1">
            <a:off x="3126620" y="1777040"/>
            <a:ext cx="707227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45073BA-2F76-6475-CDB0-08ECAD26CF86}"/>
              </a:ext>
            </a:extLst>
          </p:cNvPr>
          <p:cNvCxnSpPr>
            <a:cxnSpLocks/>
          </p:cNvCxnSpPr>
          <p:nvPr/>
        </p:nvCxnSpPr>
        <p:spPr>
          <a:xfrm>
            <a:off x="3126620" y="1777040"/>
            <a:ext cx="0" cy="2737696"/>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2AF6C552-D9B1-F396-BBA7-C8CD06A9BF8A}"/>
              </a:ext>
            </a:extLst>
          </p:cNvPr>
          <p:cNvCxnSpPr>
            <a:cxnSpLocks/>
          </p:cNvCxnSpPr>
          <p:nvPr/>
        </p:nvCxnSpPr>
        <p:spPr>
          <a:xfrm>
            <a:off x="11123864" y="5716901"/>
            <a:ext cx="0" cy="1007682"/>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2F58E40-9B66-AE20-D949-CE5BF1708057}"/>
              </a:ext>
            </a:extLst>
          </p:cNvPr>
          <p:cNvCxnSpPr>
            <a:cxnSpLocks/>
          </p:cNvCxnSpPr>
          <p:nvPr/>
        </p:nvCxnSpPr>
        <p:spPr>
          <a:xfrm flipH="1">
            <a:off x="5287417" y="6168982"/>
            <a:ext cx="583644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98BBAC65-F229-103E-8847-7A096E45617C}"/>
              </a:ext>
            </a:extLst>
          </p:cNvPr>
          <p:cNvCxnSpPr>
            <a:cxnSpLocks/>
            <a:endCxn id="30" idx="2"/>
          </p:cNvCxnSpPr>
          <p:nvPr/>
        </p:nvCxnSpPr>
        <p:spPr>
          <a:xfrm flipV="1">
            <a:off x="5287417" y="5359640"/>
            <a:ext cx="0" cy="809342"/>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161E8B45-3BE3-1A47-B1AD-62B3348C30CB}"/>
              </a:ext>
            </a:extLst>
          </p:cNvPr>
          <p:cNvCxnSpPr>
            <a:cxnSpLocks/>
          </p:cNvCxnSpPr>
          <p:nvPr/>
        </p:nvCxnSpPr>
        <p:spPr>
          <a:xfrm flipH="1" flipV="1">
            <a:off x="1264365" y="6672823"/>
            <a:ext cx="9859498" cy="3128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069257DF-5B79-106F-9496-2902279ECE89}"/>
              </a:ext>
            </a:extLst>
          </p:cNvPr>
          <p:cNvCxnSpPr>
            <a:cxnSpLocks/>
            <a:endCxn id="19" idx="2"/>
          </p:cNvCxnSpPr>
          <p:nvPr/>
        </p:nvCxnSpPr>
        <p:spPr>
          <a:xfrm flipV="1">
            <a:off x="1264365" y="5250418"/>
            <a:ext cx="2" cy="1422405"/>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04A54B41-B9C9-130B-2565-2C0E5A1B8F63}"/>
              </a:ext>
            </a:extLst>
          </p:cNvPr>
          <p:cNvSpPr txBox="1"/>
          <p:nvPr/>
        </p:nvSpPr>
        <p:spPr>
          <a:xfrm>
            <a:off x="10434464" y="3149149"/>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Yes</a:t>
            </a:r>
          </a:p>
        </p:txBody>
      </p:sp>
      <p:sp>
        <p:nvSpPr>
          <p:cNvPr id="94" name="TextBox 93">
            <a:extLst>
              <a:ext uri="{FF2B5EF4-FFF2-40B4-BE49-F238E27FC236}">
                <a16:creationId xmlns:a16="http://schemas.microsoft.com/office/drawing/2014/main" id="{7E583792-D70A-21DF-07BB-F28BD56EF69A}"/>
              </a:ext>
            </a:extLst>
          </p:cNvPr>
          <p:cNvSpPr txBox="1"/>
          <p:nvPr/>
        </p:nvSpPr>
        <p:spPr>
          <a:xfrm>
            <a:off x="10522913" y="5699803"/>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No</a:t>
            </a:r>
          </a:p>
        </p:txBody>
      </p:sp>
      <p:sp>
        <p:nvSpPr>
          <p:cNvPr id="95" name="TextBox 94">
            <a:extLst>
              <a:ext uri="{FF2B5EF4-FFF2-40B4-BE49-F238E27FC236}">
                <a16:creationId xmlns:a16="http://schemas.microsoft.com/office/drawing/2014/main" id="{E59A276D-761E-D00C-E143-B8C9066126FA}"/>
              </a:ext>
            </a:extLst>
          </p:cNvPr>
          <p:cNvSpPr txBox="1"/>
          <p:nvPr/>
        </p:nvSpPr>
        <p:spPr>
          <a:xfrm>
            <a:off x="5358011" y="1374783"/>
            <a:ext cx="3352627" cy="369332"/>
          </a:xfrm>
          <a:prstGeom prst="rect">
            <a:avLst/>
          </a:prstGeom>
          <a:noFill/>
        </p:spPr>
        <p:txBody>
          <a:bodyPr wrap="square" rtlCol="0">
            <a:spAutoFit/>
          </a:bodyPr>
          <a:lstStyle/>
          <a:p>
            <a:pPr algn="ctr"/>
            <a:r>
              <a:rPr lang="en-US" dirty="0">
                <a:latin typeface="Arial Rounded MT Bold" panose="020F0704030504030204" pitchFamily="34" charset="0"/>
              </a:rPr>
              <a:t>New data or re-training</a:t>
            </a:r>
          </a:p>
        </p:txBody>
      </p:sp>
      <p:sp>
        <p:nvSpPr>
          <p:cNvPr id="96" name="TextBox 95">
            <a:extLst>
              <a:ext uri="{FF2B5EF4-FFF2-40B4-BE49-F238E27FC236}">
                <a16:creationId xmlns:a16="http://schemas.microsoft.com/office/drawing/2014/main" id="{60940ED5-26DE-3BF7-2F4C-3BBB34B3BCC6}"/>
              </a:ext>
            </a:extLst>
          </p:cNvPr>
          <p:cNvSpPr txBox="1"/>
          <p:nvPr/>
        </p:nvSpPr>
        <p:spPr>
          <a:xfrm>
            <a:off x="6529326" y="5776954"/>
            <a:ext cx="3352627" cy="369332"/>
          </a:xfrm>
          <a:prstGeom prst="rect">
            <a:avLst/>
          </a:prstGeom>
          <a:noFill/>
        </p:spPr>
        <p:txBody>
          <a:bodyPr wrap="square" rtlCol="0">
            <a:spAutoFit/>
          </a:bodyPr>
          <a:lstStyle/>
          <a:p>
            <a:pPr algn="ctr"/>
            <a:r>
              <a:rPr lang="en-US" dirty="0">
                <a:latin typeface="Arial Rounded MT Bold" panose="020F0704030504030204" pitchFamily="34" charset="0"/>
              </a:rPr>
              <a:t>Feature augmentation</a:t>
            </a:r>
          </a:p>
        </p:txBody>
      </p:sp>
      <p:sp>
        <p:nvSpPr>
          <p:cNvPr id="97" name="TextBox 96">
            <a:extLst>
              <a:ext uri="{FF2B5EF4-FFF2-40B4-BE49-F238E27FC236}">
                <a16:creationId xmlns:a16="http://schemas.microsoft.com/office/drawing/2014/main" id="{2965FA56-8AA5-B626-09FA-BC7E63832BB1}"/>
              </a:ext>
            </a:extLst>
          </p:cNvPr>
          <p:cNvSpPr txBox="1"/>
          <p:nvPr/>
        </p:nvSpPr>
        <p:spPr>
          <a:xfrm>
            <a:off x="3950961" y="6268829"/>
            <a:ext cx="3352627" cy="369332"/>
          </a:xfrm>
          <a:prstGeom prst="rect">
            <a:avLst/>
          </a:prstGeom>
          <a:noFill/>
        </p:spPr>
        <p:txBody>
          <a:bodyPr wrap="square" rtlCol="0">
            <a:spAutoFit/>
          </a:bodyPr>
          <a:lstStyle/>
          <a:p>
            <a:pPr algn="ctr"/>
            <a:r>
              <a:rPr lang="en-US" dirty="0">
                <a:latin typeface="Arial Rounded MT Bold" panose="020F0704030504030204" pitchFamily="34" charset="0"/>
              </a:rPr>
              <a:t>Data augmentation</a:t>
            </a:r>
          </a:p>
        </p:txBody>
      </p:sp>
    </p:spTree>
    <p:extLst>
      <p:ext uri="{BB962C8B-B14F-4D97-AF65-F5344CB8AC3E}">
        <p14:creationId xmlns:p14="http://schemas.microsoft.com/office/powerpoint/2010/main" val="2969726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53" presetClass="entr" presetSubtype="16"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fltVal val="0"/>
                                          </p:val>
                                        </p:tav>
                                        <p:tav tm="100000">
                                          <p:val>
                                            <p:strVal val="#ppt_h"/>
                                          </p:val>
                                        </p:tav>
                                      </p:tavLst>
                                    </p:anim>
                                    <p:animEffect transition="in" filter="fade">
                                      <p:cBhvr>
                                        <p:cTn id="54" dur="500"/>
                                        <p:tgtEl>
                                          <p:spTgt spid="3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par>
                                <p:cTn id="60" presetID="53" presetClass="entr" presetSubtype="16"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p:cTn id="62" dur="500" fill="hold"/>
                                        <p:tgtEl>
                                          <p:spTgt spid="35"/>
                                        </p:tgtEl>
                                        <p:attrNameLst>
                                          <p:attrName>ppt_w</p:attrName>
                                        </p:attrNameLst>
                                      </p:cBhvr>
                                      <p:tavLst>
                                        <p:tav tm="0">
                                          <p:val>
                                            <p:fltVal val="0"/>
                                          </p:val>
                                        </p:tav>
                                        <p:tav tm="100000">
                                          <p:val>
                                            <p:strVal val="#ppt_w"/>
                                          </p:val>
                                        </p:tav>
                                      </p:tavLst>
                                    </p:anim>
                                    <p:anim calcmode="lin" valueType="num">
                                      <p:cBhvr>
                                        <p:cTn id="63" dur="500" fill="hold"/>
                                        <p:tgtEl>
                                          <p:spTgt spid="35"/>
                                        </p:tgtEl>
                                        <p:attrNameLst>
                                          <p:attrName>ppt_h</p:attrName>
                                        </p:attrNameLst>
                                      </p:cBhvr>
                                      <p:tavLst>
                                        <p:tav tm="0">
                                          <p:val>
                                            <p:fltVal val="0"/>
                                          </p:val>
                                        </p:tav>
                                        <p:tav tm="100000">
                                          <p:val>
                                            <p:strVal val="#ppt_h"/>
                                          </p:val>
                                        </p:tav>
                                      </p:tavLst>
                                    </p:anim>
                                    <p:animEffect transition="in" filter="fade">
                                      <p:cBhvr>
                                        <p:cTn id="64" dur="500"/>
                                        <p:tgtEl>
                                          <p:spTgt spid="3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Effect transition="in" filter="fade">
                                      <p:cBhvr>
                                        <p:cTn id="69" dur="500"/>
                                        <p:tgtEl>
                                          <p:spTgt spid="36"/>
                                        </p:tgtEl>
                                      </p:cBhvr>
                                    </p:animEffect>
                                  </p:childTnLst>
                                </p:cTn>
                              </p:par>
                              <p:par>
                                <p:cTn id="70" presetID="53" presetClass="entr" presetSubtype="16"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 calcmode="lin" valueType="num">
                                      <p:cBhvr>
                                        <p:cTn id="72" dur="500" fill="hold"/>
                                        <p:tgtEl>
                                          <p:spTgt spid="41"/>
                                        </p:tgtEl>
                                        <p:attrNameLst>
                                          <p:attrName>ppt_w</p:attrName>
                                        </p:attrNameLst>
                                      </p:cBhvr>
                                      <p:tavLst>
                                        <p:tav tm="0">
                                          <p:val>
                                            <p:fltVal val="0"/>
                                          </p:val>
                                        </p:tav>
                                        <p:tav tm="100000">
                                          <p:val>
                                            <p:strVal val="#ppt_w"/>
                                          </p:val>
                                        </p:tav>
                                      </p:tavLst>
                                    </p:anim>
                                    <p:anim calcmode="lin" valueType="num">
                                      <p:cBhvr>
                                        <p:cTn id="73" dur="500" fill="hold"/>
                                        <p:tgtEl>
                                          <p:spTgt spid="41"/>
                                        </p:tgtEl>
                                        <p:attrNameLst>
                                          <p:attrName>ppt_h</p:attrName>
                                        </p:attrNameLst>
                                      </p:cBhvr>
                                      <p:tavLst>
                                        <p:tav tm="0">
                                          <p:val>
                                            <p:fltVal val="0"/>
                                          </p:val>
                                        </p:tav>
                                        <p:tav tm="100000">
                                          <p:val>
                                            <p:strVal val="#ppt_h"/>
                                          </p:val>
                                        </p:tav>
                                      </p:tavLst>
                                    </p:anim>
                                    <p:animEffect transition="in" filter="fade">
                                      <p:cBhvr>
                                        <p:cTn id="74" dur="500"/>
                                        <p:tgtEl>
                                          <p:spTgt spid="4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 calcmode="lin" valueType="num">
                                      <p:cBhvr>
                                        <p:cTn id="77" dur="500" fill="hold"/>
                                        <p:tgtEl>
                                          <p:spTgt spid="42"/>
                                        </p:tgtEl>
                                        <p:attrNameLst>
                                          <p:attrName>ppt_w</p:attrName>
                                        </p:attrNameLst>
                                      </p:cBhvr>
                                      <p:tavLst>
                                        <p:tav tm="0">
                                          <p:val>
                                            <p:fltVal val="0"/>
                                          </p:val>
                                        </p:tav>
                                        <p:tav tm="100000">
                                          <p:val>
                                            <p:strVal val="#ppt_w"/>
                                          </p:val>
                                        </p:tav>
                                      </p:tavLst>
                                    </p:anim>
                                    <p:anim calcmode="lin" valueType="num">
                                      <p:cBhvr>
                                        <p:cTn id="78" dur="500" fill="hold"/>
                                        <p:tgtEl>
                                          <p:spTgt spid="42"/>
                                        </p:tgtEl>
                                        <p:attrNameLst>
                                          <p:attrName>ppt_h</p:attrName>
                                        </p:attrNameLst>
                                      </p:cBhvr>
                                      <p:tavLst>
                                        <p:tav tm="0">
                                          <p:val>
                                            <p:fltVal val="0"/>
                                          </p:val>
                                        </p:tav>
                                        <p:tav tm="100000">
                                          <p:val>
                                            <p:strVal val="#ppt_h"/>
                                          </p:val>
                                        </p:tav>
                                      </p:tavLst>
                                    </p:anim>
                                    <p:animEffect transition="in" filter="fade">
                                      <p:cBhvr>
                                        <p:cTn id="79" dur="500"/>
                                        <p:tgtEl>
                                          <p:spTgt spid="4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p:cTn id="82" dur="500" fill="hold"/>
                                        <p:tgtEl>
                                          <p:spTgt spid="43"/>
                                        </p:tgtEl>
                                        <p:attrNameLst>
                                          <p:attrName>ppt_w</p:attrName>
                                        </p:attrNameLst>
                                      </p:cBhvr>
                                      <p:tavLst>
                                        <p:tav tm="0">
                                          <p:val>
                                            <p:fltVal val="0"/>
                                          </p:val>
                                        </p:tav>
                                        <p:tav tm="100000">
                                          <p:val>
                                            <p:strVal val="#ppt_w"/>
                                          </p:val>
                                        </p:tav>
                                      </p:tavLst>
                                    </p:anim>
                                    <p:anim calcmode="lin" valueType="num">
                                      <p:cBhvr>
                                        <p:cTn id="83" dur="500" fill="hold"/>
                                        <p:tgtEl>
                                          <p:spTgt spid="43"/>
                                        </p:tgtEl>
                                        <p:attrNameLst>
                                          <p:attrName>ppt_h</p:attrName>
                                        </p:attrNameLst>
                                      </p:cBhvr>
                                      <p:tavLst>
                                        <p:tav tm="0">
                                          <p:val>
                                            <p:fltVal val="0"/>
                                          </p:val>
                                        </p:tav>
                                        <p:tav tm="100000">
                                          <p:val>
                                            <p:strVal val="#ppt_h"/>
                                          </p:val>
                                        </p:tav>
                                      </p:tavLst>
                                    </p:anim>
                                    <p:animEffect transition="in" filter="fade">
                                      <p:cBhvr>
                                        <p:cTn id="84" dur="500"/>
                                        <p:tgtEl>
                                          <p:spTgt spid="4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p:cTn id="87" dur="500" fill="hold"/>
                                        <p:tgtEl>
                                          <p:spTgt spid="45"/>
                                        </p:tgtEl>
                                        <p:attrNameLst>
                                          <p:attrName>ppt_w</p:attrName>
                                        </p:attrNameLst>
                                      </p:cBhvr>
                                      <p:tavLst>
                                        <p:tav tm="0">
                                          <p:val>
                                            <p:fltVal val="0"/>
                                          </p:val>
                                        </p:tav>
                                        <p:tav tm="100000">
                                          <p:val>
                                            <p:strVal val="#ppt_w"/>
                                          </p:val>
                                        </p:tav>
                                      </p:tavLst>
                                    </p:anim>
                                    <p:anim calcmode="lin" valueType="num">
                                      <p:cBhvr>
                                        <p:cTn id="88" dur="500" fill="hold"/>
                                        <p:tgtEl>
                                          <p:spTgt spid="45"/>
                                        </p:tgtEl>
                                        <p:attrNameLst>
                                          <p:attrName>ppt_h</p:attrName>
                                        </p:attrNameLst>
                                      </p:cBhvr>
                                      <p:tavLst>
                                        <p:tav tm="0">
                                          <p:val>
                                            <p:fltVal val="0"/>
                                          </p:val>
                                        </p:tav>
                                        <p:tav tm="100000">
                                          <p:val>
                                            <p:strVal val="#ppt_h"/>
                                          </p:val>
                                        </p:tav>
                                      </p:tavLst>
                                    </p:anim>
                                    <p:animEffect transition="in" filter="fade">
                                      <p:cBhvr>
                                        <p:cTn id="89" dur="500"/>
                                        <p:tgtEl>
                                          <p:spTgt spid="45"/>
                                        </p:tgtEl>
                                      </p:cBhvr>
                                    </p:animEffect>
                                  </p:childTnLst>
                                </p:cTn>
                              </p:par>
                              <p:par>
                                <p:cTn id="90" presetID="53" presetClass="entr" presetSubtype="16"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 calcmode="lin" valueType="num">
                                      <p:cBhvr>
                                        <p:cTn id="92" dur="500" fill="hold"/>
                                        <p:tgtEl>
                                          <p:spTgt spid="47"/>
                                        </p:tgtEl>
                                        <p:attrNameLst>
                                          <p:attrName>ppt_w</p:attrName>
                                        </p:attrNameLst>
                                      </p:cBhvr>
                                      <p:tavLst>
                                        <p:tav tm="0">
                                          <p:val>
                                            <p:fltVal val="0"/>
                                          </p:val>
                                        </p:tav>
                                        <p:tav tm="100000">
                                          <p:val>
                                            <p:strVal val="#ppt_w"/>
                                          </p:val>
                                        </p:tav>
                                      </p:tavLst>
                                    </p:anim>
                                    <p:anim calcmode="lin" valueType="num">
                                      <p:cBhvr>
                                        <p:cTn id="93" dur="500" fill="hold"/>
                                        <p:tgtEl>
                                          <p:spTgt spid="47"/>
                                        </p:tgtEl>
                                        <p:attrNameLst>
                                          <p:attrName>ppt_h</p:attrName>
                                        </p:attrNameLst>
                                      </p:cBhvr>
                                      <p:tavLst>
                                        <p:tav tm="0">
                                          <p:val>
                                            <p:fltVal val="0"/>
                                          </p:val>
                                        </p:tav>
                                        <p:tav tm="100000">
                                          <p:val>
                                            <p:strVal val="#ppt_h"/>
                                          </p:val>
                                        </p:tav>
                                      </p:tavLst>
                                    </p:anim>
                                    <p:animEffect transition="in" filter="fade">
                                      <p:cBhvr>
                                        <p:cTn id="94" dur="500"/>
                                        <p:tgtEl>
                                          <p:spTgt spid="47"/>
                                        </p:tgtEl>
                                      </p:cBhvr>
                                    </p:animEffect>
                                  </p:childTnLst>
                                </p:cTn>
                              </p:par>
                              <p:par>
                                <p:cTn id="95" presetID="53" presetClass="entr" presetSubtype="16" fill="hold" nodeType="withEffect">
                                  <p:stCondLst>
                                    <p:cond delay="0"/>
                                  </p:stCondLst>
                                  <p:childTnLst>
                                    <p:set>
                                      <p:cBhvr>
                                        <p:cTn id="96" dur="1" fill="hold">
                                          <p:stCondLst>
                                            <p:cond delay="0"/>
                                          </p:stCondLst>
                                        </p:cTn>
                                        <p:tgtEl>
                                          <p:spTgt spid="48"/>
                                        </p:tgtEl>
                                        <p:attrNameLst>
                                          <p:attrName>style.visibility</p:attrName>
                                        </p:attrNameLst>
                                      </p:cBhvr>
                                      <p:to>
                                        <p:strVal val="visible"/>
                                      </p:to>
                                    </p:set>
                                    <p:anim calcmode="lin" valueType="num">
                                      <p:cBhvr>
                                        <p:cTn id="97" dur="500" fill="hold"/>
                                        <p:tgtEl>
                                          <p:spTgt spid="48"/>
                                        </p:tgtEl>
                                        <p:attrNameLst>
                                          <p:attrName>ppt_w</p:attrName>
                                        </p:attrNameLst>
                                      </p:cBhvr>
                                      <p:tavLst>
                                        <p:tav tm="0">
                                          <p:val>
                                            <p:fltVal val="0"/>
                                          </p:val>
                                        </p:tav>
                                        <p:tav tm="100000">
                                          <p:val>
                                            <p:strVal val="#ppt_w"/>
                                          </p:val>
                                        </p:tav>
                                      </p:tavLst>
                                    </p:anim>
                                    <p:anim calcmode="lin" valueType="num">
                                      <p:cBhvr>
                                        <p:cTn id="98" dur="500" fill="hold"/>
                                        <p:tgtEl>
                                          <p:spTgt spid="48"/>
                                        </p:tgtEl>
                                        <p:attrNameLst>
                                          <p:attrName>ppt_h</p:attrName>
                                        </p:attrNameLst>
                                      </p:cBhvr>
                                      <p:tavLst>
                                        <p:tav tm="0">
                                          <p:val>
                                            <p:fltVal val="0"/>
                                          </p:val>
                                        </p:tav>
                                        <p:tav tm="100000">
                                          <p:val>
                                            <p:strVal val="#ppt_h"/>
                                          </p:val>
                                        </p:tav>
                                      </p:tavLst>
                                    </p:anim>
                                    <p:animEffect transition="in" filter="fade">
                                      <p:cBhvr>
                                        <p:cTn id="99" dur="500"/>
                                        <p:tgtEl>
                                          <p:spTgt spid="48"/>
                                        </p:tgtEl>
                                      </p:cBhvr>
                                    </p:animEffect>
                                  </p:childTnLst>
                                </p:cTn>
                              </p:par>
                              <p:par>
                                <p:cTn id="100" presetID="53" presetClass="entr" presetSubtype="16" fill="hold" nodeType="withEffect">
                                  <p:stCondLst>
                                    <p:cond delay="0"/>
                                  </p:stCondLst>
                                  <p:childTnLst>
                                    <p:set>
                                      <p:cBhvr>
                                        <p:cTn id="101" dur="1" fill="hold">
                                          <p:stCondLst>
                                            <p:cond delay="0"/>
                                          </p:stCondLst>
                                        </p:cTn>
                                        <p:tgtEl>
                                          <p:spTgt spid="53"/>
                                        </p:tgtEl>
                                        <p:attrNameLst>
                                          <p:attrName>style.visibility</p:attrName>
                                        </p:attrNameLst>
                                      </p:cBhvr>
                                      <p:to>
                                        <p:strVal val="visible"/>
                                      </p:to>
                                    </p:set>
                                    <p:anim calcmode="lin" valueType="num">
                                      <p:cBhvr>
                                        <p:cTn id="102" dur="500" fill="hold"/>
                                        <p:tgtEl>
                                          <p:spTgt spid="53"/>
                                        </p:tgtEl>
                                        <p:attrNameLst>
                                          <p:attrName>ppt_w</p:attrName>
                                        </p:attrNameLst>
                                      </p:cBhvr>
                                      <p:tavLst>
                                        <p:tav tm="0">
                                          <p:val>
                                            <p:fltVal val="0"/>
                                          </p:val>
                                        </p:tav>
                                        <p:tav tm="100000">
                                          <p:val>
                                            <p:strVal val="#ppt_w"/>
                                          </p:val>
                                        </p:tav>
                                      </p:tavLst>
                                    </p:anim>
                                    <p:anim calcmode="lin" valueType="num">
                                      <p:cBhvr>
                                        <p:cTn id="103" dur="500" fill="hold"/>
                                        <p:tgtEl>
                                          <p:spTgt spid="53"/>
                                        </p:tgtEl>
                                        <p:attrNameLst>
                                          <p:attrName>ppt_h</p:attrName>
                                        </p:attrNameLst>
                                      </p:cBhvr>
                                      <p:tavLst>
                                        <p:tav tm="0">
                                          <p:val>
                                            <p:fltVal val="0"/>
                                          </p:val>
                                        </p:tav>
                                        <p:tav tm="100000">
                                          <p:val>
                                            <p:strVal val="#ppt_h"/>
                                          </p:val>
                                        </p:tav>
                                      </p:tavLst>
                                    </p:anim>
                                    <p:animEffect transition="in" filter="fade">
                                      <p:cBhvr>
                                        <p:cTn id="104" dur="500"/>
                                        <p:tgtEl>
                                          <p:spTgt spid="53"/>
                                        </p:tgtEl>
                                      </p:cBhvr>
                                    </p:animEffect>
                                  </p:childTnLst>
                                </p:cTn>
                              </p:par>
                              <p:par>
                                <p:cTn id="105" presetID="53" presetClass="entr" presetSubtype="16" fill="hold" nodeType="withEffect">
                                  <p:stCondLst>
                                    <p:cond delay="0"/>
                                  </p:stCondLst>
                                  <p:childTnLst>
                                    <p:set>
                                      <p:cBhvr>
                                        <p:cTn id="106" dur="1" fill="hold">
                                          <p:stCondLst>
                                            <p:cond delay="0"/>
                                          </p:stCondLst>
                                        </p:cTn>
                                        <p:tgtEl>
                                          <p:spTgt spid="54"/>
                                        </p:tgtEl>
                                        <p:attrNameLst>
                                          <p:attrName>style.visibility</p:attrName>
                                        </p:attrNameLst>
                                      </p:cBhvr>
                                      <p:to>
                                        <p:strVal val="visible"/>
                                      </p:to>
                                    </p:set>
                                    <p:anim calcmode="lin" valueType="num">
                                      <p:cBhvr>
                                        <p:cTn id="107" dur="500" fill="hold"/>
                                        <p:tgtEl>
                                          <p:spTgt spid="54"/>
                                        </p:tgtEl>
                                        <p:attrNameLst>
                                          <p:attrName>ppt_w</p:attrName>
                                        </p:attrNameLst>
                                      </p:cBhvr>
                                      <p:tavLst>
                                        <p:tav tm="0">
                                          <p:val>
                                            <p:fltVal val="0"/>
                                          </p:val>
                                        </p:tav>
                                        <p:tav tm="100000">
                                          <p:val>
                                            <p:strVal val="#ppt_w"/>
                                          </p:val>
                                        </p:tav>
                                      </p:tavLst>
                                    </p:anim>
                                    <p:anim calcmode="lin" valueType="num">
                                      <p:cBhvr>
                                        <p:cTn id="108" dur="500" fill="hold"/>
                                        <p:tgtEl>
                                          <p:spTgt spid="54"/>
                                        </p:tgtEl>
                                        <p:attrNameLst>
                                          <p:attrName>ppt_h</p:attrName>
                                        </p:attrNameLst>
                                      </p:cBhvr>
                                      <p:tavLst>
                                        <p:tav tm="0">
                                          <p:val>
                                            <p:fltVal val="0"/>
                                          </p:val>
                                        </p:tav>
                                        <p:tav tm="100000">
                                          <p:val>
                                            <p:strVal val="#ppt_h"/>
                                          </p:val>
                                        </p:tav>
                                      </p:tavLst>
                                    </p:anim>
                                    <p:animEffect transition="in" filter="fade">
                                      <p:cBhvr>
                                        <p:cTn id="109" dur="500"/>
                                        <p:tgtEl>
                                          <p:spTgt spid="54"/>
                                        </p:tgtEl>
                                      </p:cBhvr>
                                    </p:animEffect>
                                  </p:childTnLst>
                                </p:cTn>
                              </p:par>
                              <p:par>
                                <p:cTn id="110" presetID="53" presetClass="entr" presetSubtype="16" fill="hold" nodeType="withEffect">
                                  <p:stCondLst>
                                    <p:cond delay="0"/>
                                  </p:stCondLst>
                                  <p:childTnLst>
                                    <p:set>
                                      <p:cBhvr>
                                        <p:cTn id="111" dur="1" fill="hold">
                                          <p:stCondLst>
                                            <p:cond delay="0"/>
                                          </p:stCondLst>
                                        </p:cTn>
                                        <p:tgtEl>
                                          <p:spTgt spid="61"/>
                                        </p:tgtEl>
                                        <p:attrNameLst>
                                          <p:attrName>style.visibility</p:attrName>
                                        </p:attrNameLst>
                                      </p:cBhvr>
                                      <p:to>
                                        <p:strVal val="visible"/>
                                      </p:to>
                                    </p:set>
                                    <p:anim calcmode="lin" valueType="num">
                                      <p:cBhvr>
                                        <p:cTn id="112" dur="500" fill="hold"/>
                                        <p:tgtEl>
                                          <p:spTgt spid="61"/>
                                        </p:tgtEl>
                                        <p:attrNameLst>
                                          <p:attrName>ppt_w</p:attrName>
                                        </p:attrNameLst>
                                      </p:cBhvr>
                                      <p:tavLst>
                                        <p:tav tm="0">
                                          <p:val>
                                            <p:fltVal val="0"/>
                                          </p:val>
                                        </p:tav>
                                        <p:tav tm="100000">
                                          <p:val>
                                            <p:strVal val="#ppt_w"/>
                                          </p:val>
                                        </p:tav>
                                      </p:tavLst>
                                    </p:anim>
                                    <p:anim calcmode="lin" valueType="num">
                                      <p:cBhvr>
                                        <p:cTn id="113" dur="500" fill="hold"/>
                                        <p:tgtEl>
                                          <p:spTgt spid="61"/>
                                        </p:tgtEl>
                                        <p:attrNameLst>
                                          <p:attrName>ppt_h</p:attrName>
                                        </p:attrNameLst>
                                      </p:cBhvr>
                                      <p:tavLst>
                                        <p:tav tm="0">
                                          <p:val>
                                            <p:fltVal val="0"/>
                                          </p:val>
                                        </p:tav>
                                        <p:tav tm="100000">
                                          <p:val>
                                            <p:strVal val="#ppt_h"/>
                                          </p:val>
                                        </p:tav>
                                      </p:tavLst>
                                    </p:anim>
                                    <p:animEffect transition="in" filter="fade">
                                      <p:cBhvr>
                                        <p:cTn id="114" dur="500"/>
                                        <p:tgtEl>
                                          <p:spTgt spid="6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Effect transition="in" filter="fade">
                                      <p:cBhvr>
                                        <p:cTn id="119" dur="500"/>
                                        <p:tgtEl>
                                          <p:spTgt spid="64"/>
                                        </p:tgtEl>
                                      </p:cBhvr>
                                    </p:animEffect>
                                  </p:childTnLst>
                                </p:cTn>
                              </p:par>
                              <p:par>
                                <p:cTn id="120" presetID="53" presetClass="entr" presetSubtype="16" fill="hold" nodeType="withEffect">
                                  <p:stCondLst>
                                    <p:cond delay="0"/>
                                  </p:stCondLst>
                                  <p:childTnLst>
                                    <p:set>
                                      <p:cBhvr>
                                        <p:cTn id="121" dur="1" fill="hold">
                                          <p:stCondLst>
                                            <p:cond delay="0"/>
                                          </p:stCondLst>
                                        </p:cTn>
                                        <p:tgtEl>
                                          <p:spTgt spid="65"/>
                                        </p:tgtEl>
                                        <p:attrNameLst>
                                          <p:attrName>style.visibility</p:attrName>
                                        </p:attrNameLst>
                                      </p:cBhvr>
                                      <p:to>
                                        <p:strVal val="visible"/>
                                      </p:to>
                                    </p:set>
                                    <p:anim calcmode="lin" valueType="num">
                                      <p:cBhvr>
                                        <p:cTn id="122" dur="500" fill="hold"/>
                                        <p:tgtEl>
                                          <p:spTgt spid="65"/>
                                        </p:tgtEl>
                                        <p:attrNameLst>
                                          <p:attrName>ppt_w</p:attrName>
                                        </p:attrNameLst>
                                      </p:cBhvr>
                                      <p:tavLst>
                                        <p:tav tm="0">
                                          <p:val>
                                            <p:fltVal val="0"/>
                                          </p:val>
                                        </p:tav>
                                        <p:tav tm="100000">
                                          <p:val>
                                            <p:strVal val="#ppt_w"/>
                                          </p:val>
                                        </p:tav>
                                      </p:tavLst>
                                    </p:anim>
                                    <p:anim calcmode="lin" valueType="num">
                                      <p:cBhvr>
                                        <p:cTn id="123" dur="500" fill="hold"/>
                                        <p:tgtEl>
                                          <p:spTgt spid="65"/>
                                        </p:tgtEl>
                                        <p:attrNameLst>
                                          <p:attrName>ppt_h</p:attrName>
                                        </p:attrNameLst>
                                      </p:cBhvr>
                                      <p:tavLst>
                                        <p:tav tm="0">
                                          <p:val>
                                            <p:fltVal val="0"/>
                                          </p:val>
                                        </p:tav>
                                        <p:tav tm="100000">
                                          <p:val>
                                            <p:strVal val="#ppt_h"/>
                                          </p:val>
                                        </p:tav>
                                      </p:tavLst>
                                    </p:anim>
                                    <p:animEffect transition="in" filter="fade">
                                      <p:cBhvr>
                                        <p:cTn id="124" dur="500"/>
                                        <p:tgtEl>
                                          <p:spTgt spid="65"/>
                                        </p:tgtEl>
                                      </p:cBhvr>
                                    </p:animEffect>
                                  </p:childTnLst>
                                </p:cTn>
                              </p:par>
                              <p:par>
                                <p:cTn id="125" presetID="53" presetClass="entr" presetSubtype="16" fill="hold" nodeType="withEffect">
                                  <p:stCondLst>
                                    <p:cond delay="0"/>
                                  </p:stCondLst>
                                  <p:childTnLst>
                                    <p:set>
                                      <p:cBhvr>
                                        <p:cTn id="126" dur="1" fill="hold">
                                          <p:stCondLst>
                                            <p:cond delay="0"/>
                                          </p:stCondLst>
                                        </p:cTn>
                                        <p:tgtEl>
                                          <p:spTgt spid="70"/>
                                        </p:tgtEl>
                                        <p:attrNameLst>
                                          <p:attrName>style.visibility</p:attrName>
                                        </p:attrNameLst>
                                      </p:cBhvr>
                                      <p:to>
                                        <p:strVal val="visible"/>
                                      </p:to>
                                    </p:set>
                                    <p:anim calcmode="lin" valueType="num">
                                      <p:cBhvr>
                                        <p:cTn id="127" dur="500" fill="hold"/>
                                        <p:tgtEl>
                                          <p:spTgt spid="70"/>
                                        </p:tgtEl>
                                        <p:attrNameLst>
                                          <p:attrName>ppt_w</p:attrName>
                                        </p:attrNameLst>
                                      </p:cBhvr>
                                      <p:tavLst>
                                        <p:tav tm="0">
                                          <p:val>
                                            <p:fltVal val="0"/>
                                          </p:val>
                                        </p:tav>
                                        <p:tav tm="100000">
                                          <p:val>
                                            <p:strVal val="#ppt_w"/>
                                          </p:val>
                                        </p:tav>
                                      </p:tavLst>
                                    </p:anim>
                                    <p:anim calcmode="lin" valueType="num">
                                      <p:cBhvr>
                                        <p:cTn id="128" dur="500" fill="hold"/>
                                        <p:tgtEl>
                                          <p:spTgt spid="70"/>
                                        </p:tgtEl>
                                        <p:attrNameLst>
                                          <p:attrName>ppt_h</p:attrName>
                                        </p:attrNameLst>
                                      </p:cBhvr>
                                      <p:tavLst>
                                        <p:tav tm="0">
                                          <p:val>
                                            <p:fltVal val="0"/>
                                          </p:val>
                                        </p:tav>
                                        <p:tav tm="100000">
                                          <p:val>
                                            <p:strVal val="#ppt_h"/>
                                          </p:val>
                                        </p:tav>
                                      </p:tavLst>
                                    </p:anim>
                                    <p:animEffect transition="in" filter="fade">
                                      <p:cBhvr>
                                        <p:cTn id="129" dur="500"/>
                                        <p:tgtEl>
                                          <p:spTgt spid="70"/>
                                        </p:tgtEl>
                                      </p:cBhvr>
                                    </p:animEffect>
                                  </p:childTnLst>
                                </p:cTn>
                              </p:par>
                              <p:par>
                                <p:cTn id="130" presetID="53" presetClass="entr" presetSubtype="16" fill="hold" nodeType="withEffect">
                                  <p:stCondLst>
                                    <p:cond delay="0"/>
                                  </p:stCondLst>
                                  <p:childTnLst>
                                    <p:set>
                                      <p:cBhvr>
                                        <p:cTn id="131" dur="1" fill="hold">
                                          <p:stCondLst>
                                            <p:cond delay="0"/>
                                          </p:stCondLst>
                                        </p:cTn>
                                        <p:tgtEl>
                                          <p:spTgt spid="73"/>
                                        </p:tgtEl>
                                        <p:attrNameLst>
                                          <p:attrName>style.visibility</p:attrName>
                                        </p:attrNameLst>
                                      </p:cBhvr>
                                      <p:to>
                                        <p:strVal val="visible"/>
                                      </p:to>
                                    </p:set>
                                    <p:anim calcmode="lin" valueType="num">
                                      <p:cBhvr>
                                        <p:cTn id="132" dur="500" fill="hold"/>
                                        <p:tgtEl>
                                          <p:spTgt spid="73"/>
                                        </p:tgtEl>
                                        <p:attrNameLst>
                                          <p:attrName>ppt_w</p:attrName>
                                        </p:attrNameLst>
                                      </p:cBhvr>
                                      <p:tavLst>
                                        <p:tav tm="0">
                                          <p:val>
                                            <p:fltVal val="0"/>
                                          </p:val>
                                        </p:tav>
                                        <p:tav tm="100000">
                                          <p:val>
                                            <p:strVal val="#ppt_w"/>
                                          </p:val>
                                        </p:tav>
                                      </p:tavLst>
                                    </p:anim>
                                    <p:anim calcmode="lin" valueType="num">
                                      <p:cBhvr>
                                        <p:cTn id="133" dur="500" fill="hold"/>
                                        <p:tgtEl>
                                          <p:spTgt spid="73"/>
                                        </p:tgtEl>
                                        <p:attrNameLst>
                                          <p:attrName>ppt_h</p:attrName>
                                        </p:attrNameLst>
                                      </p:cBhvr>
                                      <p:tavLst>
                                        <p:tav tm="0">
                                          <p:val>
                                            <p:fltVal val="0"/>
                                          </p:val>
                                        </p:tav>
                                        <p:tav tm="100000">
                                          <p:val>
                                            <p:strVal val="#ppt_h"/>
                                          </p:val>
                                        </p:tav>
                                      </p:tavLst>
                                    </p:anim>
                                    <p:animEffect transition="in" filter="fade">
                                      <p:cBhvr>
                                        <p:cTn id="134" dur="500"/>
                                        <p:tgtEl>
                                          <p:spTgt spid="73"/>
                                        </p:tgtEl>
                                      </p:cBhvr>
                                    </p:animEffect>
                                  </p:childTnLst>
                                </p:cTn>
                              </p:par>
                              <p:par>
                                <p:cTn id="135" presetID="53" presetClass="entr" presetSubtype="16" fill="hold" nodeType="withEffect">
                                  <p:stCondLst>
                                    <p:cond delay="0"/>
                                  </p:stCondLst>
                                  <p:childTnLst>
                                    <p:set>
                                      <p:cBhvr>
                                        <p:cTn id="136" dur="1" fill="hold">
                                          <p:stCondLst>
                                            <p:cond delay="0"/>
                                          </p:stCondLst>
                                        </p:cTn>
                                        <p:tgtEl>
                                          <p:spTgt spid="76"/>
                                        </p:tgtEl>
                                        <p:attrNameLst>
                                          <p:attrName>style.visibility</p:attrName>
                                        </p:attrNameLst>
                                      </p:cBhvr>
                                      <p:to>
                                        <p:strVal val="visible"/>
                                      </p:to>
                                    </p:set>
                                    <p:anim calcmode="lin" valueType="num">
                                      <p:cBhvr>
                                        <p:cTn id="137" dur="500" fill="hold"/>
                                        <p:tgtEl>
                                          <p:spTgt spid="76"/>
                                        </p:tgtEl>
                                        <p:attrNameLst>
                                          <p:attrName>ppt_w</p:attrName>
                                        </p:attrNameLst>
                                      </p:cBhvr>
                                      <p:tavLst>
                                        <p:tav tm="0">
                                          <p:val>
                                            <p:fltVal val="0"/>
                                          </p:val>
                                        </p:tav>
                                        <p:tav tm="100000">
                                          <p:val>
                                            <p:strVal val="#ppt_w"/>
                                          </p:val>
                                        </p:tav>
                                      </p:tavLst>
                                    </p:anim>
                                    <p:anim calcmode="lin" valueType="num">
                                      <p:cBhvr>
                                        <p:cTn id="138" dur="500" fill="hold"/>
                                        <p:tgtEl>
                                          <p:spTgt spid="76"/>
                                        </p:tgtEl>
                                        <p:attrNameLst>
                                          <p:attrName>ppt_h</p:attrName>
                                        </p:attrNameLst>
                                      </p:cBhvr>
                                      <p:tavLst>
                                        <p:tav tm="0">
                                          <p:val>
                                            <p:fltVal val="0"/>
                                          </p:val>
                                        </p:tav>
                                        <p:tav tm="100000">
                                          <p:val>
                                            <p:strVal val="#ppt_h"/>
                                          </p:val>
                                        </p:tav>
                                      </p:tavLst>
                                    </p:anim>
                                    <p:animEffect transition="in" filter="fade">
                                      <p:cBhvr>
                                        <p:cTn id="139" dur="500"/>
                                        <p:tgtEl>
                                          <p:spTgt spid="76"/>
                                        </p:tgtEl>
                                      </p:cBhvr>
                                    </p:animEffect>
                                  </p:childTnLst>
                                </p:cTn>
                              </p:par>
                              <p:par>
                                <p:cTn id="140" presetID="53" presetClass="entr" presetSubtype="16" fill="hold" nodeType="withEffect">
                                  <p:stCondLst>
                                    <p:cond delay="0"/>
                                  </p:stCondLst>
                                  <p:childTnLst>
                                    <p:set>
                                      <p:cBhvr>
                                        <p:cTn id="141" dur="1" fill="hold">
                                          <p:stCondLst>
                                            <p:cond delay="0"/>
                                          </p:stCondLst>
                                        </p:cTn>
                                        <p:tgtEl>
                                          <p:spTgt spid="77"/>
                                        </p:tgtEl>
                                        <p:attrNameLst>
                                          <p:attrName>style.visibility</p:attrName>
                                        </p:attrNameLst>
                                      </p:cBhvr>
                                      <p:to>
                                        <p:strVal val="visible"/>
                                      </p:to>
                                    </p:set>
                                    <p:anim calcmode="lin" valueType="num">
                                      <p:cBhvr>
                                        <p:cTn id="142" dur="500" fill="hold"/>
                                        <p:tgtEl>
                                          <p:spTgt spid="77"/>
                                        </p:tgtEl>
                                        <p:attrNameLst>
                                          <p:attrName>ppt_w</p:attrName>
                                        </p:attrNameLst>
                                      </p:cBhvr>
                                      <p:tavLst>
                                        <p:tav tm="0">
                                          <p:val>
                                            <p:fltVal val="0"/>
                                          </p:val>
                                        </p:tav>
                                        <p:tav tm="100000">
                                          <p:val>
                                            <p:strVal val="#ppt_w"/>
                                          </p:val>
                                        </p:tav>
                                      </p:tavLst>
                                    </p:anim>
                                    <p:anim calcmode="lin" valueType="num">
                                      <p:cBhvr>
                                        <p:cTn id="143" dur="500" fill="hold"/>
                                        <p:tgtEl>
                                          <p:spTgt spid="77"/>
                                        </p:tgtEl>
                                        <p:attrNameLst>
                                          <p:attrName>ppt_h</p:attrName>
                                        </p:attrNameLst>
                                      </p:cBhvr>
                                      <p:tavLst>
                                        <p:tav tm="0">
                                          <p:val>
                                            <p:fltVal val="0"/>
                                          </p:val>
                                        </p:tav>
                                        <p:tav tm="100000">
                                          <p:val>
                                            <p:strVal val="#ppt_h"/>
                                          </p:val>
                                        </p:tav>
                                      </p:tavLst>
                                    </p:anim>
                                    <p:animEffect transition="in" filter="fade">
                                      <p:cBhvr>
                                        <p:cTn id="144" dur="500"/>
                                        <p:tgtEl>
                                          <p:spTgt spid="77"/>
                                        </p:tgtEl>
                                      </p:cBhvr>
                                    </p:animEffect>
                                  </p:childTnLst>
                                </p:cTn>
                              </p:par>
                              <p:par>
                                <p:cTn id="145" presetID="53" presetClass="entr" presetSubtype="16" fill="hold" nodeType="withEffect">
                                  <p:stCondLst>
                                    <p:cond delay="0"/>
                                  </p:stCondLst>
                                  <p:childTnLst>
                                    <p:set>
                                      <p:cBhvr>
                                        <p:cTn id="146" dur="1" fill="hold">
                                          <p:stCondLst>
                                            <p:cond delay="0"/>
                                          </p:stCondLst>
                                        </p:cTn>
                                        <p:tgtEl>
                                          <p:spTgt spid="85"/>
                                        </p:tgtEl>
                                        <p:attrNameLst>
                                          <p:attrName>style.visibility</p:attrName>
                                        </p:attrNameLst>
                                      </p:cBhvr>
                                      <p:to>
                                        <p:strVal val="visible"/>
                                      </p:to>
                                    </p:set>
                                    <p:anim calcmode="lin" valueType="num">
                                      <p:cBhvr>
                                        <p:cTn id="147" dur="500" fill="hold"/>
                                        <p:tgtEl>
                                          <p:spTgt spid="85"/>
                                        </p:tgtEl>
                                        <p:attrNameLst>
                                          <p:attrName>ppt_w</p:attrName>
                                        </p:attrNameLst>
                                      </p:cBhvr>
                                      <p:tavLst>
                                        <p:tav tm="0">
                                          <p:val>
                                            <p:fltVal val="0"/>
                                          </p:val>
                                        </p:tav>
                                        <p:tav tm="100000">
                                          <p:val>
                                            <p:strVal val="#ppt_w"/>
                                          </p:val>
                                        </p:tav>
                                      </p:tavLst>
                                    </p:anim>
                                    <p:anim calcmode="lin" valueType="num">
                                      <p:cBhvr>
                                        <p:cTn id="148" dur="500" fill="hold"/>
                                        <p:tgtEl>
                                          <p:spTgt spid="85"/>
                                        </p:tgtEl>
                                        <p:attrNameLst>
                                          <p:attrName>ppt_h</p:attrName>
                                        </p:attrNameLst>
                                      </p:cBhvr>
                                      <p:tavLst>
                                        <p:tav tm="0">
                                          <p:val>
                                            <p:fltVal val="0"/>
                                          </p:val>
                                        </p:tav>
                                        <p:tav tm="100000">
                                          <p:val>
                                            <p:strVal val="#ppt_h"/>
                                          </p:val>
                                        </p:tav>
                                      </p:tavLst>
                                    </p:anim>
                                    <p:animEffect transition="in" filter="fade">
                                      <p:cBhvr>
                                        <p:cTn id="149" dur="500"/>
                                        <p:tgtEl>
                                          <p:spTgt spid="85"/>
                                        </p:tgtEl>
                                      </p:cBhvr>
                                    </p:animEffect>
                                  </p:childTnLst>
                                </p:cTn>
                              </p:par>
                              <p:par>
                                <p:cTn id="150" presetID="53" presetClass="entr" presetSubtype="16" fill="hold" nodeType="withEffect">
                                  <p:stCondLst>
                                    <p:cond delay="0"/>
                                  </p:stCondLst>
                                  <p:childTnLst>
                                    <p:set>
                                      <p:cBhvr>
                                        <p:cTn id="151" dur="1" fill="hold">
                                          <p:stCondLst>
                                            <p:cond delay="0"/>
                                          </p:stCondLst>
                                        </p:cTn>
                                        <p:tgtEl>
                                          <p:spTgt spid="87"/>
                                        </p:tgtEl>
                                        <p:attrNameLst>
                                          <p:attrName>style.visibility</p:attrName>
                                        </p:attrNameLst>
                                      </p:cBhvr>
                                      <p:to>
                                        <p:strVal val="visible"/>
                                      </p:to>
                                    </p:set>
                                    <p:anim calcmode="lin" valueType="num">
                                      <p:cBhvr>
                                        <p:cTn id="152" dur="500" fill="hold"/>
                                        <p:tgtEl>
                                          <p:spTgt spid="87"/>
                                        </p:tgtEl>
                                        <p:attrNameLst>
                                          <p:attrName>ppt_w</p:attrName>
                                        </p:attrNameLst>
                                      </p:cBhvr>
                                      <p:tavLst>
                                        <p:tav tm="0">
                                          <p:val>
                                            <p:fltVal val="0"/>
                                          </p:val>
                                        </p:tav>
                                        <p:tav tm="100000">
                                          <p:val>
                                            <p:strVal val="#ppt_w"/>
                                          </p:val>
                                        </p:tav>
                                      </p:tavLst>
                                    </p:anim>
                                    <p:anim calcmode="lin" valueType="num">
                                      <p:cBhvr>
                                        <p:cTn id="153" dur="500" fill="hold"/>
                                        <p:tgtEl>
                                          <p:spTgt spid="87"/>
                                        </p:tgtEl>
                                        <p:attrNameLst>
                                          <p:attrName>ppt_h</p:attrName>
                                        </p:attrNameLst>
                                      </p:cBhvr>
                                      <p:tavLst>
                                        <p:tav tm="0">
                                          <p:val>
                                            <p:fltVal val="0"/>
                                          </p:val>
                                        </p:tav>
                                        <p:tav tm="100000">
                                          <p:val>
                                            <p:strVal val="#ppt_h"/>
                                          </p:val>
                                        </p:tav>
                                      </p:tavLst>
                                    </p:anim>
                                    <p:animEffect transition="in" filter="fade">
                                      <p:cBhvr>
                                        <p:cTn id="154" dur="500"/>
                                        <p:tgtEl>
                                          <p:spTgt spid="87"/>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93"/>
                                        </p:tgtEl>
                                        <p:attrNameLst>
                                          <p:attrName>style.visibility</p:attrName>
                                        </p:attrNameLst>
                                      </p:cBhvr>
                                      <p:to>
                                        <p:strVal val="visible"/>
                                      </p:to>
                                    </p:set>
                                    <p:anim calcmode="lin" valueType="num">
                                      <p:cBhvr>
                                        <p:cTn id="157" dur="500" fill="hold"/>
                                        <p:tgtEl>
                                          <p:spTgt spid="93"/>
                                        </p:tgtEl>
                                        <p:attrNameLst>
                                          <p:attrName>ppt_w</p:attrName>
                                        </p:attrNameLst>
                                      </p:cBhvr>
                                      <p:tavLst>
                                        <p:tav tm="0">
                                          <p:val>
                                            <p:fltVal val="0"/>
                                          </p:val>
                                        </p:tav>
                                        <p:tav tm="100000">
                                          <p:val>
                                            <p:strVal val="#ppt_w"/>
                                          </p:val>
                                        </p:tav>
                                      </p:tavLst>
                                    </p:anim>
                                    <p:anim calcmode="lin" valueType="num">
                                      <p:cBhvr>
                                        <p:cTn id="158" dur="500" fill="hold"/>
                                        <p:tgtEl>
                                          <p:spTgt spid="93"/>
                                        </p:tgtEl>
                                        <p:attrNameLst>
                                          <p:attrName>ppt_h</p:attrName>
                                        </p:attrNameLst>
                                      </p:cBhvr>
                                      <p:tavLst>
                                        <p:tav tm="0">
                                          <p:val>
                                            <p:fltVal val="0"/>
                                          </p:val>
                                        </p:tav>
                                        <p:tav tm="100000">
                                          <p:val>
                                            <p:strVal val="#ppt_h"/>
                                          </p:val>
                                        </p:tav>
                                      </p:tavLst>
                                    </p:anim>
                                    <p:animEffect transition="in" filter="fade">
                                      <p:cBhvr>
                                        <p:cTn id="159" dur="500"/>
                                        <p:tgtEl>
                                          <p:spTgt spid="93"/>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94"/>
                                        </p:tgtEl>
                                        <p:attrNameLst>
                                          <p:attrName>style.visibility</p:attrName>
                                        </p:attrNameLst>
                                      </p:cBhvr>
                                      <p:to>
                                        <p:strVal val="visible"/>
                                      </p:to>
                                    </p:set>
                                    <p:anim calcmode="lin" valueType="num">
                                      <p:cBhvr>
                                        <p:cTn id="162" dur="500" fill="hold"/>
                                        <p:tgtEl>
                                          <p:spTgt spid="94"/>
                                        </p:tgtEl>
                                        <p:attrNameLst>
                                          <p:attrName>ppt_w</p:attrName>
                                        </p:attrNameLst>
                                      </p:cBhvr>
                                      <p:tavLst>
                                        <p:tav tm="0">
                                          <p:val>
                                            <p:fltVal val="0"/>
                                          </p:val>
                                        </p:tav>
                                        <p:tav tm="100000">
                                          <p:val>
                                            <p:strVal val="#ppt_w"/>
                                          </p:val>
                                        </p:tav>
                                      </p:tavLst>
                                    </p:anim>
                                    <p:anim calcmode="lin" valueType="num">
                                      <p:cBhvr>
                                        <p:cTn id="163" dur="500" fill="hold"/>
                                        <p:tgtEl>
                                          <p:spTgt spid="94"/>
                                        </p:tgtEl>
                                        <p:attrNameLst>
                                          <p:attrName>ppt_h</p:attrName>
                                        </p:attrNameLst>
                                      </p:cBhvr>
                                      <p:tavLst>
                                        <p:tav tm="0">
                                          <p:val>
                                            <p:fltVal val="0"/>
                                          </p:val>
                                        </p:tav>
                                        <p:tav tm="100000">
                                          <p:val>
                                            <p:strVal val="#ppt_h"/>
                                          </p:val>
                                        </p:tav>
                                      </p:tavLst>
                                    </p:anim>
                                    <p:animEffect transition="in" filter="fade">
                                      <p:cBhvr>
                                        <p:cTn id="164" dur="500"/>
                                        <p:tgtEl>
                                          <p:spTgt spid="94"/>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95"/>
                                        </p:tgtEl>
                                        <p:attrNameLst>
                                          <p:attrName>style.visibility</p:attrName>
                                        </p:attrNameLst>
                                      </p:cBhvr>
                                      <p:to>
                                        <p:strVal val="visible"/>
                                      </p:to>
                                    </p:set>
                                    <p:anim calcmode="lin" valueType="num">
                                      <p:cBhvr>
                                        <p:cTn id="167" dur="500" fill="hold"/>
                                        <p:tgtEl>
                                          <p:spTgt spid="95"/>
                                        </p:tgtEl>
                                        <p:attrNameLst>
                                          <p:attrName>ppt_w</p:attrName>
                                        </p:attrNameLst>
                                      </p:cBhvr>
                                      <p:tavLst>
                                        <p:tav tm="0">
                                          <p:val>
                                            <p:fltVal val="0"/>
                                          </p:val>
                                        </p:tav>
                                        <p:tav tm="100000">
                                          <p:val>
                                            <p:strVal val="#ppt_w"/>
                                          </p:val>
                                        </p:tav>
                                      </p:tavLst>
                                    </p:anim>
                                    <p:anim calcmode="lin" valueType="num">
                                      <p:cBhvr>
                                        <p:cTn id="168" dur="500" fill="hold"/>
                                        <p:tgtEl>
                                          <p:spTgt spid="95"/>
                                        </p:tgtEl>
                                        <p:attrNameLst>
                                          <p:attrName>ppt_h</p:attrName>
                                        </p:attrNameLst>
                                      </p:cBhvr>
                                      <p:tavLst>
                                        <p:tav tm="0">
                                          <p:val>
                                            <p:fltVal val="0"/>
                                          </p:val>
                                        </p:tav>
                                        <p:tav tm="100000">
                                          <p:val>
                                            <p:strVal val="#ppt_h"/>
                                          </p:val>
                                        </p:tav>
                                      </p:tavLst>
                                    </p:anim>
                                    <p:animEffect transition="in" filter="fade">
                                      <p:cBhvr>
                                        <p:cTn id="169" dur="500"/>
                                        <p:tgtEl>
                                          <p:spTgt spid="95"/>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anim calcmode="lin" valueType="num">
                                      <p:cBhvr>
                                        <p:cTn id="172" dur="500" fill="hold"/>
                                        <p:tgtEl>
                                          <p:spTgt spid="96"/>
                                        </p:tgtEl>
                                        <p:attrNameLst>
                                          <p:attrName>ppt_w</p:attrName>
                                        </p:attrNameLst>
                                      </p:cBhvr>
                                      <p:tavLst>
                                        <p:tav tm="0">
                                          <p:val>
                                            <p:fltVal val="0"/>
                                          </p:val>
                                        </p:tav>
                                        <p:tav tm="100000">
                                          <p:val>
                                            <p:strVal val="#ppt_w"/>
                                          </p:val>
                                        </p:tav>
                                      </p:tavLst>
                                    </p:anim>
                                    <p:anim calcmode="lin" valueType="num">
                                      <p:cBhvr>
                                        <p:cTn id="173" dur="500" fill="hold"/>
                                        <p:tgtEl>
                                          <p:spTgt spid="96"/>
                                        </p:tgtEl>
                                        <p:attrNameLst>
                                          <p:attrName>ppt_h</p:attrName>
                                        </p:attrNameLst>
                                      </p:cBhvr>
                                      <p:tavLst>
                                        <p:tav tm="0">
                                          <p:val>
                                            <p:fltVal val="0"/>
                                          </p:val>
                                        </p:tav>
                                        <p:tav tm="100000">
                                          <p:val>
                                            <p:strVal val="#ppt_h"/>
                                          </p:val>
                                        </p:tav>
                                      </p:tavLst>
                                    </p:anim>
                                    <p:animEffect transition="in" filter="fade">
                                      <p:cBhvr>
                                        <p:cTn id="174" dur="500"/>
                                        <p:tgtEl>
                                          <p:spTgt spid="96"/>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97"/>
                                        </p:tgtEl>
                                        <p:attrNameLst>
                                          <p:attrName>style.visibility</p:attrName>
                                        </p:attrNameLst>
                                      </p:cBhvr>
                                      <p:to>
                                        <p:strVal val="visible"/>
                                      </p:to>
                                    </p:set>
                                    <p:anim calcmode="lin" valueType="num">
                                      <p:cBhvr>
                                        <p:cTn id="177" dur="500" fill="hold"/>
                                        <p:tgtEl>
                                          <p:spTgt spid="97"/>
                                        </p:tgtEl>
                                        <p:attrNameLst>
                                          <p:attrName>ppt_w</p:attrName>
                                        </p:attrNameLst>
                                      </p:cBhvr>
                                      <p:tavLst>
                                        <p:tav tm="0">
                                          <p:val>
                                            <p:fltVal val="0"/>
                                          </p:val>
                                        </p:tav>
                                        <p:tav tm="100000">
                                          <p:val>
                                            <p:strVal val="#ppt_w"/>
                                          </p:val>
                                        </p:tav>
                                      </p:tavLst>
                                    </p:anim>
                                    <p:anim calcmode="lin" valueType="num">
                                      <p:cBhvr>
                                        <p:cTn id="178" dur="500" fill="hold"/>
                                        <p:tgtEl>
                                          <p:spTgt spid="97"/>
                                        </p:tgtEl>
                                        <p:attrNameLst>
                                          <p:attrName>ppt_h</p:attrName>
                                        </p:attrNameLst>
                                      </p:cBhvr>
                                      <p:tavLst>
                                        <p:tav tm="0">
                                          <p:val>
                                            <p:fltVal val="0"/>
                                          </p:val>
                                        </p:tav>
                                        <p:tav tm="100000">
                                          <p:val>
                                            <p:strVal val="#ppt_h"/>
                                          </p:val>
                                        </p:tav>
                                      </p:tavLst>
                                    </p:anim>
                                    <p:animEffect transition="in" filter="fade">
                                      <p:cBhvr>
                                        <p:cTn id="17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9" grpId="0" animBg="1"/>
      <p:bldP spid="23" grpId="0" animBg="1"/>
      <p:bldP spid="30" grpId="0" animBg="1"/>
      <p:bldP spid="34" grpId="0" animBg="1"/>
      <p:bldP spid="36" grpId="0" animBg="1"/>
      <p:bldP spid="42" grpId="0" animBg="1"/>
      <p:bldP spid="43" grpId="0"/>
      <p:bldP spid="45" grpId="0" animBg="1"/>
      <p:bldP spid="64" grpId="0" animBg="1"/>
      <p:bldP spid="93" grpId="0"/>
      <p:bldP spid="94" grpId="0"/>
      <p:bldP spid="95" grpId="0"/>
      <p:bldP spid="96" grpId="0"/>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341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9ECF578-13FE-0C62-F729-D8DD35C8E0BB}"/>
              </a:ext>
            </a:extLst>
          </p:cNvPr>
          <p:cNvSpPr txBox="1"/>
          <p:nvPr/>
        </p:nvSpPr>
        <p:spPr>
          <a:xfrm>
            <a:off x="158240" y="1809750"/>
            <a:ext cx="2212253" cy="369332"/>
          </a:xfrm>
          <a:prstGeom prst="rect">
            <a:avLst/>
          </a:prstGeom>
          <a:noFill/>
        </p:spPr>
        <p:txBody>
          <a:bodyPr wrap="square" rtlCol="0">
            <a:spAutoFit/>
          </a:bodyPr>
          <a:lstStyle/>
          <a:p>
            <a:r>
              <a:rPr lang="en-US" dirty="0">
                <a:latin typeface="Arial Rounded MT Bold" panose="020F0704030504030204" pitchFamily="34" charset="0"/>
              </a:rPr>
              <a:t>Business Problem</a:t>
            </a:r>
          </a:p>
        </p:txBody>
      </p:sp>
      <p:cxnSp>
        <p:nvCxnSpPr>
          <p:cNvPr id="5" name="Straight Arrow Connector 4">
            <a:extLst>
              <a:ext uri="{FF2B5EF4-FFF2-40B4-BE49-F238E27FC236}">
                <a16:creationId xmlns:a16="http://schemas.microsoft.com/office/drawing/2014/main" id="{33048C7A-AA77-AEC5-1E89-8A93128D36A7}"/>
              </a:ext>
            </a:extLst>
          </p:cNvPr>
          <p:cNvCxnSpPr>
            <a:cxnSpLocks/>
            <a:stCxn id="2" idx="2"/>
            <a:endCxn id="7" idx="0"/>
          </p:cNvCxnSpPr>
          <p:nvPr/>
        </p:nvCxnSpPr>
        <p:spPr>
          <a:xfrm>
            <a:off x="1264367" y="2179082"/>
            <a:ext cx="0"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97E5E4F5-887C-83BA-3472-651F4D882B54}"/>
              </a:ext>
            </a:extLst>
          </p:cNvPr>
          <p:cNvSpPr/>
          <p:nvPr/>
        </p:nvSpPr>
        <p:spPr>
          <a:xfrm>
            <a:off x="528484" y="2952880"/>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Formulate problem</a:t>
            </a:r>
          </a:p>
        </p:txBody>
      </p:sp>
      <p:cxnSp>
        <p:nvCxnSpPr>
          <p:cNvPr id="17" name="Straight Arrow Connector 16">
            <a:extLst>
              <a:ext uri="{FF2B5EF4-FFF2-40B4-BE49-F238E27FC236}">
                <a16:creationId xmlns:a16="http://schemas.microsoft.com/office/drawing/2014/main" id="{09787101-D16B-0D62-9E4A-65E149E14A4A}"/>
              </a:ext>
            </a:extLst>
          </p:cNvPr>
          <p:cNvCxnSpPr>
            <a:cxnSpLocks/>
          </p:cNvCxnSpPr>
          <p:nvPr/>
        </p:nvCxnSpPr>
        <p:spPr>
          <a:xfrm flipH="1">
            <a:off x="1264365" y="3714750"/>
            <a:ext cx="1"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ECFE5E59-6AE1-BAB3-02B8-3EE5A34B6D6A}"/>
              </a:ext>
            </a:extLst>
          </p:cNvPr>
          <p:cNvSpPr/>
          <p:nvPr/>
        </p:nvSpPr>
        <p:spPr>
          <a:xfrm>
            <a:off x="528484"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Collect and label data</a:t>
            </a:r>
          </a:p>
        </p:txBody>
      </p:sp>
      <p:cxnSp>
        <p:nvCxnSpPr>
          <p:cNvPr id="20" name="Straight Arrow Connector 19">
            <a:extLst>
              <a:ext uri="{FF2B5EF4-FFF2-40B4-BE49-F238E27FC236}">
                <a16:creationId xmlns:a16="http://schemas.microsoft.com/office/drawing/2014/main" id="{D7FEB089-8BF3-1AA7-5C09-1763A0B95674}"/>
              </a:ext>
            </a:extLst>
          </p:cNvPr>
          <p:cNvCxnSpPr>
            <a:cxnSpLocks/>
            <a:stCxn id="19" idx="3"/>
          </p:cNvCxnSpPr>
          <p:nvPr/>
        </p:nvCxnSpPr>
        <p:spPr>
          <a:xfrm>
            <a:off x="2000250" y="4869483"/>
            <a:ext cx="370243" cy="1173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F1A1D946-28EF-73D9-695E-3B2186368B4F}"/>
              </a:ext>
            </a:extLst>
          </p:cNvPr>
          <p:cNvSpPr/>
          <p:nvPr/>
        </p:nvSpPr>
        <p:spPr>
          <a:xfrm>
            <a:off x="2390737"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Evaluate data</a:t>
            </a:r>
          </a:p>
        </p:txBody>
      </p:sp>
      <p:cxnSp>
        <p:nvCxnSpPr>
          <p:cNvPr id="29" name="Straight Arrow Connector 28">
            <a:extLst>
              <a:ext uri="{FF2B5EF4-FFF2-40B4-BE49-F238E27FC236}">
                <a16:creationId xmlns:a16="http://schemas.microsoft.com/office/drawing/2014/main" id="{F2C1782D-CE2A-CCF7-585A-882D78ACDB70}"/>
              </a:ext>
            </a:extLst>
          </p:cNvPr>
          <p:cNvCxnSpPr>
            <a:cxnSpLocks/>
          </p:cNvCxnSpPr>
          <p:nvPr/>
        </p:nvCxnSpPr>
        <p:spPr>
          <a:xfrm>
            <a:off x="3862503" y="4904682"/>
            <a:ext cx="499947"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812FB325-FBF2-E2B8-3A44-E77A4841D448}"/>
              </a:ext>
            </a:extLst>
          </p:cNvPr>
          <p:cNvSpPr/>
          <p:nvPr/>
        </p:nvSpPr>
        <p:spPr>
          <a:xfrm>
            <a:off x="4362450" y="4402792"/>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Perform feature engineering</a:t>
            </a:r>
          </a:p>
        </p:txBody>
      </p:sp>
      <p:cxnSp>
        <p:nvCxnSpPr>
          <p:cNvPr id="33" name="Straight Arrow Connector 32">
            <a:extLst>
              <a:ext uri="{FF2B5EF4-FFF2-40B4-BE49-F238E27FC236}">
                <a16:creationId xmlns:a16="http://schemas.microsoft.com/office/drawing/2014/main" id="{5802EC3C-FB91-67DC-184D-3122A56484AA}"/>
              </a:ext>
            </a:extLst>
          </p:cNvPr>
          <p:cNvCxnSpPr>
            <a:cxnSpLocks/>
          </p:cNvCxnSpPr>
          <p:nvPr/>
        </p:nvCxnSpPr>
        <p:spPr>
          <a:xfrm>
            <a:off x="6212115" y="4904682"/>
            <a:ext cx="417016"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87EF9351-9152-02E7-C148-CBCB8061146C}"/>
              </a:ext>
            </a:extLst>
          </p:cNvPr>
          <p:cNvSpPr/>
          <p:nvPr/>
        </p:nvSpPr>
        <p:spPr>
          <a:xfrm>
            <a:off x="6629131"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Select and train model</a:t>
            </a:r>
          </a:p>
        </p:txBody>
      </p:sp>
      <p:cxnSp>
        <p:nvCxnSpPr>
          <p:cNvPr id="35" name="Straight Arrow Connector 34">
            <a:extLst>
              <a:ext uri="{FF2B5EF4-FFF2-40B4-BE49-F238E27FC236}">
                <a16:creationId xmlns:a16="http://schemas.microsoft.com/office/drawing/2014/main" id="{E5F6853D-E02F-1782-5414-5827F72AA732}"/>
              </a:ext>
            </a:extLst>
          </p:cNvPr>
          <p:cNvCxnSpPr>
            <a:cxnSpLocks/>
          </p:cNvCxnSpPr>
          <p:nvPr/>
        </p:nvCxnSpPr>
        <p:spPr>
          <a:xfrm>
            <a:off x="8100897" y="4869483"/>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64D527E0-2B9B-FBB7-A43D-0135D77ABEEA}"/>
              </a:ext>
            </a:extLst>
          </p:cNvPr>
          <p:cNvSpPr/>
          <p:nvPr/>
        </p:nvSpPr>
        <p:spPr>
          <a:xfrm>
            <a:off x="8458200"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Evaluate model</a:t>
            </a:r>
          </a:p>
        </p:txBody>
      </p:sp>
      <p:cxnSp>
        <p:nvCxnSpPr>
          <p:cNvPr id="41" name="Straight Arrow Connector 40">
            <a:extLst>
              <a:ext uri="{FF2B5EF4-FFF2-40B4-BE49-F238E27FC236}">
                <a16:creationId xmlns:a16="http://schemas.microsoft.com/office/drawing/2014/main" id="{7ACBE1A3-8AFE-7CD7-9DA2-F90ACE97F6F1}"/>
              </a:ext>
            </a:extLst>
          </p:cNvPr>
          <p:cNvCxnSpPr>
            <a:cxnSpLocks/>
          </p:cNvCxnSpPr>
          <p:nvPr/>
        </p:nvCxnSpPr>
        <p:spPr>
          <a:xfrm>
            <a:off x="9929966" y="4904682"/>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7C8016AD-764B-F35F-B7BF-1C5E8148B5BD}"/>
              </a:ext>
            </a:extLst>
          </p:cNvPr>
          <p:cNvSpPr/>
          <p:nvPr/>
        </p:nvSpPr>
        <p:spPr>
          <a:xfrm rot="18948755">
            <a:off x="10549481" y="4330298"/>
            <a:ext cx="1148767" cy="1148767"/>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664CB7F-6A3C-5708-4D51-D0E637C6770D}"/>
              </a:ext>
            </a:extLst>
          </p:cNvPr>
          <p:cNvSpPr txBox="1"/>
          <p:nvPr/>
        </p:nvSpPr>
        <p:spPr>
          <a:xfrm>
            <a:off x="10389885" y="4419551"/>
            <a:ext cx="1471766" cy="923330"/>
          </a:xfrm>
          <a:prstGeom prst="rect">
            <a:avLst/>
          </a:prstGeom>
          <a:noFill/>
        </p:spPr>
        <p:txBody>
          <a:bodyPr wrap="square" rtlCol="0">
            <a:spAutoFit/>
          </a:bodyPr>
          <a:lstStyle/>
          <a:p>
            <a:pPr algn="ctr"/>
            <a:r>
              <a:rPr lang="en-US" dirty="0">
                <a:latin typeface="Arial Rounded MT Bold" panose="020F0704030504030204" pitchFamily="34" charset="0"/>
              </a:rPr>
              <a:t>Meet business goal</a:t>
            </a:r>
          </a:p>
        </p:txBody>
      </p:sp>
      <p:sp>
        <p:nvSpPr>
          <p:cNvPr id="45" name="Rectangle 44">
            <a:extLst>
              <a:ext uri="{FF2B5EF4-FFF2-40B4-BE49-F238E27FC236}">
                <a16:creationId xmlns:a16="http://schemas.microsoft.com/office/drawing/2014/main" id="{9D9575D8-AD75-63A6-5FDA-8A4F7E03A8DD}"/>
              </a:ext>
            </a:extLst>
          </p:cNvPr>
          <p:cNvSpPr/>
          <p:nvPr/>
        </p:nvSpPr>
        <p:spPr>
          <a:xfrm>
            <a:off x="6373747" y="2952880"/>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Tune model</a:t>
            </a:r>
          </a:p>
        </p:txBody>
      </p:sp>
      <p:cxnSp>
        <p:nvCxnSpPr>
          <p:cNvPr id="47" name="Straight Connector 46">
            <a:extLst>
              <a:ext uri="{FF2B5EF4-FFF2-40B4-BE49-F238E27FC236}">
                <a16:creationId xmlns:a16="http://schemas.microsoft.com/office/drawing/2014/main" id="{B1B52D86-AFA4-CD39-54D6-F06D40238A63}"/>
              </a:ext>
            </a:extLst>
          </p:cNvPr>
          <p:cNvCxnSpPr>
            <a:cxnSpLocks/>
          </p:cNvCxnSpPr>
          <p:nvPr/>
        </p:nvCxnSpPr>
        <p:spPr>
          <a:xfrm flipV="1">
            <a:off x="9187227" y="3333815"/>
            <a:ext cx="0" cy="1154733"/>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158FE35-0B3D-F849-1D88-6B8AB535AD9E}"/>
              </a:ext>
            </a:extLst>
          </p:cNvPr>
          <p:cNvCxnSpPr>
            <a:cxnSpLocks/>
            <a:endCxn id="45" idx="3"/>
          </p:cNvCxnSpPr>
          <p:nvPr/>
        </p:nvCxnSpPr>
        <p:spPr>
          <a:xfrm flipH="1">
            <a:off x="7845513" y="3333815"/>
            <a:ext cx="134171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FD6EB53-49EB-B576-B042-20D3AE839285}"/>
              </a:ext>
            </a:extLst>
          </p:cNvPr>
          <p:cNvCxnSpPr>
            <a:cxnSpLocks/>
          </p:cNvCxnSpPr>
          <p:nvPr/>
        </p:nvCxnSpPr>
        <p:spPr>
          <a:xfrm flipH="1">
            <a:off x="5287417" y="3333815"/>
            <a:ext cx="1086330" cy="0"/>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A8E750-DEDE-8934-994C-638A9CB7E5C9}"/>
              </a:ext>
            </a:extLst>
          </p:cNvPr>
          <p:cNvCxnSpPr>
            <a:cxnSpLocks/>
          </p:cNvCxnSpPr>
          <p:nvPr/>
        </p:nvCxnSpPr>
        <p:spPr>
          <a:xfrm>
            <a:off x="5287417" y="3333815"/>
            <a:ext cx="0" cy="1085736"/>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4279883-6073-72F7-2B4C-F8F66BB112B8}"/>
              </a:ext>
            </a:extLst>
          </p:cNvPr>
          <p:cNvCxnSpPr>
            <a:cxnSpLocks/>
          </p:cNvCxnSpPr>
          <p:nvPr/>
        </p:nvCxnSpPr>
        <p:spPr>
          <a:xfrm flipV="1">
            <a:off x="11123864" y="2279215"/>
            <a:ext cx="0" cy="1822434"/>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3FD229DB-1715-995E-6479-CC1694AA603C}"/>
              </a:ext>
            </a:extLst>
          </p:cNvPr>
          <p:cNvSpPr/>
          <p:nvPr/>
        </p:nvSpPr>
        <p:spPr>
          <a:xfrm>
            <a:off x="10198897" y="1298616"/>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Model deployment</a:t>
            </a:r>
          </a:p>
        </p:txBody>
      </p:sp>
      <p:cxnSp>
        <p:nvCxnSpPr>
          <p:cNvPr id="65" name="Straight Connector 64">
            <a:extLst>
              <a:ext uri="{FF2B5EF4-FFF2-40B4-BE49-F238E27FC236}">
                <a16:creationId xmlns:a16="http://schemas.microsoft.com/office/drawing/2014/main" id="{5C9D4913-C83A-63CF-82B4-A553AC40ECE1}"/>
              </a:ext>
            </a:extLst>
          </p:cNvPr>
          <p:cNvCxnSpPr>
            <a:cxnSpLocks/>
            <a:stCxn id="64" idx="1"/>
          </p:cNvCxnSpPr>
          <p:nvPr/>
        </p:nvCxnSpPr>
        <p:spPr>
          <a:xfrm flipH="1">
            <a:off x="3126620" y="1777040"/>
            <a:ext cx="707227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45073BA-2F76-6475-CDB0-08ECAD26CF86}"/>
              </a:ext>
            </a:extLst>
          </p:cNvPr>
          <p:cNvCxnSpPr>
            <a:cxnSpLocks/>
          </p:cNvCxnSpPr>
          <p:nvPr/>
        </p:nvCxnSpPr>
        <p:spPr>
          <a:xfrm>
            <a:off x="3126620" y="1777040"/>
            <a:ext cx="0" cy="2737696"/>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2AF6C552-D9B1-F396-BBA7-C8CD06A9BF8A}"/>
              </a:ext>
            </a:extLst>
          </p:cNvPr>
          <p:cNvCxnSpPr>
            <a:cxnSpLocks/>
          </p:cNvCxnSpPr>
          <p:nvPr/>
        </p:nvCxnSpPr>
        <p:spPr>
          <a:xfrm>
            <a:off x="11123864" y="5716901"/>
            <a:ext cx="0" cy="1007682"/>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2F58E40-9B66-AE20-D949-CE5BF1708057}"/>
              </a:ext>
            </a:extLst>
          </p:cNvPr>
          <p:cNvCxnSpPr>
            <a:cxnSpLocks/>
          </p:cNvCxnSpPr>
          <p:nvPr/>
        </p:nvCxnSpPr>
        <p:spPr>
          <a:xfrm flipH="1">
            <a:off x="5287417" y="6168982"/>
            <a:ext cx="583644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98BBAC65-F229-103E-8847-7A096E45617C}"/>
              </a:ext>
            </a:extLst>
          </p:cNvPr>
          <p:cNvCxnSpPr>
            <a:cxnSpLocks/>
            <a:endCxn id="30" idx="2"/>
          </p:cNvCxnSpPr>
          <p:nvPr/>
        </p:nvCxnSpPr>
        <p:spPr>
          <a:xfrm flipV="1">
            <a:off x="5287417" y="5359640"/>
            <a:ext cx="0" cy="809342"/>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161E8B45-3BE3-1A47-B1AD-62B3348C30CB}"/>
              </a:ext>
            </a:extLst>
          </p:cNvPr>
          <p:cNvCxnSpPr>
            <a:cxnSpLocks/>
          </p:cNvCxnSpPr>
          <p:nvPr/>
        </p:nvCxnSpPr>
        <p:spPr>
          <a:xfrm flipH="1" flipV="1">
            <a:off x="1264365" y="6672823"/>
            <a:ext cx="9859498" cy="3128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069257DF-5B79-106F-9496-2902279ECE89}"/>
              </a:ext>
            </a:extLst>
          </p:cNvPr>
          <p:cNvCxnSpPr>
            <a:cxnSpLocks/>
            <a:endCxn id="19" idx="2"/>
          </p:cNvCxnSpPr>
          <p:nvPr/>
        </p:nvCxnSpPr>
        <p:spPr>
          <a:xfrm flipV="1">
            <a:off x="1264365" y="5250418"/>
            <a:ext cx="2" cy="1422405"/>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04A54B41-B9C9-130B-2565-2C0E5A1B8F63}"/>
              </a:ext>
            </a:extLst>
          </p:cNvPr>
          <p:cNvSpPr txBox="1"/>
          <p:nvPr/>
        </p:nvSpPr>
        <p:spPr>
          <a:xfrm>
            <a:off x="10434464" y="3149149"/>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Yes</a:t>
            </a:r>
          </a:p>
        </p:txBody>
      </p:sp>
      <p:sp>
        <p:nvSpPr>
          <p:cNvPr id="94" name="TextBox 93">
            <a:extLst>
              <a:ext uri="{FF2B5EF4-FFF2-40B4-BE49-F238E27FC236}">
                <a16:creationId xmlns:a16="http://schemas.microsoft.com/office/drawing/2014/main" id="{7E583792-D70A-21DF-07BB-F28BD56EF69A}"/>
              </a:ext>
            </a:extLst>
          </p:cNvPr>
          <p:cNvSpPr txBox="1"/>
          <p:nvPr/>
        </p:nvSpPr>
        <p:spPr>
          <a:xfrm>
            <a:off x="10522913" y="5699803"/>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No</a:t>
            </a:r>
          </a:p>
        </p:txBody>
      </p:sp>
      <p:sp>
        <p:nvSpPr>
          <p:cNvPr id="95" name="TextBox 94">
            <a:extLst>
              <a:ext uri="{FF2B5EF4-FFF2-40B4-BE49-F238E27FC236}">
                <a16:creationId xmlns:a16="http://schemas.microsoft.com/office/drawing/2014/main" id="{E59A276D-761E-D00C-E143-B8C9066126FA}"/>
              </a:ext>
            </a:extLst>
          </p:cNvPr>
          <p:cNvSpPr txBox="1"/>
          <p:nvPr/>
        </p:nvSpPr>
        <p:spPr>
          <a:xfrm>
            <a:off x="5358011" y="1374783"/>
            <a:ext cx="3352627" cy="369332"/>
          </a:xfrm>
          <a:prstGeom prst="rect">
            <a:avLst/>
          </a:prstGeom>
          <a:noFill/>
        </p:spPr>
        <p:txBody>
          <a:bodyPr wrap="square" rtlCol="0">
            <a:spAutoFit/>
          </a:bodyPr>
          <a:lstStyle/>
          <a:p>
            <a:pPr algn="ctr"/>
            <a:r>
              <a:rPr lang="en-US" dirty="0">
                <a:latin typeface="Arial Rounded MT Bold" panose="020F0704030504030204" pitchFamily="34" charset="0"/>
              </a:rPr>
              <a:t>New data or re-training</a:t>
            </a:r>
          </a:p>
        </p:txBody>
      </p:sp>
      <p:sp>
        <p:nvSpPr>
          <p:cNvPr id="96" name="TextBox 95">
            <a:extLst>
              <a:ext uri="{FF2B5EF4-FFF2-40B4-BE49-F238E27FC236}">
                <a16:creationId xmlns:a16="http://schemas.microsoft.com/office/drawing/2014/main" id="{60940ED5-26DE-3BF7-2F4C-3BBB34B3BCC6}"/>
              </a:ext>
            </a:extLst>
          </p:cNvPr>
          <p:cNvSpPr txBox="1"/>
          <p:nvPr/>
        </p:nvSpPr>
        <p:spPr>
          <a:xfrm>
            <a:off x="6529326" y="5776954"/>
            <a:ext cx="3352627" cy="369332"/>
          </a:xfrm>
          <a:prstGeom prst="rect">
            <a:avLst/>
          </a:prstGeom>
          <a:noFill/>
        </p:spPr>
        <p:txBody>
          <a:bodyPr wrap="square" rtlCol="0">
            <a:spAutoFit/>
          </a:bodyPr>
          <a:lstStyle/>
          <a:p>
            <a:pPr algn="ctr"/>
            <a:r>
              <a:rPr lang="en-US" dirty="0">
                <a:latin typeface="Arial Rounded MT Bold" panose="020F0704030504030204" pitchFamily="34" charset="0"/>
              </a:rPr>
              <a:t>Feature augmentation</a:t>
            </a:r>
          </a:p>
        </p:txBody>
      </p:sp>
      <p:sp>
        <p:nvSpPr>
          <p:cNvPr id="97" name="TextBox 96">
            <a:extLst>
              <a:ext uri="{FF2B5EF4-FFF2-40B4-BE49-F238E27FC236}">
                <a16:creationId xmlns:a16="http://schemas.microsoft.com/office/drawing/2014/main" id="{2965FA56-8AA5-B626-09FA-BC7E63832BB1}"/>
              </a:ext>
            </a:extLst>
          </p:cNvPr>
          <p:cNvSpPr txBox="1"/>
          <p:nvPr/>
        </p:nvSpPr>
        <p:spPr>
          <a:xfrm>
            <a:off x="3950961" y="6268829"/>
            <a:ext cx="3352627" cy="369332"/>
          </a:xfrm>
          <a:prstGeom prst="rect">
            <a:avLst/>
          </a:prstGeom>
          <a:noFill/>
        </p:spPr>
        <p:txBody>
          <a:bodyPr wrap="square" rtlCol="0">
            <a:spAutoFit/>
          </a:bodyPr>
          <a:lstStyle/>
          <a:p>
            <a:pPr algn="ctr"/>
            <a:r>
              <a:rPr lang="en-US" dirty="0">
                <a:latin typeface="Arial Rounded MT Bold" panose="020F0704030504030204" pitchFamily="34" charset="0"/>
              </a:rPr>
              <a:t>Data augmentation</a:t>
            </a:r>
          </a:p>
        </p:txBody>
      </p:sp>
    </p:spTree>
    <p:extLst>
      <p:ext uri="{BB962C8B-B14F-4D97-AF65-F5344CB8AC3E}">
        <p14:creationId xmlns:p14="http://schemas.microsoft.com/office/powerpoint/2010/main" val="3080594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403669" y="932204"/>
            <a:ext cx="4993591" cy="4993591"/>
          </a:xfrm>
          <a:prstGeom prst="ellipse">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1152754" y="3105833"/>
            <a:ext cx="3495420"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AGENDA</a:t>
            </a:r>
          </a:p>
        </p:txBody>
      </p:sp>
      <p:sp>
        <p:nvSpPr>
          <p:cNvPr id="12" name="Arc 11">
            <a:extLst>
              <a:ext uri="{FF2B5EF4-FFF2-40B4-BE49-F238E27FC236}">
                <a16:creationId xmlns:a16="http://schemas.microsoft.com/office/drawing/2014/main" id="{A8D5D695-8B8C-E763-7385-2B5F6E3DDD63}"/>
              </a:ext>
            </a:extLst>
          </p:cNvPr>
          <p:cNvSpPr/>
          <p:nvPr/>
        </p:nvSpPr>
        <p:spPr>
          <a:xfrm rot="21348837">
            <a:off x="7384609" y="601328"/>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73E06F8-EEB1-793C-2FEB-89C158EA6DBF}"/>
              </a:ext>
            </a:extLst>
          </p:cNvPr>
          <p:cNvSpPr txBox="1"/>
          <p:nvPr/>
        </p:nvSpPr>
        <p:spPr>
          <a:xfrm>
            <a:off x="5281784" y="2113304"/>
            <a:ext cx="43243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Problem Statement</a:t>
            </a:r>
          </a:p>
        </p:txBody>
      </p:sp>
      <p:sp>
        <p:nvSpPr>
          <p:cNvPr id="3" name="TextBox 2">
            <a:extLst>
              <a:ext uri="{FF2B5EF4-FFF2-40B4-BE49-F238E27FC236}">
                <a16:creationId xmlns:a16="http://schemas.microsoft.com/office/drawing/2014/main" id="{DBF200B0-29E2-0D19-3D30-6C8D3499AA8C}"/>
              </a:ext>
            </a:extLst>
          </p:cNvPr>
          <p:cNvSpPr txBox="1"/>
          <p:nvPr/>
        </p:nvSpPr>
        <p:spPr>
          <a:xfrm>
            <a:off x="5672553" y="3228944"/>
            <a:ext cx="499359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Machine learning pipeline</a:t>
            </a:r>
          </a:p>
        </p:txBody>
      </p:sp>
      <p:sp>
        <p:nvSpPr>
          <p:cNvPr id="5" name="TextBox 4">
            <a:extLst>
              <a:ext uri="{FF2B5EF4-FFF2-40B4-BE49-F238E27FC236}">
                <a16:creationId xmlns:a16="http://schemas.microsoft.com/office/drawing/2014/main" id="{88214CE5-AE24-C6EB-1F05-31B330E35CF3}"/>
              </a:ext>
            </a:extLst>
          </p:cNvPr>
          <p:cNvSpPr txBox="1"/>
          <p:nvPr/>
        </p:nvSpPr>
        <p:spPr>
          <a:xfrm>
            <a:off x="5281784" y="4344584"/>
            <a:ext cx="5384359"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Well-architected framework</a:t>
            </a:r>
          </a:p>
        </p:txBody>
      </p:sp>
    </p:spTree>
    <p:extLst>
      <p:ext uri="{BB962C8B-B14F-4D97-AF65-F5344CB8AC3E}">
        <p14:creationId xmlns:p14="http://schemas.microsoft.com/office/powerpoint/2010/main" val="1157287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341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9ECF578-13FE-0C62-F729-D8DD35C8E0BB}"/>
              </a:ext>
            </a:extLst>
          </p:cNvPr>
          <p:cNvSpPr txBox="1"/>
          <p:nvPr/>
        </p:nvSpPr>
        <p:spPr>
          <a:xfrm>
            <a:off x="158240" y="1809750"/>
            <a:ext cx="2212253" cy="369332"/>
          </a:xfrm>
          <a:prstGeom prst="rect">
            <a:avLst/>
          </a:prstGeom>
          <a:noFill/>
        </p:spPr>
        <p:txBody>
          <a:bodyPr wrap="square" rtlCol="0">
            <a:spAutoFit/>
          </a:bodyPr>
          <a:lstStyle/>
          <a:p>
            <a:r>
              <a:rPr lang="en-US" dirty="0">
                <a:latin typeface="Arial Rounded MT Bold" panose="020F0704030504030204" pitchFamily="34" charset="0"/>
              </a:rPr>
              <a:t>Business Problem</a:t>
            </a:r>
          </a:p>
        </p:txBody>
      </p:sp>
      <p:cxnSp>
        <p:nvCxnSpPr>
          <p:cNvPr id="5" name="Straight Arrow Connector 4">
            <a:extLst>
              <a:ext uri="{FF2B5EF4-FFF2-40B4-BE49-F238E27FC236}">
                <a16:creationId xmlns:a16="http://schemas.microsoft.com/office/drawing/2014/main" id="{33048C7A-AA77-AEC5-1E89-8A93128D36A7}"/>
              </a:ext>
            </a:extLst>
          </p:cNvPr>
          <p:cNvCxnSpPr>
            <a:cxnSpLocks/>
            <a:stCxn id="2" idx="2"/>
            <a:endCxn id="7" idx="0"/>
          </p:cNvCxnSpPr>
          <p:nvPr/>
        </p:nvCxnSpPr>
        <p:spPr>
          <a:xfrm>
            <a:off x="1264367" y="2179082"/>
            <a:ext cx="0"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97E5E4F5-887C-83BA-3472-651F4D882B54}"/>
              </a:ext>
            </a:extLst>
          </p:cNvPr>
          <p:cNvSpPr/>
          <p:nvPr/>
        </p:nvSpPr>
        <p:spPr>
          <a:xfrm>
            <a:off x="528484" y="2952880"/>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Formulate problem</a:t>
            </a:r>
          </a:p>
        </p:txBody>
      </p:sp>
      <p:cxnSp>
        <p:nvCxnSpPr>
          <p:cNvPr id="17" name="Straight Arrow Connector 16">
            <a:extLst>
              <a:ext uri="{FF2B5EF4-FFF2-40B4-BE49-F238E27FC236}">
                <a16:creationId xmlns:a16="http://schemas.microsoft.com/office/drawing/2014/main" id="{09787101-D16B-0D62-9E4A-65E149E14A4A}"/>
              </a:ext>
            </a:extLst>
          </p:cNvPr>
          <p:cNvCxnSpPr>
            <a:cxnSpLocks/>
          </p:cNvCxnSpPr>
          <p:nvPr/>
        </p:nvCxnSpPr>
        <p:spPr>
          <a:xfrm flipH="1">
            <a:off x="1264365" y="3714750"/>
            <a:ext cx="1"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ECFE5E59-6AE1-BAB3-02B8-3EE5A34B6D6A}"/>
              </a:ext>
            </a:extLst>
          </p:cNvPr>
          <p:cNvSpPr/>
          <p:nvPr/>
        </p:nvSpPr>
        <p:spPr>
          <a:xfrm>
            <a:off x="528484"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Collect and label data</a:t>
            </a:r>
          </a:p>
        </p:txBody>
      </p:sp>
      <p:cxnSp>
        <p:nvCxnSpPr>
          <p:cNvPr id="20" name="Straight Arrow Connector 19">
            <a:extLst>
              <a:ext uri="{FF2B5EF4-FFF2-40B4-BE49-F238E27FC236}">
                <a16:creationId xmlns:a16="http://schemas.microsoft.com/office/drawing/2014/main" id="{D7FEB089-8BF3-1AA7-5C09-1763A0B95674}"/>
              </a:ext>
            </a:extLst>
          </p:cNvPr>
          <p:cNvCxnSpPr>
            <a:cxnSpLocks/>
            <a:stCxn id="19" idx="3"/>
          </p:cNvCxnSpPr>
          <p:nvPr/>
        </p:nvCxnSpPr>
        <p:spPr>
          <a:xfrm>
            <a:off x="2000250" y="4869483"/>
            <a:ext cx="370243" cy="1173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F1A1D946-28EF-73D9-695E-3B2186368B4F}"/>
              </a:ext>
            </a:extLst>
          </p:cNvPr>
          <p:cNvSpPr/>
          <p:nvPr/>
        </p:nvSpPr>
        <p:spPr>
          <a:xfrm>
            <a:off x="2390737"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Evaluate data</a:t>
            </a:r>
          </a:p>
        </p:txBody>
      </p:sp>
      <p:cxnSp>
        <p:nvCxnSpPr>
          <p:cNvPr id="29" name="Straight Arrow Connector 28">
            <a:extLst>
              <a:ext uri="{FF2B5EF4-FFF2-40B4-BE49-F238E27FC236}">
                <a16:creationId xmlns:a16="http://schemas.microsoft.com/office/drawing/2014/main" id="{F2C1782D-CE2A-CCF7-585A-882D78ACDB70}"/>
              </a:ext>
            </a:extLst>
          </p:cNvPr>
          <p:cNvCxnSpPr>
            <a:cxnSpLocks/>
          </p:cNvCxnSpPr>
          <p:nvPr/>
        </p:nvCxnSpPr>
        <p:spPr>
          <a:xfrm>
            <a:off x="3862503" y="4904682"/>
            <a:ext cx="499947"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812FB325-FBF2-E2B8-3A44-E77A4841D448}"/>
              </a:ext>
            </a:extLst>
          </p:cNvPr>
          <p:cNvSpPr/>
          <p:nvPr/>
        </p:nvSpPr>
        <p:spPr>
          <a:xfrm>
            <a:off x="4362450" y="4402792"/>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Perform feature engineering</a:t>
            </a:r>
          </a:p>
        </p:txBody>
      </p:sp>
      <p:cxnSp>
        <p:nvCxnSpPr>
          <p:cNvPr id="33" name="Straight Arrow Connector 32">
            <a:extLst>
              <a:ext uri="{FF2B5EF4-FFF2-40B4-BE49-F238E27FC236}">
                <a16:creationId xmlns:a16="http://schemas.microsoft.com/office/drawing/2014/main" id="{5802EC3C-FB91-67DC-184D-3122A56484AA}"/>
              </a:ext>
            </a:extLst>
          </p:cNvPr>
          <p:cNvCxnSpPr>
            <a:cxnSpLocks/>
          </p:cNvCxnSpPr>
          <p:nvPr/>
        </p:nvCxnSpPr>
        <p:spPr>
          <a:xfrm>
            <a:off x="6212115" y="4904682"/>
            <a:ext cx="417016"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87EF9351-9152-02E7-C148-CBCB8061146C}"/>
              </a:ext>
            </a:extLst>
          </p:cNvPr>
          <p:cNvSpPr/>
          <p:nvPr/>
        </p:nvSpPr>
        <p:spPr>
          <a:xfrm>
            <a:off x="6629131"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Select and train model</a:t>
            </a:r>
          </a:p>
        </p:txBody>
      </p:sp>
      <p:cxnSp>
        <p:nvCxnSpPr>
          <p:cNvPr id="35" name="Straight Arrow Connector 34">
            <a:extLst>
              <a:ext uri="{FF2B5EF4-FFF2-40B4-BE49-F238E27FC236}">
                <a16:creationId xmlns:a16="http://schemas.microsoft.com/office/drawing/2014/main" id="{E5F6853D-E02F-1782-5414-5827F72AA732}"/>
              </a:ext>
            </a:extLst>
          </p:cNvPr>
          <p:cNvCxnSpPr>
            <a:cxnSpLocks/>
          </p:cNvCxnSpPr>
          <p:nvPr/>
        </p:nvCxnSpPr>
        <p:spPr>
          <a:xfrm>
            <a:off x="8100897" y="4869483"/>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64D527E0-2B9B-FBB7-A43D-0135D77ABEEA}"/>
              </a:ext>
            </a:extLst>
          </p:cNvPr>
          <p:cNvSpPr/>
          <p:nvPr/>
        </p:nvSpPr>
        <p:spPr>
          <a:xfrm>
            <a:off x="8458200"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Evaluate model</a:t>
            </a:r>
          </a:p>
        </p:txBody>
      </p:sp>
      <p:cxnSp>
        <p:nvCxnSpPr>
          <p:cNvPr id="41" name="Straight Arrow Connector 40">
            <a:extLst>
              <a:ext uri="{FF2B5EF4-FFF2-40B4-BE49-F238E27FC236}">
                <a16:creationId xmlns:a16="http://schemas.microsoft.com/office/drawing/2014/main" id="{7ACBE1A3-8AFE-7CD7-9DA2-F90ACE97F6F1}"/>
              </a:ext>
            </a:extLst>
          </p:cNvPr>
          <p:cNvCxnSpPr>
            <a:cxnSpLocks/>
          </p:cNvCxnSpPr>
          <p:nvPr/>
        </p:nvCxnSpPr>
        <p:spPr>
          <a:xfrm>
            <a:off x="9929966" y="4904682"/>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7C8016AD-764B-F35F-B7BF-1C5E8148B5BD}"/>
              </a:ext>
            </a:extLst>
          </p:cNvPr>
          <p:cNvSpPr/>
          <p:nvPr/>
        </p:nvSpPr>
        <p:spPr>
          <a:xfrm rot="18948755">
            <a:off x="10549481" y="4330298"/>
            <a:ext cx="1148767" cy="1148767"/>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664CB7F-6A3C-5708-4D51-D0E637C6770D}"/>
              </a:ext>
            </a:extLst>
          </p:cNvPr>
          <p:cNvSpPr txBox="1"/>
          <p:nvPr/>
        </p:nvSpPr>
        <p:spPr>
          <a:xfrm>
            <a:off x="10389885" y="4419551"/>
            <a:ext cx="1471766" cy="923330"/>
          </a:xfrm>
          <a:prstGeom prst="rect">
            <a:avLst/>
          </a:prstGeom>
          <a:noFill/>
        </p:spPr>
        <p:txBody>
          <a:bodyPr wrap="square" rtlCol="0">
            <a:spAutoFit/>
          </a:bodyPr>
          <a:lstStyle/>
          <a:p>
            <a:pPr algn="ctr"/>
            <a:r>
              <a:rPr lang="en-US" dirty="0">
                <a:latin typeface="Arial Rounded MT Bold" panose="020F0704030504030204" pitchFamily="34" charset="0"/>
              </a:rPr>
              <a:t>Meet business goal</a:t>
            </a:r>
          </a:p>
        </p:txBody>
      </p:sp>
      <p:sp>
        <p:nvSpPr>
          <p:cNvPr id="45" name="Rectangle 44">
            <a:extLst>
              <a:ext uri="{FF2B5EF4-FFF2-40B4-BE49-F238E27FC236}">
                <a16:creationId xmlns:a16="http://schemas.microsoft.com/office/drawing/2014/main" id="{9D9575D8-AD75-63A6-5FDA-8A4F7E03A8DD}"/>
              </a:ext>
            </a:extLst>
          </p:cNvPr>
          <p:cNvSpPr/>
          <p:nvPr/>
        </p:nvSpPr>
        <p:spPr>
          <a:xfrm>
            <a:off x="6373747" y="2952880"/>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Tune model</a:t>
            </a:r>
          </a:p>
        </p:txBody>
      </p:sp>
      <p:cxnSp>
        <p:nvCxnSpPr>
          <p:cNvPr id="47" name="Straight Connector 46">
            <a:extLst>
              <a:ext uri="{FF2B5EF4-FFF2-40B4-BE49-F238E27FC236}">
                <a16:creationId xmlns:a16="http://schemas.microsoft.com/office/drawing/2014/main" id="{B1B52D86-AFA4-CD39-54D6-F06D40238A63}"/>
              </a:ext>
            </a:extLst>
          </p:cNvPr>
          <p:cNvCxnSpPr>
            <a:cxnSpLocks/>
          </p:cNvCxnSpPr>
          <p:nvPr/>
        </p:nvCxnSpPr>
        <p:spPr>
          <a:xfrm flipV="1">
            <a:off x="9187227" y="3333815"/>
            <a:ext cx="0" cy="1154733"/>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158FE35-0B3D-F849-1D88-6B8AB535AD9E}"/>
              </a:ext>
            </a:extLst>
          </p:cNvPr>
          <p:cNvCxnSpPr>
            <a:cxnSpLocks/>
            <a:endCxn id="45" idx="3"/>
          </p:cNvCxnSpPr>
          <p:nvPr/>
        </p:nvCxnSpPr>
        <p:spPr>
          <a:xfrm flipH="1">
            <a:off x="7845513" y="3333815"/>
            <a:ext cx="134171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FD6EB53-49EB-B576-B042-20D3AE839285}"/>
              </a:ext>
            </a:extLst>
          </p:cNvPr>
          <p:cNvCxnSpPr>
            <a:cxnSpLocks/>
          </p:cNvCxnSpPr>
          <p:nvPr/>
        </p:nvCxnSpPr>
        <p:spPr>
          <a:xfrm flipH="1">
            <a:off x="5287417" y="3333815"/>
            <a:ext cx="1086330" cy="0"/>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A8E750-DEDE-8934-994C-638A9CB7E5C9}"/>
              </a:ext>
            </a:extLst>
          </p:cNvPr>
          <p:cNvCxnSpPr>
            <a:cxnSpLocks/>
          </p:cNvCxnSpPr>
          <p:nvPr/>
        </p:nvCxnSpPr>
        <p:spPr>
          <a:xfrm>
            <a:off x="5287417" y="3333815"/>
            <a:ext cx="0" cy="1085736"/>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4279883-6073-72F7-2B4C-F8F66BB112B8}"/>
              </a:ext>
            </a:extLst>
          </p:cNvPr>
          <p:cNvCxnSpPr>
            <a:cxnSpLocks/>
          </p:cNvCxnSpPr>
          <p:nvPr/>
        </p:nvCxnSpPr>
        <p:spPr>
          <a:xfrm flipV="1">
            <a:off x="11123864" y="2279215"/>
            <a:ext cx="0" cy="1822434"/>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3FD229DB-1715-995E-6479-CC1694AA603C}"/>
              </a:ext>
            </a:extLst>
          </p:cNvPr>
          <p:cNvSpPr/>
          <p:nvPr/>
        </p:nvSpPr>
        <p:spPr>
          <a:xfrm>
            <a:off x="10198897" y="1298616"/>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Model deployment</a:t>
            </a:r>
          </a:p>
        </p:txBody>
      </p:sp>
      <p:cxnSp>
        <p:nvCxnSpPr>
          <p:cNvPr id="65" name="Straight Connector 64">
            <a:extLst>
              <a:ext uri="{FF2B5EF4-FFF2-40B4-BE49-F238E27FC236}">
                <a16:creationId xmlns:a16="http://schemas.microsoft.com/office/drawing/2014/main" id="{5C9D4913-C83A-63CF-82B4-A553AC40ECE1}"/>
              </a:ext>
            </a:extLst>
          </p:cNvPr>
          <p:cNvCxnSpPr>
            <a:cxnSpLocks/>
            <a:stCxn id="64" idx="1"/>
          </p:cNvCxnSpPr>
          <p:nvPr/>
        </p:nvCxnSpPr>
        <p:spPr>
          <a:xfrm flipH="1">
            <a:off x="3126620" y="1777040"/>
            <a:ext cx="707227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45073BA-2F76-6475-CDB0-08ECAD26CF86}"/>
              </a:ext>
            </a:extLst>
          </p:cNvPr>
          <p:cNvCxnSpPr>
            <a:cxnSpLocks/>
          </p:cNvCxnSpPr>
          <p:nvPr/>
        </p:nvCxnSpPr>
        <p:spPr>
          <a:xfrm>
            <a:off x="3126620" y="1777040"/>
            <a:ext cx="0" cy="2737696"/>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2AF6C552-D9B1-F396-BBA7-C8CD06A9BF8A}"/>
              </a:ext>
            </a:extLst>
          </p:cNvPr>
          <p:cNvCxnSpPr>
            <a:cxnSpLocks/>
          </p:cNvCxnSpPr>
          <p:nvPr/>
        </p:nvCxnSpPr>
        <p:spPr>
          <a:xfrm>
            <a:off x="11123864" y="5716901"/>
            <a:ext cx="0" cy="1007682"/>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2F58E40-9B66-AE20-D949-CE5BF1708057}"/>
              </a:ext>
            </a:extLst>
          </p:cNvPr>
          <p:cNvCxnSpPr>
            <a:cxnSpLocks/>
          </p:cNvCxnSpPr>
          <p:nvPr/>
        </p:nvCxnSpPr>
        <p:spPr>
          <a:xfrm flipH="1">
            <a:off x="5287417" y="6168982"/>
            <a:ext cx="583644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98BBAC65-F229-103E-8847-7A096E45617C}"/>
              </a:ext>
            </a:extLst>
          </p:cNvPr>
          <p:cNvCxnSpPr>
            <a:cxnSpLocks/>
            <a:endCxn id="30" idx="2"/>
          </p:cNvCxnSpPr>
          <p:nvPr/>
        </p:nvCxnSpPr>
        <p:spPr>
          <a:xfrm flipV="1">
            <a:off x="5287417" y="5359640"/>
            <a:ext cx="0" cy="809342"/>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161E8B45-3BE3-1A47-B1AD-62B3348C30CB}"/>
              </a:ext>
            </a:extLst>
          </p:cNvPr>
          <p:cNvCxnSpPr>
            <a:cxnSpLocks/>
          </p:cNvCxnSpPr>
          <p:nvPr/>
        </p:nvCxnSpPr>
        <p:spPr>
          <a:xfrm flipH="1" flipV="1">
            <a:off x="1264365" y="6672823"/>
            <a:ext cx="9859498" cy="3128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069257DF-5B79-106F-9496-2902279ECE89}"/>
              </a:ext>
            </a:extLst>
          </p:cNvPr>
          <p:cNvCxnSpPr>
            <a:cxnSpLocks/>
            <a:endCxn id="19" idx="2"/>
          </p:cNvCxnSpPr>
          <p:nvPr/>
        </p:nvCxnSpPr>
        <p:spPr>
          <a:xfrm flipV="1">
            <a:off x="1264365" y="5250418"/>
            <a:ext cx="2" cy="1422405"/>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04A54B41-B9C9-130B-2565-2C0E5A1B8F63}"/>
              </a:ext>
            </a:extLst>
          </p:cNvPr>
          <p:cNvSpPr txBox="1"/>
          <p:nvPr/>
        </p:nvSpPr>
        <p:spPr>
          <a:xfrm>
            <a:off x="10434464" y="3149149"/>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Yes</a:t>
            </a:r>
          </a:p>
        </p:txBody>
      </p:sp>
      <p:sp>
        <p:nvSpPr>
          <p:cNvPr id="94" name="TextBox 93">
            <a:extLst>
              <a:ext uri="{FF2B5EF4-FFF2-40B4-BE49-F238E27FC236}">
                <a16:creationId xmlns:a16="http://schemas.microsoft.com/office/drawing/2014/main" id="{7E583792-D70A-21DF-07BB-F28BD56EF69A}"/>
              </a:ext>
            </a:extLst>
          </p:cNvPr>
          <p:cNvSpPr txBox="1"/>
          <p:nvPr/>
        </p:nvSpPr>
        <p:spPr>
          <a:xfrm>
            <a:off x="10522913" y="5699803"/>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No</a:t>
            </a:r>
          </a:p>
        </p:txBody>
      </p:sp>
      <p:sp>
        <p:nvSpPr>
          <p:cNvPr id="95" name="TextBox 94">
            <a:extLst>
              <a:ext uri="{FF2B5EF4-FFF2-40B4-BE49-F238E27FC236}">
                <a16:creationId xmlns:a16="http://schemas.microsoft.com/office/drawing/2014/main" id="{E59A276D-761E-D00C-E143-B8C9066126FA}"/>
              </a:ext>
            </a:extLst>
          </p:cNvPr>
          <p:cNvSpPr txBox="1"/>
          <p:nvPr/>
        </p:nvSpPr>
        <p:spPr>
          <a:xfrm>
            <a:off x="5358011" y="1374783"/>
            <a:ext cx="3352627" cy="369332"/>
          </a:xfrm>
          <a:prstGeom prst="rect">
            <a:avLst/>
          </a:prstGeom>
          <a:noFill/>
        </p:spPr>
        <p:txBody>
          <a:bodyPr wrap="square" rtlCol="0">
            <a:spAutoFit/>
          </a:bodyPr>
          <a:lstStyle/>
          <a:p>
            <a:pPr algn="ctr"/>
            <a:r>
              <a:rPr lang="en-US" dirty="0">
                <a:latin typeface="Arial Rounded MT Bold" panose="020F0704030504030204" pitchFamily="34" charset="0"/>
              </a:rPr>
              <a:t>New data or re-training</a:t>
            </a:r>
          </a:p>
        </p:txBody>
      </p:sp>
      <p:sp>
        <p:nvSpPr>
          <p:cNvPr id="96" name="TextBox 95">
            <a:extLst>
              <a:ext uri="{FF2B5EF4-FFF2-40B4-BE49-F238E27FC236}">
                <a16:creationId xmlns:a16="http://schemas.microsoft.com/office/drawing/2014/main" id="{60940ED5-26DE-3BF7-2F4C-3BBB34B3BCC6}"/>
              </a:ext>
            </a:extLst>
          </p:cNvPr>
          <p:cNvSpPr txBox="1"/>
          <p:nvPr/>
        </p:nvSpPr>
        <p:spPr>
          <a:xfrm>
            <a:off x="6529326" y="5776954"/>
            <a:ext cx="3352627" cy="369332"/>
          </a:xfrm>
          <a:prstGeom prst="rect">
            <a:avLst/>
          </a:prstGeom>
          <a:noFill/>
        </p:spPr>
        <p:txBody>
          <a:bodyPr wrap="square" rtlCol="0">
            <a:spAutoFit/>
          </a:bodyPr>
          <a:lstStyle/>
          <a:p>
            <a:pPr algn="ctr"/>
            <a:r>
              <a:rPr lang="en-US" dirty="0">
                <a:latin typeface="Arial Rounded MT Bold" panose="020F0704030504030204" pitchFamily="34" charset="0"/>
              </a:rPr>
              <a:t>Feature augmentation</a:t>
            </a:r>
          </a:p>
        </p:txBody>
      </p:sp>
      <p:sp>
        <p:nvSpPr>
          <p:cNvPr id="97" name="TextBox 96">
            <a:extLst>
              <a:ext uri="{FF2B5EF4-FFF2-40B4-BE49-F238E27FC236}">
                <a16:creationId xmlns:a16="http://schemas.microsoft.com/office/drawing/2014/main" id="{2965FA56-8AA5-B626-09FA-BC7E63832BB1}"/>
              </a:ext>
            </a:extLst>
          </p:cNvPr>
          <p:cNvSpPr txBox="1"/>
          <p:nvPr/>
        </p:nvSpPr>
        <p:spPr>
          <a:xfrm>
            <a:off x="3950961" y="6268829"/>
            <a:ext cx="3352627" cy="369332"/>
          </a:xfrm>
          <a:prstGeom prst="rect">
            <a:avLst/>
          </a:prstGeom>
          <a:noFill/>
        </p:spPr>
        <p:txBody>
          <a:bodyPr wrap="square" rtlCol="0">
            <a:spAutoFit/>
          </a:bodyPr>
          <a:lstStyle/>
          <a:p>
            <a:pPr algn="ctr"/>
            <a:r>
              <a:rPr lang="en-US" dirty="0">
                <a:latin typeface="Arial Rounded MT Bold" panose="020F0704030504030204" pitchFamily="34" charset="0"/>
              </a:rPr>
              <a:t>Data augmentation</a:t>
            </a:r>
          </a:p>
        </p:txBody>
      </p:sp>
    </p:spTree>
    <p:extLst>
      <p:ext uri="{BB962C8B-B14F-4D97-AF65-F5344CB8AC3E}">
        <p14:creationId xmlns:p14="http://schemas.microsoft.com/office/powerpoint/2010/main" val="1767120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flipV="1">
            <a:off x="-29964" y="-1437447"/>
            <a:ext cx="12221964" cy="1437447"/>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26" y="-109075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Rectangle 22">
            <a:extLst>
              <a:ext uri="{FF2B5EF4-FFF2-40B4-BE49-F238E27FC236}">
                <a16:creationId xmlns:a16="http://schemas.microsoft.com/office/drawing/2014/main" id="{F1A1D946-28EF-73D9-695E-3B2186368B4F}"/>
              </a:ext>
            </a:extLst>
          </p:cNvPr>
          <p:cNvSpPr/>
          <p:nvPr/>
        </p:nvSpPr>
        <p:spPr>
          <a:xfrm>
            <a:off x="-29965" y="-1"/>
            <a:ext cx="12221963" cy="1091381"/>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Evaluate data</a:t>
            </a:r>
          </a:p>
        </p:txBody>
      </p:sp>
      <p:pic>
        <p:nvPicPr>
          <p:cNvPr id="8" name="Picture 7">
            <a:extLst>
              <a:ext uri="{FF2B5EF4-FFF2-40B4-BE49-F238E27FC236}">
                <a16:creationId xmlns:a16="http://schemas.microsoft.com/office/drawing/2014/main" id="{267BA5BA-85EC-FC2B-F631-B0BA280D8E7B}"/>
              </a:ext>
            </a:extLst>
          </p:cNvPr>
          <p:cNvPicPr>
            <a:picLocks noChangeAspect="1"/>
          </p:cNvPicPr>
          <p:nvPr/>
        </p:nvPicPr>
        <p:blipFill>
          <a:blip r:embed="rId2"/>
          <a:stretch>
            <a:fillRect/>
          </a:stretch>
        </p:blipFill>
        <p:spPr>
          <a:xfrm>
            <a:off x="916435" y="2444364"/>
            <a:ext cx="10329161" cy="2609991"/>
          </a:xfrm>
          <a:prstGeom prst="rect">
            <a:avLst/>
          </a:prstGeom>
        </p:spPr>
      </p:pic>
      <p:sp>
        <p:nvSpPr>
          <p:cNvPr id="9" name="TextBox 8">
            <a:extLst>
              <a:ext uri="{FF2B5EF4-FFF2-40B4-BE49-F238E27FC236}">
                <a16:creationId xmlns:a16="http://schemas.microsoft.com/office/drawing/2014/main" id="{D6786123-1772-E9D5-276A-73E107C698A8}"/>
              </a:ext>
            </a:extLst>
          </p:cNvPr>
          <p:cNvSpPr txBox="1"/>
          <p:nvPr/>
        </p:nvSpPr>
        <p:spPr>
          <a:xfrm>
            <a:off x="514349" y="1371600"/>
            <a:ext cx="4991098" cy="523220"/>
          </a:xfrm>
          <a:prstGeom prst="rect">
            <a:avLst/>
          </a:prstGeom>
          <a:noFill/>
        </p:spPr>
        <p:txBody>
          <a:bodyPr wrap="square" rtlCol="0">
            <a:spAutoFit/>
          </a:bodyPr>
          <a:lstStyle/>
          <a:p>
            <a:r>
              <a:rPr lang="en-US" sz="2800" dirty="0">
                <a:latin typeface="Arial Rounded MT Bold" panose="020F0704030504030204" pitchFamily="34" charset="0"/>
              </a:rPr>
              <a:t>shape and sample of data:</a:t>
            </a:r>
          </a:p>
        </p:txBody>
      </p:sp>
    </p:spTree>
    <p:extLst>
      <p:ext uri="{BB962C8B-B14F-4D97-AF65-F5344CB8AC3E}">
        <p14:creationId xmlns:p14="http://schemas.microsoft.com/office/powerpoint/2010/main" val="1458331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flipV="1">
            <a:off x="-29964" y="-1437447"/>
            <a:ext cx="12221964" cy="1437447"/>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26" y="-109075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Rectangle 22">
            <a:extLst>
              <a:ext uri="{FF2B5EF4-FFF2-40B4-BE49-F238E27FC236}">
                <a16:creationId xmlns:a16="http://schemas.microsoft.com/office/drawing/2014/main" id="{F1A1D946-28EF-73D9-695E-3B2186368B4F}"/>
              </a:ext>
            </a:extLst>
          </p:cNvPr>
          <p:cNvSpPr/>
          <p:nvPr/>
        </p:nvSpPr>
        <p:spPr>
          <a:xfrm>
            <a:off x="-29965" y="-1"/>
            <a:ext cx="12221963" cy="1091381"/>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Evaluate data</a:t>
            </a:r>
          </a:p>
        </p:txBody>
      </p:sp>
      <p:sp>
        <p:nvSpPr>
          <p:cNvPr id="9" name="TextBox 8">
            <a:extLst>
              <a:ext uri="{FF2B5EF4-FFF2-40B4-BE49-F238E27FC236}">
                <a16:creationId xmlns:a16="http://schemas.microsoft.com/office/drawing/2014/main" id="{D6786123-1772-E9D5-276A-73E107C698A8}"/>
              </a:ext>
            </a:extLst>
          </p:cNvPr>
          <p:cNvSpPr txBox="1"/>
          <p:nvPr/>
        </p:nvSpPr>
        <p:spPr>
          <a:xfrm>
            <a:off x="0" y="1680904"/>
            <a:ext cx="4991098" cy="523220"/>
          </a:xfrm>
          <a:prstGeom prst="rect">
            <a:avLst/>
          </a:prstGeom>
          <a:noFill/>
        </p:spPr>
        <p:txBody>
          <a:bodyPr wrap="square" rtlCol="0">
            <a:spAutoFit/>
          </a:bodyPr>
          <a:lstStyle/>
          <a:p>
            <a:r>
              <a:rPr lang="en-US" sz="2800" dirty="0">
                <a:latin typeface="Arial Rounded MT Bold" panose="020F0704030504030204" pitchFamily="34" charset="0"/>
              </a:rPr>
              <a:t>Information about data:</a:t>
            </a:r>
          </a:p>
        </p:txBody>
      </p:sp>
      <p:pic>
        <p:nvPicPr>
          <p:cNvPr id="3" name="Picture 2">
            <a:extLst>
              <a:ext uri="{FF2B5EF4-FFF2-40B4-BE49-F238E27FC236}">
                <a16:creationId xmlns:a16="http://schemas.microsoft.com/office/drawing/2014/main" id="{F9507977-2EF8-4DC1-68B0-3ED2DFE5D141}"/>
              </a:ext>
            </a:extLst>
          </p:cNvPr>
          <p:cNvPicPr>
            <a:picLocks noChangeAspect="1"/>
          </p:cNvPicPr>
          <p:nvPr/>
        </p:nvPicPr>
        <p:blipFill>
          <a:blip r:embed="rId2"/>
          <a:stretch>
            <a:fillRect/>
          </a:stretch>
        </p:blipFill>
        <p:spPr>
          <a:xfrm>
            <a:off x="86308" y="2439489"/>
            <a:ext cx="4039164" cy="2619741"/>
          </a:xfrm>
          <a:prstGeom prst="rect">
            <a:avLst/>
          </a:prstGeom>
        </p:spPr>
      </p:pic>
      <p:pic>
        <p:nvPicPr>
          <p:cNvPr id="14" name="Picture 13">
            <a:extLst>
              <a:ext uri="{FF2B5EF4-FFF2-40B4-BE49-F238E27FC236}">
                <a16:creationId xmlns:a16="http://schemas.microsoft.com/office/drawing/2014/main" id="{6AF5BC98-3A04-4A81-E4CF-16374AD60366}"/>
              </a:ext>
            </a:extLst>
          </p:cNvPr>
          <p:cNvPicPr>
            <a:picLocks noChangeAspect="1"/>
          </p:cNvPicPr>
          <p:nvPr/>
        </p:nvPicPr>
        <p:blipFill>
          <a:blip r:embed="rId3"/>
          <a:stretch>
            <a:fillRect/>
          </a:stretch>
        </p:blipFill>
        <p:spPr>
          <a:xfrm>
            <a:off x="4489402" y="2553804"/>
            <a:ext cx="7616290" cy="2391109"/>
          </a:xfrm>
          <a:prstGeom prst="rect">
            <a:avLst/>
          </a:prstGeom>
        </p:spPr>
      </p:pic>
      <p:sp>
        <p:nvSpPr>
          <p:cNvPr id="15" name="TextBox 14">
            <a:extLst>
              <a:ext uri="{FF2B5EF4-FFF2-40B4-BE49-F238E27FC236}">
                <a16:creationId xmlns:a16="http://schemas.microsoft.com/office/drawing/2014/main" id="{FF02ADCB-D923-4746-14D1-8F9E2211FF19}"/>
              </a:ext>
            </a:extLst>
          </p:cNvPr>
          <p:cNvSpPr txBox="1"/>
          <p:nvPr/>
        </p:nvSpPr>
        <p:spPr>
          <a:xfrm>
            <a:off x="4537034" y="1680904"/>
            <a:ext cx="4991098" cy="523220"/>
          </a:xfrm>
          <a:prstGeom prst="rect">
            <a:avLst/>
          </a:prstGeom>
          <a:noFill/>
        </p:spPr>
        <p:txBody>
          <a:bodyPr wrap="square" rtlCol="0">
            <a:spAutoFit/>
          </a:bodyPr>
          <a:lstStyle/>
          <a:p>
            <a:r>
              <a:rPr lang="en-US" sz="2800" dirty="0">
                <a:latin typeface="Arial Rounded MT Bold" panose="020F0704030504030204" pitchFamily="34" charset="0"/>
              </a:rPr>
              <a:t>Basic statistic:</a:t>
            </a:r>
          </a:p>
        </p:txBody>
      </p:sp>
    </p:spTree>
    <p:extLst>
      <p:ext uri="{BB962C8B-B14F-4D97-AF65-F5344CB8AC3E}">
        <p14:creationId xmlns:p14="http://schemas.microsoft.com/office/powerpoint/2010/main" val="3541974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flipV="1">
            <a:off x="-29964" y="-1437447"/>
            <a:ext cx="12221964" cy="1437447"/>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26" y="-109075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Rectangle 22">
            <a:extLst>
              <a:ext uri="{FF2B5EF4-FFF2-40B4-BE49-F238E27FC236}">
                <a16:creationId xmlns:a16="http://schemas.microsoft.com/office/drawing/2014/main" id="{F1A1D946-28EF-73D9-695E-3B2186368B4F}"/>
              </a:ext>
            </a:extLst>
          </p:cNvPr>
          <p:cNvSpPr/>
          <p:nvPr/>
        </p:nvSpPr>
        <p:spPr>
          <a:xfrm>
            <a:off x="-29965" y="-1"/>
            <a:ext cx="12221963" cy="1091381"/>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Evaluate data</a:t>
            </a:r>
          </a:p>
        </p:txBody>
      </p:sp>
      <p:sp>
        <p:nvSpPr>
          <p:cNvPr id="9" name="TextBox 8">
            <a:extLst>
              <a:ext uri="{FF2B5EF4-FFF2-40B4-BE49-F238E27FC236}">
                <a16:creationId xmlns:a16="http://schemas.microsoft.com/office/drawing/2014/main" id="{D6786123-1772-E9D5-276A-73E107C698A8}"/>
              </a:ext>
            </a:extLst>
          </p:cNvPr>
          <p:cNvSpPr txBox="1"/>
          <p:nvPr/>
        </p:nvSpPr>
        <p:spPr>
          <a:xfrm>
            <a:off x="501444" y="1444930"/>
            <a:ext cx="4159045" cy="523220"/>
          </a:xfrm>
          <a:prstGeom prst="rect">
            <a:avLst/>
          </a:prstGeom>
          <a:noFill/>
        </p:spPr>
        <p:txBody>
          <a:bodyPr wrap="square" rtlCol="0">
            <a:spAutoFit/>
          </a:bodyPr>
          <a:lstStyle/>
          <a:p>
            <a:r>
              <a:rPr lang="en-US" sz="2800" dirty="0">
                <a:latin typeface="Arial Rounded MT Bold" panose="020F0704030504030204" pitchFamily="34" charset="0"/>
              </a:rPr>
              <a:t>Distribution of target:</a:t>
            </a:r>
          </a:p>
        </p:txBody>
      </p:sp>
      <p:pic>
        <p:nvPicPr>
          <p:cNvPr id="5" name="Picture 4">
            <a:extLst>
              <a:ext uri="{FF2B5EF4-FFF2-40B4-BE49-F238E27FC236}">
                <a16:creationId xmlns:a16="http://schemas.microsoft.com/office/drawing/2014/main" id="{C78CFE2F-5C9B-6DA6-DFE5-15BACD4CC21E}"/>
              </a:ext>
            </a:extLst>
          </p:cNvPr>
          <p:cNvPicPr>
            <a:picLocks noChangeAspect="1"/>
          </p:cNvPicPr>
          <p:nvPr/>
        </p:nvPicPr>
        <p:blipFill>
          <a:blip r:embed="rId2"/>
          <a:stretch>
            <a:fillRect/>
          </a:stretch>
        </p:blipFill>
        <p:spPr>
          <a:xfrm>
            <a:off x="3309548" y="2321700"/>
            <a:ext cx="5572903" cy="4277322"/>
          </a:xfrm>
          <a:prstGeom prst="rect">
            <a:avLst/>
          </a:prstGeom>
        </p:spPr>
      </p:pic>
    </p:spTree>
    <p:extLst>
      <p:ext uri="{BB962C8B-B14F-4D97-AF65-F5344CB8AC3E}">
        <p14:creationId xmlns:p14="http://schemas.microsoft.com/office/powerpoint/2010/main" val="474168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flipV="1">
            <a:off x="-29964" y="-1437447"/>
            <a:ext cx="12221964" cy="1437447"/>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26" y="-109075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Rectangle 22">
            <a:extLst>
              <a:ext uri="{FF2B5EF4-FFF2-40B4-BE49-F238E27FC236}">
                <a16:creationId xmlns:a16="http://schemas.microsoft.com/office/drawing/2014/main" id="{F1A1D946-28EF-73D9-695E-3B2186368B4F}"/>
              </a:ext>
            </a:extLst>
          </p:cNvPr>
          <p:cNvSpPr/>
          <p:nvPr/>
        </p:nvSpPr>
        <p:spPr>
          <a:xfrm>
            <a:off x="-29965" y="-1"/>
            <a:ext cx="12221963" cy="1091381"/>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Evaluate data</a:t>
            </a:r>
          </a:p>
        </p:txBody>
      </p:sp>
      <p:sp>
        <p:nvSpPr>
          <p:cNvPr id="9" name="TextBox 8">
            <a:extLst>
              <a:ext uri="{FF2B5EF4-FFF2-40B4-BE49-F238E27FC236}">
                <a16:creationId xmlns:a16="http://schemas.microsoft.com/office/drawing/2014/main" id="{D6786123-1772-E9D5-276A-73E107C698A8}"/>
              </a:ext>
            </a:extLst>
          </p:cNvPr>
          <p:cNvSpPr txBox="1"/>
          <p:nvPr/>
        </p:nvSpPr>
        <p:spPr>
          <a:xfrm>
            <a:off x="381000" y="1547554"/>
            <a:ext cx="5448300" cy="523220"/>
          </a:xfrm>
          <a:prstGeom prst="rect">
            <a:avLst/>
          </a:prstGeom>
          <a:noFill/>
        </p:spPr>
        <p:txBody>
          <a:bodyPr wrap="square" rtlCol="0">
            <a:spAutoFit/>
          </a:bodyPr>
          <a:lstStyle/>
          <a:p>
            <a:r>
              <a:rPr lang="en-US" sz="2800" dirty="0">
                <a:latin typeface="Arial Rounded MT Bold" panose="020F0704030504030204" pitchFamily="34" charset="0"/>
              </a:rPr>
              <a:t>Correlation between features:</a:t>
            </a:r>
          </a:p>
        </p:txBody>
      </p:sp>
      <p:pic>
        <p:nvPicPr>
          <p:cNvPr id="16" name="Picture 15" descr="A chart of different colors">
            <a:extLst>
              <a:ext uri="{FF2B5EF4-FFF2-40B4-BE49-F238E27FC236}">
                <a16:creationId xmlns:a16="http://schemas.microsoft.com/office/drawing/2014/main" id="{15403260-6DF7-77C1-15C1-D75311625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526" y="2425704"/>
            <a:ext cx="5458979" cy="4315977"/>
          </a:xfrm>
          <a:prstGeom prst="rect">
            <a:avLst/>
          </a:prstGeom>
        </p:spPr>
      </p:pic>
    </p:spTree>
    <p:extLst>
      <p:ext uri="{BB962C8B-B14F-4D97-AF65-F5344CB8AC3E}">
        <p14:creationId xmlns:p14="http://schemas.microsoft.com/office/powerpoint/2010/main" val="3369773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flipV="1">
            <a:off x="-29964" y="-1437447"/>
            <a:ext cx="12221964" cy="1437447"/>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26" y="-109075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Rectangle 22">
            <a:extLst>
              <a:ext uri="{FF2B5EF4-FFF2-40B4-BE49-F238E27FC236}">
                <a16:creationId xmlns:a16="http://schemas.microsoft.com/office/drawing/2014/main" id="{F1A1D946-28EF-73D9-695E-3B2186368B4F}"/>
              </a:ext>
            </a:extLst>
          </p:cNvPr>
          <p:cNvSpPr/>
          <p:nvPr/>
        </p:nvSpPr>
        <p:spPr>
          <a:xfrm>
            <a:off x="-29965" y="-1"/>
            <a:ext cx="12221963" cy="1091381"/>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Evaluate data</a:t>
            </a:r>
          </a:p>
        </p:txBody>
      </p:sp>
      <p:pic>
        <p:nvPicPr>
          <p:cNvPr id="7" name="Picture 6" descr="A group of blue graphs">
            <a:extLst>
              <a:ext uri="{FF2B5EF4-FFF2-40B4-BE49-F238E27FC236}">
                <a16:creationId xmlns:a16="http://schemas.microsoft.com/office/drawing/2014/main" id="{2DA5F6C3-14BE-3CE9-5747-3B2731C32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78" y="1326151"/>
            <a:ext cx="7880699" cy="5234393"/>
          </a:xfrm>
          <a:prstGeom prst="rect">
            <a:avLst/>
          </a:prstGeom>
        </p:spPr>
      </p:pic>
      <p:sp>
        <p:nvSpPr>
          <p:cNvPr id="9" name="TextBox 8">
            <a:extLst>
              <a:ext uri="{FF2B5EF4-FFF2-40B4-BE49-F238E27FC236}">
                <a16:creationId xmlns:a16="http://schemas.microsoft.com/office/drawing/2014/main" id="{D6786123-1772-E9D5-276A-73E107C698A8}"/>
              </a:ext>
            </a:extLst>
          </p:cNvPr>
          <p:cNvSpPr txBox="1"/>
          <p:nvPr/>
        </p:nvSpPr>
        <p:spPr>
          <a:xfrm>
            <a:off x="4127463" y="1325199"/>
            <a:ext cx="5448300" cy="523220"/>
          </a:xfrm>
          <a:prstGeom prst="rect">
            <a:avLst/>
          </a:prstGeom>
          <a:noFill/>
        </p:spPr>
        <p:txBody>
          <a:bodyPr wrap="square" rtlCol="0">
            <a:spAutoFit/>
          </a:bodyPr>
          <a:lstStyle/>
          <a:p>
            <a:r>
              <a:rPr lang="en-US" sz="2800" dirty="0">
                <a:latin typeface="Arial Rounded MT Bold" panose="020F0704030504030204" pitchFamily="34" charset="0"/>
              </a:rPr>
              <a:t>Scatter plot matrix:</a:t>
            </a:r>
          </a:p>
        </p:txBody>
      </p:sp>
    </p:spTree>
    <p:extLst>
      <p:ext uri="{BB962C8B-B14F-4D97-AF65-F5344CB8AC3E}">
        <p14:creationId xmlns:p14="http://schemas.microsoft.com/office/powerpoint/2010/main" val="388106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flipV="1">
            <a:off x="-29964" y="-1437447"/>
            <a:ext cx="12221964" cy="1437447"/>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26" y="-109075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Rectangle 22">
            <a:extLst>
              <a:ext uri="{FF2B5EF4-FFF2-40B4-BE49-F238E27FC236}">
                <a16:creationId xmlns:a16="http://schemas.microsoft.com/office/drawing/2014/main" id="{F1A1D946-28EF-73D9-695E-3B2186368B4F}"/>
              </a:ext>
            </a:extLst>
          </p:cNvPr>
          <p:cNvSpPr/>
          <p:nvPr/>
        </p:nvSpPr>
        <p:spPr>
          <a:xfrm>
            <a:off x="-29965" y="-1"/>
            <a:ext cx="12221963" cy="1091381"/>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Evaluate data</a:t>
            </a:r>
          </a:p>
        </p:txBody>
      </p:sp>
      <p:sp>
        <p:nvSpPr>
          <p:cNvPr id="9" name="TextBox 8">
            <a:extLst>
              <a:ext uri="{FF2B5EF4-FFF2-40B4-BE49-F238E27FC236}">
                <a16:creationId xmlns:a16="http://schemas.microsoft.com/office/drawing/2014/main" id="{D6786123-1772-E9D5-276A-73E107C698A8}"/>
              </a:ext>
            </a:extLst>
          </p:cNvPr>
          <p:cNvSpPr txBox="1"/>
          <p:nvPr/>
        </p:nvSpPr>
        <p:spPr>
          <a:xfrm>
            <a:off x="323850" y="1371600"/>
            <a:ext cx="5984642" cy="523220"/>
          </a:xfrm>
          <a:prstGeom prst="rect">
            <a:avLst/>
          </a:prstGeom>
          <a:noFill/>
        </p:spPr>
        <p:txBody>
          <a:bodyPr wrap="square" rtlCol="0">
            <a:spAutoFit/>
          </a:bodyPr>
          <a:lstStyle/>
          <a:p>
            <a:r>
              <a:rPr lang="en-US" sz="2800" dirty="0">
                <a:latin typeface="Arial Rounded MT Bold" panose="020F0704030504030204" pitchFamily="34" charset="0"/>
              </a:rPr>
              <a:t>Features influence on target:</a:t>
            </a:r>
          </a:p>
        </p:txBody>
      </p:sp>
      <p:pic>
        <p:nvPicPr>
          <p:cNvPr id="3" name="Picture 2">
            <a:extLst>
              <a:ext uri="{FF2B5EF4-FFF2-40B4-BE49-F238E27FC236}">
                <a16:creationId xmlns:a16="http://schemas.microsoft.com/office/drawing/2014/main" id="{BA7FB3E7-EC8B-1104-A0F1-63E999AC3B83}"/>
              </a:ext>
            </a:extLst>
          </p:cNvPr>
          <p:cNvPicPr>
            <a:picLocks noChangeAspect="1"/>
          </p:cNvPicPr>
          <p:nvPr/>
        </p:nvPicPr>
        <p:blipFill>
          <a:blip r:embed="rId2"/>
          <a:stretch>
            <a:fillRect/>
          </a:stretch>
        </p:blipFill>
        <p:spPr>
          <a:xfrm>
            <a:off x="1185286" y="2161245"/>
            <a:ext cx="6170956" cy="2320336"/>
          </a:xfrm>
          <a:prstGeom prst="rect">
            <a:avLst/>
          </a:prstGeom>
        </p:spPr>
      </p:pic>
      <p:pic>
        <p:nvPicPr>
          <p:cNvPr id="8" name="Picture 7">
            <a:extLst>
              <a:ext uri="{FF2B5EF4-FFF2-40B4-BE49-F238E27FC236}">
                <a16:creationId xmlns:a16="http://schemas.microsoft.com/office/drawing/2014/main" id="{3D743005-95D9-5576-1BA4-551E45DD740E}"/>
              </a:ext>
            </a:extLst>
          </p:cNvPr>
          <p:cNvPicPr>
            <a:picLocks noChangeAspect="1"/>
          </p:cNvPicPr>
          <p:nvPr/>
        </p:nvPicPr>
        <p:blipFill>
          <a:blip r:embed="rId3"/>
          <a:stretch>
            <a:fillRect/>
          </a:stretch>
        </p:blipFill>
        <p:spPr>
          <a:xfrm>
            <a:off x="1185286" y="4481581"/>
            <a:ext cx="6170956" cy="2336300"/>
          </a:xfrm>
          <a:prstGeom prst="rect">
            <a:avLst/>
          </a:prstGeom>
        </p:spPr>
      </p:pic>
      <p:pic>
        <p:nvPicPr>
          <p:cNvPr id="14" name="Picture 13">
            <a:extLst>
              <a:ext uri="{FF2B5EF4-FFF2-40B4-BE49-F238E27FC236}">
                <a16:creationId xmlns:a16="http://schemas.microsoft.com/office/drawing/2014/main" id="{3BC6FDB2-8ACB-768F-CA37-89C583DD162B}"/>
              </a:ext>
            </a:extLst>
          </p:cNvPr>
          <p:cNvPicPr>
            <a:picLocks noChangeAspect="1"/>
          </p:cNvPicPr>
          <p:nvPr/>
        </p:nvPicPr>
        <p:blipFill>
          <a:blip r:embed="rId4"/>
          <a:stretch>
            <a:fillRect/>
          </a:stretch>
        </p:blipFill>
        <p:spPr>
          <a:xfrm>
            <a:off x="7372205" y="2106282"/>
            <a:ext cx="3267271" cy="2430262"/>
          </a:xfrm>
          <a:prstGeom prst="rect">
            <a:avLst/>
          </a:prstGeom>
        </p:spPr>
      </p:pic>
      <p:pic>
        <p:nvPicPr>
          <p:cNvPr id="16" name="Picture 15">
            <a:extLst>
              <a:ext uri="{FF2B5EF4-FFF2-40B4-BE49-F238E27FC236}">
                <a16:creationId xmlns:a16="http://schemas.microsoft.com/office/drawing/2014/main" id="{BDC3D3FF-B882-1D89-B14C-4DE065F851F6}"/>
              </a:ext>
            </a:extLst>
          </p:cNvPr>
          <p:cNvPicPr>
            <a:picLocks noChangeAspect="1"/>
          </p:cNvPicPr>
          <p:nvPr/>
        </p:nvPicPr>
        <p:blipFill>
          <a:blip r:embed="rId5"/>
          <a:stretch>
            <a:fillRect/>
          </a:stretch>
        </p:blipFill>
        <p:spPr>
          <a:xfrm>
            <a:off x="7542750" y="4481581"/>
            <a:ext cx="3064800" cy="2320336"/>
          </a:xfrm>
          <a:prstGeom prst="rect">
            <a:avLst/>
          </a:prstGeom>
        </p:spPr>
      </p:pic>
    </p:spTree>
    <p:extLst>
      <p:ext uri="{BB962C8B-B14F-4D97-AF65-F5344CB8AC3E}">
        <p14:creationId xmlns:p14="http://schemas.microsoft.com/office/powerpoint/2010/main" val="1892437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341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9ECF578-13FE-0C62-F729-D8DD35C8E0BB}"/>
              </a:ext>
            </a:extLst>
          </p:cNvPr>
          <p:cNvSpPr txBox="1"/>
          <p:nvPr/>
        </p:nvSpPr>
        <p:spPr>
          <a:xfrm>
            <a:off x="158240" y="1809750"/>
            <a:ext cx="2212253" cy="369332"/>
          </a:xfrm>
          <a:prstGeom prst="rect">
            <a:avLst/>
          </a:prstGeom>
          <a:noFill/>
        </p:spPr>
        <p:txBody>
          <a:bodyPr wrap="square" rtlCol="0">
            <a:spAutoFit/>
          </a:bodyPr>
          <a:lstStyle/>
          <a:p>
            <a:r>
              <a:rPr lang="en-US" dirty="0">
                <a:latin typeface="Arial Rounded MT Bold" panose="020F0704030504030204" pitchFamily="34" charset="0"/>
              </a:rPr>
              <a:t>Business Problem</a:t>
            </a:r>
          </a:p>
        </p:txBody>
      </p:sp>
      <p:cxnSp>
        <p:nvCxnSpPr>
          <p:cNvPr id="5" name="Straight Arrow Connector 4">
            <a:extLst>
              <a:ext uri="{FF2B5EF4-FFF2-40B4-BE49-F238E27FC236}">
                <a16:creationId xmlns:a16="http://schemas.microsoft.com/office/drawing/2014/main" id="{33048C7A-AA77-AEC5-1E89-8A93128D36A7}"/>
              </a:ext>
            </a:extLst>
          </p:cNvPr>
          <p:cNvCxnSpPr>
            <a:cxnSpLocks/>
            <a:stCxn id="2" idx="2"/>
            <a:endCxn id="7" idx="0"/>
          </p:cNvCxnSpPr>
          <p:nvPr/>
        </p:nvCxnSpPr>
        <p:spPr>
          <a:xfrm>
            <a:off x="1264367" y="2179082"/>
            <a:ext cx="0"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97E5E4F5-887C-83BA-3472-651F4D882B54}"/>
              </a:ext>
            </a:extLst>
          </p:cNvPr>
          <p:cNvSpPr/>
          <p:nvPr/>
        </p:nvSpPr>
        <p:spPr>
          <a:xfrm>
            <a:off x="528484" y="2952880"/>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Formulate problem</a:t>
            </a:r>
          </a:p>
        </p:txBody>
      </p:sp>
      <p:cxnSp>
        <p:nvCxnSpPr>
          <p:cNvPr id="17" name="Straight Arrow Connector 16">
            <a:extLst>
              <a:ext uri="{FF2B5EF4-FFF2-40B4-BE49-F238E27FC236}">
                <a16:creationId xmlns:a16="http://schemas.microsoft.com/office/drawing/2014/main" id="{09787101-D16B-0D62-9E4A-65E149E14A4A}"/>
              </a:ext>
            </a:extLst>
          </p:cNvPr>
          <p:cNvCxnSpPr>
            <a:cxnSpLocks/>
          </p:cNvCxnSpPr>
          <p:nvPr/>
        </p:nvCxnSpPr>
        <p:spPr>
          <a:xfrm flipH="1">
            <a:off x="1264365" y="3714750"/>
            <a:ext cx="1"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ECFE5E59-6AE1-BAB3-02B8-3EE5A34B6D6A}"/>
              </a:ext>
            </a:extLst>
          </p:cNvPr>
          <p:cNvSpPr/>
          <p:nvPr/>
        </p:nvSpPr>
        <p:spPr>
          <a:xfrm>
            <a:off x="528484"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Collect and label data</a:t>
            </a:r>
          </a:p>
        </p:txBody>
      </p:sp>
      <p:cxnSp>
        <p:nvCxnSpPr>
          <p:cNvPr id="20" name="Straight Arrow Connector 19">
            <a:extLst>
              <a:ext uri="{FF2B5EF4-FFF2-40B4-BE49-F238E27FC236}">
                <a16:creationId xmlns:a16="http://schemas.microsoft.com/office/drawing/2014/main" id="{D7FEB089-8BF3-1AA7-5C09-1763A0B95674}"/>
              </a:ext>
            </a:extLst>
          </p:cNvPr>
          <p:cNvCxnSpPr>
            <a:cxnSpLocks/>
            <a:stCxn id="19" idx="3"/>
          </p:cNvCxnSpPr>
          <p:nvPr/>
        </p:nvCxnSpPr>
        <p:spPr>
          <a:xfrm>
            <a:off x="2000250" y="4869483"/>
            <a:ext cx="370243" cy="1173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F1A1D946-28EF-73D9-695E-3B2186368B4F}"/>
              </a:ext>
            </a:extLst>
          </p:cNvPr>
          <p:cNvSpPr/>
          <p:nvPr/>
        </p:nvSpPr>
        <p:spPr>
          <a:xfrm>
            <a:off x="2390737"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Evaluate data</a:t>
            </a:r>
          </a:p>
        </p:txBody>
      </p:sp>
      <p:cxnSp>
        <p:nvCxnSpPr>
          <p:cNvPr id="29" name="Straight Arrow Connector 28">
            <a:extLst>
              <a:ext uri="{FF2B5EF4-FFF2-40B4-BE49-F238E27FC236}">
                <a16:creationId xmlns:a16="http://schemas.microsoft.com/office/drawing/2014/main" id="{F2C1782D-CE2A-CCF7-585A-882D78ACDB70}"/>
              </a:ext>
            </a:extLst>
          </p:cNvPr>
          <p:cNvCxnSpPr>
            <a:cxnSpLocks/>
          </p:cNvCxnSpPr>
          <p:nvPr/>
        </p:nvCxnSpPr>
        <p:spPr>
          <a:xfrm>
            <a:off x="3862503" y="4904682"/>
            <a:ext cx="499947"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812FB325-FBF2-E2B8-3A44-E77A4841D448}"/>
              </a:ext>
            </a:extLst>
          </p:cNvPr>
          <p:cNvSpPr/>
          <p:nvPr/>
        </p:nvSpPr>
        <p:spPr>
          <a:xfrm>
            <a:off x="4362450" y="4402792"/>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Perform feature engineering</a:t>
            </a:r>
          </a:p>
        </p:txBody>
      </p:sp>
      <p:cxnSp>
        <p:nvCxnSpPr>
          <p:cNvPr id="33" name="Straight Arrow Connector 32">
            <a:extLst>
              <a:ext uri="{FF2B5EF4-FFF2-40B4-BE49-F238E27FC236}">
                <a16:creationId xmlns:a16="http://schemas.microsoft.com/office/drawing/2014/main" id="{5802EC3C-FB91-67DC-184D-3122A56484AA}"/>
              </a:ext>
            </a:extLst>
          </p:cNvPr>
          <p:cNvCxnSpPr>
            <a:cxnSpLocks/>
          </p:cNvCxnSpPr>
          <p:nvPr/>
        </p:nvCxnSpPr>
        <p:spPr>
          <a:xfrm>
            <a:off x="6212115" y="4904682"/>
            <a:ext cx="417016"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87EF9351-9152-02E7-C148-CBCB8061146C}"/>
              </a:ext>
            </a:extLst>
          </p:cNvPr>
          <p:cNvSpPr/>
          <p:nvPr/>
        </p:nvSpPr>
        <p:spPr>
          <a:xfrm>
            <a:off x="6629131"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Select and train model</a:t>
            </a:r>
          </a:p>
        </p:txBody>
      </p:sp>
      <p:cxnSp>
        <p:nvCxnSpPr>
          <p:cNvPr id="35" name="Straight Arrow Connector 34">
            <a:extLst>
              <a:ext uri="{FF2B5EF4-FFF2-40B4-BE49-F238E27FC236}">
                <a16:creationId xmlns:a16="http://schemas.microsoft.com/office/drawing/2014/main" id="{E5F6853D-E02F-1782-5414-5827F72AA732}"/>
              </a:ext>
            </a:extLst>
          </p:cNvPr>
          <p:cNvCxnSpPr>
            <a:cxnSpLocks/>
          </p:cNvCxnSpPr>
          <p:nvPr/>
        </p:nvCxnSpPr>
        <p:spPr>
          <a:xfrm>
            <a:off x="8100897" y="4869483"/>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64D527E0-2B9B-FBB7-A43D-0135D77ABEEA}"/>
              </a:ext>
            </a:extLst>
          </p:cNvPr>
          <p:cNvSpPr/>
          <p:nvPr/>
        </p:nvSpPr>
        <p:spPr>
          <a:xfrm>
            <a:off x="8458200"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Evaluate model</a:t>
            </a:r>
          </a:p>
        </p:txBody>
      </p:sp>
      <p:cxnSp>
        <p:nvCxnSpPr>
          <p:cNvPr id="41" name="Straight Arrow Connector 40">
            <a:extLst>
              <a:ext uri="{FF2B5EF4-FFF2-40B4-BE49-F238E27FC236}">
                <a16:creationId xmlns:a16="http://schemas.microsoft.com/office/drawing/2014/main" id="{7ACBE1A3-8AFE-7CD7-9DA2-F90ACE97F6F1}"/>
              </a:ext>
            </a:extLst>
          </p:cNvPr>
          <p:cNvCxnSpPr>
            <a:cxnSpLocks/>
          </p:cNvCxnSpPr>
          <p:nvPr/>
        </p:nvCxnSpPr>
        <p:spPr>
          <a:xfrm>
            <a:off x="9929966" y="4904682"/>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7C8016AD-764B-F35F-B7BF-1C5E8148B5BD}"/>
              </a:ext>
            </a:extLst>
          </p:cNvPr>
          <p:cNvSpPr/>
          <p:nvPr/>
        </p:nvSpPr>
        <p:spPr>
          <a:xfrm rot="18948755">
            <a:off x="10549481" y="4330298"/>
            <a:ext cx="1148767" cy="1148767"/>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664CB7F-6A3C-5708-4D51-D0E637C6770D}"/>
              </a:ext>
            </a:extLst>
          </p:cNvPr>
          <p:cNvSpPr txBox="1"/>
          <p:nvPr/>
        </p:nvSpPr>
        <p:spPr>
          <a:xfrm>
            <a:off x="10389885" y="4419551"/>
            <a:ext cx="1471766" cy="923330"/>
          </a:xfrm>
          <a:prstGeom prst="rect">
            <a:avLst/>
          </a:prstGeom>
          <a:noFill/>
        </p:spPr>
        <p:txBody>
          <a:bodyPr wrap="square" rtlCol="0">
            <a:spAutoFit/>
          </a:bodyPr>
          <a:lstStyle/>
          <a:p>
            <a:pPr algn="ctr"/>
            <a:r>
              <a:rPr lang="en-US" dirty="0">
                <a:latin typeface="Arial Rounded MT Bold" panose="020F0704030504030204" pitchFamily="34" charset="0"/>
              </a:rPr>
              <a:t>Meet business goal</a:t>
            </a:r>
          </a:p>
        </p:txBody>
      </p:sp>
      <p:sp>
        <p:nvSpPr>
          <p:cNvPr id="45" name="Rectangle 44">
            <a:extLst>
              <a:ext uri="{FF2B5EF4-FFF2-40B4-BE49-F238E27FC236}">
                <a16:creationId xmlns:a16="http://schemas.microsoft.com/office/drawing/2014/main" id="{9D9575D8-AD75-63A6-5FDA-8A4F7E03A8DD}"/>
              </a:ext>
            </a:extLst>
          </p:cNvPr>
          <p:cNvSpPr/>
          <p:nvPr/>
        </p:nvSpPr>
        <p:spPr>
          <a:xfrm>
            <a:off x="6373747" y="2952880"/>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Tune model</a:t>
            </a:r>
          </a:p>
        </p:txBody>
      </p:sp>
      <p:cxnSp>
        <p:nvCxnSpPr>
          <p:cNvPr id="47" name="Straight Connector 46">
            <a:extLst>
              <a:ext uri="{FF2B5EF4-FFF2-40B4-BE49-F238E27FC236}">
                <a16:creationId xmlns:a16="http://schemas.microsoft.com/office/drawing/2014/main" id="{B1B52D86-AFA4-CD39-54D6-F06D40238A63}"/>
              </a:ext>
            </a:extLst>
          </p:cNvPr>
          <p:cNvCxnSpPr>
            <a:cxnSpLocks/>
          </p:cNvCxnSpPr>
          <p:nvPr/>
        </p:nvCxnSpPr>
        <p:spPr>
          <a:xfrm flipV="1">
            <a:off x="9187227" y="3333815"/>
            <a:ext cx="0" cy="1154733"/>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158FE35-0B3D-F849-1D88-6B8AB535AD9E}"/>
              </a:ext>
            </a:extLst>
          </p:cNvPr>
          <p:cNvCxnSpPr>
            <a:cxnSpLocks/>
            <a:endCxn id="45" idx="3"/>
          </p:cNvCxnSpPr>
          <p:nvPr/>
        </p:nvCxnSpPr>
        <p:spPr>
          <a:xfrm flipH="1">
            <a:off x="7845513" y="3333815"/>
            <a:ext cx="134171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FD6EB53-49EB-B576-B042-20D3AE839285}"/>
              </a:ext>
            </a:extLst>
          </p:cNvPr>
          <p:cNvCxnSpPr>
            <a:cxnSpLocks/>
          </p:cNvCxnSpPr>
          <p:nvPr/>
        </p:nvCxnSpPr>
        <p:spPr>
          <a:xfrm flipH="1">
            <a:off x="5287417" y="3333815"/>
            <a:ext cx="1086330" cy="0"/>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A8E750-DEDE-8934-994C-638A9CB7E5C9}"/>
              </a:ext>
            </a:extLst>
          </p:cNvPr>
          <p:cNvCxnSpPr>
            <a:cxnSpLocks/>
          </p:cNvCxnSpPr>
          <p:nvPr/>
        </p:nvCxnSpPr>
        <p:spPr>
          <a:xfrm>
            <a:off x="5287417" y="3333815"/>
            <a:ext cx="0" cy="1085736"/>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4279883-6073-72F7-2B4C-F8F66BB112B8}"/>
              </a:ext>
            </a:extLst>
          </p:cNvPr>
          <p:cNvCxnSpPr>
            <a:cxnSpLocks/>
          </p:cNvCxnSpPr>
          <p:nvPr/>
        </p:nvCxnSpPr>
        <p:spPr>
          <a:xfrm flipV="1">
            <a:off x="11123864" y="2279215"/>
            <a:ext cx="0" cy="1822434"/>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3FD229DB-1715-995E-6479-CC1694AA603C}"/>
              </a:ext>
            </a:extLst>
          </p:cNvPr>
          <p:cNvSpPr/>
          <p:nvPr/>
        </p:nvSpPr>
        <p:spPr>
          <a:xfrm>
            <a:off x="10198897" y="1298616"/>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Model deployment</a:t>
            </a:r>
          </a:p>
        </p:txBody>
      </p:sp>
      <p:cxnSp>
        <p:nvCxnSpPr>
          <p:cNvPr id="65" name="Straight Connector 64">
            <a:extLst>
              <a:ext uri="{FF2B5EF4-FFF2-40B4-BE49-F238E27FC236}">
                <a16:creationId xmlns:a16="http://schemas.microsoft.com/office/drawing/2014/main" id="{5C9D4913-C83A-63CF-82B4-A553AC40ECE1}"/>
              </a:ext>
            </a:extLst>
          </p:cNvPr>
          <p:cNvCxnSpPr>
            <a:cxnSpLocks/>
            <a:stCxn id="64" idx="1"/>
          </p:cNvCxnSpPr>
          <p:nvPr/>
        </p:nvCxnSpPr>
        <p:spPr>
          <a:xfrm flipH="1">
            <a:off x="3126620" y="1777040"/>
            <a:ext cx="707227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45073BA-2F76-6475-CDB0-08ECAD26CF86}"/>
              </a:ext>
            </a:extLst>
          </p:cNvPr>
          <p:cNvCxnSpPr>
            <a:cxnSpLocks/>
          </p:cNvCxnSpPr>
          <p:nvPr/>
        </p:nvCxnSpPr>
        <p:spPr>
          <a:xfrm>
            <a:off x="3126620" y="1777040"/>
            <a:ext cx="0" cy="2737696"/>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2AF6C552-D9B1-F396-BBA7-C8CD06A9BF8A}"/>
              </a:ext>
            </a:extLst>
          </p:cNvPr>
          <p:cNvCxnSpPr>
            <a:cxnSpLocks/>
          </p:cNvCxnSpPr>
          <p:nvPr/>
        </p:nvCxnSpPr>
        <p:spPr>
          <a:xfrm>
            <a:off x="11123864" y="5716901"/>
            <a:ext cx="0" cy="1007682"/>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2F58E40-9B66-AE20-D949-CE5BF1708057}"/>
              </a:ext>
            </a:extLst>
          </p:cNvPr>
          <p:cNvCxnSpPr>
            <a:cxnSpLocks/>
          </p:cNvCxnSpPr>
          <p:nvPr/>
        </p:nvCxnSpPr>
        <p:spPr>
          <a:xfrm flipH="1">
            <a:off x="5287417" y="6168982"/>
            <a:ext cx="583644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98BBAC65-F229-103E-8847-7A096E45617C}"/>
              </a:ext>
            </a:extLst>
          </p:cNvPr>
          <p:cNvCxnSpPr>
            <a:cxnSpLocks/>
            <a:endCxn id="30" idx="2"/>
          </p:cNvCxnSpPr>
          <p:nvPr/>
        </p:nvCxnSpPr>
        <p:spPr>
          <a:xfrm flipV="1">
            <a:off x="5287417" y="5359640"/>
            <a:ext cx="0" cy="809342"/>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161E8B45-3BE3-1A47-B1AD-62B3348C30CB}"/>
              </a:ext>
            </a:extLst>
          </p:cNvPr>
          <p:cNvCxnSpPr>
            <a:cxnSpLocks/>
          </p:cNvCxnSpPr>
          <p:nvPr/>
        </p:nvCxnSpPr>
        <p:spPr>
          <a:xfrm flipH="1" flipV="1">
            <a:off x="1264365" y="6672823"/>
            <a:ext cx="9859498" cy="3128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069257DF-5B79-106F-9496-2902279ECE89}"/>
              </a:ext>
            </a:extLst>
          </p:cNvPr>
          <p:cNvCxnSpPr>
            <a:cxnSpLocks/>
            <a:endCxn id="19" idx="2"/>
          </p:cNvCxnSpPr>
          <p:nvPr/>
        </p:nvCxnSpPr>
        <p:spPr>
          <a:xfrm flipV="1">
            <a:off x="1264365" y="5250418"/>
            <a:ext cx="2" cy="1422405"/>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04A54B41-B9C9-130B-2565-2C0E5A1B8F63}"/>
              </a:ext>
            </a:extLst>
          </p:cNvPr>
          <p:cNvSpPr txBox="1"/>
          <p:nvPr/>
        </p:nvSpPr>
        <p:spPr>
          <a:xfrm>
            <a:off x="10434464" y="3149149"/>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Yes</a:t>
            </a:r>
          </a:p>
        </p:txBody>
      </p:sp>
      <p:sp>
        <p:nvSpPr>
          <p:cNvPr id="94" name="TextBox 93">
            <a:extLst>
              <a:ext uri="{FF2B5EF4-FFF2-40B4-BE49-F238E27FC236}">
                <a16:creationId xmlns:a16="http://schemas.microsoft.com/office/drawing/2014/main" id="{7E583792-D70A-21DF-07BB-F28BD56EF69A}"/>
              </a:ext>
            </a:extLst>
          </p:cNvPr>
          <p:cNvSpPr txBox="1"/>
          <p:nvPr/>
        </p:nvSpPr>
        <p:spPr>
          <a:xfrm>
            <a:off x="10522913" y="5699803"/>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No</a:t>
            </a:r>
          </a:p>
        </p:txBody>
      </p:sp>
      <p:sp>
        <p:nvSpPr>
          <p:cNvPr id="95" name="TextBox 94">
            <a:extLst>
              <a:ext uri="{FF2B5EF4-FFF2-40B4-BE49-F238E27FC236}">
                <a16:creationId xmlns:a16="http://schemas.microsoft.com/office/drawing/2014/main" id="{E59A276D-761E-D00C-E143-B8C9066126FA}"/>
              </a:ext>
            </a:extLst>
          </p:cNvPr>
          <p:cNvSpPr txBox="1"/>
          <p:nvPr/>
        </p:nvSpPr>
        <p:spPr>
          <a:xfrm>
            <a:off x="5358011" y="1374783"/>
            <a:ext cx="3352627" cy="369332"/>
          </a:xfrm>
          <a:prstGeom prst="rect">
            <a:avLst/>
          </a:prstGeom>
          <a:noFill/>
        </p:spPr>
        <p:txBody>
          <a:bodyPr wrap="square" rtlCol="0">
            <a:spAutoFit/>
          </a:bodyPr>
          <a:lstStyle/>
          <a:p>
            <a:pPr algn="ctr"/>
            <a:r>
              <a:rPr lang="en-US" dirty="0">
                <a:latin typeface="Arial Rounded MT Bold" panose="020F0704030504030204" pitchFamily="34" charset="0"/>
              </a:rPr>
              <a:t>New data or re-training</a:t>
            </a:r>
          </a:p>
        </p:txBody>
      </p:sp>
      <p:sp>
        <p:nvSpPr>
          <p:cNvPr id="96" name="TextBox 95">
            <a:extLst>
              <a:ext uri="{FF2B5EF4-FFF2-40B4-BE49-F238E27FC236}">
                <a16:creationId xmlns:a16="http://schemas.microsoft.com/office/drawing/2014/main" id="{60940ED5-26DE-3BF7-2F4C-3BBB34B3BCC6}"/>
              </a:ext>
            </a:extLst>
          </p:cNvPr>
          <p:cNvSpPr txBox="1"/>
          <p:nvPr/>
        </p:nvSpPr>
        <p:spPr>
          <a:xfrm>
            <a:off x="6529326" y="5776954"/>
            <a:ext cx="3352627" cy="369332"/>
          </a:xfrm>
          <a:prstGeom prst="rect">
            <a:avLst/>
          </a:prstGeom>
          <a:noFill/>
        </p:spPr>
        <p:txBody>
          <a:bodyPr wrap="square" rtlCol="0">
            <a:spAutoFit/>
          </a:bodyPr>
          <a:lstStyle/>
          <a:p>
            <a:pPr algn="ctr"/>
            <a:r>
              <a:rPr lang="en-US" dirty="0">
                <a:latin typeface="Arial Rounded MT Bold" panose="020F0704030504030204" pitchFamily="34" charset="0"/>
              </a:rPr>
              <a:t>Feature augmentation</a:t>
            </a:r>
          </a:p>
        </p:txBody>
      </p:sp>
      <p:sp>
        <p:nvSpPr>
          <p:cNvPr id="97" name="TextBox 96">
            <a:extLst>
              <a:ext uri="{FF2B5EF4-FFF2-40B4-BE49-F238E27FC236}">
                <a16:creationId xmlns:a16="http://schemas.microsoft.com/office/drawing/2014/main" id="{2965FA56-8AA5-B626-09FA-BC7E63832BB1}"/>
              </a:ext>
            </a:extLst>
          </p:cNvPr>
          <p:cNvSpPr txBox="1"/>
          <p:nvPr/>
        </p:nvSpPr>
        <p:spPr>
          <a:xfrm>
            <a:off x="3950961" y="6268829"/>
            <a:ext cx="3352627" cy="369332"/>
          </a:xfrm>
          <a:prstGeom prst="rect">
            <a:avLst/>
          </a:prstGeom>
          <a:noFill/>
        </p:spPr>
        <p:txBody>
          <a:bodyPr wrap="square" rtlCol="0">
            <a:spAutoFit/>
          </a:bodyPr>
          <a:lstStyle/>
          <a:p>
            <a:pPr algn="ctr"/>
            <a:r>
              <a:rPr lang="en-US" dirty="0">
                <a:latin typeface="Arial Rounded MT Bold" panose="020F0704030504030204" pitchFamily="34" charset="0"/>
              </a:rPr>
              <a:t>Data augmentation</a:t>
            </a:r>
          </a:p>
        </p:txBody>
      </p:sp>
    </p:spTree>
    <p:extLst>
      <p:ext uri="{BB962C8B-B14F-4D97-AF65-F5344CB8AC3E}">
        <p14:creationId xmlns:p14="http://schemas.microsoft.com/office/powerpoint/2010/main" val="45793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1533344"/>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99925"/>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812FB325-FBF2-E2B8-3A44-E77A4841D448}"/>
              </a:ext>
            </a:extLst>
          </p:cNvPr>
          <p:cNvSpPr/>
          <p:nvPr/>
        </p:nvSpPr>
        <p:spPr>
          <a:xfrm>
            <a:off x="0" y="-19492"/>
            <a:ext cx="12192000" cy="1091381"/>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Perform feature engineering</a:t>
            </a:r>
          </a:p>
        </p:txBody>
      </p:sp>
      <p:sp>
        <p:nvSpPr>
          <p:cNvPr id="8" name="TextBox 7">
            <a:extLst>
              <a:ext uri="{FF2B5EF4-FFF2-40B4-BE49-F238E27FC236}">
                <a16:creationId xmlns:a16="http://schemas.microsoft.com/office/drawing/2014/main" id="{ABD9552E-EDF4-A9D8-E354-398F846DE05B}"/>
              </a:ext>
            </a:extLst>
          </p:cNvPr>
          <p:cNvSpPr txBox="1"/>
          <p:nvPr/>
        </p:nvSpPr>
        <p:spPr>
          <a:xfrm>
            <a:off x="381000" y="1547554"/>
            <a:ext cx="5984642" cy="523220"/>
          </a:xfrm>
          <a:prstGeom prst="rect">
            <a:avLst/>
          </a:prstGeom>
          <a:noFill/>
        </p:spPr>
        <p:txBody>
          <a:bodyPr wrap="square" rtlCol="0">
            <a:spAutoFit/>
          </a:bodyPr>
          <a:lstStyle/>
          <a:p>
            <a:r>
              <a:rPr lang="en-US" sz="2800" dirty="0">
                <a:latin typeface="Arial Rounded MT Bold" panose="020F0704030504030204" pitchFamily="34" charset="0"/>
              </a:rPr>
              <a:t>Encoding non-numerical values:</a:t>
            </a:r>
          </a:p>
        </p:txBody>
      </p:sp>
      <p:pic>
        <p:nvPicPr>
          <p:cNvPr id="10" name="Picture 9">
            <a:extLst>
              <a:ext uri="{FF2B5EF4-FFF2-40B4-BE49-F238E27FC236}">
                <a16:creationId xmlns:a16="http://schemas.microsoft.com/office/drawing/2014/main" id="{E61B1E44-7617-DB4B-601F-11CBE3BF1C6A}"/>
              </a:ext>
            </a:extLst>
          </p:cNvPr>
          <p:cNvPicPr>
            <a:picLocks noChangeAspect="1"/>
          </p:cNvPicPr>
          <p:nvPr/>
        </p:nvPicPr>
        <p:blipFill>
          <a:blip r:embed="rId2"/>
          <a:stretch>
            <a:fillRect/>
          </a:stretch>
        </p:blipFill>
        <p:spPr>
          <a:xfrm>
            <a:off x="7970701" y="1411721"/>
            <a:ext cx="1819529" cy="1962424"/>
          </a:xfrm>
          <a:prstGeom prst="rect">
            <a:avLst/>
          </a:prstGeom>
        </p:spPr>
      </p:pic>
      <p:sp>
        <p:nvSpPr>
          <p:cNvPr id="11" name="TextBox 10">
            <a:extLst>
              <a:ext uri="{FF2B5EF4-FFF2-40B4-BE49-F238E27FC236}">
                <a16:creationId xmlns:a16="http://schemas.microsoft.com/office/drawing/2014/main" id="{77A5DCC0-62C4-2EB5-86D1-2558FD8AEBFF}"/>
              </a:ext>
            </a:extLst>
          </p:cNvPr>
          <p:cNvSpPr txBox="1"/>
          <p:nvPr/>
        </p:nvSpPr>
        <p:spPr>
          <a:xfrm>
            <a:off x="381000" y="3841545"/>
            <a:ext cx="6679938" cy="523220"/>
          </a:xfrm>
          <a:prstGeom prst="rect">
            <a:avLst/>
          </a:prstGeom>
          <a:noFill/>
        </p:spPr>
        <p:txBody>
          <a:bodyPr wrap="square" rtlCol="0">
            <a:spAutoFit/>
          </a:bodyPr>
          <a:lstStyle/>
          <a:p>
            <a:r>
              <a:rPr lang="en-US" sz="2800" dirty="0">
                <a:latin typeface="Arial Rounded MT Bold" panose="020F0704030504030204" pitchFamily="34" charset="0"/>
              </a:rPr>
              <a:t>Perform PCA to continuous features:</a:t>
            </a:r>
          </a:p>
        </p:txBody>
      </p:sp>
      <p:pic>
        <p:nvPicPr>
          <p:cNvPr id="14" name="Picture 13">
            <a:extLst>
              <a:ext uri="{FF2B5EF4-FFF2-40B4-BE49-F238E27FC236}">
                <a16:creationId xmlns:a16="http://schemas.microsoft.com/office/drawing/2014/main" id="{30D5E076-C291-4571-559A-BE8A03596599}"/>
              </a:ext>
            </a:extLst>
          </p:cNvPr>
          <p:cNvPicPr>
            <a:picLocks noChangeAspect="1"/>
          </p:cNvPicPr>
          <p:nvPr/>
        </p:nvPicPr>
        <p:blipFill>
          <a:blip r:embed="rId3"/>
          <a:stretch>
            <a:fillRect/>
          </a:stretch>
        </p:blipFill>
        <p:spPr>
          <a:xfrm>
            <a:off x="6950353" y="3896247"/>
            <a:ext cx="3860227" cy="2929151"/>
          </a:xfrm>
          <a:prstGeom prst="rect">
            <a:avLst/>
          </a:prstGeom>
        </p:spPr>
      </p:pic>
    </p:spTree>
    <p:extLst>
      <p:ext uri="{BB962C8B-B14F-4D97-AF65-F5344CB8AC3E}">
        <p14:creationId xmlns:p14="http://schemas.microsoft.com/office/powerpoint/2010/main" val="37595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1533344"/>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99925"/>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812FB325-FBF2-E2B8-3A44-E77A4841D448}"/>
              </a:ext>
            </a:extLst>
          </p:cNvPr>
          <p:cNvSpPr/>
          <p:nvPr/>
        </p:nvSpPr>
        <p:spPr>
          <a:xfrm>
            <a:off x="0" y="-19492"/>
            <a:ext cx="12192000" cy="1091381"/>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Perform feature engineering</a:t>
            </a:r>
          </a:p>
        </p:txBody>
      </p:sp>
      <p:sp>
        <p:nvSpPr>
          <p:cNvPr id="8" name="TextBox 7">
            <a:extLst>
              <a:ext uri="{FF2B5EF4-FFF2-40B4-BE49-F238E27FC236}">
                <a16:creationId xmlns:a16="http://schemas.microsoft.com/office/drawing/2014/main" id="{ABD9552E-EDF4-A9D8-E354-398F846DE05B}"/>
              </a:ext>
            </a:extLst>
          </p:cNvPr>
          <p:cNvSpPr txBox="1"/>
          <p:nvPr/>
        </p:nvSpPr>
        <p:spPr>
          <a:xfrm>
            <a:off x="381000" y="1547554"/>
            <a:ext cx="5984642" cy="523220"/>
          </a:xfrm>
          <a:prstGeom prst="rect">
            <a:avLst/>
          </a:prstGeom>
          <a:noFill/>
        </p:spPr>
        <p:txBody>
          <a:bodyPr wrap="square" rtlCol="0">
            <a:spAutoFit/>
          </a:bodyPr>
          <a:lstStyle/>
          <a:p>
            <a:r>
              <a:rPr lang="en-US" sz="2800" dirty="0">
                <a:latin typeface="Arial Rounded MT Bold" panose="020F0704030504030204" pitchFamily="34" charset="0"/>
              </a:rPr>
              <a:t>Examining feature loading:</a:t>
            </a:r>
          </a:p>
        </p:txBody>
      </p:sp>
      <p:pic>
        <p:nvPicPr>
          <p:cNvPr id="3" name="Picture 2">
            <a:extLst>
              <a:ext uri="{FF2B5EF4-FFF2-40B4-BE49-F238E27FC236}">
                <a16:creationId xmlns:a16="http://schemas.microsoft.com/office/drawing/2014/main" id="{6096517D-2F74-6339-DB52-78BC65B13CAA}"/>
              </a:ext>
            </a:extLst>
          </p:cNvPr>
          <p:cNvPicPr>
            <a:picLocks noChangeAspect="1"/>
          </p:cNvPicPr>
          <p:nvPr/>
        </p:nvPicPr>
        <p:blipFill>
          <a:blip r:embed="rId2"/>
          <a:stretch>
            <a:fillRect/>
          </a:stretch>
        </p:blipFill>
        <p:spPr>
          <a:xfrm>
            <a:off x="1594809" y="2270891"/>
            <a:ext cx="9002381" cy="4470790"/>
          </a:xfrm>
          <a:prstGeom prst="rect">
            <a:avLst/>
          </a:prstGeom>
        </p:spPr>
      </p:pic>
    </p:spTree>
    <p:extLst>
      <p:ext uri="{BB962C8B-B14F-4D97-AF65-F5344CB8AC3E}">
        <p14:creationId xmlns:p14="http://schemas.microsoft.com/office/powerpoint/2010/main" val="1330577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4993591" cy="6858000"/>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719121" y="2705723"/>
            <a:ext cx="3495420" cy="1446550"/>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Problem Statement</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0E0A25A-6D3F-806A-CF38-C1FF81C7D530}"/>
              </a:ext>
            </a:extLst>
          </p:cNvPr>
          <p:cNvSpPr txBox="1"/>
          <p:nvPr/>
        </p:nvSpPr>
        <p:spPr>
          <a:xfrm>
            <a:off x="5372716" y="800114"/>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Introduction to maintenance</a:t>
            </a:r>
          </a:p>
        </p:txBody>
      </p:sp>
      <p:sp>
        <p:nvSpPr>
          <p:cNvPr id="9" name="!!TextBox 8">
            <a:extLst>
              <a:ext uri="{FF2B5EF4-FFF2-40B4-BE49-F238E27FC236}">
                <a16:creationId xmlns:a16="http://schemas.microsoft.com/office/drawing/2014/main" id="{2D9A5799-A129-9D4A-6A06-B875F6B3394C}"/>
              </a:ext>
            </a:extLst>
          </p:cNvPr>
          <p:cNvSpPr txBox="1"/>
          <p:nvPr/>
        </p:nvSpPr>
        <p:spPr>
          <a:xfrm>
            <a:off x="5372716" y="1942545"/>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Problem definition</a:t>
            </a:r>
          </a:p>
        </p:txBody>
      </p:sp>
      <p:sp>
        <p:nvSpPr>
          <p:cNvPr id="14" name="TextBox 13">
            <a:extLst>
              <a:ext uri="{FF2B5EF4-FFF2-40B4-BE49-F238E27FC236}">
                <a16:creationId xmlns:a16="http://schemas.microsoft.com/office/drawing/2014/main" id="{CB424998-1224-661B-74FF-4613A7C7E534}"/>
              </a:ext>
            </a:extLst>
          </p:cNvPr>
          <p:cNvSpPr txBox="1"/>
          <p:nvPr/>
        </p:nvSpPr>
        <p:spPr>
          <a:xfrm>
            <a:off x="5378853" y="3084976"/>
            <a:ext cx="6821572" cy="954107"/>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Desired outcome and success metrics</a:t>
            </a:r>
          </a:p>
        </p:txBody>
      </p:sp>
      <p:sp>
        <p:nvSpPr>
          <p:cNvPr id="16" name="TextBox 15">
            <a:extLst>
              <a:ext uri="{FF2B5EF4-FFF2-40B4-BE49-F238E27FC236}">
                <a16:creationId xmlns:a16="http://schemas.microsoft.com/office/drawing/2014/main" id="{047D5771-E132-0761-2B1C-92E8A66462FE}"/>
              </a:ext>
            </a:extLst>
          </p:cNvPr>
          <p:cNvSpPr txBox="1"/>
          <p:nvPr/>
        </p:nvSpPr>
        <p:spPr>
          <a:xfrm>
            <a:off x="5372716" y="4658294"/>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Challenges and constraints</a:t>
            </a:r>
          </a:p>
        </p:txBody>
      </p:sp>
      <p:sp>
        <p:nvSpPr>
          <p:cNvPr id="18" name="TextBox 17">
            <a:extLst>
              <a:ext uri="{FF2B5EF4-FFF2-40B4-BE49-F238E27FC236}">
                <a16:creationId xmlns:a16="http://schemas.microsoft.com/office/drawing/2014/main" id="{1D8C309C-E6FF-CCEE-487C-5C8492689D63}"/>
              </a:ext>
            </a:extLst>
          </p:cNvPr>
          <p:cNvSpPr txBox="1"/>
          <p:nvPr/>
        </p:nvSpPr>
        <p:spPr>
          <a:xfrm>
            <a:off x="5372716" y="5800725"/>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Is this a machine learning problem?</a:t>
            </a:r>
          </a:p>
        </p:txBody>
      </p:sp>
    </p:spTree>
    <p:extLst>
      <p:ext uri="{BB962C8B-B14F-4D97-AF65-F5344CB8AC3E}">
        <p14:creationId xmlns:p14="http://schemas.microsoft.com/office/powerpoint/2010/main" val="2887702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animEffect transition="in" filter="fade">
                                      <p:cBhvr>
                                        <p:cTn id="23"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4" grpId="0" build="p"/>
      <p:bldP spid="16" grpId="0" build="p"/>
      <p:bldP spid="1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1533344"/>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99925"/>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812FB325-FBF2-E2B8-3A44-E77A4841D448}"/>
              </a:ext>
            </a:extLst>
          </p:cNvPr>
          <p:cNvSpPr/>
          <p:nvPr/>
        </p:nvSpPr>
        <p:spPr>
          <a:xfrm>
            <a:off x="0" y="-19492"/>
            <a:ext cx="12192000" cy="1091381"/>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Perform feature engineering</a:t>
            </a:r>
          </a:p>
        </p:txBody>
      </p:sp>
      <p:sp>
        <p:nvSpPr>
          <p:cNvPr id="8" name="TextBox 7">
            <a:extLst>
              <a:ext uri="{FF2B5EF4-FFF2-40B4-BE49-F238E27FC236}">
                <a16:creationId xmlns:a16="http://schemas.microsoft.com/office/drawing/2014/main" id="{ABD9552E-EDF4-A9D8-E354-398F846DE05B}"/>
              </a:ext>
            </a:extLst>
          </p:cNvPr>
          <p:cNvSpPr txBox="1"/>
          <p:nvPr/>
        </p:nvSpPr>
        <p:spPr>
          <a:xfrm>
            <a:off x="461268" y="1447382"/>
            <a:ext cx="8130282" cy="2492990"/>
          </a:xfrm>
          <a:prstGeom prst="rect">
            <a:avLst/>
          </a:prstGeom>
          <a:noFill/>
        </p:spPr>
        <p:txBody>
          <a:bodyPr wrap="square" rtlCol="0">
            <a:spAutoFit/>
          </a:bodyPr>
          <a:lstStyle/>
          <a:p>
            <a:r>
              <a:rPr lang="en-US" sz="2800" dirty="0">
                <a:latin typeface="Arial Rounded MT Bold" panose="020F0704030504030204" pitchFamily="34" charset="0"/>
              </a:rPr>
              <a:t>Create new features Based on:</a:t>
            </a:r>
          </a:p>
          <a:p>
            <a:endParaRPr lang="en-US" sz="2800" dirty="0">
              <a:latin typeface="Arial Rounded MT Bold" panose="020F0704030504030204" pitchFamily="34" charset="0"/>
            </a:endParaRPr>
          </a:p>
          <a:p>
            <a:pPr marL="914400" lvl="1" indent="-457200">
              <a:buFont typeface="Arial" panose="020B0604020202020204" pitchFamily="34" charset="0"/>
              <a:buChar char="•"/>
            </a:pPr>
            <a:r>
              <a:rPr lang="en-US" sz="2400" dirty="0">
                <a:latin typeface="Arial Rounded MT Bold" panose="020F0704030504030204" pitchFamily="34" charset="0"/>
              </a:rPr>
              <a:t>Feature loading on PCA components</a:t>
            </a:r>
          </a:p>
          <a:p>
            <a:pPr lvl="1"/>
            <a:endParaRPr lang="en-US" sz="2400" dirty="0">
              <a:latin typeface="Arial Rounded MT Bold" panose="020F0704030504030204" pitchFamily="34" charset="0"/>
            </a:endParaRPr>
          </a:p>
          <a:p>
            <a:pPr marL="914400" lvl="1" indent="-457200">
              <a:buFont typeface="Arial" panose="020B0604020202020204" pitchFamily="34" charset="0"/>
              <a:buChar char="•"/>
            </a:pPr>
            <a:r>
              <a:rPr lang="en-US" sz="2400" dirty="0">
                <a:latin typeface="Arial Rounded MT Bold" panose="020F0704030504030204" pitchFamily="34" charset="0"/>
              </a:rPr>
              <a:t>Domain knowledge</a:t>
            </a:r>
          </a:p>
          <a:p>
            <a:pPr marL="914400" lvl="1" indent="-457200">
              <a:buFont typeface="Arial" panose="020B0604020202020204" pitchFamily="34" charset="0"/>
              <a:buChar char="•"/>
            </a:pPr>
            <a:endParaRPr lang="en-US" sz="28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80607B2E-1AA5-B521-C02F-B6E3969EC877}"/>
              </a:ext>
            </a:extLst>
          </p:cNvPr>
          <p:cNvPicPr>
            <a:picLocks noChangeAspect="1"/>
          </p:cNvPicPr>
          <p:nvPr/>
        </p:nvPicPr>
        <p:blipFill>
          <a:blip r:embed="rId2"/>
          <a:stretch>
            <a:fillRect/>
          </a:stretch>
        </p:blipFill>
        <p:spPr>
          <a:xfrm>
            <a:off x="1710237" y="4429422"/>
            <a:ext cx="8771526" cy="1233960"/>
          </a:xfrm>
          <a:prstGeom prst="rect">
            <a:avLst/>
          </a:prstGeom>
        </p:spPr>
      </p:pic>
    </p:spTree>
    <p:extLst>
      <p:ext uri="{BB962C8B-B14F-4D97-AF65-F5344CB8AC3E}">
        <p14:creationId xmlns:p14="http://schemas.microsoft.com/office/powerpoint/2010/main" val="3609813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341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9ECF578-13FE-0C62-F729-D8DD35C8E0BB}"/>
              </a:ext>
            </a:extLst>
          </p:cNvPr>
          <p:cNvSpPr txBox="1"/>
          <p:nvPr/>
        </p:nvSpPr>
        <p:spPr>
          <a:xfrm>
            <a:off x="158240" y="1809750"/>
            <a:ext cx="2212253" cy="369332"/>
          </a:xfrm>
          <a:prstGeom prst="rect">
            <a:avLst/>
          </a:prstGeom>
          <a:noFill/>
        </p:spPr>
        <p:txBody>
          <a:bodyPr wrap="square" rtlCol="0">
            <a:spAutoFit/>
          </a:bodyPr>
          <a:lstStyle/>
          <a:p>
            <a:r>
              <a:rPr lang="en-US" dirty="0">
                <a:latin typeface="Arial Rounded MT Bold" panose="020F0704030504030204" pitchFamily="34" charset="0"/>
              </a:rPr>
              <a:t>Business Problem</a:t>
            </a:r>
          </a:p>
        </p:txBody>
      </p:sp>
      <p:cxnSp>
        <p:nvCxnSpPr>
          <p:cNvPr id="5" name="Straight Arrow Connector 4">
            <a:extLst>
              <a:ext uri="{FF2B5EF4-FFF2-40B4-BE49-F238E27FC236}">
                <a16:creationId xmlns:a16="http://schemas.microsoft.com/office/drawing/2014/main" id="{33048C7A-AA77-AEC5-1E89-8A93128D36A7}"/>
              </a:ext>
            </a:extLst>
          </p:cNvPr>
          <p:cNvCxnSpPr>
            <a:cxnSpLocks/>
            <a:stCxn id="2" idx="2"/>
            <a:endCxn id="7" idx="0"/>
          </p:cNvCxnSpPr>
          <p:nvPr/>
        </p:nvCxnSpPr>
        <p:spPr>
          <a:xfrm>
            <a:off x="1264367" y="2179082"/>
            <a:ext cx="0"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97E5E4F5-887C-83BA-3472-651F4D882B54}"/>
              </a:ext>
            </a:extLst>
          </p:cNvPr>
          <p:cNvSpPr/>
          <p:nvPr/>
        </p:nvSpPr>
        <p:spPr>
          <a:xfrm>
            <a:off x="528484" y="2952880"/>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Formulate problem</a:t>
            </a:r>
          </a:p>
        </p:txBody>
      </p:sp>
      <p:cxnSp>
        <p:nvCxnSpPr>
          <p:cNvPr id="17" name="Straight Arrow Connector 16">
            <a:extLst>
              <a:ext uri="{FF2B5EF4-FFF2-40B4-BE49-F238E27FC236}">
                <a16:creationId xmlns:a16="http://schemas.microsoft.com/office/drawing/2014/main" id="{09787101-D16B-0D62-9E4A-65E149E14A4A}"/>
              </a:ext>
            </a:extLst>
          </p:cNvPr>
          <p:cNvCxnSpPr>
            <a:cxnSpLocks/>
          </p:cNvCxnSpPr>
          <p:nvPr/>
        </p:nvCxnSpPr>
        <p:spPr>
          <a:xfrm flipH="1">
            <a:off x="1264365" y="3714750"/>
            <a:ext cx="1"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ECFE5E59-6AE1-BAB3-02B8-3EE5A34B6D6A}"/>
              </a:ext>
            </a:extLst>
          </p:cNvPr>
          <p:cNvSpPr/>
          <p:nvPr/>
        </p:nvSpPr>
        <p:spPr>
          <a:xfrm>
            <a:off x="528484"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Collect and label data</a:t>
            </a:r>
          </a:p>
        </p:txBody>
      </p:sp>
      <p:cxnSp>
        <p:nvCxnSpPr>
          <p:cNvPr id="20" name="Straight Arrow Connector 19">
            <a:extLst>
              <a:ext uri="{FF2B5EF4-FFF2-40B4-BE49-F238E27FC236}">
                <a16:creationId xmlns:a16="http://schemas.microsoft.com/office/drawing/2014/main" id="{D7FEB089-8BF3-1AA7-5C09-1763A0B95674}"/>
              </a:ext>
            </a:extLst>
          </p:cNvPr>
          <p:cNvCxnSpPr>
            <a:cxnSpLocks/>
            <a:stCxn id="19" idx="3"/>
          </p:cNvCxnSpPr>
          <p:nvPr/>
        </p:nvCxnSpPr>
        <p:spPr>
          <a:xfrm>
            <a:off x="2000250" y="4869483"/>
            <a:ext cx="370243" cy="1173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F1A1D946-28EF-73D9-695E-3B2186368B4F}"/>
              </a:ext>
            </a:extLst>
          </p:cNvPr>
          <p:cNvSpPr/>
          <p:nvPr/>
        </p:nvSpPr>
        <p:spPr>
          <a:xfrm>
            <a:off x="2390737"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Evaluate data</a:t>
            </a:r>
          </a:p>
        </p:txBody>
      </p:sp>
      <p:cxnSp>
        <p:nvCxnSpPr>
          <p:cNvPr id="29" name="Straight Arrow Connector 28">
            <a:extLst>
              <a:ext uri="{FF2B5EF4-FFF2-40B4-BE49-F238E27FC236}">
                <a16:creationId xmlns:a16="http://schemas.microsoft.com/office/drawing/2014/main" id="{F2C1782D-CE2A-CCF7-585A-882D78ACDB70}"/>
              </a:ext>
            </a:extLst>
          </p:cNvPr>
          <p:cNvCxnSpPr>
            <a:cxnSpLocks/>
          </p:cNvCxnSpPr>
          <p:nvPr/>
        </p:nvCxnSpPr>
        <p:spPr>
          <a:xfrm>
            <a:off x="3862503" y="4904682"/>
            <a:ext cx="499947"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812FB325-FBF2-E2B8-3A44-E77A4841D448}"/>
              </a:ext>
            </a:extLst>
          </p:cNvPr>
          <p:cNvSpPr/>
          <p:nvPr/>
        </p:nvSpPr>
        <p:spPr>
          <a:xfrm>
            <a:off x="4362450" y="4402792"/>
            <a:ext cx="1849934" cy="956848"/>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Perform feature engineering</a:t>
            </a:r>
          </a:p>
        </p:txBody>
      </p:sp>
      <p:cxnSp>
        <p:nvCxnSpPr>
          <p:cNvPr id="33" name="Straight Arrow Connector 32">
            <a:extLst>
              <a:ext uri="{FF2B5EF4-FFF2-40B4-BE49-F238E27FC236}">
                <a16:creationId xmlns:a16="http://schemas.microsoft.com/office/drawing/2014/main" id="{5802EC3C-FB91-67DC-184D-3122A56484AA}"/>
              </a:ext>
            </a:extLst>
          </p:cNvPr>
          <p:cNvCxnSpPr>
            <a:cxnSpLocks/>
          </p:cNvCxnSpPr>
          <p:nvPr/>
        </p:nvCxnSpPr>
        <p:spPr>
          <a:xfrm>
            <a:off x="6212115" y="4904682"/>
            <a:ext cx="417016"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87EF9351-9152-02E7-C148-CBCB8061146C}"/>
              </a:ext>
            </a:extLst>
          </p:cNvPr>
          <p:cNvSpPr/>
          <p:nvPr/>
        </p:nvSpPr>
        <p:spPr>
          <a:xfrm>
            <a:off x="6629131"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Select and train model</a:t>
            </a:r>
          </a:p>
        </p:txBody>
      </p:sp>
      <p:cxnSp>
        <p:nvCxnSpPr>
          <p:cNvPr id="35" name="Straight Arrow Connector 34">
            <a:extLst>
              <a:ext uri="{FF2B5EF4-FFF2-40B4-BE49-F238E27FC236}">
                <a16:creationId xmlns:a16="http://schemas.microsoft.com/office/drawing/2014/main" id="{E5F6853D-E02F-1782-5414-5827F72AA732}"/>
              </a:ext>
            </a:extLst>
          </p:cNvPr>
          <p:cNvCxnSpPr>
            <a:cxnSpLocks/>
          </p:cNvCxnSpPr>
          <p:nvPr/>
        </p:nvCxnSpPr>
        <p:spPr>
          <a:xfrm>
            <a:off x="8100897" y="4869483"/>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64D527E0-2B9B-FBB7-A43D-0135D77ABEEA}"/>
              </a:ext>
            </a:extLst>
          </p:cNvPr>
          <p:cNvSpPr/>
          <p:nvPr/>
        </p:nvSpPr>
        <p:spPr>
          <a:xfrm>
            <a:off x="8458200" y="4488548"/>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Evaluate model</a:t>
            </a:r>
          </a:p>
        </p:txBody>
      </p:sp>
      <p:cxnSp>
        <p:nvCxnSpPr>
          <p:cNvPr id="41" name="Straight Arrow Connector 40">
            <a:extLst>
              <a:ext uri="{FF2B5EF4-FFF2-40B4-BE49-F238E27FC236}">
                <a16:creationId xmlns:a16="http://schemas.microsoft.com/office/drawing/2014/main" id="{7ACBE1A3-8AFE-7CD7-9DA2-F90ACE97F6F1}"/>
              </a:ext>
            </a:extLst>
          </p:cNvPr>
          <p:cNvCxnSpPr>
            <a:cxnSpLocks/>
          </p:cNvCxnSpPr>
          <p:nvPr/>
        </p:nvCxnSpPr>
        <p:spPr>
          <a:xfrm>
            <a:off x="9929966" y="4904682"/>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7C8016AD-764B-F35F-B7BF-1C5E8148B5BD}"/>
              </a:ext>
            </a:extLst>
          </p:cNvPr>
          <p:cNvSpPr/>
          <p:nvPr/>
        </p:nvSpPr>
        <p:spPr>
          <a:xfrm rot="18948755">
            <a:off x="10549481" y="4330298"/>
            <a:ext cx="1148767" cy="1148767"/>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664CB7F-6A3C-5708-4D51-D0E637C6770D}"/>
              </a:ext>
            </a:extLst>
          </p:cNvPr>
          <p:cNvSpPr txBox="1"/>
          <p:nvPr/>
        </p:nvSpPr>
        <p:spPr>
          <a:xfrm>
            <a:off x="10389885" y="4419551"/>
            <a:ext cx="1471766" cy="923330"/>
          </a:xfrm>
          <a:prstGeom prst="rect">
            <a:avLst/>
          </a:prstGeom>
          <a:noFill/>
        </p:spPr>
        <p:txBody>
          <a:bodyPr wrap="square" rtlCol="0">
            <a:spAutoFit/>
          </a:bodyPr>
          <a:lstStyle/>
          <a:p>
            <a:pPr algn="ctr"/>
            <a:r>
              <a:rPr lang="en-US" dirty="0">
                <a:latin typeface="Arial Rounded MT Bold" panose="020F0704030504030204" pitchFamily="34" charset="0"/>
              </a:rPr>
              <a:t>Meet business goal</a:t>
            </a:r>
          </a:p>
        </p:txBody>
      </p:sp>
      <p:sp>
        <p:nvSpPr>
          <p:cNvPr id="45" name="Rectangle 44">
            <a:extLst>
              <a:ext uri="{FF2B5EF4-FFF2-40B4-BE49-F238E27FC236}">
                <a16:creationId xmlns:a16="http://schemas.microsoft.com/office/drawing/2014/main" id="{9D9575D8-AD75-63A6-5FDA-8A4F7E03A8DD}"/>
              </a:ext>
            </a:extLst>
          </p:cNvPr>
          <p:cNvSpPr/>
          <p:nvPr/>
        </p:nvSpPr>
        <p:spPr>
          <a:xfrm>
            <a:off x="6373747" y="2952880"/>
            <a:ext cx="14717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Tune model</a:t>
            </a:r>
          </a:p>
        </p:txBody>
      </p:sp>
      <p:cxnSp>
        <p:nvCxnSpPr>
          <p:cNvPr id="47" name="Straight Connector 46">
            <a:extLst>
              <a:ext uri="{FF2B5EF4-FFF2-40B4-BE49-F238E27FC236}">
                <a16:creationId xmlns:a16="http://schemas.microsoft.com/office/drawing/2014/main" id="{B1B52D86-AFA4-CD39-54D6-F06D40238A63}"/>
              </a:ext>
            </a:extLst>
          </p:cNvPr>
          <p:cNvCxnSpPr>
            <a:cxnSpLocks/>
          </p:cNvCxnSpPr>
          <p:nvPr/>
        </p:nvCxnSpPr>
        <p:spPr>
          <a:xfrm flipV="1">
            <a:off x="9187227" y="3333815"/>
            <a:ext cx="0" cy="1154733"/>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158FE35-0B3D-F849-1D88-6B8AB535AD9E}"/>
              </a:ext>
            </a:extLst>
          </p:cNvPr>
          <p:cNvCxnSpPr>
            <a:cxnSpLocks/>
            <a:endCxn id="45" idx="3"/>
          </p:cNvCxnSpPr>
          <p:nvPr/>
        </p:nvCxnSpPr>
        <p:spPr>
          <a:xfrm flipH="1">
            <a:off x="7845513" y="3333815"/>
            <a:ext cx="134171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FD6EB53-49EB-B576-B042-20D3AE839285}"/>
              </a:ext>
            </a:extLst>
          </p:cNvPr>
          <p:cNvCxnSpPr>
            <a:cxnSpLocks/>
          </p:cNvCxnSpPr>
          <p:nvPr/>
        </p:nvCxnSpPr>
        <p:spPr>
          <a:xfrm flipH="1">
            <a:off x="5287417" y="3333815"/>
            <a:ext cx="1086330" cy="0"/>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A8E750-DEDE-8934-994C-638A9CB7E5C9}"/>
              </a:ext>
            </a:extLst>
          </p:cNvPr>
          <p:cNvCxnSpPr>
            <a:cxnSpLocks/>
          </p:cNvCxnSpPr>
          <p:nvPr/>
        </p:nvCxnSpPr>
        <p:spPr>
          <a:xfrm>
            <a:off x="5287417" y="3333815"/>
            <a:ext cx="0" cy="1085736"/>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4279883-6073-72F7-2B4C-F8F66BB112B8}"/>
              </a:ext>
            </a:extLst>
          </p:cNvPr>
          <p:cNvCxnSpPr>
            <a:cxnSpLocks/>
          </p:cNvCxnSpPr>
          <p:nvPr/>
        </p:nvCxnSpPr>
        <p:spPr>
          <a:xfrm flipV="1">
            <a:off x="11123864" y="2279215"/>
            <a:ext cx="0" cy="1822434"/>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3FD229DB-1715-995E-6479-CC1694AA603C}"/>
              </a:ext>
            </a:extLst>
          </p:cNvPr>
          <p:cNvSpPr/>
          <p:nvPr/>
        </p:nvSpPr>
        <p:spPr>
          <a:xfrm>
            <a:off x="10198897" y="1298616"/>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Model deployment</a:t>
            </a:r>
          </a:p>
        </p:txBody>
      </p:sp>
      <p:cxnSp>
        <p:nvCxnSpPr>
          <p:cNvPr id="65" name="Straight Connector 64">
            <a:extLst>
              <a:ext uri="{FF2B5EF4-FFF2-40B4-BE49-F238E27FC236}">
                <a16:creationId xmlns:a16="http://schemas.microsoft.com/office/drawing/2014/main" id="{5C9D4913-C83A-63CF-82B4-A553AC40ECE1}"/>
              </a:ext>
            </a:extLst>
          </p:cNvPr>
          <p:cNvCxnSpPr>
            <a:cxnSpLocks/>
            <a:stCxn id="64" idx="1"/>
          </p:cNvCxnSpPr>
          <p:nvPr/>
        </p:nvCxnSpPr>
        <p:spPr>
          <a:xfrm flipH="1">
            <a:off x="3126620" y="1777040"/>
            <a:ext cx="707227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45073BA-2F76-6475-CDB0-08ECAD26CF86}"/>
              </a:ext>
            </a:extLst>
          </p:cNvPr>
          <p:cNvCxnSpPr>
            <a:cxnSpLocks/>
          </p:cNvCxnSpPr>
          <p:nvPr/>
        </p:nvCxnSpPr>
        <p:spPr>
          <a:xfrm>
            <a:off x="3126620" y="1777040"/>
            <a:ext cx="0" cy="2737696"/>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2AF6C552-D9B1-F396-BBA7-C8CD06A9BF8A}"/>
              </a:ext>
            </a:extLst>
          </p:cNvPr>
          <p:cNvCxnSpPr>
            <a:cxnSpLocks/>
          </p:cNvCxnSpPr>
          <p:nvPr/>
        </p:nvCxnSpPr>
        <p:spPr>
          <a:xfrm>
            <a:off x="11123864" y="5716901"/>
            <a:ext cx="0" cy="1007682"/>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2F58E40-9B66-AE20-D949-CE5BF1708057}"/>
              </a:ext>
            </a:extLst>
          </p:cNvPr>
          <p:cNvCxnSpPr>
            <a:cxnSpLocks/>
          </p:cNvCxnSpPr>
          <p:nvPr/>
        </p:nvCxnSpPr>
        <p:spPr>
          <a:xfrm flipH="1">
            <a:off x="5287417" y="6168982"/>
            <a:ext cx="583644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98BBAC65-F229-103E-8847-7A096E45617C}"/>
              </a:ext>
            </a:extLst>
          </p:cNvPr>
          <p:cNvCxnSpPr>
            <a:cxnSpLocks/>
            <a:endCxn id="30" idx="2"/>
          </p:cNvCxnSpPr>
          <p:nvPr/>
        </p:nvCxnSpPr>
        <p:spPr>
          <a:xfrm flipV="1">
            <a:off x="5287417" y="5359640"/>
            <a:ext cx="0" cy="809342"/>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161E8B45-3BE3-1A47-B1AD-62B3348C30CB}"/>
              </a:ext>
            </a:extLst>
          </p:cNvPr>
          <p:cNvCxnSpPr>
            <a:cxnSpLocks/>
          </p:cNvCxnSpPr>
          <p:nvPr/>
        </p:nvCxnSpPr>
        <p:spPr>
          <a:xfrm flipH="1" flipV="1">
            <a:off x="1264365" y="6672823"/>
            <a:ext cx="9859498" cy="3128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069257DF-5B79-106F-9496-2902279ECE89}"/>
              </a:ext>
            </a:extLst>
          </p:cNvPr>
          <p:cNvCxnSpPr>
            <a:cxnSpLocks/>
            <a:endCxn id="19" idx="2"/>
          </p:cNvCxnSpPr>
          <p:nvPr/>
        </p:nvCxnSpPr>
        <p:spPr>
          <a:xfrm flipV="1">
            <a:off x="1264365" y="5250418"/>
            <a:ext cx="2" cy="1422405"/>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04A54B41-B9C9-130B-2565-2C0E5A1B8F63}"/>
              </a:ext>
            </a:extLst>
          </p:cNvPr>
          <p:cNvSpPr txBox="1"/>
          <p:nvPr/>
        </p:nvSpPr>
        <p:spPr>
          <a:xfrm>
            <a:off x="10434464" y="3149149"/>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Yes</a:t>
            </a:r>
          </a:p>
        </p:txBody>
      </p:sp>
      <p:sp>
        <p:nvSpPr>
          <p:cNvPr id="94" name="TextBox 93">
            <a:extLst>
              <a:ext uri="{FF2B5EF4-FFF2-40B4-BE49-F238E27FC236}">
                <a16:creationId xmlns:a16="http://schemas.microsoft.com/office/drawing/2014/main" id="{7E583792-D70A-21DF-07BB-F28BD56EF69A}"/>
              </a:ext>
            </a:extLst>
          </p:cNvPr>
          <p:cNvSpPr txBox="1"/>
          <p:nvPr/>
        </p:nvSpPr>
        <p:spPr>
          <a:xfrm>
            <a:off x="10522913" y="5699803"/>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No</a:t>
            </a:r>
          </a:p>
        </p:txBody>
      </p:sp>
      <p:sp>
        <p:nvSpPr>
          <p:cNvPr id="95" name="TextBox 94">
            <a:extLst>
              <a:ext uri="{FF2B5EF4-FFF2-40B4-BE49-F238E27FC236}">
                <a16:creationId xmlns:a16="http://schemas.microsoft.com/office/drawing/2014/main" id="{E59A276D-761E-D00C-E143-B8C9066126FA}"/>
              </a:ext>
            </a:extLst>
          </p:cNvPr>
          <p:cNvSpPr txBox="1"/>
          <p:nvPr/>
        </p:nvSpPr>
        <p:spPr>
          <a:xfrm>
            <a:off x="5358011" y="1374783"/>
            <a:ext cx="3352627" cy="369332"/>
          </a:xfrm>
          <a:prstGeom prst="rect">
            <a:avLst/>
          </a:prstGeom>
          <a:noFill/>
        </p:spPr>
        <p:txBody>
          <a:bodyPr wrap="square" rtlCol="0">
            <a:spAutoFit/>
          </a:bodyPr>
          <a:lstStyle/>
          <a:p>
            <a:pPr algn="ctr"/>
            <a:r>
              <a:rPr lang="en-US" dirty="0">
                <a:latin typeface="Arial Rounded MT Bold" panose="020F0704030504030204" pitchFamily="34" charset="0"/>
              </a:rPr>
              <a:t>New data or re-training</a:t>
            </a:r>
          </a:p>
        </p:txBody>
      </p:sp>
      <p:sp>
        <p:nvSpPr>
          <p:cNvPr id="96" name="TextBox 95">
            <a:extLst>
              <a:ext uri="{FF2B5EF4-FFF2-40B4-BE49-F238E27FC236}">
                <a16:creationId xmlns:a16="http://schemas.microsoft.com/office/drawing/2014/main" id="{60940ED5-26DE-3BF7-2F4C-3BBB34B3BCC6}"/>
              </a:ext>
            </a:extLst>
          </p:cNvPr>
          <p:cNvSpPr txBox="1"/>
          <p:nvPr/>
        </p:nvSpPr>
        <p:spPr>
          <a:xfrm>
            <a:off x="6529326" y="5776954"/>
            <a:ext cx="3352627" cy="369332"/>
          </a:xfrm>
          <a:prstGeom prst="rect">
            <a:avLst/>
          </a:prstGeom>
          <a:noFill/>
        </p:spPr>
        <p:txBody>
          <a:bodyPr wrap="square" rtlCol="0">
            <a:spAutoFit/>
          </a:bodyPr>
          <a:lstStyle/>
          <a:p>
            <a:pPr algn="ctr"/>
            <a:r>
              <a:rPr lang="en-US" dirty="0">
                <a:latin typeface="Arial Rounded MT Bold" panose="020F0704030504030204" pitchFamily="34" charset="0"/>
              </a:rPr>
              <a:t>Feature augmentation</a:t>
            </a:r>
          </a:p>
        </p:txBody>
      </p:sp>
      <p:sp>
        <p:nvSpPr>
          <p:cNvPr id="97" name="TextBox 96">
            <a:extLst>
              <a:ext uri="{FF2B5EF4-FFF2-40B4-BE49-F238E27FC236}">
                <a16:creationId xmlns:a16="http://schemas.microsoft.com/office/drawing/2014/main" id="{2965FA56-8AA5-B626-09FA-BC7E63832BB1}"/>
              </a:ext>
            </a:extLst>
          </p:cNvPr>
          <p:cNvSpPr txBox="1"/>
          <p:nvPr/>
        </p:nvSpPr>
        <p:spPr>
          <a:xfrm>
            <a:off x="3950961" y="6268829"/>
            <a:ext cx="3352627" cy="369332"/>
          </a:xfrm>
          <a:prstGeom prst="rect">
            <a:avLst/>
          </a:prstGeom>
          <a:noFill/>
        </p:spPr>
        <p:txBody>
          <a:bodyPr wrap="square" rtlCol="0">
            <a:spAutoFit/>
          </a:bodyPr>
          <a:lstStyle/>
          <a:p>
            <a:pPr algn="ctr"/>
            <a:r>
              <a:rPr lang="en-US" dirty="0">
                <a:latin typeface="Arial Rounded MT Bold" panose="020F0704030504030204" pitchFamily="34" charset="0"/>
              </a:rPr>
              <a:t>Data augmentation</a:t>
            </a:r>
          </a:p>
        </p:txBody>
      </p:sp>
    </p:spTree>
    <p:extLst>
      <p:ext uri="{BB962C8B-B14F-4D97-AF65-F5344CB8AC3E}">
        <p14:creationId xmlns:p14="http://schemas.microsoft.com/office/powerpoint/2010/main" val="1539805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489074"/>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355655"/>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4" name="Rectangle 33">
            <a:extLst>
              <a:ext uri="{FF2B5EF4-FFF2-40B4-BE49-F238E27FC236}">
                <a16:creationId xmlns:a16="http://schemas.microsoft.com/office/drawing/2014/main" id="{87EF9351-9152-02E7-C148-CBCB8061146C}"/>
              </a:ext>
            </a:extLst>
          </p:cNvPr>
          <p:cNvSpPr/>
          <p:nvPr/>
        </p:nvSpPr>
        <p:spPr>
          <a:xfrm>
            <a:off x="147852" y="154085"/>
            <a:ext cx="3727166" cy="761870"/>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rial Rounded MT Bold" panose="020F0704030504030204" pitchFamily="34" charset="0"/>
              </a:rPr>
              <a:t>Select and train model</a:t>
            </a:r>
          </a:p>
        </p:txBody>
      </p:sp>
      <p:sp>
        <p:nvSpPr>
          <p:cNvPr id="36" name="Rectangle 35">
            <a:extLst>
              <a:ext uri="{FF2B5EF4-FFF2-40B4-BE49-F238E27FC236}">
                <a16:creationId xmlns:a16="http://schemas.microsoft.com/office/drawing/2014/main" id="{64D527E0-2B9B-FBB7-A43D-0135D77ABEEA}"/>
              </a:ext>
            </a:extLst>
          </p:cNvPr>
          <p:cNvSpPr/>
          <p:nvPr/>
        </p:nvSpPr>
        <p:spPr>
          <a:xfrm>
            <a:off x="8316982" y="154085"/>
            <a:ext cx="3727166" cy="761870"/>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Rounded MT Bold" panose="020F0704030504030204" pitchFamily="34" charset="0"/>
              </a:rPr>
              <a:t>Evaluate model</a:t>
            </a:r>
          </a:p>
        </p:txBody>
      </p:sp>
      <p:sp>
        <p:nvSpPr>
          <p:cNvPr id="45" name="Rectangle 44">
            <a:extLst>
              <a:ext uri="{FF2B5EF4-FFF2-40B4-BE49-F238E27FC236}">
                <a16:creationId xmlns:a16="http://schemas.microsoft.com/office/drawing/2014/main" id="{9D9575D8-AD75-63A6-5FDA-8A4F7E03A8DD}"/>
              </a:ext>
            </a:extLst>
          </p:cNvPr>
          <p:cNvSpPr/>
          <p:nvPr/>
        </p:nvSpPr>
        <p:spPr>
          <a:xfrm>
            <a:off x="4247399" y="154085"/>
            <a:ext cx="3727166" cy="761870"/>
          </a:xfrm>
          <a:prstGeom prst="rect">
            <a:avLst/>
          </a:prstGeom>
          <a:solidFill>
            <a:schemeClr val="accent2">
              <a:lumMod val="60000"/>
              <a:lumOff val="40000"/>
            </a:schemeClr>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rial Rounded MT Bold" panose="020F0704030504030204" pitchFamily="34" charset="0"/>
              </a:rPr>
              <a:t>Tune model</a:t>
            </a:r>
          </a:p>
        </p:txBody>
      </p:sp>
      <p:sp>
        <p:nvSpPr>
          <p:cNvPr id="3" name="TextBox 2">
            <a:extLst>
              <a:ext uri="{FF2B5EF4-FFF2-40B4-BE49-F238E27FC236}">
                <a16:creationId xmlns:a16="http://schemas.microsoft.com/office/drawing/2014/main" id="{2559AC6C-5E7C-FA17-1883-F5F9D3A4759F}"/>
              </a:ext>
            </a:extLst>
          </p:cNvPr>
          <p:cNvSpPr txBox="1"/>
          <p:nvPr/>
        </p:nvSpPr>
        <p:spPr>
          <a:xfrm>
            <a:off x="461268" y="1447382"/>
            <a:ext cx="8130282" cy="2800767"/>
          </a:xfrm>
          <a:prstGeom prst="rect">
            <a:avLst/>
          </a:prstGeom>
          <a:noFill/>
        </p:spPr>
        <p:txBody>
          <a:bodyPr wrap="square" rtlCol="0">
            <a:spAutoFit/>
          </a:bodyPr>
          <a:lstStyle/>
          <a:p>
            <a:r>
              <a:rPr lang="en-US" sz="2800" dirty="0">
                <a:latin typeface="Arial Rounded MT Bold" panose="020F0704030504030204" pitchFamily="34" charset="0"/>
              </a:rPr>
              <a:t>Models tested:</a:t>
            </a:r>
          </a:p>
          <a:p>
            <a:endParaRPr lang="en-US" sz="2800" dirty="0">
              <a:latin typeface="Arial Rounded MT Bold" panose="020F0704030504030204" pitchFamily="34" charset="0"/>
            </a:endParaRPr>
          </a:p>
          <a:p>
            <a:pPr marL="914400" lvl="1" indent="-457200">
              <a:buFont typeface="Arial" panose="020B0604020202020204" pitchFamily="34" charset="0"/>
              <a:buChar char="•"/>
            </a:pPr>
            <a:r>
              <a:rPr lang="en-US" sz="2400" dirty="0">
                <a:latin typeface="Arial Rounded MT Bold" panose="020F0704030504030204" pitchFamily="34" charset="0"/>
              </a:rPr>
              <a:t>Logistic Regression</a:t>
            </a:r>
          </a:p>
          <a:p>
            <a:pPr marL="914400" lvl="1" indent="-457200">
              <a:buFont typeface="Arial" panose="020B0604020202020204" pitchFamily="34" charset="0"/>
              <a:buChar char="•"/>
            </a:pPr>
            <a:r>
              <a:rPr lang="en-US" sz="2400" dirty="0">
                <a:latin typeface="Arial Rounded MT Bold" panose="020F0704030504030204" pitchFamily="34" charset="0"/>
              </a:rPr>
              <a:t>Linear SVM</a:t>
            </a:r>
          </a:p>
          <a:p>
            <a:pPr marL="914400" lvl="1" indent="-457200">
              <a:buFont typeface="Arial" panose="020B0604020202020204" pitchFamily="34" charset="0"/>
              <a:buChar char="•"/>
            </a:pPr>
            <a:r>
              <a:rPr lang="en-US" sz="2400" dirty="0">
                <a:latin typeface="Arial Rounded MT Bold" panose="020F0704030504030204" pitchFamily="34" charset="0"/>
              </a:rPr>
              <a:t>Non-linear SVM</a:t>
            </a:r>
          </a:p>
          <a:p>
            <a:pPr marL="914400" lvl="1" indent="-457200">
              <a:buFont typeface="Arial" panose="020B0604020202020204" pitchFamily="34" charset="0"/>
              <a:buChar char="•"/>
            </a:pPr>
            <a:r>
              <a:rPr lang="en-US" sz="2400" dirty="0">
                <a:latin typeface="Arial Rounded MT Bold" panose="020F0704030504030204" pitchFamily="34" charset="0"/>
              </a:rPr>
              <a:t>Random forest</a:t>
            </a:r>
          </a:p>
          <a:p>
            <a:pPr marL="914400" lvl="1" indent="-457200">
              <a:buFont typeface="Arial" panose="020B0604020202020204" pitchFamily="34" charset="0"/>
              <a:buChar char="•"/>
            </a:pPr>
            <a:r>
              <a:rPr lang="en-US" sz="2400" dirty="0" err="1">
                <a:latin typeface="Arial Rounded MT Bold" panose="020F0704030504030204" pitchFamily="34" charset="0"/>
              </a:rPr>
              <a:t>XGBoost</a:t>
            </a:r>
            <a:endParaRPr lang="en-US" sz="2400" dirty="0">
              <a:latin typeface="Arial Rounded MT Bold" panose="020F0704030504030204" pitchFamily="34" charset="0"/>
            </a:endParaRPr>
          </a:p>
        </p:txBody>
      </p:sp>
      <p:sp>
        <p:nvSpPr>
          <p:cNvPr id="8" name="TextBox 7">
            <a:extLst>
              <a:ext uri="{FF2B5EF4-FFF2-40B4-BE49-F238E27FC236}">
                <a16:creationId xmlns:a16="http://schemas.microsoft.com/office/drawing/2014/main" id="{11292FBF-DA95-663F-B842-39788389A4E3}"/>
              </a:ext>
            </a:extLst>
          </p:cNvPr>
          <p:cNvSpPr txBox="1"/>
          <p:nvPr/>
        </p:nvSpPr>
        <p:spPr>
          <a:xfrm>
            <a:off x="461268" y="4462008"/>
            <a:ext cx="8130282" cy="1631216"/>
          </a:xfrm>
          <a:prstGeom prst="rect">
            <a:avLst/>
          </a:prstGeom>
          <a:noFill/>
        </p:spPr>
        <p:txBody>
          <a:bodyPr wrap="square" rtlCol="0">
            <a:spAutoFit/>
          </a:bodyPr>
          <a:lstStyle/>
          <a:p>
            <a:r>
              <a:rPr lang="en-US" sz="2800" dirty="0">
                <a:latin typeface="Arial Rounded MT Bold" panose="020F0704030504030204" pitchFamily="34" charset="0"/>
              </a:rPr>
              <a:t>Over sampling techniques tested:</a:t>
            </a:r>
          </a:p>
          <a:p>
            <a:pPr marL="457200" indent="-457200">
              <a:buFont typeface="Arial" panose="020B0604020202020204" pitchFamily="34" charset="0"/>
              <a:buChar char="•"/>
            </a:pPr>
            <a:endParaRPr lang="en-US" sz="2400" dirty="0">
              <a:latin typeface="Arial Rounded MT Bold" panose="020F0704030504030204" pitchFamily="34" charset="0"/>
            </a:endParaRPr>
          </a:p>
          <a:p>
            <a:pPr marL="914400" lvl="1" indent="-457200">
              <a:buFont typeface="Arial" panose="020B0604020202020204" pitchFamily="34" charset="0"/>
              <a:buChar char="•"/>
            </a:pPr>
            <a:r>
              <a:rPr lang="en-US" sz="2400" dirty="0">
                <a:latin typeface="Arial Rounded MT Bold" panose="020F0704030504030204" pitchFamily="34" charset="0"/>
              </a:rPr>
              <a:t>SMOTE over sampler</a:t>
            </a:r>
          </a:p>
          <a:p>
            <a:pPr marL="914400" lvl="1" indent="-457200">
              <a:buFont typeface="Arial" panose="020B0604020202020204" pitchFamily="34" charset="0"/>
              <a:buChar char="•"/>
            </a:pPr>
            <a:r>
              <a:rPr lang="en-US" sz="2400" dirty="0">
                <a:latin typeface="Arial Rounded MT Bold" panose="020F0704030504030204" pitchFamily="34" charset="0"/>
              </a:rPr>
              <a:t>Random over sampler</a:t>
            </a:r>
          </a:p>
        </p:txBody>
      </p:sp>
    </p:spTree>
    <p:extLst>
      <p:ext uri="{BB962C8B-B14F-4D97-AF65-F5344CB8AC3E}">
        <p14:creationId xmlns:p14="http://schemas.microsoft.com/office/powerpoint/2010/main" val="3845366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489074"/>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355655"/>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4" name="Rectangle 33">
            <a:extLst>
              <a:ext uri="{FF2B5EF4-FFF2-40B4-BE49-F238E27FC236}">
                <a16:creationId xmlns:a16="http://schemas.microsoft.com/office/drawing/2014/main" id="{87EF9351-9152-02E7-C148-CBCB8061146C}"/>
              </a:ext>
            </a:extLst>
          </p:cNvPr>
          <p:cNvSpPr/>
          <p:nvPr/>
        </p:nvSpPr>
        <p:spPr>
          <a:xfrm>
            <a:off x="147852" y="154085"/>
            <a:ext cx="3727166" cy="761870"/>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rial Rounded MT Bold" panose="020F0704030504030204" pitchFamily="34" charset="0"/>
              </a:rPr>
              <a:t>Select and train model</a:t>
            </a:r>
          </a:p>
        </p:txBody>
      </p:sp>
      <p:sp>
        <p:nvSpPr>
          <p:cNvPr id="36" name="Rectangle 35">
            <a:extLst>
              <a:ext uri="{FF2B5EF4-FFF2-40B4-BE49-F238E27FC236}">
                <a16:creationId xmlns:a16="http://schemas.microsoft.com/office/drawing/2014/main" id="{64D527E0-2B9B-FBB7-A43D-0135D77ABEEA}"/>
              </a:ext>
            </a:extLst>
          </p:cNvPr>
          <p:cNvSpPr/>
          <p:nvPr/>
        </p:nvSpPr>
        <p:spPr>
          <a:xfrm>
            <a:off x="8316982" y="154085"/>
            <a:ext cx="37271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rial Rounded MT Bold" panose="020F0704030504030204" pitchFamily="34" charset="0"/>
              </a:rPr>
              <a:t>Evaluate model</a:t>
            </a:r>
          </a:p>
        </p:txBody>
      </p:sp>
      <p:sp>
        <p:nvSpPr>
          <p:cNvPr id="45" name="Rectangle 44">
            <a:extLst>
              <a:ext uri="{FF2B5EF4-FFF2-40B4-BE49-F238E27FC236}">
                <a16:creationId xmlns:a16="http://schemas.microsoft.com/office/drawing/2014/main" id="{9D9575D8-AD75-63A6-5FDA-8A4F7E03A8DD}"/>
              </a:ext>
            </a:extLst>
          </p:cNvPr>
          <p:cNvSpPr/>
          <p:nvPr/>
        </p:nvSpPr>
        <p:spPr>
          <a:xfrm>
            <a:off x="4247399" y="154085"/>
            <a:ext cx="3727166" cy="761870"/>
          </a:xfrm>
          <a:prstGeom prst="rect">
            <a:avLst/>
          </a:prstGeom>
          <a:solidFill>
            <a:schemeClr val="accent2">
              <a:lumMod val="60000"/>
              <a:lumOff val="40000"/>
            </a:schemeClr>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rial Rounded MT Bold" panose="020F0704030504030204" pitchFamily="34" charset="0"/>
              </a:rPr>
              <a:t>Tune model</a:t>
            </a:r>
          </a:p>
        </p:txBody>
      </p:sp>
      <p:sp>
        <p:nvSpPr>
          <p:cNvPr id="3" name="TextBox 2">
            <a:extLst>
              <a:ext uri="{FF2B5EF4-FFF2-40B4-BE49-F238E27FC236}">
                <a16:creationId xmlns:a16="http://schemas.microsoft.com/office/drawing/2014/main" id="{2559AC6C-5E7C-FA17-1883-F5F9D3A4759F}"/>
              </a:ext>
            </a:extLst>
          </p:cNvPr>
          <p:cNvSpPr txBox="1"/>
          <p:nvPr/>
        </p:nvSpPr>
        <p:spPr>
          <a:xfrm>
            <a:off x="461268" y="1447382"/>
            <a:ext cx="11273532" cy="461665"/>
          </a:xfrm>
          <a:prstGeom prst="rect">
            <a:avLst/>
          </a:prstGeom>
          <a:noFill/>
        </p:spPr>
        <p:txBody>
          <a:bodyPr wrap="square" rtlCol="0">
            <a:spAutoFit/>
          </a:bodyPr>
          <a:lstStyle/>
          <a:p>
            <a:r>
              <a:rPr lang="en-US" sz="2400" dirty="0">
                <a:latin typeface="Arial Rounded MT Bold" panose="020F0704030504030204" pitchFamily="34" charset="0"/>
              </a:rPr>
              <a:t>Best performing model is </a:t>
            </a:r>
            <a:r>
              <a:rPr lang="en-US" sz="2400" dirty="0" err="1">
                <a:latin typeface="Arial Rounded MT Bold" panose="020F0704030504030204" pitchFamily="34" charset="0"/>
              </a:rPr>
              <a:t>XGBoost</a:t>
            </a:r>
            <a:r>
              <a:rPr lang="en-US" sz="2400" dirty="0">
                <a:latin typeface="Arial Rounded MT Bold" panose="020F0704030504030204" pitchFamily="34" charset="0"/>
              </a:rPr>
              <a:t> with random over sampling:</a:t>
            </a:r>
            <a:endParaRPr lang="en-US" sz="20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40C67EB9-5845-E3BB-32C9-814566CE395C}"/>
              </a:ext>
            </a:extLst>
          </p:cNvPr>
          <p:cNvPicPr>
            <a:picLocks noChangeAspect="1"/>
          </p:cNvPicPr>
          <p:nvPr/>
        </p:nvPicPr>
        <p:blipFill>
          <a:blip r:embed="rId2"/>
          <a:stretch>
            <a:fillRect/>
          </a:stretch>
        </p:blipFill>
        <p:spPr>
          <a:xfrm>
            <a:off x="671170" y="2172413"/>
            <a:ext cx="4906060" cy="4305901"/>
          </a:xfrm>
          <a:prstGeom prst="rect">
            <a:avLst/>
          </a:prstGeom>
        </p:spPr>
      </p:pic>
      <p:pic>
        <p:nvPicPr>
          <p:cNvPr id="9" name="Picture 8">
            <a:extLst>
              <a:ext uri="{FF2B5EF4-FFF2-40B4-BE49-F238E27FC236}">
                <a16:creationId xmlns:a16="http://schemas.microsoft.com/office/drawing/2014/main" id="{3F0E7868-DDAE-3F29-8F4E-79ACD61C52F1}"/>
              </a:ext>
            </a:extLst>
          </p:cNvPr>
          <p:cNvPicPr>
            <a:picLocks noChangeAspect="1"/>
          </p:cNvPicPr>
          <p:nvPr/>
        </p:nvPicPr>
        <p:blipFill>
          <a:blip r:embed="rId3"/>
          <a:stretch>
            <a:fillRect/>
          </a:stretch>
        </p:blipFill>
        <p:spPr>
          <a:xfrm>
            <a:off x="6633823" y="2135326"/>
            <a:ext cx="4887007" cy="4305901"/>
          </a:xfrm>
          <a:prstGeom prst="rect">
            <a:avLst/>
          </a:prstGeom>
        </p:spPr>
      </p:pic>
    </p:spTree>
    <p:extLst>
      <p:ext uri="{BB962C8B-B14F-4D97-AF65-F5344CB8AC3E}">
        <p14:creationId xmlns:p14="http://schemas.microsoft.com/office/powerpoint/2010/main" val="1281034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489074"/>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355655"/>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4" name="Rectangle 33">
            <a:extLst>
              <a:ext uri="{FF2B5EF4-FFF2-40B4-BE49-F238E27FC236}">
                <a16:creationId xmlns:a16="http://schemas.microsoft.com/office/drawing/2014/main" id="{87EF9351-9152-02E7-C148-CBCB8061146C}"/>
              </a:ext>
            </a:extLst>
          </p:cNvPr>
          <p:cNvSpPr/>
          <p:nvPr/>
        </p:nvSpPr>
        <p:spPr>
          <a:xfrm>
            <a:off x="147852" y="154085"/>
            <a:ext cx="3727166" cy="761870"/>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rial Rounded MT Bold" panose="020F0704030504030204" pitchFamily="34" charset="0"/>
              </a:rPr>
              <a:t>Select and train model</a:t>
            </a:r>
          </a:p>
        </p:txBody>
      </p:sp>
      <p:sp>
        <p:nvSpPr>
          <p:cNvPr id="36" name="Rectangle 35">
            <a:extLst>
              <a:ext uri="{FF2B5EF4-FFF2-40B4-BE49-F238E27FC236}">
                <a16:creationId xmlns:a16="http://schemas.microsoft.com/office/drawing/2014/main" id="{64D527E0-2B9B-FBB7-A43D-0135D77ABEEA}"/>
              </a:ext>
            </a:extLst>
          </p:cNvPr>
          <p:cNvSpPr/>
          <p:nvPr/>
        </p:nvSpPr>
        <p:spPr>
          <a:xfrm>
            <a:off x="8316982" y="154085"/>
            <a:ext cx="37271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rial Rounded MT Bold" panose="020F0704030504030204" pitchFamily="34" charset="0"/>
              </a:rPr>
              <a:t>Evaluate model</a:t>
            </a:r>
          </a:p>
        </p:txBody>
      </p:sp>
      <p:sp>
        <p:nvSpPr>
          <p:cNvPr id="45" name="Rectangle 44">
            <a:extLst>
              <a:ext uri="{FF2B5EF4-FFF2-40B4-BE49-F238E27FC236}">
                <a16:creationId xmlns:a16="http://schemas.microsoft.com/office/drawing/2014/main" id="{9D9575D8-AD75-63A6-5FDA-8A4F7E03A8DD}"/>
              </a:ext>
            </a:extLst>
          </p:cNvPr>
          <p:cNvSpPr/>
          <p:nvPr/>
        </p:nvSpPr>
        <p:spPr>
          <a:xfrm>
            <a:off x="4247399" y="154085"/>
            <a:ext cx="3727166" cy="761870"/>
          </a:xfrm>
          <a:prstGeom prst="rect">
            <a:avLst/>
          </a:prstGeom>
          <a:solidFill>
            <a:schemeClr val="accent2">
              <a:lumMod val="60000"/>
              <a:lumOff val="40000"/>
            </a:schemeClr>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rial Rounded MT Bold" panose="020F0704030504030204" pitchFamily="34" charset="0"/>
              </a:rPr>
              <a:t>Tune model</a:t>
            </a:r>
          </a:p>
        </p:txBody>
      </p:sp>
      <p:sp>
        <p:nvSpPr>
          <p:cNvPr id="3" name="TextBox 2">
            <a:extLst>
              <a:ext uri="{FF2B5EF4-FFF2-40B4-BE49-F238E27FC236}">
                <a16:creationId xmlns:a16="http://schemas.microsoft.com/office/drawing/2014/main" id="{2559AC6C-5E7C-FA17-1883-F5F9D3A4759F}"/>
              </a:ext>
            </a:extLst>
          </p:cNvPr>
          <p:cNvSpPr txBox="1"/>
          <p:nvPr/>
        </p:nvSpPr>
        <p:spPr>
          <a:xfrm>
            <a:off x="461268" y="1447382"/>
            <a:ext cx="11273532" cy="461665"/>
          </a:xfrm>
          <a:prstGeom prst="rect">
            <a:avLst/>
          </a:prstGeom>
          <a:noFill/>
        </p:spPr>
        <p:txBody>
          <a:bodyPr wrap="square" rtlCol="0">
            <a:spAutoFit/>
          </a:bodyPr>
          <a:lstStyle/>
          <a:p>
            <a:r>
              <a:rPr lang="en-US" sz="2400" dirty="0">
                <a:latin typeface="Arial Rounded MT Bold" panose="020F0704030504030204" pitchFamily="34" charset="0"/>
              </a:rPr>
              <a:t>Best performing model is </a:t>
            </a:r>
            <a:r>
              <a:rPr lang="en-US" sz="2400" dirty="0" err="1">
                <a:latin typeface="Arial Rounded MT Bold" panose="020F0704030504030204" pitchFamily="34" charset="0"/>
              </a:rPr>
              <a:t>XGBoost</a:t>
            </a:r>
            <a:r>
              <a:rPr lang="en-US" sz="2400" dirty="0">
                <a:latin typeface="Arial Rounded MT Bold" panose="020F0704030504030204" pitchFamily="34" charset="0"/>
              </a:rPr>
              <a:t> with random over sampling:</a:t>
            </a:r>
            <a:endParaRPr lang="en-US" sz="2000" dirty="0">
              <a:latin typeface="Arial Rounded MT Bold" panose="020F0704030504030204" pitchFamily="34" charset="0"/>
            </a:endParaRPr>
          </a:p>
        </p:txBody>
      </p:sp>
      <p:pic>
        <p:nvPicPr>
          <p:cNvPr id="9" name="Picture 8">
            <a:extLst>
              <a:ext uri="{FF2B5EF4-FFF2-40B4-BE49-F238E27FC236}">
                <a16:creationId xmlns:a16="http://schemas.microsoft.com/office/drawing/2014/main" id="{3F0E7868-DDAE-3F29-8F4E-79ACD61C52F1}"/>
              </a:ext>
            </a:extLst>
          </p:cNvPr>
          <p:cNvPicPr>
            <a:picLocks noChangeAspect="1"/>
          </p:cNvPicPr>
          <p:nvPr/>
        </p:nvPicPr>
        <p:blipFill>
          <a:blip r:embed="rId2"/>
          <a:stretch>
            <a:fillRect/>
          </a:stretch>
        </p:blipFill>
        <p:spPr>
          <a:xfrm>
            <a:off x="461268" y="2172413"/>
            <a:ext cx="4887007" cy="4305901"/>
          </a:xfrm>
          <a:prstGeom prst="rect">
            <a:avLst/>
          </a:prstGeom>
        </p:spPr>
      </p:pic>
      <p:sp>
        <p:nvSpPr>
          <p:cNvPr id="2" name="TextBox 1">
            <a:extLst>
              <a:ext uri="{FF2B5EF4-FFF2-40B4-BE49-F238E27FC236}">
                <a16:creationId xmlns:a16="http://schemas.microsoft.com/office/drawing/2014/main" id="{D9CD4B0E-F8EA-1576-D73A-8BC865B86679}"/>
              </a:ext>
            </a:extLst>
          </p:cNvPr>
          <p:cNvSpPr txBox="1"/>
          <p:nvPr/>
        </p:nvSpPr>
        <p:spPr>
          <a:xfrm>
            <a:off x="6110982" y="2475303"/>
            <a:ext cx="4686300" cy="738664"/>
          </a:xfrm>
          <a:prstGeom prst="rect">
            <a:avLst/>
          </a:prstGeom>
          <a:noFill/>
        </p:spPr>
        <p:txBody>
          <a:bodyPr wrap="square" rtlCol="0">
            <a:spAutoFit/>
          </a:bodyPr>
          <a:lstStyle/>
          <a:p>
            <a:r>
              <a:rPr lang="en-US" sz="2400" dirty="0">
                <a:latin typeface="Arial Rounded MT Bold" panose="020F0704030504030204" pitchFamily="34" charset="0"/>
              </a:rPr>
              <a:t>Recall:</a:t>
            </a:r>
          </a:p>
          <a:p>
            <a:endParaRPr lang="en-US" dirty="0">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88D7C48-1D63-1F62-50C7-B54A734F6ECA}"/>
                  </a:ext>
                </a:extLst>
              </p:cNvPr>
              <p:cNvSpPr txBox="1"/>
              <p:nvPr/>
            </p:nvSpPr>
            <p:spPr>
              <a:xfrm>
                <a:off x="6949473" y="3265997"/>
                <a:ext cx="3248026" cy="930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𝑇𝑃</m:t>
                          </m:r>
                        </m:num>
                        <m:den>
                          <m:r>
                            <a:rPr lang="en-US" sz="3200" b="0" i="1" smtClean="0">
                              <a:latin typeface="Cambria Math" panose="02040503050406030204" pitchFamily="18" charset="0"/>
                            </a:rPr>
                            <m:t>𝑇𝑃</m:t>
                          </m:r>
                          <m:r>
                            <a:rPr lang="en-US" sz="3200" b="0" i="1" smtClean="0">
                              <a:latin typeface="Cambria Math" panose="02040503050406030204" pitchFamily="18" charset="0"/>
                            </a:rPr>
                            <m:t>+</m:t>
                          </m:r>
                          <m:r>
                            <a:rPr lang="en-US" sz="3200" b="0" i="1" smtClean="0">
                              <a:latin typeface="Cambria Math" panose="02040503050406030204" pitchFamily="18" charset="0"/>
                            </a:rPr>
                            <m:t>𝐹𝑁</m:t>
                          </m:r>
                        </m:den>
                      </m:f>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≅0.78</m:t>
                      </m:r>
                    </m:oMath>
                  </m:oMathPara>
                </a14:m>
                <a:endParaRPr lang="en-US" sz="2800" dirty="0"/>
              </a:p>
            </p:txBody>
          </p:sp>
        </mc:Choice>
        <mc:Fallback xmlns="">
          <p:sp>
            <p:nvSpPr>
              <p:cNvPr id="7" name="TextBox 6">
                <a:extLst>
                  <a:ext uri="{FF2B5EF4-FFF2-40B4-BE49-F238E27FC236}">
                    <a16:creationId xmlns:a16="http://schemas.microsoft.com/office/drawing/2014/main" id="{488D7C48-1D63-1F62-50C7-B54A734F6ECA}"/>
                  </a:ext>
                </a:extLst>
              </p:cNvPr>
              <p:cNvSpPr txBox="1">
                <a:spLocks noRot="1" noChangeAspect="1" noMove="1" noResize="1" noEditPoints="1" noAdjustHandles="1" noChangeArrowheads="1" noChangeShapeType="1" noTextEdit="1"/>
              </p:cNvSpPr>
              <p:nvPr/>
            </p:nvSpPr>
            <p:spPr>
              <a:xfrm>
                <a:off x="6949473" y="3265997"/>
                <a:ext cx="3248026" cy="93019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941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341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9ECF578-13FE-0C62-F729-D8DD35C8E0BB}"/>
              </a:ext>
            </a:extLst>
          </p:cNvPr>
          <p:cNvSpPr txBox="1"/>
          <p:nvPr/>
        </p:nvSpPr>
        <p:spPr>
          <a:xfrm>
            <a:off x="158240" y="1809750"/>
            <a:ext cx="2212253" cy="369332"/>
          </a:xfrm>
          <a:prstGeom prst="rect">
            <a:avLst/>
          </a:prstGeom>
          <a:noFill/>
        </p:spPr>
        <p:txBody>
          <a:bodyPr wrap="square" rtlCol="0">
            <a:spAutoFit/>
          </a:bodyPr>
          <a:lstStyle/>
          <a:p>
            <a:r>
              <a:rPr lang="en-US" dirty="0">
                <a:latin typeface="Arial Rounded MT Bold" panose="020F0704030504030204" pitchFamily="34" charset="0"/>
              </a:rPr>
              <a:t>Business Problem</a:t>
            </a:r>
          </a:p>
        </p:txBody>
      </p:sp>
      <p:cxnSp>
        <p:nvCxnSpPr>
          <p:cNvPr id="5" name="Straight Arrow Connector 4">
            <a:extLst>
              <a:ext uri="{FF2B5EF4-FFF2-40B4-BE49-F238E27FC236}">
                <a16:creationId xmlns:a16="http://schemas.microsoft.com/office/drawing/2014/main" id="{33048C7A-AA77-AEC5-1E89-8A93128D36A7}"/>
              </a:ext>
            </a:extLst>
          </p:cNvPr>
          <p:cNvCxnSpPr>
            <a:cxnSpLocks/>
            <a:stCxn id="2" idx="2"/>
            <a:endCxn id="7" idx="0"/>
          </p:cNvCxnSpPr>
          <p:nvPr/>
        </p:nvCxnSpPr>
        <p:spPr>
          <a:xfrm>
            <a:off x="1264367" y="2179082"/>
            <a:ext cx="0"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97E5E4F5-887C-83BA-3472-651F4D882B54}"/>
              </a:ext>
            </a:extLst>
          </p:cNvPr>
          <p:cNvSpPr/>
          <p:nvPr/>
        </p:nvSpPr>
        <p:spPr>
          <a:xfrm>
            <a:off x="528484" y="2952880"/>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Formulate problem</a:t>
            </a:r>
          </a:p>
        </p:txBody>
      </p:sp>
      <p:cxnSp>
        <p:nvCxnSpPr>
          <p:cNvPr id="17" name="Straight Arrow Connector 16">
            <a:extLst>
              <a:ext uri="{FF2B5EF4-FFF2-40B4-BE49-F238E27FC236}">
                <a16:creationId xmlns:a16="http://schemas.microsoft.com/office/drawing/2014/main" id="{09787101-D16B-0D62-9E4A-65E149E14A4A}"/>
              </a:ext>
            </a:extLst>
          </p:cNvPr>
          <p:cNvCxnSpPr>
            <a:cxnSpLocks/>
          </p:cNvCxnSpPr>
          <p:nvPr/>
        </p:nvCxnSpPr>
        <p:spPr>
          <a:xfrm flipH="1">
            <a:off x="1264365" y="3714750"/>
            <a:ext cx="1"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ECFE5E59-6AE1-BAB3-02B8-3EE5A34B6D6A}"/>
              </a:ext>
            </a:extLst>
          </p:cNvPr>
          <p:cNvSpPr/>
          <p:nvPr/>
        </p:nvSpPr>
        <p:spPr>
          <a:xfrm>
            <a:off x="528484"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Collect and label data</a:t>
            </a:r>
          </a:p>
        </p:txBody>
      </p:sp>
      <p:cxnSp>
        <p:nvCxnSpPr>
          <p:cNvPr id="20" name="Straight Arrow Connector 19">
            <a:extLst>
              <a:ext uri="{FF2B5EF4-FFF2-40B4-BE49-F238E27FC236}">
                <a16:creationId xmlns:a16="http://schemas.microsoft.com/office/drawing/2014/main" id="{D7FEB089-8BF3-1AA7-5C09-1763A0B95674}"/>
              </a:ext>
            </a:extLst>
          </p:cNvPr>
          <p:cNvCxnSpPr>
            <a:cxnSpLocks/>
            <a:stCxn id="19" idx="3"/>
          </p:cNvCxnSpPr>
          <p:nvPr/>
        </p:nvCxnSpPr>
        <p:spPr>
          <a:xfrm>
            <a:off x="2000250" y="4869483"/>
            <a:ext cx="370243" cy="1173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F1A1D946-28EF-73D9-695E-3B2186368B4F}"/>
              </a:ext>
            </a:extLst>
          </p:cNvPr>
          <p:cNvSpPr/>
          <p:nvPr/>
        </p:nvSpPr>
        <p:spPr>
          <a:xfrm>
            <a:off x="2390737"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Evaluate data</a:t>
            </a:r>
          </a:p>
        </p:txBody>
      </p:sp>
      <p:cxnSp>
        <p:nvCxnSpPr>
          <p:cNvPr id="29" name="Straight Arrow Connector 28">
            <a:extLst>
              <a:ext uri="{FF2B5EF4-FFF2-40B4-BE49-F238E27FC236}">
                <a16:creationId xmlns:a16="http://schemas.microsoft.com/office/drawing/2014/main" id="{F2C1782D-CE2A-CCF7-585A-882D78ACDB70}"/>
              </a:ext>
            </a:extLst>
          </p:cNvPr>
          <p:cNvCxnSpPr>
            <a:cxnSpLocks/>
          </p:cNvCxnSpPr>
          <p:nvPr/>
        </p:nvCxnSpPr>
        <p:spPr>
          <a:xfrm>
            <a:off x="3862503" y="4904682"/>
            <a:ext cx="499947"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812FB325-FBF2-E2B8-3A44-E77A4841D448}"/>
              </a:ext>
            </a:extLst>
          </p:cNvPr>
          <p:cNvSpPr/>
          <p:nvPr/>
        </p:nvSpPr>
        <p:spPr>
          <a:xfrm>
            <a:off x="4362450" y="4402792"/>
            <a:ext cx="1849934" cy="956848"/>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Perform feature engineering</a:t>
            </a:r>
          </a:p>
        </p:txBody>
      </p:sp>
      <p:cxnSp>
        <p:nvCxnSpPr>
          <p:cNvPr id="33" name="Straight Arrow Connector 32">
            <a:extLst>
              <a:ext uri="{FF2B5EF4-FFF2-40B4-BE49-F238E27FC236}">
                <a16:creationId xmlns:a16="http://schemas.microsoft.com/office/drawing/2014/main" id="{5802EC3C-FB91-67DC-184D-3122A56484AA}"/>
              </a:ext>
            </a:extLst>
          </p:cNvPr>
          <p:cNvCxnSpPr>
            <a:cxnSpLocks/>
          </p:cNvCxnSpPr>
          <p:nvPr/>
        </p:nvCxnSpPr>
        <p:spPr>
          <a:xfrm>
            <a:off x="6212115" y="4904682"/>
            <a:ext cx="417016"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87EF9351-9152-02E7-C148-CBCB8061146C}"/>
              </a:ext>
            </a:extLst>
          </p:cNvPr>
          <p:cNvSpPr/>
          <p:nvPr/>
        </p:nvSpPr>
        <p:spPr>
          <a:xfrm>
            <a:off x="6629131"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Select and train model</a:t>
            </a:r>
          </a:p>
        </p:txBody>
      </p:sp>
      <p:cxnSp>
        <p:nvCxnSpPr>
          <p:cNvPr id="35" name="Straight Arrow Connector 34">
            <a:extLst>
              <a:ext uri="{FF2B5EF4-FFF2-40B4-BE49-F238E27FC236}">
                <a16:creationId xmlns:a16="http://schemas.microsoft.com/office/drawing/2014/main" id="{E5F6853D-E02F-1782-5414-5827F72AA732}"/>
              </a:ext>
            </a:extLst>
          </p:cNvPr>
          <p:cNvCxnSpPr>
            <a:cxnSpLocks/>
          </p:cNvCxnSpPr>
          <p:nvPr/>
        </p:nvCxnSpPr>
        <p:spPr>
          <a:xfrm>
            <a:off x="8100897" y="4869483"/>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64D527E0-2B9B-FBB7-A43D-0135D77ABEEA}"/>
              </a:ext>
            </a:extLst>
          </p:cNvPr>
          <p:cNvSpPr/>
          <p:nvPr/>
        </p:nvSpPr>
        <p:spPr>
          <a:xfrm>
            <a:off x="8458200"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Evaluate model</a:t>
            </a:r>
          </a:p>
        </p:txBody>
      </p:sp>
      <p:cxnSp>
        <p:nvCxnSpPr>
          <p:cNvPr id="41" name="Straight Arrow Connector 40">
            <a:extLst>
              <a:ext uri="{FF2B5EF4-FFF2-40B4-BE49-F238E27FC236}">
                <a16:creationId xmlns:a16="http://schemas.microsoft.com/office/drawing/2014/main" id="{7ACBE1A3-8AFE-7CD7-9DA2-F90ACE97F6F1}"/>
              </a:ext>
            </a:extLst>
          </p:cNvPr>
          <p:cNvCxnSpPr>
            <a:cxnSpLocks/>
          </p:cNvCxnSpPr>
          <p:nvPr/>
        </p:nvCxnSpPr>
        <p:spPr>
          <a:xfrm>
            <a:off x="9929966" y="4904682"/>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7C8016AD-764B-F35F-B7BF-1C5E8148B5BD}"/>
              </a:ext>
            </a:extLst>
          </p:cNvPr>
          <p:cNvSpPr/>
          <p:nvPr/>
        </p:nvSpPr>
        <p:spPr>
          <a:xfrm rot="18948755">
            <a:off x="10549481" y="4330298"/>
            <a:ext cx="1148767" cy="1148767"/>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664CB7F-6A3C-5708-4D51-D0E637C6770D}"/>
              </a:ext>
            </a:extLst>
          </p:cNvPr>
          <p:cNvSpPr txBox="1"/>
          <p:nvPr/>
        </p:nvSpPr>
        <p:spPr>
          <a:xfrm>
            <a:off x="10389885" y="4419551"/>
            <a:ext cx="1471766" cy="923330"/>
          </a:xfrm>
          <a:prstGeom prst="rect">
            <a:avLst/>
          </a:prstGeom>
          <a:noFill/>
        </p:spPr>
        <p:txBody>
          <a:bodyPr wrap="square" rtlCol="0">
            <a:spAutoFit/>
          </a:bodyPr>
          <a:lstStyle/>
          <a:p>
            <a:pPr algn="ctr"/>
            <a:r>
              <a:rPr lang="en-US" dirty="0">
                <a:latin typeface="Arial Rounded MT Bold" panose="020F0704030504030204" pitchFamily="34" charset="0"/>
              </a:rPr>
              <a:t>Meet business goal</a:t>
            </a:r>
          </a:p>
        </p:txBody>
      </p:sp>
      <p:sp>
        <p:nvSpPr>
          <p:cNvPr id="45" name="Rectangle 44">
            <a:extLst>
              <a:ext uri="{FF2B5EF4-FFF2-40B4-BE49-F238E27FC236}">
                <a16:creationId xmlns:a16="http://schemas.microsoft.com/office/drawing/2014/main" id="{9D9575D8-AD75-63A6-5FDA-8A4F7E03A8DD}"/>
              </a:ext>
            </a:extLst>
          </p:cNvPr>
          <p:cNvSpPr/>
          <p:nvPr/>
        </p:nvSpPr>
        <p:spPr>
          <a:xfrm>
            <a:off x="6373747" y="2952880"/>
            <a:ext cx="1471766" cy="761870"/>
          </a:xfrm>
          <a:prstGeom prst="rect">
            <a:avLst/>
          </a:prstGeom>
          <a:solidFill>
            <a:schemeClr val="accent2">
              <a:lumMod val="60000"/>
              <a:lumOff val="40000"/>
            </a:schemeClr>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Tune model</a:t>
            </a:r>
          </a:p>
        </p:txBody>
      </p:sp>
      <p:cxnSp>
        <p:nvCxnSpPr>
          <p:cNvPr id="47" name="Straight Connector 46">
            <a:extLst>
              <a:ext uri="{FF2B5EF4-FFF2-40B4-BE49-F238E27FC236}">
                <a16:creationId xmlns:a16="http://schemas.microsoft.com/office/drawing/2014/main" id="{B1B52D86-AFA4-CD39-54D6-F06D40238A63}"/>
              </a:ext>
            </a:extLst>
          </p:cNvPr>
          <p:cNvCxnSpPr>
            <a:cxnSpLocks/>
          </p:cNvCxnSpPr>
          <p:nvPr/>
        </p:nvCxnSpPr>
        <p:spPr>
          <a:xfrm flipV="1">
            <a:off x="9187227" y="3333815"/>
            <a:ext cx="0" cy="1154733"/>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158FE35-0B3D-F849-1D88-6B8AB535AD9E}"/>
              </a:ext>
            </a:extLst>
          </p:cNvPr>
          <p:cNvCxnSpPr>
            <a:cxnSpLocks/>
            <a:endCxn id="45" idx="3"/>
          </p:cNvCxnSpPr>
          <p:nvPr/>
        </p:nvCxnSpPr>
        <p:spPr>
          <a:xfrm flipH="1">
            <a:off x="7845513" y="3333815"/>
            <a:ext cx="134171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FD6EB53-49EB-B576-B042-20D3AE839285}"/>
              </a:ext>
            </a:extLst>
          </p:cNvPr>
          <p:cNvCxnSpPr>
            <a:cxnSpLocks/>
          </p:cNvCxnSpPr>
          <p:nvPr/>
        </p:nvCxnSpPr>
        <p:spPr>
          <a:xfrm flipH="1">
            <a:off x="5287417" y="3333815"/>
            <a:ext cx="1086330" cy="0"/>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A8E750-DEDE-8934-994C-638A9CB7E5C9}"/>
              </a:ext>
            </a:extLst>
          </p:cNvPr>
          <p:cNvCxnSpPr>
            <a:cxnSpLocks/>
          </p:cNvCxnSpPr>
          <p:nvPr/>
        </p:nvCxnSpPr>
        <p:spPr>
          <a:xfrm>
            <a:off x="5287417" y="3333815"/>
            <a:ext cx="0" cy="1085736"/>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4279883-6073-72F7-2B4C-F8F66BB112B8}"/>
              </a:ext>
            </a:extLst>
          </p:cNvPr>
          <p:cNvCxnSpPr>
            <a:cxnSpLocks/>
          </p:cNvCxnSpPr>
          <p:nvPr/>
        </p:nvCxnSpPr>
        <p:spPr>
          <a:xfrm flipV="1">
            <a:off x="11123864" y="2279215"/>
            <a:ext cx="0" cy="1822434"/>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3FD229DB-1715-995E-6479-CC1694AA603C}"/>
              </a:ext>
            </a:extLst>
          </p:cNvPr>
          <p:cNvSpPr/>
          <p:nvPr/>
        </p:nvSpPr>
        <p:spPr>
          <a:xfrm>
            <a:off x="10198897" y="1298616"/>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Model deployment</a:t>
            </a:r>
          </a:p>
        </p:txBody>
      </p:sp>
      <p:cxnSp>
        <p:nvCxnSpPr>
          <p:cNvPr id="65" name="Straight Connector 64">
            <a:extLst>
              <a:ext uri="{FF2B5EF4-FFF2-40B4-BE49-F238E27FC236}">
                <a16:creationId xmlns:a16="http://schemas.microsoft.com/office/drawing/2014/main" id="{5C9D4913-C83A-63CF-82B4-A553AC40ECE1}"/>
              </a:ext>
            </a:extLst>
          </p:cNvPr>
          <p:cNvCxnSpPr>
            <a:cxnSpLocks/>
            <a:stCxn id="64" idx="1"/>
          </p:cNvCxnSpPr>
          <p:nvPr/>
        </p:nvCxnSpPr>
        <p:spPr>
          <a:xfrm flipH="1">
            <a:off x="3126620" y="1777040"/>
            <a:ext cx="707227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45073BA-2F76-6475-CDB0-08ECAD26CF86}"/>
              </a:ext>
            </a:extLst>
          </p:cNvPr>
          <p:cNvCxnSpPr>
            <a:cxnSpLocks/>
          </p:cNvCxnSpPr>
          <p:nvPr/>
        </p:nvCxnSpPr>
        <p:spPr>
          <a:xfrm>
            <a:off x="3126620" y="1777040"/>
            <a:ext cx="0" cy="2737696"/>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2AF6C552-D9B1-F396-BBA7-C8CD06A9BF8A}"/>
              </a:ext>
            </a:extLst>
          </p:cNvPr>
          <p:cNvCxnSpPr>
            <a:cxnSpLocks/>
          </p:cNvCxnSpPr>
          <p:nvPr/>
        </p:nvCxnSpPr>
        <p:spPr>
          <a:xfrm>
            <a:off x="11123864" y="5716901"/>
            <a:ext cx="0" cy="1007682"/>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2F58E40-9B66-AE20-D949-CE5BF1708057}"/>
              </a:ext>
            </a:extLst>
          </p:cNvPr>
          <p:cNvCxnSpPr>
            <a:cxnSpLocks/>
          </p:cNvCxnSpPr>
          <p:nvPr/>
        </p:nvCxnSpPr>
        <p:spPr>
          <a:xfrm flipH="1">
            <a:off x="5287417" y="6168982"/>
            <a:ext cx="583644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98BBAC65-F229-103E-8847-7A096E45617C}"/>
              </a:ext>
            </a:extLst>
          </p:cNvPr>
          <p:cNvCxnSpPr>
            <a:cxnSpLocks/>
            <a:endCxn id="30" idx="2"/>
          </p:cNvCxnSpPr>
          <p:nvPr/>
        </p:nvCxnSpPr>
        <p:spPr>
          <a:xfrm flipV="1">
            <a:off x="5287417" y="5359640"/>
            <a:ext cx="0" cy="809342"/>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161E8B45-3BE3-1A47-B1AD-62B3348C30CB}"/>
              </a:ext>
            </a:extLst>
          </p:cNvPr>
          <p:cNvCxnSpPr>
            <a:cxnSpLocks/>
          </p:cNvCxnSpPr>
          <p:nvPr/>
        </p:nvCxnSpPr>
        <p:spPr>
          <a:xfrm flipH="1" flipV="1">
            <a:off x="1264365" y="6672823"/>
            <a:ext cx="9859498" cy="3128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069257DF-5B79-106F-9496-2902279ECE89}"/>
              </a:ext>
            </a:extLst>
          </p:cNvPr>
          <p:cNvCxnSpPr>
            <a:cxnSpLocks/>
            <a:endCxn id="19" idx="2"/>
          </p:cNvCxnSpPr>
          <p:nvPr/>
        </p:nvCxnSpPr>
        <p:spPr>
          <a:xfrm flipV="1">
            <a:off x="1264365" y="5250418"/>
            <a:ext cx="2" cy="1422405"/>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04A54B41-B9C9-130B-2565-2C0E5A1B8F63}"/>
              </a:ext>
            </a:extLst>
          </p:cNvPr>
          <p:cNvSpPr txBox="1"/>
          <p:nvPr/>
        </p:nvSpPr>
        <p:spPr>
          <a:xfrm>
            <a:off x="10434464" y="3149149"/>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Yes</a:t>
            </a:r>
          </a:p>
        </p:txBody>
      </p:sp>
      <p:sp>
        <p:nvSpPr>
          <p:cNvPr id="94" name="TextBox 93">
            <a:extLst>
              <a:ext uri="{FF2B5EF4-FFF2-40B4-BE49-F238E27FC236}">
                <a16:creationId xmlns:a16="http://schemas.microsoft.com/office/drawing/2014/main" id="{7E583792-D70A-21DF-07BB-F28BD56EF69A}"/>
              </a:ext>
            </a:extLst>
          </p:cNvPr>
          <p:cNvSpPr txBox="1"/>
          <p:nvPr/>
        </p:nvSpPr>
        <p:spPr>
          <a:xfrm>
            <a:off x="10522913" y="5699803"/>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No</a:t>
            </a:r>
          </a:p>
        </p:txBody>
      </p:sp>
      <p:sp>
        <p:nvSpPr>
          <p:cNvPr id="95" name="TextBox 94">
            <a:extLst>
              <a:ext uri="{FF2B5EF4-FFF2-40B4-BE49-F238E27FC236}">
                <a16:creationId xmlns:a16="http://schemas.microsoft.com/office/drawing/2014/main" id="{E59A276D-761E-D00C-E143-B8C9066126FA}"/>
              </a:ext>
            </a:extLst>
          </p:cNvPr>
          <p:cNvSpPr txBox="1"/>
          <p:nvPr/>
        </p:nvSpPr>
        <p:spPr>
          <a:xfrm>
            <a:off x="5358011" y="1374783"/>
            <a:ext cx="3352627" cy="369332"/>
          </a:xfrm>
          <a:prstGeom prst="rect">
            <a:avLst/>
          </a:prstGeom>
          <a:noFill/>
        </p:spPr>
        <p:txBody>
          <a:bodyPr wrap="square" rtlCol="0">
            <a:spAutoFit/>
          </a:bodyPr>
          <a:lstStyle/>
          <a:p>
            <a:pPr algn="ctr"/>
            <a:r>
              <a:rPr lang="en-US" dirty="0">
                <a:latin typeface="Arial Rounded MT Bold" panose="020F0704030504030204" pitchFamily="34" charset="0"/>
              </a:rPr>
              <a:t>New data or re-training</a:t>
            </a:r>
          </a:p>
        </p:txBody>
      </p:sp>
      <p:sp>
        <p:nvSpPr>
          <p:cNvPr id="96" name="TextBox 95">
            <a:extLst>
              <a:ext uri="{FF2B5EF4-FFF2-40B4-BE49-F238E27FC236}">
                <a16:creationId xmlns:a16="http://schemas.microsoft.com/office/drawing/2014/main" id="{60940ED5-26DE-3BF7-2F4C-3BBB34B3BCC6}"/>
              </a:ext>
            </a:extLst>
          </p:cNvPr>
          <p:cNvSpPr txBox="1"/>
          <p:nvPr/>
        </p:nvSpPr>
        <p:spPr>
          <a:xfrm>
            <a:off x="6529326" y="5776954"/>
            <a:ext cx="3352627" cy="369332"/>
          </a:xfrm>
          <a:prstGeom prst="rect">
            <a:avLst/>
          </a:prstGeom>
          <a:noFill/>
        </p:spPr>
        <p:txBody>
          <a:bodyPr wrap="square" rtlCol="0">
            <a:spAutoFit/>
          </a:bodyPr>
          <a:lstStyle/>
          <a:p>
            <a:pPr algn="ctr"/>
            <a:r>
              <a:rPr lang="en-US" dirty="0">
                <a:latin typeface="Arial Rounded MT Bold" panose="020F0704030504030204" pitchFamily="34" charset="0"/>
              </a:rPr>
              <a:t>Feature augmentation</a:t>
            </a:r>
          </a:p>
        </p:txBody>
      </p:sp>
      <p:sp>
        <p:nvSpPr>
          <p:cNvPr id="97" name="TextBox 96">
            <a:extLst>
              <a:ext uri="{FF2B5EF4-FFF2-40B4-BE49-F238E27FC236}">
                <a16:creationId xmlns:a16="http://schemas.microsoft.com/office/drawing/2014/main" id="{2965FA56-8AA5-B626-09FA-BC7E63832BB1}"/>
              </a:ext>
            </a:extLst>
          </p:cNvPr>
          <p:cNvSpPr txBox="1"/>
          <p:nvPr/>
        </p:nvSpPr>
        <p:spPr>
          <a:xfrm>
            <a:off x="3950961" y="6268829"/>
            <a:ext cx="3352627" cy="369332"/>
          </a:xfrm>
          <a:prstGeom prst="rect">
            <a:avLst/>
          </a:prstGeom>
          <a:noFill/>
        </p:spPr>
        <p:txBody>
          <a:bodyPr wrap="square" rtlCol="0">
            <a:spAutoFit/>
          </a:bodyPr>
          <a:lstStyle/>
          <a:p>
            <a:pPr algn="ctr"/>
            <a:r>
              <a:rPr lang="en-US" dirty="0">
                <a:latin typeface="Arial Rounded MT Bold" panose="020F0704030504030204" pitchFamily="34" charset="0"/>
              </a:rPr>
              <a:t>Data augmentation</a:t>
            </a:r>
          </a:p>
        </p:txBody>
      </p:sp>
    </p:spTree>
    <p:extLst>
      <p:ext uri="{BB962C8B-B14F-4D97-AF65-F5344CB8AC3E}">
        <p14:creationId xmlns:p14="http://schemas.microsoft.com/office/powerpoint/2010/main" val="4274855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341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9ECF578-13FE-0C62-F729-D8DD35C8E0BB}"/>
              </a:ext>
            </a:extLst>
          </p:cNvPr>
          <p:cNvSpPr txBox="1"/>
          <p:nvPr/>
        </p:nvSpPr>
        <p:spPr>
          <a:xfrm>
            <a:off x="158240" y="1809750"/>
            <a:ext cx="2212253" cy="369332"/>
          </a:xfrm>
          <a:prstGeom prst="rect">
            <a:avLst/>
          </a:prstGeom>
          <a:noFill/>
        </p:spPr>
        <p:txBody>
          <a:bodyPr wrap="square" rtlCol="0">
            <a:spAutoFit/>
          </a:bodyPr>
          <a:lstStyle/>
          <a:p>
            <a:r>
              <a:rPr lang="en-US" dirty="0">
                <a:latin typeface="Arial Rounded MT Bold" panose="020F0704030504030204" pitchFamily="34" charset="0"/>
              </a:rPr>
              <a:t>Business Problem</a:t>
            </a:r>
          </a:p>
        </p:txBody>
      </p:sp>
      <p:cxnSp>
        <p:nvCxnSpPr>
          <p:cNvPr id="5" name="Straight Arrow Connector 4">
            <a:extLst>
              <a:ext uri="{FF2B5EF4-FFF2-40B4-BE49-F238E27FC236}">
                <a16:creationId xmlns:a16="http://schemas.microsoft.com/office/drawing/2014/main" id="{33048C7A-AA77-AEC5-1E89-8A93128D36A7}"/>
              </a:ext>
            </a:extLst>
          </p:cNvPr>
          <p:cNvCxnSpPr>
            <a:cxnSpLocks/>
            <a:stCxn id="2" idx="2"/>
            <a:endCxn id="7" idx="0"/>
          </p:cNvCxnSpPr>
          <p:nvPr/>
        </p:nvCxnSpPr>
        <p:spPr>
          <a:xfrm>
            <a:off x="1264367" y="2179082"/>
            <a:ext cx="0"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97E5E4F5-887C-83BA-3472-651F4D882B54}"/>
              </a:ext>
            </a:extLst>
          </p:cNvPr>
          <p:cNvSpPr/>
          <p:nvPr/>
        </p:nvSpPr>
        <p:spPr>
          <a:xfrm>
            <a:off x="528484" y="2952880"/>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Formulate problem</a:t>
            </a:r>
          </a:p>
        </p:txBody>
      </p:sp>
      <p:cxnSp>
        <p:nvCxnSpPr>
          <p:cNvPr id="17" name="Straight Arrow Connector 16">
            <a:extLst>
              <a:ext uri="{FF2B5EF4-FFF2-40B4-BE49-F238E27FC236}">
                <a16:creationId xmlns:a16="http://schemas.microsoft.com/office/drawing/2014/main" id="{09787101-D16B-0D62-9E4A-65E149E14A4A}"/>
              </a:ext>
            </a:extLst>
          </p:cNvPr>
          <p:cNvCxnSpPr>
            <a:cxnSpLocks/>
          </p:cNvCxnSpPr>
          <p:nvPr/>
        </p:nvCxnSpPr>
        <p:spPr>
          <a:xfrm flipH="1">
            <a:off x="1264365" y="3714750"/>
            <a:ext cx="1"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ECFE5E59-6AE1-BAB3-02B8-3EE5A34B6D6A}"/>
              </a:ext>
            </a:extLst>
          </p:cNvPr>
          <p:cNvSpPr/>
          <p:nvPr/>
        </p:nvSpPr>
        <p:spPr>
          <a:xfrm>
            <a:off x="528484"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Collect and label data</a:t>
            </a:r>
          </a:p>
        </p:txBody>
      </p:sp>
      <p:cxnSp>
        <p:nvCxnSpPr>
          <p:cNvPr id="20" name="Straight Arrow Connector 19">
            <a:extLst>
              <a:ext uri="{FF2B5EF4-FFF2-40B4-BE49-F238E27FC236}">
                <a16:creationId xmlns:a16="http://schemas.microsoft.com/office/drawing/2014/main" id="{D7FEB089-8BF3-1AA7-5C09-1763A0B95674}"/>
              </a:ext>
            </a:extLst>
          </p:cNvPr>
          <p:cNvCxnSpPr>
            <a:cxnSpLocks/>
            <a:stCxn id="19" idx="3"/>
          </p:cNvCxnSpPr>
          <p:nvPr/>
        </p:nvCxnSpPr>
        <p:spPr>
          <a:xfrm>
            <a:off x="2000250" y="4869483"/>
            <a:ext cx="370243" cy="1173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F1A1D946-28EF-73D9-695E-3B2186368B4F}"/>
              </a:ext>
            </a:extLst>
          </p:cNvPr>
          <p:cNvSpPr/>
          <p:nvPr/>
        </p:nvSpPr>
        <p:spPr>
          <a:xfrm>
            <a:off x="2390737"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Evaluate data</a:t>
            </a:r>
          </a:p>
        </p:txBody>
      </p:sp>
      <p:cxnSp>
        <p:nvCxnSpPr>
          <p:cNvPr id="29" name="Straight Arrow Connector 28">
            <a:extLst>
              <a:ext uri="{FF2B5EF4-FFF2-40B4-BE49-F238E27FC236}">
                <a16:creationId xmlns:a16="http://schemas.microsoft.com/office/drawing/2014/main" id="{F2C1782D-CE2A-CCF7-585A-882D78ACDB70}"/>
              </a:ext>
            </a:extLst>
          </p:cNvPr>
          <p:cNvCxnSpPr>
            <a:cxnSpLocks/>
          </p:cNvCxnSpPr>
          <p:nvPr/>
        </p:nvCxnSpPr>
        <p:spPr>
          <a:xfrm>
            <a:off x="3862503" y="4904682"/>
            <a:ext cx="499947"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812FB325-FBF2-E2B8-3A44-E77A4841D448}"/>
              </a:ext>
            </a:extLst>
          </p:cNvPr>
          <p:cNvSpPr/>
          <p:nvPr/>
        </p:nvSpPr>
        <p:spPr>
          <a:xfrm>
            <a:off x="4362450" y="4402792"/>
            <a:ext cx="1849934" cy="956848"/>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Perform feature engineering</a:t>
            </a:r>
          </a:p>
        </p:txBody>
      </p:sp>
      <p:cxnSp>
        <p:nvCxnSpPr>
          <p:cNvPr id="33" name="Straight Arrow Connector 32">
            <a:extLst>
              <a:ext uri="{FF2B5EF4-FFF2-40B4-BE49-F238E27FC236}">
                <a16:creationId xmlns:a16="http://schemas.microsoft.com/office/drawing/2014/main" id="{5802EC3C-FB91-67DC-184D-3122A56484AA}"/>
              </a:ext>
            </a:extLst>
          </p:cNvPr>
          <p:cNvCxnSpPr>
            <a:cxnSpLocks/>
          </p:cNvCxnSpPr>
          <p:nvPr/>
        </p:nvCxnSpPr>
        <p:spPr>
          <a:xfrm>
            <a:off x="6212115" y="4904682"/>
            <a:ext cx="417016"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87EF9351-9152-02E7-C148-CBCB8061146C}"/>
              </a:ext>
            </a:extLst>
          </p:cNvPr>
          <p:cNvSpPr/>
          <p:nvPr/>
        </p:nvSpPr>
        <p:spPr>
          <a:xfrm>
            <a:off x="6629131"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Select and train model</a:t>
            </a:r>
          </a:p>
        </p:txBody>
      </p:sp>
      <p:cxnSp>
        <p:nvCxnSpPr>
          <p:cNvPr id="35" name="Straight Arrow Connector 34">
            <a:extLst>
              <a:ext uri="{FF2B5EF4-FFF2-40B4-BE49-F238E27FC236}">
                <a16:creationId xmlns:a16="http://schemas.microsoft.com/office/drawing/2014/main" id="{E5F6853D-E02F-1782-5414-5827F72AA732}"/>
              </a:ext>
            </a:extLst>
          </p:cNvPr>
          <p:cNvCxnSpPr>
            <a:cxnSpLocks/>
          </p:cNvCxnSpPr>
          <p:nvPr/>
        </p:nvCxnSpPr>
        <p:spPr>
          <a:xfrm>
            <a:off x="8100897" y="4869483"/>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64D527E0-2B9B-FBB7-A43D-0135D77ABEEA}"/>
              </a:ext>
            </a:extLst>
          </p:cNvPr>
          <p:cNvSpPr/>
          <p:nvPr/>
        </p:nvSpPr>
        <p:spPr>
          <a:xfrm>
            <a:off x="8458200"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Evaluate model</a:t>
            </a:r>
          </a:p>
        </p:txBody>
      </p:sp>
      <p:cxnSp>
        <p:nvCxnSpPr>
          <p:cNvPr id="41" name="Straight Arrow Connector 40">
            <a:extLst>
              <a:ext uri="{FF2B5EF4-FFF2-40B4-BE49-F238E27FC236}">
                <a16:creationId xmlns:a16="http://schemas.microsoft.com/office/drawing/2014/main" id="{7ACBE1A3-8AFE-7CD7-9DA2-F90ACE97F6F1}"/>
              </a:ext>
            </a:extLst>
          </p:cNvPr>
          <p:cNvCxnSpPr>
            <a:cxnSpLocks/>
          </p:cNvCxnSpPr>
          <p:nvPr/>
        </p:nvCxnSpPr>
        <p:spPr>
          <a:xfrm>
            <a:off x="9929966" y="4904682"/>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7C8016AD-764B-F35F-B7BF-1C5E8148B5BD}"/>
              </a:ext>
            </a:extLst>
          </p:cNvPr>
          <p:cNvSpPr/>
          <p:nvPr/>
        </p:nvSpPr>
        <p:spPr>
          <a:xfrm rot="18948755">
            <a:off x="10549481" y="4330298"/>
            <a:ext cx="1148767" cy="1148767"/>
          </a:xfrm>
          <a:prstGeom prst="rect">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664CB7F-6A3C-5708-4D51-D0E637C6770D}"/>
              </a:ext>
            </a:extLst>
          </p:cNvPr>
          <p:cNvSpPr txBox="1"/>
          <p:nvPr/>
        </p:nvSpPr>
        <p:spPr>
          <a:xfrm>
            <a:off x="10389885" y="4419551"/>
            <a:ext cx="1471766" cy="923330"/>
          </a:xfrm>
          <a:prstGeom prst="rect">
            <a:avLst/>
          </a:prstGeom>
          <a:noFill/>
        </p:spPr>
        <p:txBody>
          <a:bodyPr wrap="square" rtlCol="0">
            <a:spAutoFit/>
          </a:bodyPr>
          <a:lstStyle/>
          <a:p>
            <a:pPr algn="ctr"/>
            <a:r>
              <a:rPr lang="en-US" dirty="0">
                <a:solidFill>
                  <a:schemeClr val="bg1"/>
                </a:solidFill>
                <a:latin typeface="Arial Rounded MT Bold" panose="020F0704030504030204" pitchFamily="34" charset="0"/>
              </a:rPr>
              <a:t>Meet business goal</a:t>
            </a:r>
          </a:p>
        </p:txBody>
      </p:sp>
      <p:sp>
        <p:nvSpPr>
          <p:cNvPr id="45" name="Rectangle 44">
            <a:extLst>
              <a:ext uri="{FF2B5EF4-FFF2-40B4-BE49-F238E27FC236}">
                <a16:creationId xmlns:a16="http://schemas.microsoft.com/office/drawing/2014/main" id="{9D9575D8-AD75-63A6-5FDA-8A4F7E03A8DD}"/>
              </a:ext>
            </a:extLst>
          </p:cNvPr>
          <p:cNvSpPr/>
          <p:nvPr/>
        </p:nvSpPr>
        <p:spPr>
          <a:xfrm>
            <a:off x="6373747" y="2952880"/>
            <a:ext cx="1471766" cy="761870"/>
          </a:xfrm>
          <a:prstGeom prst="rect">
            <a:avLst/>
          </a:prstGeom>
          <a:solidFill>
            <a:schemeClr val="accent2">
              <a:lumMod val="60000"/>
              <a:lumOff val="40000"/>
            </a:schemeClr>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Tune model</a:t>
            </a:r>
          </a:p>
        </p:txBody>
      </p:sp>
      <p:cxnSp>
        <p:nvCxnSpPr>
          <p:cNvPr id="47" name="Straight Connector 46">
            <a:extLst>
              <a:ext uri="{FF2B5EF4-FFF2-40B4-BE49-F238E27FC236}">
                <a16:creationId xmlns:a16="http://schemas.microsoft.com/office/drawing/2014/main" id="{B1B52D86-AFA4-CD39-54D6-F06D40238A63}"/>
              </a:ext>
            </a:extLst>
          </p:cNvPr>
          <p:cNvCxnSpPr>
            <a:cxnSpLocks/>
          </p:cNvCxnSpPr>
          <p:nvPr/>
        </p:nvCxnSpPr>
        <p:spPr>
          <a:xfrm flipV="1">
            <a:off x="9187227" y="3333815"/>
            <a:ext cx="0" cy="1154733"/>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158FE35-0B3D-F849-1D88-6B8AB535AD9E}"/>
              </a:ext>
            </a:extLst>
          </p:cNvPr>
          <p:cNvCxnSpPr>
            <a:cxnSpLocks/>
            <a:endCxn id="45" idx="3"/>
          </p:cNvCxnSpPr>
          <p:nvPr/>
        </p:nvCxnSpPr>
        <p:spPr>
          <a:xfrm flipH="1">
            <a:off x="7845513" y="3333815"/>
            <a:ext cx="134171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FD6EB53-49EB-B576-B042-20D3AE839285}"/>
              </a:ext>
            </a:extLst>
          </p:cNvPr>
          <p:cNvCxnSpPr>
            <a:cxnSpLocks/>
          </p:cNvCxnSpPr>
          <p:nvPr/>
        </p:nvCxnSpPr>
        <p:spPr>
          <a:xfrm flipH="1">
            <a:off x="5287417" y="3333815"/>
            <a:ext cx="1086330" cy="0"/>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A8E750-DEDE-8934-994C-638A9CB7E5C9}"/>
              </a:ext>
            </a:extLst>
          </p:cNvPr>
          <p:cNvCxnSpPr>
            <a:cxnSpLocks/>
          </p:cNvCxnSpPr>
          <p:nvPr/>
        </p:nvCxnSpPr>
        <p:spPr>
          <a:xfrm>
            <a:off x="5287417" y="3333815"/>
            <a:ext cx="0" cy="1085736"/>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4279883-6073-72F7-2B4C-F8F66BB112B8}"/>
              </a:ext>
            </a:extLst>
          </p:cNvPr>
          <p:cNvCxnSpPr>
            <a:cxnSpLocks/>
          </p:cNvCxnSpPr>
          <p:nvPr/>
        </p:nvCxnSpPr>
        <p:spPr>
          <a:xfrm flipV="1">
            <a:off x="11123864" y="2279215"/>
            <a:ext cx="0" cy="1822434"/>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3FD229DB-1715-995E-6479-CC1694AA603C}"/>
              </a:ext>
            </a:extLst>
          </p:cNvPr>
          <p:cNvSpPr/>
          <p:nvPr/>
        </p:nvSpPr>
        <p:spPr>
          <a:xfrm>
            <a:off x="10198897" y="1298616"/>
            <a:ext cx="1849934" cy="956848"/>
          </a:xfrm>
          <a:prstGeom prst="rect">
            <a:avLst/>
          </a:prstGeom>
          <a:solidFill>
            <a:schemeClr val="bg1"/>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anose="020F0704030504030204" pitchFamily="34" charset="0"/>
              </a:rPr>
              <a:t>Model deployment</a:t>
            </a:r>
          </a:p>
        </p:txBody>
      </p:sp>
      <p:cxnSp>
        <p:nvCxnSpPr>
          <p:cNvPr id="65" name="Straight Connector 64">
            <a:extLst>
              <a:ext uri="{FF2B5EF4-FFF2-40B4-BE49-F238E27FC236}">
                <a16:creationId xmlns:a16="http://schemas.microsoft.com/office/drawing/2014/main" id="{5C9D4913-C83A-63CF-82B4-A553AC40ECE1}"/>
              </a:ext>
            </a:extLst>
          </p:cNvPr>
          <p:cNvCxnSpPr>
            <a:cxnSpLocks/>
            <a:stCxn id="64" idx="1"/>
          </p:cNvCxnSpPr>
          <p:nvPr/>
        </p:nvCxnSpPr>
        <p:spPr>
          <a:xfrm flipH="1">
            <a:off x="3126620" y="1777040"/>
            <a:ext cx="707227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45073BA-2F76-6475-CDB0-08ECAD26CF86}"/>
              </a:ext>
            </a:extLst>
          </p:cNvPr>
          <p:cNvCxnSpPr>
            <a:cxnSpLocks/>
          </p:cNvCxnSpPr>
          <p:nvPr/>
        </p:nvCxnSpPr>
        <p:spPr>
          <a:xfrm>
            <a:off x="3126620" y="1777040"/>
            <a:ext cx="0" cy="2737696"/>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2AF6C552-D9B1-F396-BBA7-C8CD06A9BF8A}"/>
              </a:ext>
            </a:extLst>
          </p:cNvPr>
          <p:cNvCxnSpPr>
            <a:cxnSpLocks/>
          </p:cNvCxnSpPr>
          <p:nvPr/>
        </p:nvCxnSpPr>
        <p:spPr>
          <a:xfrm>
            <a:off x="11123864" y="5716901"/>
            <a:ext cx="0" cy="1007682"/>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2F58E40-9B66-AE20-D949-CE5BF1708057}"/>
              </a:ext>
            </a:extLst>
          </p:cNvPr>
          <p:cNvCxnSpPr>
            <a:cxnSpLocks/>
          </p:cNvCxnSpPr>
          <p:nvPr/>
        </p:nvCxnSpPr>
        <p:spPr>
          <a:xfrm flipH="1">
            <a:off x="5287417" y="6168982"/>
            <a:ext cx="583644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98BBAC65-F229-103E-8847-7A096E45617C}"/>
              </a:ext>
            </a:extLst>
          </p:cNvPr>
          <p:cNvCxnSpPr>
            <a:cxnSpLocks/>
            <a:endCxn id="30" idx="2"/>
          </p:cNvCxnSpPr>
          <p:nvPr/>
        </p:nvCxnSpPr>
        <p:spPr>
          <a:xfrm flipV="1">
            <a:off x="5287417" y="5359640"/>
            <a:ext cx="0" cy="809342"/>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161E8B45-3BE3-1A47-B1AD-62B3348C30CB}"/>
              </a:ext>
            </a:extLst>
          </p:cNvPr>
          <p:cNvCxnSpPr>
            <a:cxnSpLocks/>
          </p:cNvCxnSpPr>
          <p:nvPr/>
        </p:nvCxnSpPr>
        <p:spPr>
          <a:xfrm flipH="1" flipV="1">
            <a:off x="1264365" y="6672823"/>
            <a:ext cx="9859498" cy="3128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069257DF-5B79-106F-9496-2902279ECE89}"/>
              </a:ext>
            </a:extLst>
          </p:cNvPr>
          <p:cNvCxnSpPr>
            <a:cxnSpLocks/>
            <a:endCxn id="19" idx="2"/>
          </p:cNvCxnSpPr>
          <p:nvPr/>
        </p:nvCxnSpPr>
        <p:spPr>
          <a:xfrm flipV="1">
            <a:off x="1264365" y="5250418"/>
            <a:ext cx="2" cy="1422405"/>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04A54B41-B9C9-130B-2565-2C0E5A1B8F63}"/>
              </a:ext>
            </a:extLst>
          </p:cNvPr>
          <p:cNvSpPr txBox="1"/>
          <p:nvPr/>
        </p:nvSpPr>
        <p:spPr>
          <a:xfrm>
            <a:off x="10434464" y="3149149"/>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Yes</a:t>
            </a:r>
          </a:p>
        </p:txBody>
      </p:sp>
      <p:sp>
        <p:nvSpPr>
          <p:cNvPr id="94" name="TextBox 93">
            <a:extLst>
              <a:ext uri="{FF2B5EF4-FFF2-40B4-BE49-F238E27FC236}">
                <a16:creationId xmlns:a16="http://schemas.microsoft.com/office/drawing/2014/main" id="{7E583792-D70A-21DF-07BB-F28BD56EF69A}"/>
              </a:ext>
            </a:extLst>
          </p:cNvPr>
          <p:cNvSpPr txBox="1"/>
          <p:nvPr/>
        </p:nvSpPr>
        <p:spPr>
          <a:xfrm>
            <a:off x="10522913" y="5699803"/>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No</a:t>
            </a:r>
          </a:p>
        </p:txBody>
      </p:sp>
      <p:sp>
        <p:nvSpPr>
          <p:cNvPr id="95" name="TextBox 94">
            <a:extLst>
              <a:ext uri="{FF2B5EF4-FFF2-40B4-BE49-F238E27FC236}">
                <a16:creationId xmlns:a16="http://schemas.microsoft.com/office/drawing/2014/main" id="{E59A276D-761E-D00C-E143-B8C9066126FA}"/>
              </a:ext>
            </a:extLst>
          </p:cNvPr>
          <p:cNvSpPr txBox="1"/>
          <p:nvPr/>
        </p:nvSpPr>
        <p:spPr>
          <a:xfrm>
            <a:off x="5358011" y="1374783"/>
            <a:ext cx="3352627" cy="369332"/>
          </a:xfrm>
          <a:prstGeom prst="rect">
            <a:avLst/>
          </a:prstGeom>
          <a:noFill/>
        </p:spPr>
        <p:txBody>
          <a:bodyPr wrap="square" rtlCol="0">
            <a:spAutoFit/>
          </a:bodyPr>
          <a:lstStyle/>
          <a:p>
            <a:pPr algn="ctr"/>
            <a:r>
              <a:rPr lang="en-US" dirty="0">
                <a:latin typeface="Arial Rounded MT Bold" panose="020F0704030504030204" pitchFamily="34" charset="0"/>
              </a:rPr>
              <a:t>New data or re-training</a:t>
            </a:r>
          </a:p>
        </p:txBody>
      </p:sp>
      <p:sp>
        <p:nvSpPr>
          <p:cNvPr id="96" name="TextBox 95">
            <a:extLst>
              <a:ext uri="{FF2B5EF4-FFF2-40B4-BE49-F238E27FC236}">
                <a16:creationId xmlns:a16="http://schemas.microsoft.com/office/drawing/2014/main" id="{60940ED5-26DE-3BF7-2F4C-3BBB34B3BCC6}"/>
              </a:ext>
            </a:extLst>
          </p:cNvPr>
          <p:cNvSpPr txBox="1"/>
          <p:nvPr/>
        </p:nvSpPr>
        <p:spPr>
          <a:xfrm>
            <a:off x="6529326" y="5776954"/>
            <a:ext cx="3352627" cy="369332"/>
          </a:xfrm>
          <a:prstGeom prst="rect">
            <a:avLst/>
          </a:prstGeom>
          <a:noFill/>
        </p:spPr>
        <p:txBody>
          <a:bodyPr wrap="square" rtlCol="0">
            <a:spAutoFit/>
          </a:bodyPr>
          <a:lstStyle/>
          <a:p>
            <a:pPr algn="ctr"/>
            <a:r>
              <a:rPr lang="en-US" dirty="0">
                <a:latin typeface="Arial Rounded MT Bold" panose="020F0704030504030204" pitchFamily="34" charset="0"/>
              </a:rPr>
              <a:t>Feature augmentation</a:t>
            </a:r>
          </a:p>
        </p:txBody>
      </p:sp>
      <p:sp>
        <p:nvSpPr>
          <p:cNvPr id="97" name="TextBox 96">
            <a:extLst>
              <a:ext uri="{FF2B5EF4-FFF2-40B4-BE49-F238E27FC236}">
                <a16:creationId xmlns:a16="http://schemas.microsoft.com/office/drawing/2014/main" id="{2965FA56-8AA5-B626-09FA-BC7E63832BB1}"/>
              </a:ext>
            </a:extLst>
          </p:cNvPr>
          <p:cNvSpPr txBox="1"/>
          <p:nvPr/>
        </p:nvSpPr>
        <p:spPr>
          <a:xfrm>
            <a:off x="3950961" y="6268829"/>
            <a:ext cx="3352627" cy="369332"/>
          </a:xfrm>
          <a:prstGeom prst="rect">
            <a:avLst/>
          </a:prstGeom>
          <a:noFill/>
        </p:spPr>
        <p:txBody>
          <a:bodyPr wrap="square" rtlCol="0">
            <a:spAutoFit/>
          </a:bodyPr>
          <a:lstStyle/>
          <a:p>
            <a:pPr algn="ctr"/>
            <a:r>
              <a:rPr lang="en-US" dirty="0">
                <a:latin typeface="Arial Rounded MT Bold" panose="020F0704030504030204" pitchFamily="34" charset="0"/>
              </a:rPr>
              <a:t>Data augmentation</a:t>
            </a:r>
          </a:p>
        </p:txBody>
      </p:sp>
    </p:spTree>
    <p:extLst>
      <p:ext uri="{BB962C8B-B14F-4D97-AF65-F5344CB8AC3E}">
        <p14:creationId xmlns:p14="http://schemas.microsoft.com/office/powerpoint/2010/main" val="3382275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0" name="Graphic 9">
            <a:extLst>
              <a:ext uri="{FF2B5EF4-FFF2-40B4-BE49-F238E27FC236}">
                <a16:creationId xmlns:a16="http://schemas.microsoft.com/office/drawing/2014/main" id="{616D5C74-B274-D8DA-EB17-68956C096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470" y="5933626"/>
            <a:ext cx="762000" cy="762000"/>
          </a:xfrm>
          <a:prstGeom prst="rect">
            <a:avLst/>
          </a:prstGeom>
        </p:spPr>
      </p:pic>
      <p:pic>
        <p:nvPicPr>
          <p:cNvPr id="13" name="Graphic 12">
            <a:extLst>
              <a:ext uri="{FF2B5EF4-FFF2-40B4-BE49-F238E27FC236}">
                <a16:creationId xmlns:a16="http://schemas.microsoft.com/office/drawing/2014/main" id="{C642B459-DFBA-1C2E-7207-6CE274E476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5000" y="5933626"/>
            <a:ext cx="762000" cy="762000"/>
          </a:xfrm>
          <a:prstGeom prst="rect">
            <a:avLst/>
          </a:prstGeom>
        </p:spPr>
      </p:pic>
      <p:pic>
        <p:nvPicPr>
          <p:cNvPr id="15" name="Graphic 14">
            <a:extLst>
              <a:ext uri="{FF2B5EF4-FFF2-40B4-BE49-F238E27FC236}">
                <a16:creationId xmlns:a16="http://schemas.microsoft.com/office/drawing/2014/main" id="{DAF577F8-E428-0C93-A5C8-15006FA055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5000" y="3843405"/>
            <a:ext cx="762000" cy="762000"/>
          </a:xfrm>
          <a:prstGeom prst="rect">
            <a:avLst/>
          </a:prstGeom>
        </p:spPr>
      </p:pic>
      <p:pic>
        <p:nvPicPr>
          <p:cNvPr id="18" name="Graphic 17">
            <a:extLst>
              <a:ext uri="{FF2B5EF4-FFF2-40B4-BE49-F238E27FC236}">
                <a16:creationId xmlns:a16="http://schemas.microsoft.com/office/drawing/2014/main" id="{F26B00D1-EEF4-D065-6807-66E1284B25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03470" y="3860031"/>
            <a:ext cx="762000" cy="762000"/>
          </a:xfrm>
          <a:prstGeom prst="rect">
            <a:avLst/>
          </a:prstGeom>
        </p:spPr>
      </p:pic>
      <p:pic>
        <p:nvPicPr>
          <p:cNvPr id="22" name="Graphic 21">
            <a:extLst>
              <a:ext uri="{FF2B5EF4-FFF2-40B4-BE49-F238E27FC236}">
                <a16:creationId xmlns:a16="http://schemas.microsoft.com/office/drawing/2014/main" id="{1AEE2D35-452A-5237-0A3B-CE76CF41F5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03470" y="2190462"/>
            <a:ext cx="762000" cy="762000"/>
          </a:xfrm>
          <a:prstGeom prst="rect">
            <a:avLst/>
          </a:prstGeom>
        </p:spPr>
      </p:pic>
      <p:pic>
        <p:nvPicPr>
          <p:cNvPr id="25" name="Graphic 24">
            <a:extLst>
              <a:ext uri="{FF2B5EF4-FFF2-40B4-BE49-F238E27FC236}">
                <a16:creationId xmlns:a16="http://schemas.microsoft.com/office/drawing/2014/main" id="{CF841093-E57C-CEAC-0388-0648677A0D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7596" y="3860031"/>
            <a:ext cx="762000" cy="762000"/>
          </a:xfrm>
          <a:prstGeom prst="rect">
            <a:avLst/>
          </a:prstGeom>
        </p:spPr>
      </p:pic>
      <p:pic>
        <p:nvPicPr>
          <p:cNvPr id="26" name="Graphic 25">
            <a:extLst>
              <a:ext uri="{FF2B5EF4-FFF2-40B4-BE49-F238E27FC236}">
                <a16:creationId xmlns:a16="http://schemas.microsoft.com/office/drawing/2014/main" id="{7B11AAD3-9632-A0C1-02EA-E80E6E1ECB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59235" y="3860031"/>
            <a:ext cx="762000" cy="762000"/>
          </a:xfrm>
          <a:prstGeom prst="rect">
            <a:avLst/>
          </a:prstGeom>
        </p:spPr>
      </p:pic>
      <p:cxnSp>
        <p:nvCxnSpPr>
          <p:cNvPr id="27" name="Straight Arrow Connector 26">
            <a:extLst>
              <a:ext uri="{FF2B5EF4-FFF2-40B4-BE49-F238E27FC236}">
                <a16:creationId xmlns:a16="http://schemas.microsoft.com/office/drawing/2014/main" id="{76CB93AC-3F1A-A8CA-F0AC-95FD6EA4A22D}"/>
              </a:ext>
            </a:extLst>
          </p:cNvPr>
          <p:cNvCxnSpPr>
            <a:cxnSpLocks/>
          </p:cNvCxnSpPr>
          <p:nvPr/>
        </p:nvCxnSpPr>
        <p:spPr>
          <a:xfrm>
            <a:off x="2698770"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019E0843-FFC7-B5D5-3342-00D7DA323F8F}"/>
              </a:ext>
            </a:extLst>
          </p:cNvPr>
          <p:cNvCxnSpPr>
            <a:cxnSpLocks/>
          </p:cNvCxnSpPr>
          <p:nvPr/>
        </p:nvCxnSpPr>
        <p:spPr>
          <a:xfrm flipV="1">
            <a:off x="2434609"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E406315E-AD6F-A32A-91F9-4EEB97B52410}"/>
              </a:ext>
            </a:extLst>
          </p:cNvPr>
          <p:cNvCxnSpPr>
            <a:cxnSpLocks/>
            <a:endCxn id="18" idx="1"/>
          </p:cNvCxnSpPr>
          <p:nvPr/>
        </p:nvCxnSpPr>
        <p:spPr>
          <a:xfrm>
            <a:off x="1269596" y="4241031"/>
            <a:ext cx="93387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CE96E55-9820-5CDB-B59D-B863728FB7E6}"/>
              </a:ext>
            </a:extLst>
          </p:cNvPr>
          <p:cNvCxnSpPr>
            <a:cxnSpLocks/>
            <a:endCxn id="26" idx="1"/>
          </p:cNvCxnSpPr>
          <p:nvPr/>
        </p:nvCxnSpPr>
        <p:spPr>
          <a:xfrm>
            <a:off x="2965470"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7FADB73B-45C7-6A14-0F44-9735AAC32B8A}"/>
              </a:ext>
            </a:extLst>
          </p:cNvPr>
          <p:cNvCxnSpPr>
            <a:cxnSpLocks/>
          </p:cNvCxnSpPr>
          <p:nvPr/>
        </p:nvCxnSpPr>
        <p:spPr>
          <a:xfrm>
            <a:off x="4721235"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89B6E8F5-291E-9C54-6E31-047763BBEF7D}"/>
              </a:ext>
            </a:extLst>
          </p:cNvPr>
          <p:cNvCxnSpPr>
            <a:cxnSpLocks/>
            <a:endCxn id="22" idx="2"/>
          </p:cNvCxnSpPr>
          <p:nvPr/>
        </p:nvCxnSpPr>
        <p:spPr>
          <a:xfrm flipV="1">
            <a:off x="2584470" y="2952462"/>
            <a:ext cx="0" cy="89094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FDCF9502-A406-799B-48F6-E9CE9FECB8D4}"/>
              </a:ext>
            </a:extLst>
          </p:cNvPr>
          <p:cNvCxnSpPr>
            <a:cxnSpLocks/>
            <a:endCxn id="13" idx="1"/>
          </p:cNvCxnSpPr>
          <p:nvPr/>
        </p:nvCxnSpPr>
        <p:spPr>
          <a:xfrm>
            <a:off x="2965470" y="6314626"/>
            <a:ext cx="2749530"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3" name="Graphic 62">
            <a:extLst>
              <a:ext uri="{FF2B5EF4-FFF2-40B4-BE49-F238E27FC236}">
                <a16:creationId xmlns:a16="http://schemas.microsoft.com/office/drawing/2014/main" id="{B3A5BF82-881F-ACE8-194C-B0B6C164176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65481" y="5171626"/>
            <a:ext cx="762000" cy="762000"/>
          </a:xfrm>
          <a:prstGeom prst="rect">
            <a:avLst/>
          </a:prstGeom>
        </p:spPr>
      </p:pic>
      <p:pic>
        <p:nvPicPr>
          <p:cNvPr id="67" name="Graphic 66">
            <a:extLst>
              <a:ext uri="{FF2B5EF4-FFF2-40B4-BE49-F238E27FC236}">
                <a16:creationId xmlns:a16="http://schemas.microsoft.com/office/drawing/2014/main" id="{021BCA91-B7D8-8C5D-5F19-F6FB27437F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21617" y="3405693"/>
            <a:ext cx="762000" cy="762000"/>
          </a:xfrm>
          <a:prstGeom prst="rect">
            <a:avLst/>
          </a:prstGeom>
        </p:spPr>
      </p:pic>
      <p:pic>
        <p:nvPicPr>
          <p:cNvPr id="69" name="Graphic 68">
            <a:extLst>
              <a:ext uri="{FF2B5EF4-FFF2-40B4-BE49-F238E27FC236}">
                <a16:creationId xmlns:a16="http://schemas.microsoft.com/office/drawing/2014/main" id="{749FFA0F-5CFD-441A-9546-FC88571CE9A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65481" y="3416350"/>
            <a:ext cx="762000" cy="762000"/>
          </a:xfrm>
          <a:prstGeom prst="rect">
            <a:avLst/>
          </a:prstGeom>
        </p:spPr>
      </p:pic>
      <p:pic>
        <p:nvPicPr>
          <p:cNvPr id="72" name="Graphic 71">
            <a:extLst>
              <a:ext uri="{FF2B5EF4-FFF2-40B4-BE49-F238E27FC236}">
                <a16:creationId xmlns:a16="http://schemas.microsoft.com/office/drawing/2014/main" id="{5B3E8324-59C4-1471-72AD-F5E31A32236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221617" y="5171626"/>
            <a:ext cx="762000" cy="762000"/>
          </a:xfrm>
          <a:prstGeom prst="rect">
            <a:avLst/>
          </a:prstGeom>
        </p:spPr>
      </p:pic>
      <p:sp>
        <p:nvSpPr>
          <p:cNvPr id="74" name="TextBox 73">
            <a:extLst>
              <a:ext uri="{FF2B5EF4-FFF2-40B4-BE49-F238E27FC236}">
                <a16:creationId xmlns:a16="http://schemas.microsoft.com/office/drawing/2014/main" id="{1A8C7E8B-C5C5-2D6E-6FF1-EEA38ED7CC25}"/>
              </a:ext>
            </a:extLst>
          </p:cNvPr>
          <p:cNvSpPr txBox="1"/>
          <p:nvPr/>
        </p:nvSpPr>
        <p:spPr>
          <a:xfrm>
            <a:off x="1023666"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Main architecture:</a:t>
            </a:r>
            <a:endParaRPr lang="en-US" sz="2000" dirty="0">
              <a:latin typeface="Arial Rounded MT Bold" panose="020F0704030504030204" pitchFamily="34" charset="0"/>
            </a:endParaRPr>
          </a:p>
        </p:txBody>
      </p:sp>
      <p:sp>
        <p:nvSpPr>
          <p:cNvPr id="75" name="TextBox 74">
            <a:extLst>
              <a:ext uri="{FF2B5EF4-FFF2-40B4-BE49-F238E27FC236}">
                <a16:creationId xmlns:a16="http://schemas.microsoft.com/office/drawing/2014/main" id="{8B7AB3A9-BE84-C4AF-4CEA-32DB8F9126F0}"/>
              </a:ext>
            </a:extLst>
          </p:cNvPr>
          <p:cNvSpPr txBox="1"/>
          <p:nvPr/>
        </p:nvSpPr>
        <p:spPr>
          <a:xfrm>
            <a:off x="7597497"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Additional services:</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202606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500"/>
                                        <p:tgtEl>
                                          <p:spTgt spid="56"/>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fade">
                                      <p:cBhvr>
                                        <p:cTn id="67" dur="500"/>
                                        <p:tgtEl>
                                          <p:spTgt spid="75"/>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fade">
                                      <p:cBhvr>
                                        <p:cTn id="75" dur="500"/>
                                        <p:tgtEl>
                                          <p:spTgt spid="67"/>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fade">
                                      <p:cBhvr>
                                        <p:cTn id="79" dur="500"/>
                                        <p:tgtEl>
                                          <p:spTgt spid="69"/>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0" name="Graphic 9">
            <a:extLst>
              <a:ext uri="{FF2B5EF4-FFF2-40B4-BE49-F238E27FC236}">
                <a16:creationId xmlns:a16="http://schemas.microsoft.com/office/drawing/2014/main" id="{616D5C74-B274-D8DA-EB17-68956C096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088" y="1202716"/>
            <a:ext cx="1540511" cy="1540511"/>
          </a:xfrm>
          <a:prstGeom prst="rect">
            <a:avLst/>
          </a:prstGeom>
        </p:spPr>
      </p:pic>
      <p:sp>
        <p:nvSpPr>
          <p:cNvPr id="2" name="TextBox 1">
            <a:extLst>
              <a:ext uri="{FF2B5EF4-FFF2-40B4-BE49-F238E27FC236}">
                <a16:creationId xmlns:a16="http://schemas.microsoft.com/office/drawing/2014/main" id="{AB5DC06F-EC41-829B-66C3-B999D27D2AC1}"/>
              </a:ext>
            </a:extLst>
          </p:cNvPr>
          <p:cNvSpPr txBox="1"/>
          <p:nvPr/>
        </p:nvSpPr>
        <p:spPr>
          <a:xfrm>
            <a:off x="2598033" y="1377956"/>
            <a:ext cx="8184267" cy="1877437"/>
          </a:xfrm>
          <a:prstGeom prst="rect">
            <a:avLst/>
          </a:prstGeom>
          <a:noFill/>
        </p:spPr>
        <p:txBody>
          <a:bodyPr wrap="square" rtlCol="0">
            <a:spAutoFit/>
          </a:bodyPr>
          <a:lstStyle/>
          <a:p>
            <a:r>
              <a:rPr lang="en-US" sz="2400" dirty="0">
                <a:latin typeface="Arial Rounded MT Bold" panose="020F0704030504030204" pitchFamily="34" charset="0"/>
              </a:rPr>
              <a:t>Amazon relational database (RDS) with two tables:</a:t>
            </a:r>
          </a:p>
          <a:p>
            <a:pPr marL="914400" lvl="1" indent="-457200">
              <a:buFont typeface="+mj-lt"/>
              <a:buAutoNum type="arabicPeriod"/>
            </a:pPr>
            <a:r>
              <a:rPr lang="en-US" sz="2400" dirty="0">
                <a:latin typeface="Arial Rounded MT Bold" panose="020F0704030504030204" pitchFamily="34" charset="0"/>
              </a:rPr>
              <a:t>Sensors table (receive and store sensor data)</a:t>
            </a:r>
          </a:p>
          <a:p>
            <a:pPr marL="914400" lvl="1" indent="-457200">
              <a:buFont typeface="+mj-lt"/>
              <a:buAutoNum type="arabicPeriod"/>
            </a:pPr>
            <a:r>
              <a:rPr lang="en-US" sz="2400" dirty="0">
                <a:latin typeface="Arial Rounded MT Bold" panose="020F0704030504030204" pitchFamily="34" charset="0"/>
              </a:rPr>
              <a:t>Predictions table (receives and store model predictions)</a:t>
            </a:r>
          </a:p>
          <a:p>
            <a:pPr marL="800100" lvl="1" indent="-342900">
              <a:buFont typeface="Arial" panose="020B0604020202020204" pitchFamily="34" charset="0"/>
              <a:buChar char="•"/>
            </a:pPr>
            <a:endParaRPr lang="en-US" sz="20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2FF5A915-E5A0-8DF2-490E-36A1E0919D35}"/>
              </a:ext>
            </a:extLst>
          </p:cNvPr>
          <p:cNvPicPr>
            <a:picLocks noChangeAspect="1"/>
          </p:cNvPicPr>
          <p:nvPr/>
        </p:nvPicPr>
        <p:blipFill>
          <a:blip r:embed="rId4"/>
          <a:stretch>
            <a:fillRect/>
          </a:stretch>
        </p:blipFill>
        <p:spPr>
          <a:xfrm>
            <a:off x="2884206" y="3488308"/>
            <a:ext cx="6453552" cy="666787"/>
          </a:xfrm>
          <a:prstGeom prst="rect">
            <a:avLst/>
          </a:prstGeom>
        </p:spPr>
      </p:pic>
      <p:pic>
        <p:nvPicPr>
          <p:cNvPr id="8" name="Picture 7">
            <a:extLst>
              <a:ext uri="{FF2B5EF4-FFF2-40B4-BE49-F238E27FC236}">
                <a16:creationId xmlns:a16="http://schemas.microsoft.com/office/drawing/2014/main" id="{A509D713-ED48-361E-2ED4-E00574AEB47B}"/>
              </a:ext>
            </a:extLst>
          </p:cNvPr>
          <p:cNvPicPr>
            <a:picLocks noChangeAspect="1"/>
          </p:cNvPicPr>
          <p:nvPr/>
        </p:nvPicPr>
        <p:blipFill>
          <a:blip r:embed="rId5"/>
          <a:stretch>
            <a:fillRect/>
          </a:stretch>
        </p:blipFill>
        <p:spPr>
          <a:xfrm>
            <a:off x="2881288" y="4617985"/>
            <a:ext cx="6411220" cy="1486107"/>
          </a:xfrm>
          <a:prstGeom prst="rect">
            <a:avLst/>
          </a:prstGeom>
        </p:spPr>
      </p:pic>
    </p:spTree>
    <p:extLst>
      <p:ext uri="{BB962C8B-B14F-4D97-AF65-F5344CB8AC3E}">
        <p14:creationId xmlns:p14="http://schemas.microsoft.com/office/powerpoint/2010/main" val="3127034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0" name="Graphic 9">
            <a:extLst>
              <a:ext uri="{FF2B5EF4-FFF2-40B4-BE49-F238E27FC236}">
                <a16:creationId xmlns:a16="http://schemas.microsoft.com/office/drawing/2014/main" id="{616D5C74-B274-D8DA-EB17-68956C096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470" y="5933626"/>
            <a:ext cx="762000" cy="762000"/>
          </a:xfrm>
          <a:prstGeom prst="rect">
            <a:avLst/>
          </a:prstGeom>
        </p:spPr>
      </p:pic>
      <p:pic>
        <p:nvPicPr>
          <p:cNvPr id="13" name="Graphic 12">
            <a:extLst>
              <a:ext uri="{FF2B5EF4-FFF2-40B4-BE49-F238E27FC236}">
                <a16:creationId xmlns:a16="http://schemas.microsoft.com/office/drawing/2014/main" id="{C642B459-DFBA-1C2E-7207-6CE274E476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5000" y="5933626"/>
            <a:ext cx="762000" cy="762000"/>
          </a:xfrm>
          <a:prstGeom prst="rect">
            <a:avLst/>
          </a:prstGeom>
        </p:spPr>
      </p:pic>
      <p:pic>
        <p:nvPicPr>
          <p:cNvPr id="15" name="Graphic 14">
            <a:extLst>
              <a:ext uri="{FF2B5EF4-FFF2-40B4-BE49-F238E27FC236}">
                <a16:creationId xmlns:a16="http://schemas.microsoft.com/office/drawing/2014/main" id="{DAF577F8-E428-0C93-A5C8-15006FA055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5000" y="3843405"/>
            <a:ext cx="762000" cy="762000"/>
          </a:xfrm>
          <a:prstGeom prst="rect">
            <a:avLst/>
          </a:prstGeom>
        </p:spPr>
      </p:pic>
      <p:pic>
        <p:nvPicPr>
          <p:cNvPr id="18" name="Graphic 17">
            <a:extLst>
              <a:ext uri="{FF2B5EF4-FFF2-40B4-BE49-F238E27FC236}">
                <a16:creationId xmlns:a16="http://schemas.microsoft.com/office/drawing/2014/main" id="{F26B00D1-EEF4-D065-6807-66E1284B25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03470" y="3860031"/>
            <a:ext cx="762000" cy="762000"/>
          </a:xfrm>
          <a:prstGeom prst="rect">
            <a:avLst/>
          </a:prstGeom>
        </p:spPr>
      </p:pic>
      <p:pic>
        <p:nvPicPr>
          <p:cNvPr id="22" name="Graphic 21">
            <a:extLst>
              <a:ext uri="{FF2B5EF4-FFF2-40B4-BE49-F238E27FC236}">
                <a16:creationId xmlns:a16="http://schemas.microsoft.com/office/drawing/2014/main" id="{1AEE2D35-452A-5237-0A3B-CE76CF41F5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03470" y="2190462"/>
            <a:ext cx="762000" cy="762000"/>
          </a:xfrm>
          <a:prstGeom prst="rect">
            <a:avLst/>
          </a:prstGeom>
        </p:spPr>
      </p:pic>
      <p:pic>
        <p:nvPicPr>
          <p:cNvPr id="25" name="Graphic 24">
            <a:extLst>
              <a:ext uri="{FF2B5EF4-FFF2-40B4-BE49-F238E27FC236}">
                <a16:creationId xmlns:a16="http://schemas.microsoft.com/office/drawing/2014/main" id="{CF841093-E57C-CEAC-0388-0648677A0D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7596" y="3860031"/>
            <a:ext cx="762000" cy="762000"/>
          </a:xfrm>
          <a:prstGeom prst="rect">
            <a:avLst/>
          </a:prstGeom>
        </p:spPr>
      </p:pic>
      <p:pic>
        <p:nvPicPr>
          <p:cNvPr id="26" name="Graphic 25">
            <a:extLst>
              <a:ext uri="{FF2B5EF4-FFF2-40B4-BE49-F238E27FC236}">
                <a16:creationId xmlns:a16="http://schemas.microsoft.com/office/drawing/2014/main" id="{7B11AAD3-9632-A0C1-02EA-E80E6E1ECB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59235" y="3860031"/>
            <a:ext cx="762000" cy="762000"/>
          </a:xfrm>
          <a:prstGeom prst="rect">
            <a:avLst/>
          </a:prstGeom>
        </p:spPr>
      </p:pic>
      <p:cxnSp>
        <p:nvCxnSpPr>
          <p:cNvPr id="27" name="Straight Arrow Connector 26">
            <a:extLst>
              <a:ext uri="{FF2B5EF4-FFF2-40B4-BE49-F238E27FC236}">
                <a16:creationId xmlns:a16="http://schemas.microsoft.com/office/drawing/2014/main" id="{76CB93AC-3F1A-A8CA-F0AC-95FD6EA4A22D}"/>
              </a:ext>
            </a:extLst>
          </p:cNvPr>
          <p:cNvCxnSpPr>
            <a:cxnSpLocks/>
          </p:cNvCxnSpPr>
          <p:nvPr/>
        </p:nvCxnSpPr>
        <p:spPr>
          <a:xfrm>
            <a:off x="2698770"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019E0843-FFC7-B5D5-3342-00D7DA323F8F}"/>
              </a:ext>
            </a:extLst>
          </p:cNvPr>
          <p:cNvCxnSpPr>
            <a:cxnSpLocks/>
          </p:cNvCxnSpPr>
          <p:nvPr/>
        </p:nvCxnSpPr>
        <p:spPr>
          <a:xfrm flipV="1">
            <a:off x="2434609"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E406315E-AD6F-A32A-91F9-4EEB97B52410}"/>
              </a:ext>
            </a:extLst>
          </p:cNvPr>
          <p:cNvCxnSpPr>
            <a:cxnSpLocks/>
            <a:endCxn id="18" idx="1"/>
          </p:cNvCxnSpPr>
          <p:nvPr/>
        </p:nvCxnSpPr>
        <p:spPr>
          <a:xfrm>
            <a:off x="1269596" y="4241031"/>
            <a:ext cx="93387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CE96E55-9820-5CDB-B59D-B863728FB7E6}"/>
              </a:ext>
            </a:extLst>
          </p:cNvPr>
          <p:cNvCxnSpPr>
            <a:cxnSpLocks/>
            <a:endCxn id="26" idx="1"/>
          </p:cNvCxnSpPr>
          <p:nvPr/>
        </p:nvCxnSpPr>
        <p:spPr>
          <a:xfrm>
            <a:off x="2965470"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7FADB73B-45C7-6A14-0F44-9735AAC32B8A}"/>
              </a:ext>
            </a:extLst>
          </p:cNvPr>
          <p:cNvCxnSpPr>
            <a:cxnSpLocks/>
          </p:cNvCxnSpPr>
          <p:nvPr/>
        </p:nvCxnSpPr>
        <p:spPr>
          <a:xfrm>
            <a:off x="4721235"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89B6E8F5-291E-9C54-6E31-047763BBEF7D}"/>
              </a:ext>
            </a:extLst>
          </p:cNvPr>
          <p:cNvCxnSpPr>
            <a:cxnSpLocks/>
            <a:endCxn id="22" idx="2"/>
          </p:cNvCxnSpPr>
          <p:nvPr/>
        </p:nvCxnSpPr>
        <p:spPr>
          <a:xfrm flipV="1">
            <a:off x="2584470" y="2952462"/>
            <a:ext cx="0" cy="89094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FDCF9502-A406-799B-48F6-E9CE9FECB8D4}"/>
              </a:ext>
            </a:extLst>
          </p:cNvPr>
          <p:cNvCxnSpPr>
            <a:cxnSpLocks/>
            <a:endCxn id="13" idx="1"/>
          </p:cNvCxnSpPr>
          <p:nvPr/>
        </p:nvCxnSpPr>
        <p:spPr>
          <a:xfrm>
            <a:off x="2965470" y="6314626"/>
            <a:ext cx="2749530"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3" name="Graphic 62">
            <a:extLst>
              <a:ext uri="{FF2B5EF4-FFF2-40B4-BE49-F238E27FC236}">
                <a16:creationId xmlns:a16="http://schemas.microsoft.com/office/drawing/2014/main" id="{B3A5BF82-881F-ACE8-194C-B0B6C164176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65481" y="5171626"/>
            <a:ext cx="762000" cy="762000"/>
          </a:xfrm>
          <a:prstGeom prst="rect">
            <a:avLst/>
          </a:prstGeom>
        </p:spPr>
      </p:pic>
      <p:pic>
        <p:nvPicPr>
          <p:cNvPr id="67" name="Graphic 66">
            <a:extLst>
              <a:ext uri="{FF2B5EF4-FFF2-40B4-BE49-F238E27FC236}">
                <a16:creationId xmlns:a16="http://schemas.microsoft.com/office/drawing/2014/main" id="{021BCA91-B7D8-8C5D-5F19-F6FB27437F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21617" y="3405693"/>
            <a:ext cx="762000" cy="762000"/>
          </a:xfrm>
          <a:prstGeom prst="rect">
            <a:avLst/>
          </a:prstGeom>
        </p:spPr>
      </p:pic>
      <p:pic>
        <p:nvPicPr>
          <p:cNvPr id="69" name="Graphic 68">
            <a:extLst>
              <a:ext uri="{FF2B5EF4-FFF2-40B4-BE49-F238E27FC236}">
                <a16:creationId xmlns:a16="http://schemas.microsoft.com/office/drawing/2014/main" id="{749FFA0F-5CFD-441A-9546-FC88571CE9A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65481" y="3416350"/>
            <a:ext cx="762000" cy="762000"/>
          </a:xfrm>
          <a:prstGeom prst="rect">
            <a:avLst/>
          </a:prstGeom>
        </p:spPr>
      </p:pic>
      <p:pic>
        <p:nvPicPr>
          <p:cNvPr id="72" name="Graphic 71">
            <a:extLst>
              <a:ext uri="{FF2B5EF4-FFF2-40B4-BE49-F238E27FC236}">
                <a16:creationId xmlns:a16="http://schemas.microsoft.com/office/drawing/2014/main" id="{5B3E8324-59C4-1471-72AD-F5E31A32236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221617" y="5171626"/>
            <a:ext cx="762000" cy="762000"/>
          </a:xfrm>
          <a:prstGeom prst="rect">
            <a:avLst/>
          </a:prstGeom>
        </p:spPr>
      </p:pic>
      <p:sp>
        <p:nvSpPr>
          <p:cNvPr id="74" name="TextBox 73">
            <a:extLst>
              <a:ext uri="{FF2B5EF4-FFF2-40B4-BE49-F238E27FC236}">
                <a16:creationId xmlns:a16="http://schemas.microsoft.com/office/drawing/2014/main" id="{1A8C7E8B-C5C5-2D6E-6FF1-EEA38ED7CC25}"/>
              </a:ext>
            </a:extLst>
          </p:cNvPr>
          <p:cNvSpPr txBox="1"/>
          <p:nvPr/>
        </p:nvSpPr>
        <p:spPr>
          <a:xfrm>
            <a:off x="1023666"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Main architecture:</a:t>
            </a:r>
            <a:endParaRPr lang="en-US" sz="2000" dirty="0">
              <a:latin typeface="Arial Rounded MT Bold" panose="020F0704030504030204" pitchFamily="34" charset="0"/>
            </a:endParaRPr>
          </a:p>
        </p:txBody>
      </p:sp>
      <p:sp>
        <p:nvSpPr>
          <p:cNvPr id="75" name="TextBox 74">
            <a:extLst>
              <a:ext uri="{FF2B5EF4-FFF2-40B4-BE49-F238E27FC236}">
                <a16:creationId xmlns:a16="http://schemas.microsoft.com/office/drawing/2014/main" id="{8B7AB3A9-BE84-C4AF-4CEA-32DB8F9126F0}"/>
              </a:ext>
            </a:extLst>
          </p:cNvPr>
          <p:cNvSpPr txBox="1"/>
          <p:nvPr/>
        </p:nvSpPr>
        <p:spPr>
          <a:xfrm>
            <a:off x="7597497"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Additional services:</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167636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7">
            <a:extLst>
              <a:ext uri="{FF2B5EF4-FFF2-40B4-BE49-F238E27FC236}">
                <a16:creationId xmlns:a16="http://schemas.microsoft.com/office/drawing/2014/main" id="{98AB0246-6794-B0AD-9BB5-220448C65588}"/>
              </a:ext>
            </a:extLst>
          </p:cNvPr>
          <p:cNvSpPr txBox="1"/>
          <p:nvPr/>
        </p:nvSpPr>
        <p:spPr>
          <a:xfrm>
            <a:off x="111359" y="160967"/>
            <a:ext cx="8575438"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Introduction to maintenance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5ED45F6A-68FE-D0AC-94F0-F3E155BE8362}"/>
              </a:ext>
            </a:extLst>
          </p:cNvPr>
          <p:cNvSpPr txBox="1"/>
          <p:nvPr/>
        </p:nvSpPr>
        <p:spPr>
          <a:xfrm>
            <a:off x="1337568" y="1638300"/>
            <a:ext cx="9486900" cy="646331"/>
          </a:xfrm>
          <a:prstGeom prst="rect">
            <a:avLst/>
          </a:prstGeom>
          <a:noFill/>
        </p:spPr>
        <p:txBody>
          <a:bodyPr wrap="square" rtlCol="0">
            <a:spAutoFit/>
          </a:bodyPr>
          <a:lstStyle/>
          <a:p>
            <a:pPr algn="ctr"/>
            <a:r>
              <a:rPr lang="en-US" sz="3600" dirty="0">
                <a:latin typeface="Arial Rounded MT Bold" panose="020F0704030504030204" pitchFamily="34" charset="0"/>
              </a:rPr>
              <a:t>What Is Machine Maintenance?</a:t>
            </a:r>
          </a:p>
        </p:txBody>
      </p:sp>
      <p:pic>
        <p:nvPicPr>
          <p:cNvPr id="1028" name="Picture 4" descr="Question mark pictures of questions marks clipart cliparting - Clipartix">
            <a:extLst>
              <a:ext uri="{FF2B5EF4-FFF2-40B4-BE49-F238E27FC236}">
                <a16:creationId xmlns:a16="http://schemas.microsoft.com/office/drawing/2014/main" id="{E5CD1333-9657-EE9D-A351-79334381C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668" y="2474806"/>
            <a:ext cx="4076699" cy="407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33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22" name="Graphic 21">
            <a:extLst>
              <a:ext uri="{FF2B5EF4-FFF2-40B4-BE49-F238E27FC236}">
                <a16:creationId xmlns:a16="http://schemas.microsoft.com/office/drawing/2014/main" id="{1AEE2D35-452A-5237-0A3B-CE76CF41F5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702" y="4635778"/>
            <a:ext cx="1540511" cy="1540511"/>
          </a:xfrm>
          <a:prstGeom prst="rect">
            <a:avLst/>
          </a:prstGeom>
        </p:spPr>
      </p:pic>
      <p:sp>
        <p:nvSpPr>
          <p:cNvPr id="5" name="TextBox 4">
            <a:extLst>
              <a:ext uri="{FF2B5EF4-FFF2-40B4-BE49-F238E27FC236}">
                <a16:creationId xmlns:a16="http://schemas.microsoft.com/office/drawing/2014/main" id="{4429533B-034F-E416-D7E1-CEAE438BBADD}"/>
              </a:ext>
            </a:extLst>
          </p:cNvPr>
          <p:cNvSpPr txBox="1"/>
          <p:nvPr/>
        </p:nvSpPr>
        <p:spPr>
          <a:xfrm>
            <a:off x="2979033" y="4403030"/>
            <a:ext cx="8184267" cy="2616101"/>
          </a:xfrm>
          <a:prstGeom prst="rect">
            <a:avLst/>
          </a:prstGeom>
          <a:noFill/>
        </p:spPr>
        <p:txBody>
          <a:bodyPr wrap="square" rtlCol="0">
            <a:spAutoFit/>
          </a:bodyPr>
          <a:lstStyle/>
          <a:p>
            <a:r>
              <a:rPr lang="en-US" sz="2400" dirty="0">
                <a:latin typeface="Arial Rounded MT Bold" panose="020F0704030504030204" pitchFamily="34" charset="0"/>
              </a:rPr>
              <a:t>Amazon elastic container registry (ECR):</a:t>
            </a:r>
          </a:p>
          <a:p>
            <a:pPr marL="800100" lvl="1" indent="-342900">
              <a:buFont typeface="Arial" panose="020B0604020202020204" pitchFamily="34" charset="0"/>
              <a:buChar char="•"/>
            </a:pPr>
            <a:r>
              <a:rPr lang="en-US" sz="2400" dirty="0">
                <a:latin typeface="Arial Rounded MT Bold" panose="020F0704030504030204" pitchFamily="34" charset="0"/>
              </a:rPr>
              <a:t>Store all the following in a container repo inside AWS:</a:t>
            </a:r>
          </a:p>
          <a:p>
            <a:pPr marL="1371600" lvl="2" indent="-457200">
              <a:buFont typeface="+mj-lt"/>
              <a:buAutoNum type="arabicPeriod"/>
            </a:pPr>
            <a:r>
              <a:rPr lang="en-US" sz="2400" dirty="0">
                <a:latin typeface="Arial Rounded MT Bold" panose="020F0704030504030204" pitchFamily="34" charset="0"/>
              </a:rPr>
              <a:t>The code.</a:t>
            </a:r>
          </a:p>
          <a:p>
            <a:pPr marL="1371600" lvl="2" indent="-457200">
              <a:buFont typeface="+mj-lt"/>
              <a:buAutoNum type="arabicPeriod"/>
            </a:pPr>
            <a:r>
              <a:rPr lang="en-US" sz="2400" dirty="0">
                <a:latin typeface="Arial Rounded MT Bold" panose="020F0704030504030204" pitchFamily="34" charset="0"/>
              </a:rPr>
              <a:t>Trained model</a:t>
            </a:r>
          </a:p>
          <a:p>
            <a:pPr marL="1371600" lvl="2" indent="-457200">
              <a:buFont typeface="+mj-lt"/>
              <a:buAutoNum type="arabicPeriod"/>
            </a:pPr>
            <a:r>
              <a:rPr lang="en-US" sz="2400" dirty="0">
                <a:latin typeface="Arial Rounded MT Bold" panose="020F0704030504030204" pitchFamily="34" charset="0"/>
              </a:rPr>
              <a:t>All dependencies</a:t>
            </a:r>
          </a:p>
          <a:p>
            <a:pPr marL="800100" lvl="1" indent="-342900">
              <a:buFont typeface="Arial" panose="020B0604020202020204" pitchFamily="34" charset="0"/>
              <a:buChar char="•"/>
            </a:pPr>
            <a:endParaRPr lang="en-US" sz="2000" dirty="0">
              <a:latin typeface="Arial Rounded MT Bold" panose="020F0704030504030204" pitchFamily="34" charset="0"/>
            </a:endParaRPr>
          </a:p>
        </p:txBody>
      </p:sp>
      <p:pic>
        <p:nvPicPr>
          <p:cNvPr id="7" name="Graphic 6">
            <a:extLst>
              <a:ext uri="{FF2B5EF4-FFF2-40B4-BE49-F238E27FC236}">
                <a16:creationId xmlns:a16="http://schemas.microsoft.com/office/drawing/2014/main" id="{05353A43-6644-417E-CB7F-86A95CD453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3703" y="1451967"/>
            <a:ext cx="1540510" cy="1540510"/>
          </a:xfrm>
          <a:prstGeom prst="rect">
            <a:avLst/>
          </a:prstGeom>
        </p:spPr>
      </p:pic>
      <p:sp>
        <p:nvSpPr>
          <p:cNvPr id="8" name="TextBox 7">
            <a:extLst>
              <a:ext uri="{FF2B5EF4-FFF2-40B4-BE49-F238E27FC236}">
                <a16:creationId xmlns:a16="http://schemas.microsoft.com/office/drawing/2014/main" id="{743C55A1-31C4-58AD-279B-1547D29D359B}"/>
              </a:ext>
            </a:extLst>
          </p:cNvPr>
          <p:cNvSpPr txBox="1"/>
          <p:nvPr/>
        </p:nvSpPr>
        <p:spPr>
          <a:xfrm>
            <a:off x="2765673" y="1620176"/>
            <a:ext cx="8184267" cy="1077218"/>
          </a:xfrm>
          <a:prstGeom prst="rect">
            <a:avLst/>
          </a:prstGeom>
          <a:noFill/>
        </p:spPr>
        <p:txBody>
          <a:bodyPr wrap="square" rtlCol="0">
            <a:spAutoFit/>
          </a:bodyPr>
          <a:lstStyle/>
          <a:p>
            <a:r>
              <a:rPr lang="en-US" sz="2400" dirty="0">
                <a:latin typeface="Arial Rounded MT Bold" panose="020F0704030504030204" pitchFamily="34" charset="0"/>
              </a:rPr>
              <a:t>Amazon event bridge:</a:t>
            </a:r>
          </a:p>
          <a:p>
            <a:pPr marL="800100" lvl="1" indent="-342900">
              <a:buFont typeface="Arial" panose="020B0604020202020204" pitchFamily="34" charset="0"/>
              <a:buChar char="•"/>
            </a:pPr>
            <a:r>
              <a:rPr lang="en-US" sz="2000" dirty="0">
                <a:latin typeface="Arial Rounded MT Bold" panose="020F0704030504030204" pitchFamily="34" charset="0"/>
              </a:rPr>
              <a:t>Set up a scheduled event that sends an event triggers lambda function every fixed timestamp</a:t>
            </a:r>
          </a:p>
        </p:txBody>
      </p:sp>
    </p:spTree>
    <p:extLst>
      <p:ext uri="{BB962C8B-B14F-4D97-AF65-F5344CB8AC3E}">
        <p14:creationId xmlns:p14="http://schemas.microsoft.com/office/powerpoint/2010/main" val="3625925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0" name="Graphic 9">
            <a:extLst>
              <a:ext uri="{FF2B5EF4-FFF2-40B4-BE49-F238E27FC236}">
                <a16:creationId xmlns:a16="http://schemas.microsoft.com/office/drawing/2014/main" id="{616D5C74-B274-D8DA-EB17-68956C096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470" y="5933626"/>
            <a:ext cx="762000" cy="762000"/>
          </a:xfrm>
          <a:prstGeom prst="rect">
            <a:avLst/>
          </a:prstGeom>
        </p:spPr>
      </p:pic>
      <p:pic>
        <p:nvPicPr>
          <p:cNvPr id="13" name="Graphic 12">
            <a:extLst>
              <a:ext uri="{FF2B5EF4-FFF2-40B4-BE49-F238E27FC236}">
                <a16:creationId xmlns:a16="http://schemas.microsoft.com/office/drawing/2014/main" id="{C642B459-DFBA-1C2E-7207-6CE274E476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5000" y="5933626"/>
            <a:ext cx="762000" cy="762000"/>
          </a:xfrm>
          <a:prstGeom prst="rect">
            <a:avLst/>
          </a:prstGeom>
        </p:spPr>
      </p:pic>
      <p:pic>
        <p:nvPicPr>
          <p:cNvPr id="15" name="Graphic 14">
            <a:extLst>
              <a:ext uri="{FF2B5EF4-FFF2-40B4-BE49-F238E27FC236}">
                <a16:creationId xmlns:a16="http://schemas.microsoft.com/office/drawing/2014/main" id="{DAF577F8-E428-0C93-A5C8-15006FA055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5000" y="3843405"/>
            <a:ext cx="762000" cy="762000"/>
          </a:xfrm>
          <a:prstGeom prst="rect">
            <a:avLst/>
          </a:prstGeom>
        </p:spPr>
      </p:pic>
      <p:pic>
        <p:nvPicPr>
          <p:cNvPr id="18" name="Graphic 17">
            <a:extLst>
              <a:ext uri="{FF2B5EF4-FFF2-40B4-BE49-F238E27FC236}">
                <a16:creationId xmlns:a16="http://schemas.microsoft.com/office/drawing/2014/main" id="{F26B00D1-EEF4-D065-6807-66E1284B25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03470" y="3860031"/>
            <a:ext cx="762000" cy="762000"/>
          </a:xfrm>
          <a:prstGeom prst="rect">
            <a:avLst/>
          </a:prstGeom>
        </p:spPr>
      </p:pic>
      <p:pic>
        <p:nvPicPr>
          <p:cNvPr id="22" name="Graphic 21">
            <a:extLst>
              <a:ext uri="{FF2B5EF4-FFF2-40B4-BE49-F238E27FC236}">
                <a16:creationId xmlns:a16="http://schemas.microsoft.com/office/drawing/2014/main" id="{1AEE2D35-452A-5237-0A3B-CE76CF41F5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03470" y="2190462"/>
            <a:ext cx="762000" cy="762000"/>
          </a:xfrm>
          <a:prstGeom prst="rect">
            <a:avLst/>
          </a:prstGeom>
        </p:spPr>
      </p:pic>
      <p:pic>
        <p:nvPicPr>
          <p:cNvPr id="25" name="Graphic 24">
            <a:extLst>
              <a:ext uri="{FF2B5EF4-FFF2-40B4-BE49-F238E27FC236}">
                <a16:creationId xmlns:a16="http://schemas.microsoft.com/office/drawing/2014/main" id="{CF841093-E57C-CEAC-0388-0648677A0D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7596" y="3860031"/>
            <a:ext cx="762000" cy="762000"/>
          </a:xfrm>
          <a:prstGeom prst="rect">
            <a:avLst/>
          </a:prstGeom>
        </p:spPr>
      </p:pic>
      <p:pic>
        <p:nvPicPr>
          <p:cNvPr id="26" name="Graphic 25">
            <a:extLst>
              <a:ext uri="{FF2B5EF4-FFF2-40B4-BE49-F238E27FC236}">
                <a16:creationId xmlns:a16="http://schemas.microsoft.com/office/drawing/2014/main" id="{7B11AAD3-9632-A0C1-02EA-E80E6E1ECB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59235" y="3860031"/>
            <a:ext cx="762000" cy="762000"/>
          </a:xfrm>
          <a:prstGeom prst="rect">
            <a:avLst/>
          </a:prstGeom>
        </p:spPr>
      </p:pic>
      <p:cxnSp>
        <p:nvCxnSpPr>
          <p:cNvPr id="27" name="Straight Arrow Connector 26">
            <a:extLst>
              <a:ext uri="{FF2B5EF4-FFF2-40B4-BE49-F238E27FC236}">
                <a16:creationId xmlns:a16="http://schemas.microsoft.com/office/drawing/2014/main" id="{76CB93AC-3F1A-A8CA-F0AC-95FD6EA4A22D}"/>
              </a:ext>
            </a:extLst>
          </p:cNvPr>
          <p:cNvCxnSpPr>
            <a:cxnSpLocks/>
          </p:cNvCxnSpPr>
          <p:nvPr/>
        </p:nvCxnSpPr>
        <p:spPr>
          <a:xfrm>
            <a:off x="2698770"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019E0843-FFC7-B5D5-3342-00D7DA323F8F}"/>
              </a:ext>
            </a:extLst>
          </p:cNvPr>
          <p:cNvCxnSpPr>
            <a:cxnSpLocks/>
          </p:cNvCxnSpPr>
          <p:nvPr/>
        </p:nvCxnSpPr>
        <p:spPr>
          <a:xfrm flipV="1">
            <a:off x="2434609"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E406315E-AD6F-A32A-91F9-4EEB97B52410}"/>
              </a:ext>
            </a:extLst>
          </p:cNvPr>
          <p:cNvCxnSpPr>
            <a:cxnSpLocks/>
            <a:endCxn id="18" idx="1"/>
          </p:cNvCxnSpPr>
          <p:nvPr/>
        </p:nvCxnSpPr>
        <p:spPr>
          <a:xfrm>
            <a:off x="1269596" y="4241031"/>
            <a:ext cx="93387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CE96E55-9820-5CDB-B59D-B863728FB7E6}"/>
              </a:ext>
            </a:extLst>
          </p:cNvPr>
          <p:cNvCxnSpPr>
            <a:cxnSpLocks/>
            <a:endCxn id="26" idx="1"/>
          </p:cNvCxnSpPr>
          <p:nvPr/>
        </p:nvCxnSpPr>
        <p:spPr>
          <a:xfrm>
            <a:off x="2965470"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7FADB73B-45C7-6A14-0F44-9735AAC32B8A}"/>
              </a:ext>
            </a:extLst>
          </p:cNvPr>
          <p:cNvCxnSpPr>
            <a:cxnSpLocks/>
          </p:cNvCxnSpPr>
          <p:nvPr/>
        </p:nvCxnSpPr>
        <p:spPr>
          <a:xfrm>
            <a:off x="4721235"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89B6E8F5-291E-9C54-6E31-047763BBEF7D}"/>
              </a:ext>
            </a:extLst>
          </p:cNvPr>
          <p:cNvCxnSpPr>
            <a:cxnSpLocks/>
            <a:endCxn id="22" idx="2"/>
          </p:cNvCxnSpPr>
          <p:nvPr/>
        </p:nvCxnSpPr>
        <p:spPr>
          <a:xfrm flipV="1">
            <a:off x="2584470" y="2952462"/>
            <a:ext cx="0" cy="89094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FDCF9502-A406-799B-48F6-E9CE9FECB8D4}"/>
              </a:ext>
            </a:extLst>
          </p:cNvPr>
          <p:cNvCxnSpPr>
            <a:cxnSpLocks/>
            <a:endCxn id="13" idx="1"/>
          </p:cNvCxnSpPr>
          <p:nvPr/>
        </p:nvCxnSpPr>
        <p:spPr>
          <a:xfrm>
            <a:off x="2965470" y="6314626"/>
            <a:ext cx="2749530"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3" name="Graphic 62">
            <a:extLst>
              <a:ext uri="{FF2B5EF4-FFF2-40B4-BE49-F238E27FC236}">
                <a16:creationId xmlns:a16="http://schemas.microsoft.com/office/drawing/2014/main" id="{B3A5BF82-881F-ACE8-194C-B0B6C164176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65481" y="5171626"/>
            <a:ext cx="762000" cy="762000"/>
          </a:xfrm>
          <a:prstGeom prst="rect">
            <a:avLst/>
          </a:prstGeom>
        </p:spPr>
      </p:pic>
      <p:pic>
        <p:nvPicPr>
          <p:cNvPr id="67" name="Graphic 66">
            <a:extLst>
              <a:ext uri="{FF2B5EF4-FFF2-40B4-BE49-F238E27FC236}">
                <a16:creationId xmlns:a16="http://schemas.microsoft.com/office/drawing/2014/main" id="{021BCA91-B7D8-8C5D-5F19-F6FB27437F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21617" y="3405693"/>
            <a:ext cx="762000" cy="762000"/>
          </a:xfrm>
          <a:prstGeom prst="rect">
            <a:avLst/>
          </a:prstGeom>
        </p:spPr>
      </p:pic>
      <p:pic>
        <p:nvPicPr>
          <p:cNvPr id="69" name="Graphic 68">
            <a:extLst>
              <a:ext uri="{FF2B5EF4-FFF2-40B4-BE49-F238E27FC236}">
                <a16:creationId xmlns:a16="http://schemas.microsoft.com/office/drawing/2014/main" id="{749FFA0F-5CFD-441A-9546-FC88571CE9A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65481" y="3416350"/>
            <a:ext cx="762000" cy="762000"/>
          </a:xfrm>
          <a:prstGeom prst="rect">
            <a:avLst/>
          </a:prstGeom>
        </p:spPr>
      </p:pic>
      <p:pic>
        <p:nvPicPr>
          <p:cNvPr id="72" name="Graphic 71">
            <a:extLst>
              <a:ext uri="{FF2B5EF4-FFF2-40B4-BE49-F238E27FC236}">
                <a16:creationId xmlns:a16="http://schemas.microsoft.com/office/drawing/2014/main" id="{5B3E8324-59C4-1471-72AD-F5E31A32236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221617" y="5171626"/>
            <a:ext cx="762000" cy="762000"/>
          </a:xfrm>
          <a:prstGeom prst="rect">
            <a:avLst/>
          </a:prstGeom>
        </p:spPr>
      </p:pic>
      <p:sp>
        <p:nvSpPr>
          <p:cNvPr id="74" name="TextBox 73">
            <a:extLst>
              <a:ext uri="{FF2B5EF4-FFF2-40B4-BE49-F238E27FC236}">
                <a16:creationId xmlns:a16="http://schemas.microsoft.com/office/drawing/2014/main" id="{1A8C7E8B-C5C5-2D6E-6FF1-EEA38ED7CC25}"/>
              </a:ext>
            </a:extLst>
          </p:cNvPr>
          <p:cNvSpPr txBox="1"/>
          <p:nvPr/>
        </p:nvSpPr>
        <p:spPr>
          <a:xfrm>
            <a:off x="1023666"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Main architecture:</a:t>
            </a:r>
            <a:endParaRPr lang="en-US" sz="2000" dirty="0">
              <a:latin typeface="Arial Rounded MT Bold" panose="020F0704030504030204" pitchFamily="34" charset="0"/>
            </a:endParaRPr>
          </a:p>
        </p:txBody>
      </p:sp>
      <p:sp>
        <p:nvSpPr>
          <p:cNvPr id="75" name="TextBox 74">
            <a:extLst>
              <a:ext uri="{FF2B5EF4-FFF2-40B4-BE49-F238E27FC236}">
                <a16:creationId xmlns:a16="http://schemas.microsoft.com/office/drawing/2014/main" id="{8B7AB3A9-BE84-C4AF-4CEA-32DB8F9126F0}"/>
              </a:ext>
            </a:extLst>
          </p:cNvPr>
          <p:cNvSpPr txBox="1"/>
          <p:nvPr/>
        </p:nvSpPr>
        <p:spPr>
          <a:xfrm>
            <a:off x="7597497"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Additional services:</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738822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8" name="Graphic 17">
            <a:extLst>
              <a:ext uri="{FF2B5EF4-FFF2-40B4-BE49-F238E27FC236}">
                <a16:creationId xmlns:a16="http://schemas.microsoft.com/office/drawing/2014/main" id="{F26B00D1-EEF4-D065-6807-66E1284B25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723" y="1309396"/>
            <a:ext cx="1540509" cy="1540509"/>
          </a:xfrm>
          <a:prstGeom prst="rect">
            <a:avLst/>
          </a:prstGeom>
        </p:spPr>
      </p:pic>
      <p:sp>
        <p:nvSpPr>
          <p:cNvPr id="3" name="TextBox 2">
            <a:extLst>
              <a:ext uri="{FF2B5EF4-FFF2-40B4-BE49-F238E27FC236}">
                <a16:creationId xmlns:a16="http://schemas.microsoft.com/office/drawing/2014/main" id="{883A0760-A401-14D3-82CC-E2808CA5D448}"/>
              </a:ext>
            </a:extLst>
          </p:cNvPr>
          <p:cNvSpPr txBox="1"/>
          <p:nvPr/>
        </p:nvSpPr>
        <p:spPr>
          <a:xfrm>
            <a:off x="2323713" y="1604562"/>
            <a:ext cx="8184267" cy="4524315"/>
          </a:xfrm>
          <a:prstGeom prst="rect">
            <a:avLst/>
          </a:prstGeom>
          <a:noFill/>
        </p:spPr>
        <p:txBody>
          <a:bodyPr wrap="square" rtlCol="0">
            <a:spAutoFit/>
          </a:bodyPr>
          <a:lstStyle/>
          <a:p>
            <a:r>
              <a:rPr lang="en-US" sz="2400" dirty="0">
                <a:latin typeface="Arial Rounded MT Bold" panose="020F0704030504030204" pitchFamily="34" charset="0"/>
              </a:rPr>
              <a:t>Amazon lambda:</a:t>
            </a:r>
          </a:p>
          <a:p>
            <a:pPr marL="800100" lvl="1" indent="-342900">
              <a:buFont typeface="Arial" panose="020B0604020202020204" pitchFamily="34" charset="0"/>
              <a:buChar char="•"/>
            </a:pPr>
            <a:r>
              <a:rPr lang="en-US" sz="2400" dirty="0">
                <a:latin typeface="Arial Rounded MT Bold" panose="020F0704030504030204" pitchFamily="34" charset="0"/>
              </a:rPr>
              <a:t>Runs the container stored in ECR which do the following:</a:t>
            </a:r>
          </a:p>
          <a:p>
            <a:pPr marL="1371600" lvl="2" indent="-457200">
              <a:buFont typeface="+mj-lt"/>
              <a:buAutoNum type="arabicPeriod"/>
            </a:pPr>
            <a:r>
              <a:rPr lang="en-US" sz="2400" dirty="0">
                <a:latin typeface="Arial Rounded MT Bold" panose="020F0704030504030204" pitchFamily="34" charset="0"/>
              </a:rPr>
              <a:t>Retrieves last sensor reading from RDS</a:t>
            </a:r>
          </a:p>
          <a:p>
            <a:pPr marL="1371600" lvl="2" indent="-457200">
              <a:buFont typeface="+mj-lt"/>
              <a:buAutoNum type="arabicPeriod"/>
            </a:pPr>
            <a:r>
              <a:rPr lang="en-US" sz="2400" dirty="0">
                <a:latin typeface="Arial Rounded MT Bold" panose="020F0704030504030204" pitchFamily="34" charset="0"/>
              </a:rPr>
              <a:t>Makes prediction on it</a:t>
            </a:r>
          </a:p>
          <a:p>
            <a:pPr marL="1371600" lvl="2" indent="-457200">
              <a:buFont typeface="+mj-lt"/>
              <a:buAutoNum type="arabicPeriod"/>
            </a:pPr>
            <a:r>
              <a:rPr lang="en-US" sz="2400" dirty="0">
                <a:latin typeface="Arial Rounded MT Bold" panose="020F0704030504030204" pitchFamily="34" charset="0"/>
              </a:rPr>
              <a:t>Append model prediction to RDS</a:t>
            </a:r>
          </a:p>
          <a:p>
            <a:pPr marL="1371600" lvl="2" indent="-457200">
              <a:buFont typeface="+mj-lt"/>
              <a:buAutoNum type="arabicPeriod"/>
            </a:pPr>
            <a:r>
              <a:rPr lang="en-US" sz="2400" dirty="0">
                <a:latin typeface="Arial Rounded MT Bold" panose="020F0704030504030204" pitchFamily="34" charset="0"/>
              </a:rPr>
              <a:t>Activate an event that sends notification when machine failure is predicted</a:t>
            </a:r>
          </a:p>
          <a:p>
            <a:pPr marL="1371600" lvl="2" indent="-457200">
              <a:buFont typeface="+mj-lt"/>
              <a:buAutoNum type="arabicPeriod"/>
            </a:pPr>
            <a:endParaRPr lang="en-US" sz="2400" dirty="0">
              <a:latin typeface="Arial Rounded MT Bold" panose="020F0704030504030204" pitchFamily="34" charset="0"/>
            </a:endParaRPr>
          </a:p>
          <a:p>
            <a:pPr marL="800100" lvl="1" indent="-342900">
              <a:buFont typeface="Arial" panose="020B0604020202020204" pitchFamily="34" charset="0"/>
              <a:buChar char="•"/>
            </a:pPr>
            <a:r>
              <a:rPr lang="en-US" sz="2400" dirty="0">
                <a:latin typeface="Arial Rounded MT Bold" panose="020F0704030504030204" pitchFamily="34" charset="0"/>
              </a:rPr>
              <a:t>The code must be containerized along with its dependencies because it exceeds 200 MB which is lambda limit</a:t>
            </a:r>
          </a:p>
        </p:txBody>
      </p:sp>
    </p:spTree>
    <p:extLst>
      <p:ext uri="{BB962C8B-B14F-4D97-AF65-F5344CB8AC3E}">
        <p14:creationId xmlns:p14="http://schemas.microsoft.com/office/powerpoint/2010/main" val="3099946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0" name="Graphic 9">
            <a:extLst>
              <a:ext uri="{FF2B5EF4-FFF2-40B4-BE49-F238E27FC236}">
                <a16:creationId xmlns:a16="http://schemas.microsoft.com/office/drawing/2014/main" id="{616D5C74-B274-D8DA-EB17-68956C096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470" y="5933626"/>
            <a:ext cx="762000" cy="762000"/>
          </a:xfrm>
          <a:prstGeom prst="rect">
            <a:avLst/>
          </a:prstGeom>
        </p:spPr>
      </p:pic>
      <p:pic>
        <p:nvPicPr>
          <p:cNvPr id="13" name="Graphic 12">
            <a:extLst>
              <a:ext uri="{FF2B5EF4-FFF2-40B4-BE49-F238E27FC236}">
                <a16:creationId xmlns:a16="http://schemas.microsoft.com/office/drawing/2014/main" id="{C642B459-DFBA-1C2E-7207-6CE274E476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5000" y="5933626"/>
            <a:ext cx="762000" cy="762000"/>
          </a:xfrm>
          <a:prstGeom prst="rect">
            <a:avLst/>
          </a:prstGeom>
        </p:spPr>
      </p:pic>
      <p:pic>
        <p:nvPicPr>
          <p:cNvPr id="15" name="Graphic 14">
            <a:extLst>
              <a:ext uri="{FF2B5EF4-FFF2-40B4-BE49-F238E27FC236}">
                <a16:creationId xmlns:a16="http://schemas.microsoft.com/office/drawing/2014/main" id="{DAF577F8-E428-0C93-A5C8-15006FA055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5000" y="3843405"/>
            <a:ext cx="762000" cy="762000"/>
          </a:xfrm>
          <a:prstGeom prst="rect">
            <a:avLst/>
          </a:prstGeom>
        </p:spPr>
      </p:pic>
      <p:pic>
        <p:nvPicPr>
          <p:cNvPr id="18" name="Graphic 17">
            <a:extLst>
              <a:ext uri="{FF2B5EF4-FFF2-40B4-BE49-F238E27FC236}">
                <a16:creationId xmlns:a16="http://schemas.microsoft.com/office/drawing/2014/main" id="{F26B00D1-EEF4-D065-6807-66E1284B25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03470" y="3860031"/>
            <a:ext cx="762000" cy="762000"/>
          </a:xfrm>
          <a:prstGeom prst="rect">
            <a:avLst/>
          </a:prstGeom>
        </p:spPr>
      </p:pic>
      <p:pic>
        <p:nvPicPr>
          <p:cNvPr id="22" name="Graphic 21">
            <a:extLst>
              <a:ext uri="{FF2B5EF4-FFF2-40B4-BE49-F238E27FC236}">
                <a16:creationId xmlns:a16="http://schemas.microsoft.com/office/drawing/2014/main" id="{1AEE2D35-452A-5237-0A3B-CE76CF41F5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03470" y="2190462"/>
            <a:ext cx="762000" cy="762000"/>
          </a:xfrm>
          <a:prstGeom prst="rect">
            <a:avLst/>
          </a:prstGeom>
        </p:spPr>
      </p:pic>
      <p:pic>
        <p:nvPicPr>
          <p:cNvPr id="25" name="Graphic 24">
            <a:extLst>
              <a:ext uri="{FF2B5EF4-FFF2-40B4-BE49-F238E27FC236}">
                <a16:creationId xmlns:a16="http://schemas.microsoft.com/office/drawing/2014/main" id="{CF841093-E57C-CEAC-0388-0648677A0D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7596" y="3860031"/>
            <a:ext cx="762000" cy="762000"/>
          </a:xfrm>
          <a:prstGeom prst="rect">
            <a:avLst/>
          </a:prstGeom>
        </p:spPr>
      </p:pic>
      <p:pic>
        <p:nvPicPr>
          <p:cNvPr id="26" name="Graphic 25">
            <a:extLst>
              <a:ext uri="{FF2B5EF4-FFF2-40B4-BE49-F238E27FC236}">
                <a16:creationId xmlns:a16="http://schemas.microsoft.com/office/drawing/2014/main" id="{7B11AAD3-9632-A0C1-02EA-E80E6E1ECB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59235" y="3860031"/>
            <a:ext cx="762000" cy="762000"/>
          </a:xfrm>
          <a:prstGeom prst="rect">
            <a:avLst/>
          </a:prstGeom>
        </p:spPr>
      </p:pic>
      <p:cxnSp>
        <p:nvCxnSpPr>
          <p:cNvPr id="27" name="Straight Arrow Connector 26">
            <a:extLst>
              <a:ext uri="{FF2B5EF4-FFF2-40B4-BE49-F238E27FC236}">
                <a16:creationId xmlns:a16="http://schemas.microsoft.com/office/drawing/2014/main" id="{76CB93AC-3F1A-A8CA-F0AC-95FD6EA4A22D}"/>
              </a:ext>
            </a:extLst>
          </p:cNvPr>
          <p:cNvCxnSpPr>
            <a:cxnSpLocks/>
          </p:cNvCxnSpPr>
          <p:nvPr/>
        </p:nvCxnSpPr>
        <p:spPr>
          <a:xfrm>
            <a:off x="2698770"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019E0843-FFC7-B5D5-3342-00D7DA323F8F}"/>
              </a:ext>
            </a:extLst>
          </p:cNvPr>
          <p:cNvCxnSpPr>
            <a:cxnSpLocks/>
          </p:cNvCxnSpPr>
          <p:nvPr/>
        </p:nvCxnSpPr>
        <p:spPr>
          <a:xfrm flipV="1">
            <a:off x="2434609"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E406315E-AD6F-A32A-91F9-4EEB97B52410}"/>
              </a:ext>
            </a:extLst>
          </p:cNvPr>
          <p:cNvCxnSpPr>
            <a:cxnSpLocks/>
            <a:endCxn id="18" idx="1"/>
          </p:cNvCxnSpPr>
          <p:nvPr/>
        </p:nvCxnSpPr>
        <p:spPr>
          <a:xfrm>
            <a:off x="1269596" y="4241031"/>
            <a:ext cx="93387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CE96E55-9820-5CDB-B59D-B863728FB7E6}"/>
              </a:ext>
            </a:extLst>
          </p:cNvPr>
          <p:cNvCxnSpPr>
            <a:cxnSpLocks/>
            <a:endCxn id="26" idx="1"/>
          </p:cNvCxnSpPr>
          <p:nvPr/>
        </p:nvCxnSpPr>
        <p:spPr>
          <a:xfrm>
            <a:off x="2965470"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7FADB73B-45C7-6A14-0F44-9735AAC32B8A}"/>
              </a:ext>
            </a:extLst>
          </p:cNvPr>
          <p:cNvCxnSpPr>
            <a:cxnSpLocks/>
          </p:cNvCxnSpPr>
          <p:nvPr/>
        </p:nvCxnSpPr>
        <p:spPr>
          <a:xfrm>
            <a:off x="4721235"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89B6E8F5-291E-9C54-6E31-047763BBEF7D}"/>
              </a:ext>
            </a:extLst>
          </p:cNvPr>
          <p:cNvCxnSpPr>
            <a:cxnSpLocks/>
            <a:endCxn id="22" idx="2"/>
          </p:cNvCxnSpPr>
          <p:nvPr/>
        </p:nvCxnSpPr>
        <p:spPr>
          <a:xfrm flipV="1">
            <a:off x="2584470" y="2952462"/>
            <a:ext cx="0" cy="89094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FDCF9502-A406-799B-48F6-E9CE9FECB8D4}"/>
              </a:ext>
            </a:extLst>
          </p:cNvPr>
          <p:cNvCxnSpPr>
            <a:cxnSpLocks/>
            <a:endCxn id="13" idx="1"/>
          </p:cNvCxnSpPr>
          <p:nvPr/>
        </p:nvCxnSpPr>
        <p:spPr>
          <a:xfrm>
            <a:off x="2965470" y="6314626"/>
            <a:ext cx="2749530"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3" name="Graphic 62">
            <a:extLst>
              <a:ext uri="{FF2B5EF4-FFF2-40B4-BE49-F238E27FC236}">
                <a16:creationId xmlns:a16="http://schemas.microsoft.com/office/drawing/2014/main" id="{B3A5BF82-881F-ACE8-194C-B0B6C164176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65481" y="5171626"/>
            <a:ext cx="762000" cy="762000"/>
          </a:xfrm>
          <a:prstGeom prst="rect">
            <a:avLst/>
          </a:prstGeom>
        </p:spPr>
      </p:pic>
      <p:pic>
        <p:nvPicPr>
          <p:cNvPr id="67" name="Graphic 66">
            <a:extLst>
              <a:ext uri="{FF2B5EF4-FFF2-40B4-BE49-F238E27FC236}">
                <a16:creationId xmlns:a16="http://schemas.microsoft.com/office/drawing/2014/main" id="{021BCA91-B7D8-8C5D-5F19-F6FB27437F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21617" y="3405693"/>
            <a:ext cx="762000" cy="762000"/>
          </a:xfrm>
          <a:prstGeom prst="rect">
            <a:avLst/>
          </a:prstGeom>
        </p:spPr>
      </p:pic>
      <p:pic>
        <p:nvPicPr>
          <p:cNvPr id="69" name="Graphic 68">
            <a:extLst>
              <a:ext uri="{FF2B5EF4-FFF2-40B4-BE49-F238E27FC236}">
                <a16:creationId xmlns:a16="http://schemas.microsoft.com/office/drawing/2014/main" id="{749FFA0F-5CFD-441A-9546-FC88571CE9A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65481" y="3416350"/>
            <a:ext cx="762000" cy="762000"/>
          </a:xfrm>
          <a:prstGeom prst="rect">
            <a:avLst/>
          </a:prstGeom>
        </p:spPr>
      </p:pic>
      <p:pic>
        <p:nvPicPr>
          <p:cNvPr id="72" name="Graphic 71">
            <a:extLst>
              <a:ext uri="{FF2B5EF4-FFF2-40B4-BE49-F238E27FC236}">
                <a16:creationId xmlns:a16="http://schemas.microsoft.com/office/drawing/2014/main" id="{5B3E8324-59C4-1471-72AD-F5E31A32236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221617" y="5171626"/>
            <a:ext cx="762000" cy="762000"/>
          </a:xfrm>
          <a:prstGeom prst="rect">
            <a:avLst/>
          </a:prstGeom>
        </p:spPr>
      </p:pic>
      <p:sp>
        <p:nvSpPr>
          <p:cNvPr id="74" name="TextBox 73">
            <a:extLst>
              <a:ext uri="{FF2B5EF4-FFF2-40B4-BE49-F238E27FC236}">
                <a16:creationId xmlns:a16="http://schemas.microsoft.com/office/drawing/2014/main" id="{1A8C7E8B-C5C5-2D6E-6FF1-EEA38ED7CC25}"/>
              </a:ext>
            </a:extLst>
          </p:cNvPr>
          <p:cNvSpPr txBox="1"/>
          <p:nvPr/>
        </p:nvSpPr>
        <p:spPr>
          <a:xfrm>
            <a:off x="1023666"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Main architecture:</a:t>
            </a:r>
            <a:endParaRPr lang="en-US" sz="2000" dirty="0">
              <a:latin typeface="Arial Rounded MT Bold" panose="020F0704030504030204" pitchFamily="34" charset="0"/>
            </a:endParaRPr>
          </a:p>
        </p:txBody>
      </p:sp>
      <p:sp>
        <p:nvSpPr>
          <p:cNvPr id="75" name="TextBox 74">
            <a:extLst>
              <a:ext uri="{FF2B5EF4-FFF2-40B4-BE49-F238E27FC236}">
                <a16:creationId xmlns:a16="http://schemas.microsoft.com/office/drawing/2014/main" id="{8B7AB3A9-BE84-C4AF-4CEA-32DB8F9126F0}"/>
              </a:ext>
            </a:extLst>
          </p:cNvPr>
          <p:cNvSpPr txBox="1"/>
          <p:nvPr/>
        </p:nvSpPr>
        <p:spPr>
          <a:xfrm>
            <a:off x="7597497"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Additional services:</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555177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3" name="Graphic 12">
            <a:extLst>
              <a:ext uri="{FF2B5EF4-FFF2-40B4-BE49-F238E27FC236}">
                <a16:creationId xmlns:a16="http://schemas.microsoft.com/office/drawing/2014/main" id="{C642B459-DFBA-1C2E-7207-6CE274E476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450" y="1202716"/>
            <a:ext cx="1540508" cy="1540508"/>
          </a:xfrm>
          <a:prstGeom prst="rect">
            <a:avLst/>
          </a:prstGeom>
        </p:spPr>
      </p:pic>
      <p:sp>
        <p:nvSpPr>
          <p:cNvPr id="3" name="TextBox 2">
            <a:extLst>
              <a:ext uri="{FF2B5EF4-FFF2-40B4-BE49-F238E27FC236}">
                <a16:creationId xmlns:a16="http://schemas.microsoft.com/office/drawing/2014/main" id="{C8311576-BCF5-C87E-891B-8AFD4319CAF5}"/>
              </a:ext>
            </a:extLst>
          </p:cNvPr>
          <p:cNvSpPr txBox="1"/>
          <p:nvPr/>
        </p:nvSpPr>
        <p:spPr>
          <a:xfrm>
            <a:off x="2018848" y="1202716"/>
            <a:ext cx="9268873" cy="1508105"/>
          </a:xfrm>
          <a:prstGeom prst="rect">
            <a:avLst/>
          </a:prstGeom>
          <a:noFill/>
        </p:spPr>
        <p:txBody>
          <a:bodyPr wrap="square" rtlCol="0">
            <a:spAutoFit/>
          </a:bodyPr>
          <a:lstStyle/>
          <a:p>
            <a:r>
              <a:rPr lang="en-US" sz="2400" dirty="0">
                <a:latin typeface="Arial Rounded MT Bold" panose="020F0704030504030204" pitchFamily="34" charset="0"/>
              </a:rPr>
              <a:t>Amazon </a:t>
            </a:r>
            <a:r>
              <a:rPr lang="en-US" sz="2400" dirty="0" err="1">
                <a:latin typeface="Arial Rounded MT Bold" panose="020F0704030504030204" pitchFamily="34" charset="0"/>
              </a:rPr>
              <a:t>quicksight</a:t>
            </a:r>
            <a:r>
              <a:rPr lang="en-US" sz="2400" dirty="0">
                <a:latin typeface="Arial Rounded MT Bold" panose="020F0704030504030204" pitchFamily="34" charset="0"/>
              </a:rPr>
              <a:t>:</a:t>
            </a:r>
          </a:p>
          <a:p>
            <a:pPr marL="800100" lvl="1" indent="-342900">
              <a:buFont typeface="Arial" panose="020B0604020202020204" pitchFamily="34" charset="0"/>
              <a:buChar char="•"/>
            </a:pPr>
            <a:r>
              <a:rPr lang="en-US" sz="2400" dirty="0">
                <a:latin typeface="Arial Rounded MT Bold" panose="020F0704030504030204" pitchFamily="34" charset="0"/>
              </a:rPr>
              <a:t>Visualize sensor reading and model prediction on a simple dashboard to enhance  monitoring processes</a:t>
            </a:r>
          </a:p>
          <a:p>
            <a:pPr marL="800100" lvl="1" indent="-342900">
              <a:buFont typeface="Arial" panose="020B0604020202020204" pitchFamily="34" charset="0"/>
              <a:buChar char="•"/>
            </a:pPr>
            <a:endParaRPr lang="en-US" sz="20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1DAB14EE-0241-217D-FEA2-F7C5DA7E1335}"/>
              </a:ext>
            </a:extLst>
          </p:cNvPr>
          <p:cNvPicPr>
            <a:picLocks noChangeAspect="1"/>
          </p:cNvPicPr>
          <p:nvPr/>
        </p:nvPicPr>
        <p:blipFill>
          <a:blip r:embed="rId4"/>
          <a:stretch>
            <a:fillRect/>
          </a:stretch>
        </p:blipFill>
        <p:spPr>
          <a:xfrm>
            <a:off x="2887806" y="2561589"/>
            <a:ext cx="7218738" cy="4130348"/>
          </a:xfrm>
          <a:prstGeom prst="rect">
            <a:avLst/>
          </a:prstGeom>
        </p:spPr>
      </p:pic>
    </p:spTree>
    <p:extLst>
      <p:ext uri="{BB962C8B-B14F-4D97-AF65-F5344CB8AC3E}">
        <p14:creationId xmlns:p14="http://schemas.microsoft.com/office/powerpoint/2010/main" val="980247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0" name="Graphic 9">
            <a:extLst>
              <a:ext uri="{FF2B5EF4-FFF2-40B4-BE49-F238E27FC236}">
                <a16:creationId xmlns:a16="http://schemas.microsoft.com/office/drawing/2014/main" id="{616D5C74-B274-D8DA-EB17-68956C096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470" y="5933626"/>
            <a:ext cx="762000" cy="762000"/>
          </a:xfrm>
          <a:prstGeom prst="rect">
            <a:avLst/>
          </a:prstGeom>
        </p:spPr>
      </p:pic>
      <p:pic>
        <p:nvPicPr>
          <p:cNvPr id="13" name="Graphic 12">
            <a:extLst>
              <a:ext uri="{FF2B5EF4-FFF2-40B4-BE49-F238E27FC236}">
                <a16:creationId xmlns:a16="http://schemas.microsoft.com/office/drawing/2014/main" id="{C642B459-DFBA-1C2E-7207-6CE274E476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5000" y="5933626"/>
            <a:ext cx="762000" cy="762000"/>
          </a:xfrm>
          <a:prstGeom prst="rect">
            <a:avLst/>
          </a:prstGeom>
        </p:spPr>
      </p:pic>
      <p:pic>
        <p:nvPicPr>
          <p:cNvPr id="15" name="Graphic 14">
            <a:extLst>
              <a:ext uri="{FF2B5EF4-FFF2-40B4-BE49-F238E27FC236}">
                <a16:creationId xmlns:a16="http://schemas.microsoft.com/office/drawing/2014/main" id="{DAF577F8-E428-0C93-A5C8-15006FA055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5000" y="3843405"/>
            <a:ext cx="762000" cy="762000"/>
          </a:xfrm>
          <a:prstGeom prst="rect">
            <a:avLst/>
          </a:prstGeom>
        </p:spPr>
      </p:pic>
      <p:pic>
        <p:nvPicPr>
          <p:cNvPr id="18" name="Graphic 17">
            <a:extLst>
              <a:ext uri="{FF2B5EF4-FFF2-40B4-BE49-F238E27FC236}">
                <a16:creationId xmlns:a16="http://schemas.microsoft.com/office/drawing/2014/main" id="{F26B00D1-EEF4-D065-6807-66E1284B25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03470" y="3860031"/>
            <a:ext cx="762000" cy="762000"/>
          </a:xfrm>
          <a:prstGeom prst="rect">
            <a:avLst/>
          </a:prstGeom>
        </p:spPr>
      </p:pic>
      <p:pic>
        <p:nvPicPr>
          <p:cNvPr id="22" name="Graphic 21">
            <a:extLst>
              <a:ext uri="{FF2B5EF4-FFF2-40B4-BE49-F238E27FC236}">
                <a16:creationId xmlns:a16="http://schemas.microsoft.com/office/drawing/2014/main" id="{1AEE2D35-452A-5237-0A3B-CE76CF41F5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03470" y="2190462"/>
            <a:ext cx="762000" cy="762000"/>
          </a:xfrm>
          <a:prstGeom prst="rect">
            <a:avLst/>
          </a:prstGeom>
        </p:spPr>
      </p:pic>
      <p:pic>
        <p:nvPicPr>
          <p:cNvPr id="25" name="Graphic 24">
            <a:extLst>
              <a:ext uri="{FF2B5EF4-FFF2-40B4-BE49-F238E27FC236}">
                <a16:creationId xmlns:a16="http://schemas.microsoft.com/office/drawing/2014/main" id="{CF841093-E57C-CEAC-0388-0648677A0D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7596" y="3860031"/>
            <a:ext cx="762000" cy="762000"/>
          </a:xfrm>
          <a:prstGeom prst="rect">
            <a:avLst/>
          </a:prstGeom>
        </p:spPr>
      </p:pic>
      <p:pic>
        <p:nvPicPr>
          <p:cNvPr id="26" name="Graphic 25">
            <a:extLst>
              <a:ext uri="{FF2B5EF4-FFF2-40B4-BE49-F238E27FC236}">
                <a16:creationId xmlns:a16="http://schemas.microsoft.com/office/drawing/2014/main" id="{7B11AAD3-9632-A0C1-02EA-E80E6E1ECB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59235" y="3860031"/>
            <a:ext cx="762000" cy="762000"/>
          </a:xfrm>
          <a:prstGeom prst="rect">
            <a:avLst/>
          </a:prstGeom>
        </p:spPr>
      </p:pic>
      <p:cxnSp>
        <p:nvCxnSpPr>
          <p:cNvPr id="27" name="Straight Arrow Connector 26">
            <a:extLst>
              <a:ext uri="{FF2B5EF4-FFF2-40B4-BE49-F238E27FC236}">
                <a16:creationId xmlns:a16="http://schemas.microsoft.com/office/drawing/2014/main" id="{76CB93AC-3F1A-A8CA-F0AC-95FD6EA4A22D}"/>
              </a:ext>
            </a:extLst>
          </p:cNvPr>
          <p:cNvCxnSpPr>
            <a:cxnSpLocks/>
          </p:cNvCxnSpPr>
          <p:nvPr/>
        </p:nvCxnSpPr>
        <p:spPr>
          <a:xfrm>
            <a:off x="2698770"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019E0843-FFC7-B5D5-3342-00D7DA323F8F}"/>
              </a:ext>
            </a:extLst>
          </p:cNvPr>
          <p:cNvCxnSpPr>
            <a:cxnSpLocks/>
          </p:cNvCxnSpPr>
          <p:nvPr/>
        </p:nvCxnSpPr>
        <p:spPr>
          <a:xfrm flipV="1">
            <a:off x="2434609"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E406315E-AD6F-A32A-91F9-4EEB97B52410}"/>
              </a:ext>
            </a:extLst>
          </p:cNvPr>
          <p:cNvCxnSpPr>
            <a:cxnSpLocks/>
            <a:endCxn id="18" idx="1"/>
          </p:cNvCxnSpPr>
          <p:nvPr/>
        </p:nvCxnSpPr>
        <p:spPr>
          <a:xfrm>
            <a:off x="1269596" y="4241031"/>
            <a:ext cx="93387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CE96E55-9820-5CDB-B59D-B863728FB7E6}"/>
              </a:ext>
            </a:extLst>
          </p:cNvPr>
          <p:cNvCxnSpPr>
            <a:cxnSpLocks/>
            <a:endCxn id="26" idx="1"/>
          </p:cNvCxnSpPr>
          <p:nvPr/>
        </p:nvCxnSpPr>
        <p:spPr>
          <a:xfrm>
            <a:off x="2965470"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7FADB73B-45C7-6A14-0F44-9735AAC32B8A}"/>
              </a:ext>
            </a:extLst>
          </p:cNvPr>
          <p:cNvCxnSpPr>
            <a:cxnSpLocks/>
          </p:cNvCxnSpPr>
          <p:nvPr/>
        </p:nvCxnSpPr>
        <p:spPr>
          <a:xfrm>
            <a:off x="4721235"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89B6E8F5-291E-9C54-6E31-047763BBEF7D}"/>
              </a:ext>
            </a:extLst>
          </p:cNvPr>
          <p:cNvCxnSpPr>
            <a:cxnSpLocks/>
            <a:endCxn id="22" idx="2"/>
          </p:cNvCxnSpPr>
          <p:nvPr/>
        </p:nvCxnSpPr>
        <p:spPr>
          <a:xfrm flipV="1">
            <a:off x="2584470" y="2952462"/>
            <a:ext cx="0" cy="89094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FDCF9502-A406-799B-48F6-E9CE9FECB8D4}"/>
              </a:ext>
            </a:extLst>
          </p:cNvPr>
          <p:cNvCxnSpPr>
            <a:cxnSpLocks/>
            <a:endCxn id="13" idx="1"/>
          </p:cNvCxnSpPr>
          <p:nvPr/>
        </p:nvCxnSpPr>
        <p:spPr>
          <a:xfrm>
            <a:off x="2965470" y="6314626"/>
            <a:ext cx="2749530"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3" name="Graphic 62">
            <a:extLst>
              <a:ext uri="{FF2B5EF4-FFF2-40B4-BE49-F238E27FC236}">
                <a16:creationId xmlns:a16="http://schemas.microsoft.com/office/drawing/2014/main" id="{B3A5BF82-881F-ACE8-194C-B0B6C164176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65481" y="5171626"/>
            <a:ext cx="762000" cy="762000"/>
          </a:xfrm>
          <a:prstGeom prst="rect">
            <a:avLst/>
          </a:prstGeom>
        </p:spPr>
      </p:pic>
      <p:pic>
        <p:nvPicPr>
          <p:cNvPr id="67" name="Graphic 66">
            <a:extLst>
              <a:ext uri="{FF2B5EF4-FFF2-40B4-BE49-F238E27FC236}">
                <a16:creationId xmlns:a16="http://schemas.microsoft.com/office/drawing/2014/main" id="{021BCA91-B7D8-8C5D-5F19-F6FB27437F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21617" y="3405693"/>
            <a:ext cx="762000" cy="762000"/>
          </a:xfrm>
          <a:prstGeom prst="rect">
            <a:avLst/>
          </a:prstGeom>
        </p:spPr>
      </p:pic>
      <p:pic>
        <p:nvPicPr>
          <p:cNvPr id="69" name="Graphic 68">
            <a:extLst>
              <a:ext uri="{FF2B5EF4-FFF2-40B4-BE49-F238E27FC236}">
                <a16:creationId xmlns:a16="http://schemas.microsoft.com/office/drawing/2014/main" id="{749FFA0F-5CFD-441A-9546-FC88571CE9A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65481" y="3416350"/>
            <a:ext cx="762000" cy="762000"/>
          </a:xfrm>
          <a:prstGeom prst="rect">
            <a:avLst/>
          </a:prstGeom>
        </p:spPr>
      </p:pic>
      <p:pic>
        <p:nvPicPr>
          <p:cNvPr id="72" name="Graphic 71">
            <a:extLst>
              <a:ext uri="{FF2B5EF4-FFF2-40B4-BE49-F238E27FC236}">
                <a16:creationId xmlns:a16="http://schemas.microsoft.com/office/drawing/2014/main" id="{5B3E8324-59C4-1471-72AD-F5E31A32236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221617" y="5171626"/>
            <a:ext cx="762000" cy="762000"/>
          </a:xfrm>
          <a:prstGeom prst="rect">
            <a:avLst/>
          </a:prstGeom>
        </p:spPr>
      </p:pic>
      <p:sp>
        <p:nvSpPr>
          <p:cNvPr id="74" name="TextBox 73">
            <a:extLst>
              <a:ext uri="{FF2B5EF4-FFF2-40B4-BE49-F238E27FC236}">
                <a16:creationId xmlns:a16="http://schemas.microsoft.com/office/drawing/2014/main" id="{1A8C7E8B-C5C5-2D6E-6FF1-EEA38ED7CC25}"/>
              </a:ext>
            </a:extLst>
          </p:cNvPr>
          <p:cNvSpPr txBox="1"/>
          <p:nvPr/>
        </p:nvSpPr>
        <p:spPr>
          <a:xfrm>
            <a:off x="1023666"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Main architecture:</a:t>
            </a:r>
            <a:endParaRPr lang="en-US" sz="2000" dirty="0">
              <a:latin typeface="Arial Rounded MT Bold" panose="020F0704030504030204" pitchFamily="34" charset="0"/>
            </a:endParaRPr>
          </a:p>
        </p:txBody>
      </p:sp>
      <p:sp>
        <p:nvSpPr>
          <p:cNvPr id="75" name="TextBox 74">
            <a:extLst>
              <a:ext uri="{FF2B5EF4-FFF2-40B4-BE49-F238E27FC236}">
                <a16:creationId xmlns:a16="http://schemas.microsoft.com/office/drawing/2014/main" id="{8B7AB3A9-BE84-C4AF-4CEA-32DB8F9126F0}"/>
              </a:ext>
            </a:extLst>
          </p:cNvPr>
          <p:cNvSpPr txBox="1"/>
          <p:nvPr/>
        </p:nvSpPr>
        <p:spPr>
          <a:xfrm>
            <a:off x="7597497"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Additional services:</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4144060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5" name="Graphic 14">
            <a:extLst>
              <a:ext uri="{FF2B5EF4-FFF2-40B4-BE49-F238E27FC236}">
                <a16:creationId xmlns:a16="http://schemas.microsoft.com/office/drawing/2014/main" id="{DAF577F8-E428-0C93-A5C8-15006FA055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514" y="1674060"/>
            <a:ext cx="1540509" cy="1540509"/>
          </a:xfrm>
          <a:prstGeom prst="rect">
            <a:avLst/>
          </a:prstGeom>
        </p:spPr>
      </p:pic>
      <p:sp>
        <p:nvSpPr>
          <p:cNvPr id="74" name="TextBox 73">
            <a:extLst>
              <a:ext uri="{FF2B5EF4-FFF2-40B4-BE49-F238E27FC236}">
                <a16:creationId xmlns:a16="http://schemas.microsoft.com/office/drawing/2014/main" id="{1A8C7E8B-C5C5-2D6E-6FF1-EEA38ED7CC25}"/>
              </a:ext>
            </a:extLst>
          </p:cNvPr>
          <p:cNvSpPr txBox="1"/>
          <p:nvPr/>
        </p:nvSpPr>
        <p:spPr>
          <a:xfrm>
            <a:off x="3269349" y="4419799"/>
            <a:ext cx="7651328" cy="1938992"/>
          </a:xfrm>
          <a:prstGeom prst="rect">
            <a:avLst/>
          </a:prstGeom>
          <a:noFill/>
        </p:spPr>
        <p:txBody>
          <a:bodyPr wrap="square" rtlCol="0">
            <a:spAutoFit/>
          </a:bodyPr>
          <a:lstStyle/>
          <a:p>
            <a:r>
              <a:rPr lang="en-US" sz="2400" dirty="0">
                <a:latin typeface="Arial Rounded MT Bold" panose="020F0704030504030204" pitchFamily="34" charset="0"/>
              </a:rPr>
              <a:t>Amazon identity and access management:</a:t>
            </a:r>
          </a:p>
          <a:p>
            <a:pPr marL="800100" lvl="1" indent="-342900">
              <a:buFont typeface="Arial" panose="020B0604020202020204" pitchFamily="34" charset="0"/>
              <a:buChar char="•"/>
            </a:pPr>
            <a:r>
              <a:rPr lang="en-US" sz="2400" dirty="0">
                <a:latin typeface="Arial Rounded MT Bold" panose="020F0704030504030204" pitchFamily="34" charset="0"/>
              </a:rPr>
              <a:t>Manages user creation and access to resources </a:t>
            </a:r>
          </a:p>
          <a:p>
            <a:pPr marL="800100" lvl="1" indent="-342900">
              <a:buFont typeface="Arial" panose="020B0604020202020204" pitchFamily="34" charset="0"/>
              <a:buChar char="•"/>
            </a:pPr>
            <a:r>
              <a:rPr lang="en-US" sz="2400" dirty="0">
                <a:latin typeface="Arial Rounded MT Bold" panose="020F0704030504030204" pitchFamily="34" charset="0"/>
              </a:rPr>
              <a:t>Helped team members to collaborate on building the </a:t>
            </a:r>
            <a:r>
              <a:rPr lang="en-US" sz="2400" dirty="0" err="1">
                <a:latin typeface="Arial Rounded MT Bold" panose="020F0704030504030204" pitchFamily="34" charset="0"/>
              </a:rPr>
              <a:t>architicture</a:t>
            </a:r>
            <a:endParaRPr lang="en-US" sz="2400" dirty="0">
              <a:latin typeface="Arial Rounded MT Bold" panose="020F0704030504030204" pitchFamily="34" charset="0"/>
            </a:endParaRPr>
          </a:p>
        </p:txBody>
      </p:sp>
      <p:pic>
        <p:nvPicPr>
          <p:cNvPr id="5" name="Graphic 4">
            <a:extLst>
              <a:ext uri="{FF2B5EF4-FFF2-40B4-BE49-F238E27FC236}">
                <a16:creationId xmlns:a16="http://schemas.microsoft.com/office/drawing/2014/main" id="{A5B92EFB-322B-E971-0028-25FC23D6AA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0514" y="4619041"/>
            <a:ext cx="1540509" cy="1540509"/>
          </a:xfrm>
          <a:prstGeom prst="rect">
            <a:avLst/>
          </a:prstGeom>
        </p:spPr>
      </p:pic>
      <p:sp>
        <p:nvSpPr>
          <p:cNvPr id="7" name="TextBox 6">
            <a:extLst>
              <a:ext uri="{FF2B5EF4-FFF2-40B4-BE49-F238E27FC236}">
                <a16:creationId xmlns:a16="http://schemas.microsoft.com/office/drawing/2014/main" id="{A0723578-64BC-77D4-FC16-7D257E25BA96}"/>
              </a:ext>
            </a:extLst>
          </p:cNvPr>
          <p:cNvSpPr txBox="1"/>
          <p:nvPr/>
        </p:nvSpPr>
        <p:spPr>
          <a:xfrm>
            <a:off x="3269349" y="1530575"/>
            <a:ext cx="7651328" cy="2308324"/>
          </a:xfrm>
          <a:prstGeom prst="rect">
            <a:avLst/>
          </a:prstGeom>
          <a:noFill/>
        </p:spPr>
        <p:txBody>
          <a:bodyPr wrap="square" rtlCol="0">
            <a:spAutoFit/>
          </a:bodyPr>
          <a:lstStyle/>
          <a:p>
            <a:r>
              <a:rPr lang="en-US" sz="2400" dirty="0">
                <a:latin typeface="Arial Rounded MT Bold" panose="020F0704030504030204" pitchFamily="34" charset="0"/>
              </a:rPr>
              <a:t>Amazon simple notification services (SNS):</a:t>
            </a:r>
          </a:p>
          <a:p>
            <a:pPr marL="800100" lvl="1" indent="-342900">
              <a:buFont typeface="Arial" panose="020B0604020202020204" pitchFamily="34" charset="0"/>
              <a:buChar char="•"/>
            </a:pPr>
            <a:r>
              <a:rPr lang="en-US" sz="2400" dirty="0">
                <a:latin typeface="Arial Rounded MT Bold" panose="020F0704030504030204" pitchFamily="34" charset="0"/>
              </a:rPr>
              <a:t>Sends a message to subscribers when activated </a:t>
            </a:r>
          </a:p>
          <a:p>
            <a:endParaRPr lang="en-US" sz="2400" dirty="0">
              <a:latin typeface="Arial Rounded MT Bold" panose="020F0704030504030204" pitchFamily="34" charset="0"/>
            </a:endParaRPr>
          </a:p>
          <a:p>
            <a:r>
              <a:rPr lang="en-US" sz="2400" dirty="0">
                <a:latin typeface="Arial Rounded MT Bold" panose="020F0704030504030204" pitchFamily="34" charset="0"/>
              </a:rPr>
              <a:t>Amazon event bridge:</a:t>
            </a:r>
          </a:p>
          <a:p>
            <a:pPr marL="800100" lvl="1" indent="-342900">
              <a:buFont typeface="Arial" panose="020B0604020202020204" pitchFamily="34" charset="0"/>
              <a:buChar char="•"/>
            </a:pPr>
            <a:r>
              <a:rPr lang="en-US" sz="2400" dirty="0">
                <a:latin typeface="Arial Rounded MT Bold" panose="020F0704030504030204" pitchFamily="34" charset="0"/>
              </a:rPr>
              <a:t>Send an event that activates (SNS) topic</a:t>
            </a:r>
          </a:p>
        </p:txBody>
      </p:sp>
    </p:spTree>
    <p:extLst>
      <p:ext uri="{BB962C8B-B14F-4D97-AF65-F5344CB8AC3E}">
        <p14:creationId xmlns:p14="http://schemas.microsoft.com/office/powerpoint/2010/main" val="3903211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10" name="Graphic 9">
            <a:extLst>
              <a:ext uri="{FF2B5EF4-FFF2-40B4-BE49-F238E27FC236}">
                <a16:creationId xmlns:a16="http://schemas.microsoft.com/office/drawing/2014/main" id="{616D5C74-B274-D8DA-EB17-68956C096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470" y="5933626"/>
            <a:ext cx="762000" cy="762000"/>
          </a:xfrm>
          <a:prstGeom prst="rect">
            <a:avLst/>
          </a:prstGeom>
        </p:spPr>
      </p:pic>
      <p:pic>
        <p:nvPicPr>
          <p:cNvPr id="13" name="Graphic 12">
            <a:extLst>
              <a:ext uri="{FF2B5EF4-FFF2-40B4-BE49-F238E27FC236}">
                <a16:creationId xmlns:a16="http://schemas.microsoft.com/office/drawing/2014/main" id="{C642B459-DFBA-1C2E-7207-6CE274E476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5000" y="5933626"/>
            <a:ext cx="762000" cy="762000"/>
          </a:xfrm>
          <a:prstGeom prst="rect">
            <a:avLst/>
          </a:prstGeom>
        </p:spPr>
      </p:pic>
      <p:pic>
        <p:nvPicPr>
          <p:cNvPr id="15" name="Graphic 14">
            <a:extLst>
              <a:ext uri="{FF2B5EF4-FFF2-40B4-BE49-F238E27FC236}">
                <a16:creationId xmlns:a16="http://schemas.microsoft.com/office/drawing/2014/main" id="{DAF577F8-E428-0C93-A5C8-15006FA055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5000" y="3843405"/>
            <a:ext cx="762000" cy="762000"/>
          </a:xfrm>
          <a:prstGeom prst="rect">
            <a:avLst/>
          </a:prstGeom>
        </p:spPr>
      </p:pic>
      <p:pic>
        <p:nvPicPr>
          <p:cNvPr id="18" name="Graphic 17">
            <a:extLst>
              <a:ext uri="{FF2B5EF4-FFF2-40B4-BE49-F238E27FC236}">
                <a16:creationId xmlns:a16="http://schemas.microsoft.com/office/drawing/2014/main" id="{F26B00D1-EEF4-D065-6807-66E1284B25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03470" y="3860031"/>
            <a:ext cx="762000" cy="762000"/>
          </a:xfrm>
          <a:prstGeom prst="rect">
            <a:avLst/>
          </a:prstGeom>
        </p:spPr>
      </p:pic>
      <p:pic>
        <p:nvPicPr>
          <p:cNvPr id="22" name="Graphic 21">
            <a:extLst>
              <a:ext uri="{FF2B5EF4-FFF2-40B4-BE49-F238E27FC236}">
                <a16:creationId xmlns:a16="http://schemas.microsoft.com/office/drawing/2014/main" id="{1AEE2D35-452A-5237-0A3B-CE76CF41F5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03470" y="2190462"/>
            <a:ext cx="762000" cy="762000"/>
          </a:xfrm>
          <a:prstGeom prst="rect">
            <a:avLst/>
          </a:prstGeom>
        </p:spPr>
      </p:pic>
      <p:pic>
        <p:nvPicPr>
          <p:cNvPr id="25" name="Graphic 24">
            <a:extLst>
              <a:ext uri="{FF2B5EF4-FFF2-40B4-BE49-F238E27FC236}">
                <a16:creationId xmlns:a16="http://schemas.microsoft.com/office/drawing/2014/main" id="{CF841093-E57C-CEAC-0388-0648677A0D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7596" y="3860031"/>
            <a:ext cx="762000" cy="762000"/>
          </a:xfrm>
          <a:prstGeom prst="rect">
            <a:avLst/>
          </a:prstGeom>
        </p:spPr>
      </p:pic>
      <p:pic>
        <p:nvPicPr>
          <p:cNvPr id="26" name="Graphic 25">
            <a:extLst>
              <a:ext uri="{FF2B5EF4-FFF2-40B4-BE49-F238E27FC236}">
                <a16:creationId xmlns:a16="http://schemas.microsoft.com/office/drawing/2014/main" id="{7B11AAD3-9632-A0C1-02EA-E80E6E1ECB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59235" y="3860031"/>
            <a:ext cx="762000" cy="762000"/>
          </a:xfrm>
          <a:prstGeom prst="rect">
            <a:avLst/>
          </a:prstGeom>
        </p:spPr>
      </p:pic>
      <p:cxnSp>
        <p:nvCxnSpPr>
          <p:cNvPr id="27" name="Straight Arrow Connector 26">
            <a:extLst>
              <a:ext uri="{FF2B5EF4-FFF2-40B4-BE49-F238E27FC236}">
                <a16:creationId xmlns:a16="http://schemas.microsoft.com/office/drawing/2014/main" id="{76CB93AC-3F1A-A8CA-F0AC-95FD6EA4A22D}"/>
              </a:ext>
            </a:extLst>
          </p:cNvPr>
          <p:cNvCxnSpPr>
            <a:cxnSpLocks/>
          </p:cNvCxnSpPr>
          <p:nvPr/>
        </p:nvCxnSpPr>
        <p:spPr>
          <a:xfrm>
            <a:off x="2698770"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019E0843-FFC7-B5D5-3342-00D7DA323F8F}"/>
              </a:ext>
            </a:extLst>
          </p:cNvPr>
          <p:cNvCxnSpPr>
            <a:cxnSpLocks/>
          </p:cNvCxnSpPr>
          <p:nvPr/>
        </p:nvCxnSpPr>
        <p:spPr>
          <a:xfrm flipV="1">
            <a:off x="2434609" y="4622031"/>
            <a:ext cx="0" cy="1311595"/>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E406315E-AD6F-A32A-91F9-4EEB97B52410}"/>
              </a:ext>
            </a:extLst>
          </p:cNvPr>
          <p:cNvCxnSpPr>
            <a:cxnSpLocks/>
            <a:endCxn id="18" idx="1"/>
          </p:cNvCxnSpPr>
          <p:nvPr/>
        </p:nvCxnSpPr>
        <p:spPr>
          <a:xfrm>
            <a:off x="1269596" y="4241031"/>
            <a:ext cx="93387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CE96E55-9820-5CDB-B59D-B863728FB7E6}"/>
              </a:ext>
            </a:extLst>
          </p:cNvPr>
          <p:cNvCxnSpPr>
            <a:cxnSpLocks/>
            <a:endCxn id="26" idx="1"/>
          </p:cNvCxnSpPr>
          <p:nvPr/>
        </p:nvCxnSpPr>
        <p:spPr>
          <a:xfrm>
            <a:off x="2965470"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7FADB73B-45C7-6A14-0F44-9735AAC32B8A}"/>
              </a:ext>
            </a:extLst>
          </p:cNvPr>
          <p:cNvCxnSpPr>
            <a:cxnSpLocks/>
          </p:cNvCxnSpPr>
          <p:nvPr/>
        </p:nvCxnSpPr>
        <p:spPr>
          <a:xfrm>
            <a:off x="4721235" y="4241031"/>
            <a:ext cx="993765"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89B6E8F5-291E-9C54-6E31-047763BBEF7D}"/>
              </a:ext>
            </a:extLst>
          </p:cNvPr>
          <p:cNvCxnSpPr>
            <a:cxnSpLocks/>
            <a:endCxn id="22" idx="2"/>
          </p:cNvCxnSpPr>
          <p:nvPr/>
        </p:nvCxnSpPr>
        <p:spPr>
          <a:xfrm flipV="1">
            <a:off x="2584470" y="2952462"/>
            <a:ext cx="0" cy="89094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FDCF9502-A406-799B-48F6-E9CE9FECB8D4}"/>
              </a:ext>
            </a:extLst>
          </p:cNvPr>
          <p:cNvCxnSpPr>
            <a:cxnSpLocks/>
            <a:endCxn id="13" idx="1"/>
          </p:cNvCxnSpPr>
          <p:nvPr/>
        </p:nvCxnSpPr>
        <p:spPr>
          <a:xfrm>
            <a:off x="2965470" y="6314626"/>
            <a:ext cx="2749530"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3" name="Graphic 62">
            <a:extLst>
              <a:ext uri="{FF2B5EF4-FFF2-40B4-BE49-F238E27FC236}">
                <a16:creationId xmlns:a16="http://schemas.microsoft.com/office/drawing/2014/main" id="{B3A5BF82-881F-ACE8-194C-B0B6C164176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65481" y="5171626"/>
            <a:ext cx="762000" cy="762000"/>
          </a:xfrm>
          <a:prstGeom prst="rect">
            <a:avLst/>
          </a:prstGeom>
        </p:spPr>
      </p:pic>
      <p:pic>
        <p:nvPicPr>
          <p:cNvPr id="67" name="Graphic 66">
            <a:extLst>
              <a:ext uri="{FF2B5EF4-FFF2-40B4-BE49-F238E27FC236}">
                <a16:creationId xmlns:a16="http://schemas.microsoft.com/office/drawing/2014/main" id="{021BCA91-B7D8-8C5D-5F19-F6FB27437F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21617" y="3405693"/>
            <a:ext cx="762000" cy="762000"/>
          </a:xfrm>
          <a:prstGeom prst="rect">
            <a:avLst/>
          </a:prstGeom>
        </p:spPr>
      </p:pic>
      <p:pic>
        <p:nvPicPr>
          <p:cNvPr id="69" name="Graphic 68">
            <a:extLst>
              <a:ext uri="{FF2B5EF4-FFF2-40B4-BE49-F238E27FC236}">
                <a16:creationId xmlns:a16="http://schemas.microsoft.com/office/drawing/2014/main" id="{749FFA0F-5CFD-441A-9546-FC88571CE9A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65481" y="3416350"/>
            <a:ext cx="762000" cy="762000"/>
          </a:xfrm>
          <a:prstGeom prst="rect">
            <a:avLst/>
          </a:prstGeom>
        </p:spPr>
      </p:pic>
      <p:pic>
        <p:nvPicPr>
          <p:cNvPr id="72" name="Graphic 71">
            <a:extLst>
              <a:ext uri="{FF2B5EF4-FFF2-40B4-BE49-F238E27FC236}">
                <a16:creationId xmlns:a16="http://schemas.microsoft.com/office/drawing/2014/main" id="{5B3E8324-59C4-1471-72AD-F5E31A32236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221617" y="5171626"/>
            <a:ext cx="762000" cy="762000"/>
          </a:xfrm>
          <a:prstGeom prst="rect">
            <a:avLst/>
          </a:prstGeom>
        </p:spPr>
      </p:pic>
      <p:sp>
        <p:nvSpPr>
          <p:cNvPr id="74" name="TextBox 73">
            <a:extLst>
              <a:ext uri="{FF2B5EF4-FFF2-40B4-BE49-F238E27FC236}">
                <a16:creationId xmlns:a16="http://schemas.microsoft.com/office/drawing/2014/main" id="{1A8C7E8B-C5C5-2D6E-6FF1-EEA38ED7CC25}"/>
              </a:ext>
            </a:extLst>
          </p:cNvPr>
          <p:cNvSpPr txBox="1"/>
          <p:nvPr/>
        </p:nvSpPr>
        <p:spPr>
          <a:xfrm>
            <a:off x="1023666"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Main architecture:</a:t>
            </a:r>
            <a:endParaRPr lang="en-US" sz="2000" dirty="0">
              <a:latin typeface="Arial Rounded MT Bold" panose="020F0704030504030204" pitchFamily="34" charset="0"/>
            </a:endParaRPr>
          </a:p>
        </p:txBody>
      </p:sp>
      <p:sp>
        <p:nvSpPr>
          <p:cNvPr id="75" name="TextBox 74">
            <a:extLst>
              <a:ext uri="{FF2B5EF4-FFF2-40B4-BE49-F238E27FC236}">
                <a16:creationId xmlns:a16="http://schemas.microsoft.com/office/drawing/2014/main" id="{8B7AB3A9-BE84-C4AF-4CEA-32DB8F9126F0}"/>
              </a:ext>
            </a:extLst>
          </p:cNvPr>
          <p:cNvSpPr txBox="1"/>
          <p:nvPr/>
        </p:nvSpPr>
        <p:spPr>
          <a:xfrm>
            <a:off x="7597497" y="1428454"/>
            <a:ext cx="3497967" cy="461665"/>
          </a:xfrm>
          <a:prstGeom prst="rect">
            <a:avLst/>
          </a:prstGeom>
          <a:noFill/>
        </p:spPr>
        <p:txBody>
          <a:bodyPr wrap="square" rtlCol="0">
            <a:spAutoFit/>
          </a:bodyPr>
          <a:lstStyle/>
          <a:p>
            <a:r>
              <a:rPr lang="en-US" sz="2400" dirty="0">
                <a:latin typeface="Arial Rounded MT Bold" panose="020F0704030504030204" pitchFamily="34" charset="0"/>
              </a:rPr>
              <a:t>Additional services:</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800659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0" y="-1333507"/>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0" y="-1200088"/>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4" name="Rectangle 63">
            <a:extLst>
              <a:ext uri="{FF2B5EF4-FFF2-40B4-BE49-F238E27FC236}">
                <a16:creationId xmlns:a16="http://schemas.microsoft.com/office/drawing/2014/main" id="{3FD229DB-1715-995E-6479-CC1694AA603C}"/>
              </a:ext>
            </a:extLst>
          </p:cNvPr>
          <p:cNvSpPr/>
          <p:nvPr/>
        </p:nvSpPr>
        <p:spPr>
          <a:xfrm>
            <a:off x="0" y="-31168"/>
            <a:ext cx="12192000" cy="1022926"/>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Arial Rounded MT Bold" panose="020F0704030504030204" pitchFamily="34" charset="0"/>
              </a:rPr>
              <a:t>  Model deployment</a:t>
            </a:r>
          </a:p>
        </p:txBody>
      </p:sp>
      <p:pic>
        <p:nvPicPr>
          <p:cNvPr id="63" name="Graphic 62">
            <a:extLst>
              <a:ext uri="{FF2B5EF4-FFF2-40B4-BE49-F238E27FC236}">
                <a16:creationId xmlns:a16="http://schemas.microsoft.com/office/drawing/2014/main" id="{B3A5BF82-881F-ACE8-194C-B0B6C16417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466" y="3188506"/>
            <a:ext cx="1540509" cy="1540509"/>
          </a:xfrm>
          <a:prstGeom prst="rect">
            <a:avLst/>
          </a:prstGeom>
        </p:spPr>
      </p:pic>
      <p:pic>
        <p:nvPicPr>
          <p:cNvPr id="67" name="Graphic 66">
            <a:extLst>
              <a:ext uri="{FF2B5EF4-FFF2-40B4-BE49-F238E27FC236}">
                <a16:creationId xmlns:a16="http://schemas.microsoft.com/office/drawing/2014/main" id="{021BCA91-B7D8-8C5D-5F19-F6FB27437F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466" y="1202715"/>
            <a:ext cx="1540509" cy="1540509"/>
          </a:xfrm>
          <a:prstGeom prst="rect">
            <a:avLst/>
          </a:prstGeom>
        </p:spPr>
      </p:pic>
      <p:pic>
        <p:nvPicPr>
          <p:cNvPr id="72" name="Graphic 71">
            <a:extLst>
              <a:ext uri="{FF2B5EF4-FFF2-40B4-BE49-F238E27FC236}">
                <a16:creationId xmlns:a16="http://schemas.microsoft.com/office/drawing/2014/main" id="{5B3E8324-59C4-1471-72AD-F5E31A3223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8465" y="5174297"/>
            <a:ext cx="1540510" cy="1540510"/>
          </a:xfrm>
          <a:prstGeom prst="rect">
            <a:avLst/>
          </a:prstGeom>
        </p:spPr>
      </p:pic>
      <p:sp>
        <p:nvSpPr>
          <p:cNvPr id="3" name="TextBox 2">
            <a:extLst>
              <a:ext uri="{FF2B5EF4-FFF2-40B4-BE49-F238E27FC236}">
                <a16:creationId xmlns:a16="http://schemas.microsoft.com/office/drawing/2014/main" id="{0D35EFDC-7D2F-3A1B-C9C2-5955FC52B9D9}"/>
              </a:ext>
            </a:extLst>
          </p:cNvPr>
          <p:cNvSpPr txBox="1"/>
          <p:nvPr/>
        </p:nvSpPr>
        <p:spPr>
          <a:xfrm>
            <a:off x="2223486" y="1372804"/>
            <a:ext cx="9151252" cy="1200329"/>
          </a:xfrm>
          <a:prstGeom prst="rect">
            <a:avLst/>
          </a:prstGeom>
          <a:noFill/>
        </p:spPr>
        <p:txBody>
          <a:bodyPr wrap="square" rtlCol="0">
            <a:spAutoFit/>
          </a:bodyPr>
          <a:lstStyle/>
          <a:p>
            <a:r>
              <a:rPr lang="en-US" sz="2400" dirty="0">
                <a:latin typeface="Arial Rounded MT Bold" panose="020F0704030504030204" pitchFamily="34" charset="0"/>
              </a:rPr>
              <a:t>Amazon budgets</a:t>
            </a:r>
          </a:p>
          <a:p>
            <a:pPr marL="800100" lvl="1" indent="-342900">
              <a:buFont typeface="Arial" panose="020B0604020202020204" pitchFamily="34" charset="0"/>
              <a:buChar char="•"/>
            </a:pPr>
            <a:r>
              <a:rPr lang="en-US" sz="2400" dirty="0">
                <a:latin typeface="Arial Rounded MT Bold" panose="020F0704030504030204" pitchFamily="34" charset="0"/>
              </a:rPr>
              <a:t>Sends a budget notification when we exceed determined budget</a:t>
            </a:r>
          </a:p>
        </p:txBody>
      </p:sp>
      <p:sp>
        <p:nvSpPr>
          <p:cNvPr id="5" name="TextBox 4">
            <a:extLst>
              <a:ext uri="{FF2B5EF4-FFF2-40B4-BE49-F238E27FC236}">
                <a16:creationId xmlns:a16="http://schemas.microsoft.com/office/drawing/2014/main" id="{71898CCF-4B54-4C15-7DA6-AACAD21E2EB0}"/>
              </a:ext>
            </a:extLst>
          </p:cNvPr>
          <p:cNvSpPr txBox="1"/>
          <p:nvPr/>
        </p:nvSpPr>
        <p:spPr>
          <a:xfrm>
            <a:off x="2223486" y="3266555"/>
            <a:ext cx="9151252" cy="1200329"/>
          </a:xfrm>
          <a:prstGeom prst="rect">
            <a:avLst/>
          </a:prstGeom>
          <a:noFill/>
        </p:spPr>
        <p:txBody>
          <a:bodyPr wrap="square" rtlCol="0">
            <a:spAutoFit/>
          </a:bodyPr>
          <a:lstStyle/>
          <a:p>
            <a:r>
              <a:rPr lang="en-US" sz="2400" dirty="0">
                <a:latin typeface="Arial Rounded MT Bold" panose="020F0704030504030204" pitchFamily="34" charset="0"/>
              </a:rPr>
              <a:t>Amazon </a:t>
            </a:r>
            <a:r>
              <a:rPr lang="en-US" sz="2400" dirty="0" err="1">
                <a:latin typeface="Arial Rounded MT Bold" panose="020F0704030504030204" pitchFamily="34" charset="0"/>
              </a:rPr>
              <a:t>sagemaker</a:t>
            </a:r>
            <a:endParaRPr lang="en-US" sz="2400" dirty="0">
              <a:latin typeface="Arial Rounded MT Bold" panose="020F0704030504030204" pitchFamily="34" charset="0"/>
            </a:endParaRPr>
          </a:p>
          <a:p>
            <a:pPr marL="800100" lvl="1" indent="-342900">
              <a:buFont typeface="Arial" panose="020B0604020202020204" pitchFamily="34" charset="0"/>
              <a:buChar char="•"/>
            </a:pPr>
            <a:r>
              <a:rPr lang="en-US" sz="2400" dirty="0">
                <a:latin typeface="Arial Rounded MT Bold" panose="020F0704030504030204" pitchFamily="34" charset="0"/>
              </a:rPr>
              <a:t>Can use notebook instance to do all machine learning pipeline</a:t>
            </a:r>
          </a:p>
        </p:txBody>
      </p:sp>
      <p:sp>
        <p:nvSpPr>
          <p:cNvPr id="7" name="TextBox 6">
            <a:extLst>
              <a:ext uri="{FF2B5EF4-FFF2-40B4-BE49-F238E27FC236}">
                <a16:creationId xmlns:a16="http://schemas.microsoft.com/office/drawing/2014/main" id="{B12833F9-1704-A415-3794-A9782AEBD73B}"/>
              </a:ext>
            </a:extLst>
          </p:cNvPr>
          <p:cNvSpPr txBox="1"/>
          <p:nvPr/>
        </p:nvSpPr>
        <p:spPr>
          <a:xfrm>
            <a:off x="2223486" y="5255091"/>
            <a:ext cx="9151252" cy="1200329"/>
          </a:xfrm>
          <a:prstGeom prst="rect">
            <a:avLst/>
          </a:prstGeom>
          <a:noFill/>
        </p:spPr>
        <p:txBody>
          <a:bodyPr wrap="square" rtlCol="0">
            <a:spAutoFit/>
          </a:bodyPr>
          <a:lstStyle/>
          <a:p>
            <a:r>
              <a:rPr lang="en-US" sz="2400" dirty="0">
                <a:latin typeface="Arial Rounded MT Bold" panose="020F0704030504030204" pitchFamily="34" charset="0"/>
              </a:rPr>
              <a:t>Amazon simple storage service (S3)</a:t>
            </a:r>
          </a:p>
          <a:p>
            <a:pPr marL="800100" lvl="1" indent="-342900">
              <a:buFont typeface="Arial" panose="020B0604020202020204" pitchFamily="34" charset="0"/>
              <a:buChar char="•"/>
            </a:pPr>
            <a:r>
              <a:rPr lang="en-US" sz="2400" dirty="0">
                <a:latin typeface="Arial Rounded MT Bold" panose="020F0704030504030204" pitchFamily="34" charset="0"/>
              </a:rPr>
              <a:t>Can be used to store the data used and the model developed</a:t>
            </a:r>
          </a:p>
        </p:txBody>
      </p:sp>
    </p:spTree>
    <p:extLst>
      <p:ext uri="{BB962C8B-B14F-4D97-AF65-F5344CB8AC3E}">
        <p14:creationId xmlns:p14="http://schemas.microsoft.com/office/powerpoint/2010/main" val="4057076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29964" y="133417"/>
            <a:ext cx="7750037"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Machine learning pipeline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9ECF578-13FE-0C62-F729-D8DD35C8E0BB}"/>
              </a:ext>
            </a:extLst>
          </p:cNvPr>
          <p:cNvSpPr txBox="1"/>
          <p:nvPr/>
        </p:nvSpPr>
        <p:spPr>
          <a:xfrm>
            <a:off x="158240" y="1809750"/>
            <a:ext cx="2212253" cy="369332"/>
          </a:xfrm>
          <a:prstGeom prst="rect">
            <a:avLst/>
          </a:prstGeom>
          <a:noFill/>
        </p:spPr>
        <p:txBody>
          <a:bodyPr wrap="square" rtlCol="0">
            <a:spAutoFit/>
          </a:bodyPr>
          <a:lstStyle/>
          <a:p>
            <a:r>
              <a:rPr lang="en-US" dirty="0">
                <a:latin typeface="Arial Rounded MT Bold" panose="020F0704030504030204" pitchFamily="34" charset="0"/>
              </a:rPr>
              <a:t>Business Problem</a:t>
            </a:r>
          </a:p>
        </p:txBody>
      </p:sp>
      <p:cxnSp>
        <p:nvCxnSpPr>
          <p:cNvPr id="5" name="Straight Arrow Connector 4">
            <a:extLst>
              <a:ext uri="{FF2B5EF4-FFF2-40B4-BE49-F238E27FC236}">
                <a16:creationId xmlns:a16="http://schemas.microsoft.com/office/drawing/2014/main" id="{33048C7A-AA77-AEC5-1E89-8A93128D36A7}"/>
              </a:ext>
            </a:extLst>
          </p:cNvPr>
          <p:cNvCxnSpPr>
            <a:cxnSpLocks/>
            <a:stCxn id="2" idx="2"/>
            <a:endCxn id="7" idx="0"/>
          </p:cNvCxnSpPr>
          <p:nvPr/>
        </p:nvCxnSpPr>
        <p:spPr>
          <a:xfrm>
            <a:off x="1264367" y="2179082"/>
            <a:ext cx="0"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97E5E4F5-887C-83BA-3472-651F4D882B54}"/>
              </a:ext>
            </a:extLst>
          </p:cNvPr>
          <p:cNvSpPr/>
          <p:nvPr/>
        </p:nvSpPr>
        <p:spPr>
          <a:xfrm>
            <a:off x="528484" y="2952880"/>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Formulate problem</a:t>
            </a:r>
          </a:p>
        </p:txBody>
      </p:sp>
      <p:cxnSp>
        <p:nvCxnSpPr>
          <p:cNvPr id="17" name="Straight Arrow Connector 16">
            <a:extLst>
              <a:ext uri="{FF2B5EF4-FFF2-40B4-BE49-F238E27FC236}">
                <a16:creationId xmlns:a16="http://schemas.microsoft.com/office/drawing/2014/main" id="{09787101-D16B-0D62-9E4A-65E149E14A4A}"/>
              </a:ext>
            </a:extLst>
          </p:cNvPr>
          <p:cNvCxnSpPr>
            <a:cxnSpLocks/>
          </p:cNvCxnSpPr>
          <p:nvPr/>
        </p:nvCxnSpPr>
        <p:spPr>
          <a:xfrm flipH="1">
            <a:off x="1264365" y="3714750"/>
            <a:ext cx="1" cy="773798"/>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ECFE5E59-6AE1-BAB3-02B8-3EE5A34B6D6A}"/>
              </a:ext>
            </a:extLst>
          </p:cNvPr>
          <p:cNvSpPr/>
          <p:nvPr/>
        </p:nvSpPr>
        <p:spPr>
          <a:xfrm>
            <a:off x="528484"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Collect and label data</a:t>
            </a:r>
          </a:p>
        </p:txBody>
      </p:sp>
      <p:cxnSp>
        <p:nvCxnSpPr>
          <p:cNvPr id="20" name="Straight Arrow Connector 19">
            <a:extLst>
              <a:ext uri="{FF2B5EF4-FFF2-40B4-BE49-F238E27FC236}">
                <a16:creationId xmlns:a16="http://schemas.microsoft.com/office/drawing/2014/main" id="{D7FEB089-8BF3-1AA7-5C09-1763A0B95674}"/>
              </a:ext>
            </a:extLst>
          </p:cNvPr>
          <p:cNvCxnSpPr>
            <a:cxnSpLocks/>
            <a:stCxn id="19" idx="3"/>
          </p:cNvCxnSpPr>
          <p:nvPr/>
        </p:nvCxnSpPr>
        <p:spPr>
          <a:xfrm>
            <a:off x="2000250" y="4869483"/>
            <a:ext cx="370243" cy="11733"/>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F1A1D946-28EF-73D9-695E-3B2186368B4F}"/>
              </a:ext>
            </a:extLst>
          </p:cNvPr>
          <p:cNvSpPr/>
          <p:nvPr/>
        </p:nvSpPr>
        <p:spPr>
          <a:xfrm>
            <a:off x="2390737"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Evaluate data</a:t>
            </a:r>
          </a:p>
        </p:txBody>
      </p:sp>
      <p:cxnSp>
        <p:nvCxnSpPr>
          <p:cNvPr id="29" name="Straight Arrow Connector 28">
            <a:extLst>
              <a:ext uri="{FF2B5EF4-FFF2-40B4-BE49-F238E27FC236}">
                <a16:creationId xmlns:a16="http://schemas.microsoft.com/office/drawing/2014/main" id="{F2C1782D-CE2A-CCF7-585A-882D78ACDB70}"/>
              </a:ext>
            </a:extLst>
          </p:cNvPr>
          <p:cNvCxnSpPr>
            <a:cxnSpLocks/>
          </p:cNvCxnSpPr>
          <p:nvPr/>
        </p:nvCxnSpPr>
        <p:spPr>
          <a:xfrm>
            <a:off x="3862503" y="4904682"/>
            <a:ext cx="499947"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812FB325-FBF2-E2B8-3A44-E77A4841D448}"/>
              </a:ext>
            </a:extLst>
          </p:cNvPr>
          <p:cNvSpPr/>
          <p:nvPr/>
        </p:nvSpPr>
        <p:spPr>
          <a:xfrm>
            <a:off x="4362450" y="4402792"/>
            <a:ext cx="1849934" cy="956848"/>
          </a:xfrm>
          <a:prstGeom prst="rect">
            <a:avLst/>
          </a:prstGeom>
          <a:solidFill>
            <a:schemeClr val="accent2"/>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Perform feature engineering</a:t>
            </a:r>
          </a:p>
        </p:txBody>
      </p:sp>
      <p:cxnSp>
        <p:nvCxnSpPr>
          <p:cNvPr id="33" name="Straight Arrow Connector 32">
            <a:extLst>
              <a:ext uri="{FF2B5EF4-FFF2-40B4-BE49-F238E27FC236}">
                <a16:creationId xmlns:a16="http://schemas.microsoft.com/office/drawing/2014/main" id="{5802EC3C-FB91-67DC-184D-3122A56484AA}"/>
              </a:ext>
            </a:extLst>
          </p:cNvPr>
          <p:cNvCxnSpPr>
            <a:cxnSpLocks/>
          </p:cNvCxnSpPr>
          <p:nvPr/>
        </p:nvCxnSpPr>
        <p:spPr>
          <a:xfrm>
            <a:off x="6212115" y="4904682"/>
            <a:ext cx="417016"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87EF9351-9152-02E7-C148-CBCB8061146C}"/>
              </a:ext>
            </a:extLst>
          </p:cNvPr>
          <p:cNvSpPr/>
          <p:nvPr/>
        </p:nvSpPr>
        <p:spPr>
          <a:xfrm>
            <a:off x="6629131"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Select and train model</a:t>
            </a:r>
          </a:p>
        </p:txBody>
      </p:sp>
      <p:cxnSp>
        <p:nvCxnSpPr>
          <p:cNvPr id="35" name="Straight Arrow Connector 34">
            <a:extLst>
              <a:ext uri="{FF2B5EF4-FFF2-40B4-BE49-F238E27FC236}">
                <a16:creationId xmlns:a16="http://schemas.microsoft.com/office/drawing/2014/main" id="{E5F6853D-E02F-1782-5414-5827F72AA732}"/>
              </a:ext>
            </a:extLst>
          </p:cNvPr>
          <p:cNvCxnSpPr>
            <a:cxnSpLocks/>
          </p:cNvCxnSpPr>
          <p:nvPr/>
        </p:nvCxnSpPr>
        <p:spPr>
          <a:xfrm>
            <a:off x="8100897" y="4869483"/>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64D527E0-2B9B-FBB7-A43D-0135D77ABEEA}"/>
              </a:ext>
            </a:extLst>
          </p:cNvPr>
          <p:cNvSpPr/>
          <p:nvPr/>
        </p:nvSpPr>
        <p:spPr>
          <a:xfrm>
            <a:off x="8458200" y="4488548"/>
            <a:ext cx="1471766" cy="761870"/>
          </a:xfrm>
          <a:prstGeom prst="rect">
            <a:avLst/>
          </a:prstGeom>
          <a:solidFill>
            <a:srgbClr val="4D90EF"/>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Evaluate model</a:t>
            </a:r>
          </a:p>
        </p:txBody>
      </p:sp>
      <p:cxnSp>
        <p:nvCxnSpPr>
          <p:cNvPr id="41" name="Straight Arrow Connector 40">
            <a:extLst>
              <a:ext uri="{FF2B5EF4-FFF2-40B4-BE49-F238E27FC236}">
                <a16:creationId xmlns:a16="http://schemas.microsoft.com/office/drawing/2014/main" id="{7ACBE1A3-8AFE-7CD7-9DA2-F90ACE97F6F1}"/>
              </a:ext>
            </a:extLst>
          </p:cNvPr>
          <p:cNvCxnSpPr>
            <a:cxnSpLocks/>
          </p:cNvCxnSpPr>
          <p:nvPr/>
        </p:nvCxnSpPr>
        <p:spPr>
          <a:xfrm>
            <a:off x="9929966" y="4904682"/>
            <a:ext cx="357303"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7C8016AD-764B-F35F-B7BF-1C5E8148B5BD}"/>
              </a:ext>
            </a:extLst>
          </p:cNvPr>
          <p:cNvSpPr/>
          <p:nvPr/>
        </p:nvSpPr>
        <p:spPr>
          <a:xfrm rot="18948755">
            <a:off x="10549481" y="4330298"/>
            <a:ext cx="1148767" cy="1148767"/>
          </a:xfrm>
          <a:prstGeom prst="rect">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664CB7F-6A3C-5708-4D51-D0E637C6770D}"/>
              </a:ext>
            </a:extLst>
          </p:cNvPr>
          <p:cNvSpPr txBox="1"/>
          <p:nvPr/>
        </p:nvSpPr>
        <p:spPr>
          <a:xfrm>
            <a:off x="10389885" y="4419551"/>
            <a:ext cx="1471766" cy="923330"/>
          </a:xfrm>
          <a:prstGeom prst="rect">
            <a:avLst/>
          </a:prstGeom>
          <a:noFill/>
        </p:spPr>
        <p:txBody>
          <a:bodyPr wrap="square" rtlCol="0">
            <a:spAutoFit/>
          </a:bodyPr>
          <a:lstStyle/>
          <a:p>
            <a:pPr algn="ctr"/>
            <a:r>
              <a:rPr lang="en-US" dirty="0">
                <a:solidFill>
                  <a:schemeClr val="bg1"/>
                </a:solidFill>
                <a:latin typeface="Arial Rounded MT Bold" panose="020F0704030504030204" pitchFamily="34" charset="0"/>
              </a:rPr>
              <a:t>Meet business goal</a:t>
            </a:r>
          </a:p>
        </p:txBody>
      </p:sp>
      <p:sp>
        <p:nvSpPr>
          <p:cNvPr id="45" name="Rectangle 44">
            <a:extLst>
              <a:ext uri="{FF2B5EF4-FFF2-40B4-BE49-F238E27FC236}">
                <a16:creationId xmlns:a16="http://schemas.microsoft.com/office/drawing/2014/main" id="{9D9575D8-AD75-63A6-5FDA-8A4F7E03A8DD}"/>
              </a:ext>
            </a:extLst>
          </p:cNvPr>
          <p:cNvSpPr/>
          <p:nvPr/>
        </p:nvSpPr>
        <p:spPr>
          <a:xfrm>
            <a:off x="6373747" y="2952880"/>
            <a:ext cx="1471766" cy="761870"/>
          </a:xfrm>
          <a:prstGeom prst="rect">
            <a:avLst/>
          </a:prstGeom>
          <a:solidFill>
            <a:schemeClr val="accent2">
              <a:lumMod val="60000"/>
              <a:lumOff val="40000"/>
            </a:schemeClr>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Tune model</a:t>
            </a:r>
          </a:p>
        </p:txBody>
      </p:sp>
      <p:cxnSp>
        <p:nvCxnSpPr>
          <p:cNvPr id="47" name="Straight Connector 46">
            <a:extLst>
              <a:ext uri="{FF2B5EF4-FFF2-40B4-BE49-F238E27FC236}">
                <a16:creationId xmlns:a16="http://schemas.microsoft.com/office/drawing/2014/main" id="{B1B52D86-AFA4-CD39-54D6-F06D40238A63}"/>
              </a:ext>
            </a:extLst>
          </p:cNvPr>
          <p:cNvCxnSpPr>
            <a:cxnSpLocks/>
          </p:cNvCxnSpPr>
          <p:nvPr/>
        </p:nvCxnSpPr>
        <p:spPr>
          <a:xfrm flipV="1">
            <a:off x="9187227" y="3333815"/>
            <a:ext cx="0" cy="1154733"/>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158FE35-0B3D-F849-1D88-6B8AB535AD9E}"/>
              </a:ext>
            </a:extLst>
          </p:cNvPr>
          <p:cNvCxnSpPr>
            <a:cxnSpLocks/>
            <a:endCxn id="45" idx="3"/>
          </p:cNvCxnSpPr>
          <p:nvPr/>
        </p:nvCxnSpPr>
        <p:spPr>
          <a:xfrm flipH="1">
            <a:off x="7845513" y="3333815"/>
            <a:ext cx="1341714" cy="0"/>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FD6EB53-49EB-B576-B042-20D3AE839285}"/>
              </a:ext>
            </a:extLst>
          </p:cNvPr>
          <p:cNvCxnSpPr>
            <a:cxnSpLocks/>
          </p:cNvCxnSpPr>
          <p:nvPr/>
        </p:nvCxnSpPr>
        <p:spPr>
          <a:xfrm flipH="1">
            <a:off x="5287417" y="3333815"/>
            <a:ext cx="1086330" cy="0"/>
          </a:xfrm>
          <a:prstGeom prst="line">
            <a:avLst/>
          </a:prstGeom>
          <a:ln w="317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A8E750-DEDE-8934-994C-638A9CB7E5C9}"/>
              </a:ext>
            </a:extLst>
          </p:cNvPr>
          <p:cNvCxnSpPr>
            <a:cxnSpLocks/>
          </p:cNvCxnSpPr>
          <p:nvPr/>
        </p:nvCxnSpPr>
        <p:spPr>
          <a:xfrm>
            <a:off x="5287417" y="3333815"/>
            <a:ext cx="0" cy="1085736"/>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4279883-6073-72F7-2B4C-F8F66BB112B8}"/>
              </a:ext>
            </a:extLst>
          </p:cNvPr>
          <p:cNvCxnSpPr>
            <a:cxnSpLocks/>
          </p:cNvCxnSpPr>
          <p:nvPr/>
        </p:nvCxnSpPr>
        <p:spPr>
          <a:xfrm flipV="1">
            <a:off x="11123864" y="2279215"/>
            <a:ext cx="0" cy="1822434"/>
          </a:xfrm>
          <a:prstGeom prst="straightConnector1">
            <a:avLst/>
          </a:prstGeom>
          <a:ln w="31750" cap="flat" cmpd="sng" algn="ctr">
            <a:solidFill>
              <a:schemeClr val="accent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3FD229DB-1715-995E-6479-CC1694AA603C}"/>
              </a:ext>
            </a:extLst>
          </p:cNvPr>
          <p:cNvSpPr/>
          <p:nvPr/>
        </p:nvSpPr>
        <p:spPr>
          <a:xfrm>
            <a:off x="10198897" y="1298616"/>
            <a:ext cx="1849934" cy="956848"/>
          </a:xfrm>
          <a:prstGeom prst="rect">
            <a:avLst/>
          </a:prstGeom>
          <a:solidFill>
            <a:schemeClr val="accent5">
              <a:lumMod val="50000"/>
            </a:schemeClr>
          </a:solidFill>
          <a:ln>
            <a:solidFill>
              <a:srgbClr val="4D90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Rounded MT Bold" panose="020F0704030504030204" pitchFamily="34" charset="0"/>
              </a:rPr>
              <a:t>Model deployment</a:t>
            </a:r>
          </a:p>
        </p:txBody>
      </p:sp>
      <p:cxnSp>
        <p:nvCxnSpPr>
          <p:cNvPr id="65" name="Straight Connector 64">
            <a:extLst>
              <a:ext uri="{FF2B5EF4-FFF2-40B4-BE49-F238E27FC236}">
                <a16:creationId xmlns:a16="http://schemas.microsoft.com/office/drawing/2014/main" id="{5C9D4913-C83A-63CF-82B4-A553AC40ECE1}"/>
              </a:ext>
            </a:extLst>
          </p:cNvPr>
          <p:cNvCxnSpPr>
            <a:cxnSpLocks/>
            <a:stCxn id="64" idx="1"/>
          </p:cNvCxnSpPr>
          <p:nvPr/>
        </p:nvCxnSpPr>
        <p:spPr>
          <a:xfrm flipH="1">
            <a:off x="3126620" y="1777040"/>
            <a:ext cx="707227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45073BA-2F76-6475-CDB0-08ECAD26CF86}"/>
              </a:ext>
            </a:extLst>
          </p:cNvPr>
          <p:cNvCxnSpPr>
            <a:cxnSpLocks/>
          </p:cNvCxnSpPr>
          <p:nvPr/>
        </p:nvCxnSpPr>
        <p:spPr>
          <a:xfrm>
            <a:off x="3126620" y="1777040"/>
            <a:ext cx="0" cy="2737696"/>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2AF6C552-D9B1-F396-BBA7-C8CD06A9BF8A}"/>
              </a:ext>
            </a:extLst>
          </p:cNvPr>
          <p:cNvCxnSpPr>
            <a:cxnSpLocks/>
          </p:cNvCxnSpPr>
          <p:nvPr/>
        </p:nvCxnSpPr>
        <p:spPr>
          <a:xfrm>
            <a:off x="11123864" y="5716901"/>
            <a:ext cx="0" cy="1007682"/>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2F58E40-9B66-AE20-D949-CE5BF1708057}"/>
              </a:ext>
            </a:extLst>
          </p:cNvPr>
          <p:cNvCxnSpPr>
            <a:cxnSpLocks/>
          </p:cNvCxnSpPr>
          <p:nvPr/>
        </p:nvCxnSpPr>
        <p:spPr>
          <a:xfrm flipH="1">
            <a:off x="5287417" y="6168982"/>
            <a:ext cx="5836447" cy="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98BBAC65-F229-103E-8847-7A096E45617C}"/>
              </a:ext>
            </a:extLst>
          </p:cNvPr>
          <p:cNvCxnSpPr>
            <a:cxnSpLocks/>
            <a:endCxn id="30" idx="2"/>
          </p:cNvCxnSpPr>
          <p:nvPr/>
        </p:nvCxnSpPr>
        <p:spPr>
          <a:xfrm flipV="1">
            <a:off x="5287417" y="5359640"/>
            <a:ext cx="0" cy="809342"/>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161E8B45-3BE3-1A47-B1AD-62B3348C30CB}"/>
              </a:ext>
            </a:extLst>
          </p:cNvPr>
          <p:cNvCxnSpPr>
            <a:cxnSpLocks/>
          </p:cNvCxnSpPr>
          <p:nvPr/>
        </p:nvCxnSpPr>
        <p:spPr>
          <a:xfrm flipH="1" flipV="1">
            <a:off x="1264365" y="6672823"/>
            <a:ext cx="9859498" cy="31280"/>
          </a:xfrm>
          <a:prstGeom prst="line">
            <a:avLst/>
          </a:prstGeom>
          <a:ln w="31750">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069257DF-5B79-106F-9496-2902279ECE89}"/>
              </a:ext>
            </a:extLst>
          </p:cNvPr>
          <p:cNvCxnSpPr>
            <a:cxnSpLocks/>
            <a:endCxn id="19" idx="2"/>
          </p:cNvCxnSpPr>
          <p:nvPr/>
        </p:nvCxnSpPr>
        <p:spPr>
          <a:xfrm flipV="1">
            <a:off x="1264365" y="5250418"/>
            <a:ext cx="2" cy="1422405"/>
          </a:xfrm>
          <a:prstGeom prst="straightConnector1">
            <a:avLst/>
          </a:prstGeom>
          <a:ln w="31750" cap="flat" cmpd="sng" algn="ctr">
            <a:solidFill>
              <a:schemeClr val="accent2">
                <a:lumMod val="50000"/>
              </a:schemeClr>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04A54B41-B9C9-130B-2565-2C0E5A1B8F63}"/>
              </a:ext>
            </a:extLst>
          </p:cNvPr>
          <p:cNvSpPr txBox="1"/>
          <p:nvPr/>
        </p:nvSpPr>
        <p:spPr>
          <a:xfrm>
            <a:off x="10434464" y="3149149"/>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Yes</a:t>
            </a:r>
          </a:p>
        </p:txBody>
      </p:sp>
      <p:sp>
        <p:nvSpPr>
          <p:cNvPr id="94" name="TextBox 93">
            <a:extLst>
              <a:ext uri="{FF2B5EF4-FFF2-40B4-BE49-F238E27FC236}">
                <a16:creationId xmlns:a16="http://schemas.microsoft.com/office/drawing/2014/main" id="{7E583792-D70A-21DF-07BB-F28BD56EF69A}"/>
              </a:ext>
            </a:extLst>
          </p:cNvPr>
          <p:cNvSpPr txBox="1"/>
          <p:nvPr/>
        </p:nvSpPr>
        <p:spPr>
          <a:xfrm>
            <a:off x="10522913" y="5699803"/>
            <a:ext cx="694362" cy="369332"/>
          </a:xfrm>
          <a:prstGeom prst="rect">
            <a:avLst/>
          </a:prstGeom>
          <a:noFill/>
        </p:spPr>
        <p:txBody>
          <a:bodyPr wrap="square" rtlCol="0">
            <a:spAutoFit/>
          </a:bodyPr>
          <a:lstStyle/>
          <a:p>
            <a:pPr algn="ctr"/>
            <a:r>
              <a:rPr lang="en-US" b="1" dirty="0">
                <a:latin typeface="Arial Rounded MT Bold" panose="020F0704030504030204" pitchFamily="34" charset="0"/>
              </a:rPr>
              <a:t>No</a:t>
            </a:r>
          </a:p>
        </p:txBody>
      </p:sp>
      <p:sp>
        <p:nvSpPr>
          <p:cNvPr id="95" name="TextBox 94">
            <a:extLst>
              <a:ext uri="{FF2B5EF4-FFF2-40B4-BE49-F238E27FC236}">
                <a16:creationId xmlns:a16="http://schemas.microsoft.com/office/drawing/2014/main" id="{E59A276D-761E-D00C-E143-B8C9066126FA}"/>
              </a:ext>
            </a:extLst>
          </p:cNvPr>
          <p:cNvSpPr txBox="1"/>
          <p:nvPr/>
        </p:nvSpPr>
        <p:spPr>
          <a:xfrm>
            <a:off x="5358011" y="1374783"/>
            <a:ext cx="3352627" cy="369332"/>
          </a:xfrm>
          <a:prstGeom prst="rect">
            <a:avLst/>
          </a:prstGeom>
          <a:noFill/>
        </p:spPr>
        <p:txBody>
          <a:bodyPr wrap="square" rtlCol="0">
            <a:spAutoFit/>
          </a:bodyPr>
          <a:lstStyle/>
          <a:p>
            <a:pPr algn="ctr"/>
            <a:r>
              <a:rPr lang="en-US" dirty="0">
                <a:latin typeface="Arial Rounded MT Bold" panose="020F0704030504030204" pitchFamily="34" charset="0"/>
              </a:rPr>
              <a:t>New data or re-training</a:t>
            </a:r>
          </a:p>
        </p:txBody>
      </p:sp>
      <p:sp>
        <p:nvSpPr>
          <p:cNvPr id="96" name="TextBox 95">
            <a:extLst>
              <a:ext uri="{FF2B5EF4-FFF2-40B4-BE49-F238E27FC236}">
                <a16:creationId xmlns:a16="http://schemas.microsoft.com/office/drawing/2014/main" id="{60940ED5-26DE-3BF7-2F4C-3BBB34B3BCC6}"/>
              </a:ext>
            </a:extLst>
          </p:cNvPr>
          <p:cNvSpPr txBox="1"/>
          <p:nvPr/>
        </p:nvSpPr>
        <p:spPr>
          <a:xfrm>
            <a:off x="6529326" y="5776954"/>
            <a:ext cx="3352627" cy="369332"/>
          </a:xfrm>
          <a:prstGeom prst="rect">
            <a:avLst/>
          </a:prstGeom>
          <a:noFill/>
        </p:spPr>
        <p:txBody>
          <a:bodyPr wrap="square" rtlCol="0">
            <a:spAutoFit/>
          </a:bodyPr>
          <a:lstStyle/>
          <a:p>
            <a:pPr algn="ctr"/>
            <a:r>
              <a:rPr lang="en-US" dirty="0">
                <a:latin typeface="Arial Rounded MT Bold" panose="020F0704030504030204" pitchFamily="34" charset="0"/>
              </a:rPr>
              <a:t>Feature augmentation</a:t>
            </a:r>
          </a:p>
        </p:txBody>
      </p:sp>
      <p:sp>
        <p:nvSpPr>
          <p:cNvPr id="97" name="TextBox 96">
            <a:extLst>
              <a:ext uri="{FF2B5EF4-FFF2-40B4-BE49-F238E27FC236}">
                <a16:creationId xmlns:a16="http://schemas.microsoft.com/office/drawing/2014/main" id="{2965FA56-8AA5-B626-09FA-BC7E63832BB1}"/>
              </a:ext>
            </a:extLst>
          </p:cNvPr>
          <p:cNvSpPr txBox="1"/>
          <p:nvPr/>
        </p:nvSpPr>
        <p:spPr>
          <a:xfrm>
            <a:off x="3950961" y="6268829"/>
            <a:ext cx="3352627" cy="369332"/>
          </a:xfrm>
          <a:prstGeom prst="rect">
            <a:avLst/>
          </a:prstGeom>
          <a:noFill/>
        </p:spPr>
        <p:txBody>
          <a:bodyPr wrap="square" rtlCol="0">
            <a:spAutoFit/>
          </a:bodyPr>
          <a:lstStyle/>
          <a:p>
            <a:pPr algn="ctr"/>
            <a:r>
              <a:rPr lang="en-US" dirty="0">
                <a:latin typeface="Arial Rounded MT Bold" panose="020F0704030504030204" pitchFamily="34" charset="0"/>
              </a:rPr>
              <a:t>Data augmentation</a:t>
            </a:r>
          </a:p>
        </p:txBody>
      </p:sp>
    </p:spTree>
    <p:extLst>
      <p:ext uri="{BB962C8B-B14F-4D97-AF65-F5344CB8AC3E}">
        <p14:creationId xmlns:p14="http://schemas.microsoft.com/office/powerpoint/2010/main" val="3339639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7">
            <a:extLst>
              <a:ext uri="{FF2B5EF4-FFF2-40B4-BE49-F238E27FC236}">
                <a16:creationId xmlns:a16="http://schemas.microsoft.com/office/drawing/2014/main" id="{98AB0246-6794-B0AD-9BB5-220448C65588}"/>
              </a:ext>
            </a:extLst>
          </p:cNvPr>
          <p:cNvSpPr txBox="1"/>
          <p:nvPr/>
        </p:nvSpPr>
        <p:spPr>
          <a:xfrm>
            <a:off x="111359" y="160967"/>
            <a:ext cx="8575438"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Introduction to maintenance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5ED45F6A-68FE-D0AC-94F0-F3E155BE8362}"/>
              </a:ext>
            </a:extLst>
          </p:cNvPr>
          <p:cNvSpPr txBox="1"/>
          <p:nvPr/>
        </p:nvSpPr>
        <p:spPr>
          <a:xfrm>
            <a:off x="1337568" y="1638300"/>
            <a:ext cx="9486900" cy="646331"/>
          </a:xfrm>
          <a:prstGeom prst="rect">
            <a:avLst/>
          </a:prstGeom>
          <a:noFill/>
        </p:spPr>
        <p:txBody>
          <a:bodyPr wrap="square" rtlCol="0">
            <a:spAutoFit/>
          </a:bodyPr>
          <a:lstStyle/>
          <a:p>
            <a:pPr algn="ctr"/>
            <a:r>
              <a:rPr lang="en-US" sz="3600" dirty="0">
                <a:latin typeface="Arial Rounded MT Bold" panose="020F0704030504030204" pitchFamily="34" charset="0"/>
              </a:rPr>
              <a:t>What Is Machine Maintenance?</a:t>
            </a:r>
          </a:p>
        </p:txBody>
      </p:sp>
      <p:sp>
        <p:nvSpPr>
          <p:cNvPr id="5" name="TextBox 4">
            <a:extLst>
              <a:ext uri="{FF2B5EF4-FFF2-40B4-BE49-F238E27FC236}">
                <a16:creationId xmlns:a16="http://schemas.microsoft.com/office/drawing/2014/main" id="{45B70187-994B-1691-2A92-2C4BB720C2E6}"/>
              </a:ext>
            </a:extLst>
          </p:cNvPr>
          <p:cNvSpPr txBox="1"/>
          <p:nvPr/>
        </p:nvSpPr>
        <p:spPr>
          <a:xfrm>
            <a:off x="1209324" y="2905156"/>
            <a:ext cx="9743388" cy="2246769"/>
          </a:xfrm>
          <a:prstGeom prst="rect">
            <a:avLst/>
          </a:prstGeom>
          <a:noFill/>
        </p:spPr>
        <p:txBody>
          <a:bodyPr wrap="square" rtlCol="0">
            <a:spAutoFit/>
          </a:bodyPr>
          <a:lstStyle/>
          <a:p>
            <a:pPr algn="just"/>
            <a:r>
              <a:rPr lang="en-GB" sz="2800" dirty="0">
                <a:latin typeface="Arial Rounded MT Bold" panose="020F0704030504030204" pitchFamily="34" charset="0"/>
              </a:rPr>
              <a:t>Machine maintenance refers to the tasks and activities performed to keep mechanical equipment in good working condition. This includes regular inspections, cleaning, lubricating, replacing worn parts, making adjustments, and performing repairs</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7712019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403669" y="932204"/>
            <a:ext cx="4993591" cy="4993591"/>
          </a:xfrm>
          <a:prstGeom prst="ellipse">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1152754" y="3105833"/>
            <a:ext cx="3495420"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AGENDA</a:t>
            </a:r>
          </a:p>
        </p:txBody>
      </p:sp>
      <p:sp>
        <p:nvSpPr>
          <p:cNvPr id="12" name="Arc 11">
            <a:extLst>
              <a:ext uri="{FF2B5EF4-FFF2-40B4-BE49-F238E27FC236}">
                <a16:creationId xmlns:a16="http://schemas.microsoft.com/office/drawing/2014/main" id="{A8D5D695-8B8C-E763-7385-2B5F6E3DDD63}"/>
              </a:ext>
            </a:extLst>
          </p:cNvPr>
          <p:cNvSpPr/>
          <p:nvPr/>
        </p:nvSpPr>
        <p:spPr>
          <a:xfrm rot="21348837">
            <a:off x="7384609" y="601328"/>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FC6D49C-DEE5-FE1A-F8C7-C73D8D1B9237}"/>
              </a:ext>
            </a:extLst>
          </p:cNvPr>
          <p:cNvSpPr txBox="1"/>
          <p:nvPr/>
        </p:nvSpPr>
        <p:spPr>
          <a:xfrm>
            <a:off x="5281784" y="2113304"/>
            <a:ext cx="43243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Problem Statement</a:t>
            </a:r>
          </a:p>
        </p:txBody>
      </p:sp>
      <p:sp>
        <p:nvSpPr>
          <p:cNvPr id="7" name="TextBox 6">
            <a:extLst>
              <a:ext uri="{FF2B5EF4-FFF2-40B4-BE49-F238E27FC236}">
                <a16:creationId xmlns:a16="http://schemas.microsoft.com/office/drawing/2014/main" id="{C90D32F3-B922-A862-8B85-6B5FC2623126}"/>
              </a:ext>
            </a:extLst>
          </p:cNvPr>
          <p:cNvSpPr txBox="1"/>
          <p:nvPr/>
        </p:nvSpPr>
        <p:spPr>
          <a:xfrm>
            <a:off x="5672553" y="3228944"/>
            <a:ext cx="499359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Machine learning pipeline</a:t>
            </a:r>
          </a:p>
        </p:txBody>
      </p:sp>
      <p:sp>
        <p:nvSpPr>
          <p:cNvPr id="8" name="TextBox 7">
            <a:extLst>
              <a:ext uri="{FF2B5EF4-FFF2-40B4-BE49-F238E27FC236}">
                <a16:creationId xmlns:a16="http://schemas.microsoft.com/office/drawing/2014/main" id="{12D5B683-16EA-A52C-CED4-049502171761}"/>
              </a:ext>
            </a:extLst>
          </p:cNvPr>
          <p:cNvSpPr txBox="1"/>
          <p:nvPr/>
        </p:nvSpPr>
        <p:spPr>
          <a:xfrm>
            <a:off x="5281784" y="4344584"/>
            <a:ext cx="5384359"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Well-architected framework</a:t>
            </a:r>
          </a:p>
        </p:txBody>
      </p:sp>
    </p:spTree>
    <p:extLst>
      <p:ext uri="{BB962C8B-B14F-4D97-AF65-F5344CB8AC3E}">
        <p14:creationId xmlns:p14="http://schemas.microsoft.com/office/powerpoint/2010/main" val="444952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8" name="Picture 7" descr="The pillars of AWS Well-Architected Framework. See description in slide notes.">
            <a:extLst>
              <a:ext uri="{FF2B5EF4-FFF2-40B4-BE49-F238E27FC236}">
                <a16:creationId xmlns:a16="http://schemas.microsoft.com/office/drawing/2014/main" id="{D7618AFA-B259-FD9E-075E-A31DFAB4DFBB}"/>
              </a:ext>
            </a:extLst>
          </p:cNvPr>
          <p:cNvPicPr>
            <a:picLocks noChangeAspect="1"/>
          </p:cNvPicPr>
          <p:nvPr/>
        </p:nvPicPr>
        <p:blipFill>
          <a:blip r:embed="rId3"/>
          <a:srcRect l="2278" t="47957" r="82662" b="25220"/>
          <a:stretch/>
        </p:blipFill>
        <p:spPr>
          <a:xfrm>
            <a:off x="2330458" y="3658582"/>
            <a:ext cx="1165124" cy="1401098"/>
          </a:xfrm>
          <a:prstGeom prst="rect">
            <a:avLst/>
          </a:prstGeom>
        </p:spPr>
      </p:pic>
      <p:pic>
        <p:nvPicPr>
          <p:cNvPr id="9" name="Picture 8" descr="The pillars of AWS Well-Architected Framework. See description in slide notes.">
            <a:extLst>
              <a:ext uri="{FF2B5EF4-FFF2-40B4-BE49-F238E27FC236}">
                <a16:creationId xmlns:a16="http://schemas.microsoft.com/office/drawing/2014/main" id="{B5B7EFA4-E811-90BA-C141-590F5154ECAF}"/>
              </a:ext>
            </a:extLst>
          </p:cNvPr>
          <p:cNvPicPr>
            <a:picLocks noChangeAspect="1"/>
          </p:cNvPicPr>
          <p:nvPr/>
        </p:nvPicPr>
        <p:blipFill>
          <a:blip r:embed="rId3"/>
          <a:srcRect l="19449" t="48908" r="69126" b="26584"/>
          <a:stretch/>
        </p:blipFill>
        <p:spPr>
          <a:xfrm>
            <a:off x="3719635" y="3724354"/>
            <a:ext cx="883920" cy="1280160"/>
          </a:xfrm>
          <a:prstGeom prst="rect">
            <a:avLst/>
          </a:prstGeom>
        </p:spPr>
      </p:pic>
      <p:pic>
        <p:nvPicPr>
          <p:cNvPr id="10" name="Picture 9" descr="The pillars of AWS Well-Architected Framework. See description in slide notes.">
            <a:extLst>
              <a:ext uri="{FF2B5EF4-FFF2-40B4-BE49-F238E27FC236}">
                <a16:creationId xmlns:a16="http://schemas.microsoft.com/office/drawing/2014/main" id="{7D08B639-00D2-4EA7-FD24-0C8BBA5108EE}"/>
              </a:ext>
            </a:extLst>
          </p:cNvPr>
          <p:cNvPicPr>
            <a:picLocks noChangeAspect="1"/>
          </p:cNvPicPr>
          <p:nvPr/>
        </p:nvPicPr>
        <p:blipFill>
          <a:blip r:embed="rId3"/>
          <a:srcRect l="35108" t="49240" r="51694" b="26253"/>
          <a:stretch/>
        </p:blipFill>
        <p:spPr>
          <a:xfrm>
            <a:off x="4939664" y="3801184"/>
            <a:ext cx="1021080" cy="1280161"/>
          </a:xfrm>
          <a:prstGeom prst="rect">
            <a:avLst/>
          </a:prstGeom>
        </p:spPr>
      </p:pic>
      <p:pic>
        <p:nvPicPr>
          <p:cNvPr id="11" name="Picture 10" descr="The pillars of AWS Well-Architected Framework. See description in slide notes.">
            <a:extLst>
              <a:ext uri="{FF2B5EF4-FFF2-40B4-BE49-F238E27FC236}">
                <a16:creationId xmlns:a16="http://schemas.microsoft.com/office/drawing/2014/main" id="{7DE2F491-14D0-EE98-102F-7CB556FA756B}"/>
              </a:ext>
            </a:extLst>
          </p:cNvPr>
          <p:cNvPicPr>
            <a:picLocks noChangeAspect="1"/>
          </p:cNvPicPr>
          <p:nvPr/>
        </p:nvPicPr>
        <p:blipFill>
          <a:blip r:embed="rId3"/>
          <a:srcRect l="50581" t="49240" r="34359" b="23937"/>
          <a:stretch/>
        </p:blipFill>
        <p:spPr>
          <a:xfrm>
            <a:off x="6137089" y="3649022"/>
            <a:ext cx="1165124" cy="1401098"/>
          </a:xfrm>
          <a:prstGeom prst="rect">
            <a:avLst/>
          </a:prstGeom>
        </p:spPr>
      </p:pic>
      <p:pic>
        <p:nvPicPr>
          <p:cNvPr id="13" name="Picture 12" descr="The pillars of AWS Well-Architected Framework. See description in slide notes.">
            <a:extLst>
              <a:ext uri="{FF2B5EF4-FFF2-40B4-BE49-F238E27FC236}">
                <a16:creationId xmlns:a16="http://schemas.microsoft.com/office/drawing/2014/main" id="{D38AA5A9-450B-BBD2-5455-3E0303EC85D9}"/>
              </a:ext>
            </a:extLst>
          </p:cNvPr>
          <p:cNvPicPr>
            <a:picLocks noChangeAspect="1"/>
          </p:cNvPicPr>
          <p:nvPr/>
        </p:nvPicPr>
        <p:blipFill>
          <a:blip r:embed="rId3"/>
          <a:srcRect l="65741" t="50457" r="17712" b="25213"/>
          <a:stretch/>
        </p:blipFill>
        <p:spPr>
          <a:xfrm>
            <a:off x="7365077" y="3714143"/>
            <a:ext cx="1280161" cy="1270855"/>
          </a:xfrm>
          <a:prstGeom prst="rect">
            <a:avLst/>
          </a:prstGeom>
        </p:spPr>
      </p:pic>
      <p:pic>
        <p:nvPicPr>
          <p:cNvPr id="14" name="Picture 13" descr="The pillars of AWS Well-Architected Framework. See description in slide notes.">
            <a:extLst>
              <a:ext uri="{FF2B5EF4-FFF2-40B4-BE49-F238E27FC236}">
                <a16:creationId xmlns:a16="http://schemas.microsoft.com/office/drawing/2014/main" id="{2F5CFDED-38F4-CC9F-B82B-45FEDCF369CC}"/>
              </a:ext>
            </a:extLst>
          </p:cNvPr>
          <p:cNvPicPr>
            <a:picLocks noChangeAspect="1"/>
          </p:cNvPicPr>
          <p:nvPr/>
        </p:nvPicPr>
        <p:blipFill>
          <a:blip r:embed="rId3"/>
          <a:srcRect l="83083" t="49597" r="1856" b="26074"/>
          <a:stretch/>
        </p:blipFill>
        <p:spPr>
          <a:xfrm>
            <a:off x="8680333" y="3649022"/>
            <a:ext cx="1165124" cy="1270855"/>
          </a:xfrm>
          <a:prstGeom prst="rect">
            <a:avLst/>
          </a:prstGeom>
        </p:spPr>
      </p:pic>
      <p:pic>
        <p:nvPicPr>
          <p:cNvPr id="15" name="Picture 14" descr="The pillars of AWS Well-Architected Framework. See description in slide notes.">
            <a:extLst>
              <a:ext uri="{FF2B5EF4-FFF2-40B4-BE49-F238E27FC236}">
                <a16:creationId xmlns:a16="http://schemas.microsoft.com/office/drawing/2014/main" id="{17A5BD77-63AC-2F9D-BB38-A01DC9831407}"/>
              </a:ext>
            </a:extLst>
          </p:cNvPr>
          <p:cNvPicPr>
            <a:picLocks noChangeAspect="1"/>
          </p:cNvPicPr>
          <p:nvPr/>
        </p:nvPicPr>
        <p:blipFill>
          <a:blip r:embed="rId3"/>
          <a:srcRect b="52041"/>
          <a:stretch/>
        </p:blipFill>
        <p:spPr>
          <a:xfrm>
            <a:off x="2227752" y="1143863"/>
            <a:ext cx="7736495" cy="2505159"/>
          </a:xfrm>
          <a:prstGeom prst="rect">
            <a:avLst/>
          </a:prstGeom>
        </p:spPr>
      </p:pic>
      <p:pic>
        <p:nvPicPr>
          <p:cNvPr id="16" name="Picture 15" descr="The pillars of AWS Well-Architected Framework. See description in slide notes.">
            <a:extLst>
              <a:ext uri="{FF2B5EF4-FFF2-40B4-BE49-F238E27FC236}">
                <a16:creationId xmlns:a16="http://schemas.microsoft.com/office/drawing/2014/main" id="{A5FCA43A-C582-10D4-5790-24E239CF1B2D}"/>
              </a:ext>
            </a:extLst>
          </p:cNvPr>
          <p:cNvPicPr>
            <a:picLocks noChangeAspect="1"/>
          </p:cNvPicPr>
          <p:nvPr/>
        </p:nvPicPr>
        <p:blipFill>
          <a:blip r:embed="rId3"/>
          <a:srcRect t="75492"/>
          <a:stretch/>
        </p:blipFill>
        <p:spPr>
          <a:xfrm>
            <a:off x="2227751" y="5190698"/>
            <a:ext cx="7736495" cy="1280162"/>
          </a:xfrm>
          <a:prstGeom prst="rect">
            <a:avLst/>
          </a:prstGeom>
        </p:spPr>
      </p:pic>
      <p:sp>
        <p:nvSpPr>
          <p:cNvPr id="17" name="!!Oval 3">
            <a:extLst>
              <a:ext uri="{FF2B5EF4-FFF2-40B4-BE49-F238E27FC236}">
                <a16:creationId xmlns:a16="http://schemas.microsoft.com/office/drawing/2014/main" id="{11B8465C-7861-0D4E-7F6E-4DDCB71AC114}"/>
              </a:ext>
            </a:extLst>
          </p:cNvPr>
          <p:cNvSpPr/>
          <p:nvPr/>
        </p:nvSpPr>
        <p:spPr>
          <a:xfrm>
            <a:off x="0" y="0"/>
            <a:ext cx="12192000" cy="1022926"/>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AFCF64-9BC8-9C12-8729-2C4CBC3106A1}"/>
              </a:ext>
            </a:extLst>
          </p:cNvPr>
          <p:cNvSpPr txBox="1"/>
          <p:nvPr/>
        </p:nvSpPr>
        <p:spPr>
          <a:xfrm>
            <a:off x="258465" y="124572"/>
            <a:ext cx="8437170" cy="769441"/>
          </a:xfrm>
          <a:prstGeom prst="rect">
            <a:avLst/>
          </a:prstGeom>
          <a:noFill/>
        </p:spPr>
        <p:txBody>
          <a:bodyPr wrap="square" rtlCol="0">
            <a:spAutoFit/>
          </a:bodyPr>
          <a:lstStyle/>
          <a:p>
            <a:r>
              <a:rPr lang="en-US" sz="4400" dirty="0">
                <a:solidFill>
                  <a:schemeClr val="bg1"/>
                </a:solidFill>
                <a:latin typeface="Arial Rounded MT Bold" panose="020F0704030504030204" pitchFamily="34" charset="0"/>
              </a:rPr>
              <a:t>Well-architected framework</a:t>
            </a:r>
          </a:p>
        </p:txBody>
      </p:sp>
    </p:spTree>
    <p:extLst>
      <p:ext uri="{BB962C8B-B14F-4D97-AF65-F5344CB8AC3E}">
        <p14:creationId xmlns:p14="http://schemas.microsoft.com/office/powerpoint/2010/main" val="538586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8" name="Picture 7" descr="The pillars of AWS Well-Architected Framework. See description in slide notes.">
            <a:extLst>
              <a:ext uri="{FF2B5EF4-FFF2-40B4-BE49-F238E27FC236}">
                <a16:creationId xmlns:a16="http://schemas.microsoft.com/office/drawing/2014/main" id="{D7618AFA-B259-FD9E-075E-A31DFAB4DFBB}"/>
              </a:ext>
            </a:extLst>
          </p:cNvPr>
          <p:cNvPicPr>
            <a:picLocks noChangeAspect="1"/>
          </p:cNvPicPr>
          <p:nvPr/>
        </p:nvPicPr>
        <p:blipFill>
          <a:blip r:embed="rId3"/>
          <a:srcRect l="2278" t="47957" r="82662" b="25220"/>
          <a:stretch/>
        </p:blipFill>
        <p:spPr>
          <a:xfrm>
            <a:off x="258465" y="1229483"/>
            <a:ext cx="1966805" cy="2365144"/>
          </a:xfrm>
          <a:prstGeom prst="rect">
            <a:avLst/>
          </a:prstGeom>
        </p:spPr>
      </p:pic>
      <p:pic>
        <p:nvPicPr>
          <p:cNvPr id="9" name="Picture 8" descr="The pillars of AWS Well-Architected Framework. See description in slide notes.">
            <a:extLst>
              <a:ext uri="{FF2B5EF4-FFF2-40B4-BE49-F238E27FC236}">
                <a16:creationId xmlns:a16="http://schemas.microsoft.com/office/drawing/2014/main" id="{B5B7EFA4-E811-90BA-C141-590F5154ECAF}"/>
              </a:ext>
            </a:extLst>
          </p:cNvPr>
          <p:cNvPicPr>
            <a:picLocks noChangeAspect="1"/>
          </p:cNvPicPr>
          <p:nvPr/>
        </p:nvPicPr>
        <p:blipFill>
          <a:blip r:embed="rId3"/>
          <a:srcRect l="19449" t="48908" r="69126" b="26584"/>
          <a:stretch/>
        </p:blipFill>
        <p:spPr>
          <a:xfrm>
            <a:off x="258465" y="3926635"/>
            <a:ext cx="1768456" cy="2561212"/>
          </a:xfrm>
          <a:prstGeom prst="rect">
            <a:avLst/>
          </a:prstGeom>
        </p:spPr>
      </p:pic>
      <p:sp>
        <p:nvSpPr>
          <p:cNvPr id="17" name="!!Oval 3">
            <a:extLst>
              <a:ext uri="{FF2B5EF4-FFF2-40B4-BE49-F238E27FC236}">
                <a16:creationId xmlns:a16="http://schemas.microsoft.com/office/drawing/2014/main" id="{11B8465C-7861-0D4E-7F6E-4DDCB71AC114}"/>
              </a:ext>
            </a:extLst>
          </p:cNvPr>
          <p:cNvSpPr/>
          <p:nvPr/>
        </p:nvSpPr>
        <p:spPr>
          <a:xfrm>
            <a:off x="0" y="0"/>
            <a:ext cx="12192000" cy="1022926"/>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AFCF64-9BC8-9C12-8729-2C4CBC3106A1}"/>
              </a:ext>
            </a:extLst>
          </p:cNvPr>
          <p:cNvSpPr txBox="1"/>
          <p:nvPr/>
        </p:nvSpPr>
        <p:spPr>
          <a:xfrm>
            <a:off x="258465" y="124572"/>
            <a:ext cx="8437170" cy="769441"/>
          </a:xfrm>
          <a:prstGeom prst="rect">
            <a:avLst/>
          </a:prstGeom>
          <a:noFill/>
        </p:spPr>
        <p:txBody>
          <a:bodyPr wrap="square" rtlCol="0">
            <a:spAutoFit/>
          </a:bodyPr>
          <a:lstStyle/>
          <a:p>
            <a:r>
              <a:rPr lang="en-US" sz="4400" dirty="0">
                <a:solidFill>
                  <a:schemeClr val="bg1"/>
                </a:solidFill>
                <a:latin typeface="Arial Rounded MT Bold" panose="020F0704030504030204" pitchFamily="34" charset="0"/>
              </a:rPr>
              <a:t>Well-architected framework</a:t>
            </a:r>
          </a:p>
        </p:txBody>
      </p:sp>
      <p:sp>
        <p:nvSpPr>
          <p:cNvPr id="3" name="TextBox 2">
            <a:extLst>
              <a:ext uri="{FF2B5EF4-FFF2-40B4-BE49-F238E27FC236}">
                <a16:creationId xmlns:a16="http://schemas.microsoft.com/office/drawing/2014/main" id="{7EAA8AC9-CD85-2F64-355D-9E942B69249F}"/>
              </a:ext>
            </a:extLst>
          </p:cNvPr>
          <p:cNvSpPr txBox="1"/>
          <p:nvPr/>
        </p:nvSpPr>
        <p:spPr>
          <a:xfrm>
            <a:off x="2225270" y="1962885"/>
            <a:ext cx="915125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Rounded MT Bold" panose="020F0704030504030204" pitchFamily="34" charset="0"/>
              </a:rPr>
              <a:t>The architecture is built in single small steps to make sure everything works well</a:t>
            </a:r>
          </a:p>
        </p:txBody>
      </p:sp>
      <p:sp>
        <p:nvSpPr>
          <p:cNvPr id="4" name="TextBox 3">
            <a:extLst>
              <a:ext uri="{FF2B5EF4-FFF2-40B4-BE49-F238E27FC236}">
                <a16:creationId xmlns:a16="http://schemas.microsoft.com/office/drawing/2014/main" id="{0F79C28E-4B0B-F542-9E73-0C21D10DA05A}"/>
              </a:ext>
            </a:extLst>
          </p:cNvPr>
          <p:cNvSpPr txBox="1"/>
          <p:nvPr/>
        </p:nvSpPr>
        <p:spPr>
          <a:xfrm>
            <a:off x="2225270" y="4534586"/>
            <a:ext cx="937741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Rounded MT Bold" panose="020F0704030504030204" pitchFamily="34" charset="0"/>
              </a:rPr>
              <a:t>Every user had only necessary privilege to do his job</a:t>
            </a:r>
          </a:p>
          <a:p>
            <a:pPr marL="342900" indent="-342900">
              <a:buFont typeface="Arial" panose="020B0604020202020204" pitchFamily="34" charset="0"/>
              <a:buChar char="•"/>
            </a:pPr>
            <a:r>
              <a:rPr lang="en-US" sz="2400" dirty="0">
                <a:latin typeface="Arial Rounded MT Bold" panose="020F0704030504030204" pitchFamily="34" charset="0"/>
              </a:rPr>
              <a:t>Secured RDS instance allowed only access from certain IPs</a:t>
            </a:r>
          </a:p>
        </p:txBody>
      </p:sp>
    </p:spTree>
    <p:extLst>
      <p:ext uri="{BB962C8B-B14F-4D97-AF65-F5344CB8AC3E}">
        <p14:creationId xmlns:p14="http://schemas.microsoft.com/office/powerpoint/2010/main" val="1229956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10" name="Picture 9" descr="The pillars of AWS Well-Architected Framework. See description in slide notes.">
            <a:extLst>
              <a:ext uri="{FF2B5EF4-FFF2-40B4-BE49-F238E27FC236}">
                <a16:creationId xmlns:a16="http://schemas.microsoft.com/office/drawing/2014/main" id="{7D08B639-00D2-4EA7-FD24-0C8BBA5108EE}"/>
              </a:ext>
            </a:extLst>
          </p:cNvPr>
          <p:cNvPicPr>
            <a:picLocks noChangeAspect="1"/>
          </p:cNvPicPr>
          <p:nvPr/>
        </p:nvPicPr>
        <p:blipFill>
          <a:blip r:embed="rId3"/>
          <a:srcRect l="35108" t="49240" r="51694" b="26253"/>
          <a:stretch/>
        </p:blipFill>
        <p:spPr>
          <a:xfrm>
            <a:off x="262338" y="1103051"/>
            <a:ext cx="1966804" cy="2465846"/>
          </a:xfrm>
          <a:prstGeom prst="rect">
            <a:avLst/>
          </a:prstGeom>
        </p:spPr>
      </p:pic>
      <p:pic>
        <p:nvPicPr>
          <p:cNvPr id="11" name="Picture 10" descr="The pillars of AWS Well-Architected Framework. See description in slide notes.">
            <a:extLst>
              <a:ext uri="{FF2B5EF4-FFF2-40B4-BE49-F238E27FC236}">
                <a16:creationId xmlns:a16="http://schemas.microsoft.com/office/drawing/2014/main" id="{7DE2F491-14D0-EE98-102F-7CB556FA756B}"/>
              </a:ext>
            </a:extLst>
          </p:cNvPr>
          <p:cNvPicPr>
            <a:picLocks noChangeAspect="1"/>
          </p:cNvPicPr>
          <p:nvPr/>
        </p:nvPicPr>
        <p:blipFill>
          <a:blip r:embed="rId3"/>
          <a:srcRect l="50581" t="49240" r="34359" b="25224"/>
          <a:stretch/>
        </p:blipFill>
        <p:spPr>
          <a:xfrm>
            <a:off x="262338" y="3935845"/>
            <a:ext cx="1966804" cy="2251595"/>
          </a:xfrm>
          <a:prstGeom prst="rect">
            <a:avLst/>
          </a:prstGeom>
        </p:spPr>
      </p:pic>
      <p:sp>
        <p:nvSpPr>
          <p:cNvPr id="17" name="!!Oval 3">
            <a:extLst>
              <a:ext uri="{FF2B5EF4-FFF2-40B4-BE49-F238E27FC236}">
                <a16:creationId xmlns:a16="http://schemas.microsoft.com/office/drawing/2014/main" id="{11B8465C-7861-0D4E-7F6E-4DDCB71AC114}"/>
              </a:ext>
            </a:extLst>
          </p:cNvPr>
          <p:cNvSpPr/>
          <p:nvPr/>
        </p:nvSpPr>
        <p:spPr>
          <a:xfrm>
            <a:off x="0" y="0"/>
            <a:ext cx="12192000" cy="1022926"/>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AFCF64-9BC8-9C12-8729-2C4CBC3106A1}"/>
              </a:ext>
            </a:extLst>
          </p:cNvPr>
          <p:cNvSpPr txBox="1"/>
          <p:nvPr/>
        </p:nvSpPr>
        <p:spPr>
          <a:xfrm>
            <a:off x="258465" y="124572"/>
            <a:ext cx="8437170" cy="769441"/>
          </a:xfrm>
          <a:prstGeom prst="rect">
            <a:avLst/>
          </a:prstGeom>
          <a:noFill/>
        </p:spPr>
        <p:txBody>
          <a:bodyPr wrap="square" rtlCol="0">
            <a:spAutoFit/>
          </a:bodyPr>
          <a:lstStyle/>
          <a:p>
            <a:r>
              <a:rPr lang="en-US" sz="4400" dirty="0">
                <a:solidFill>
                  <a:schemeClr val="bg1"/>
                </a:solidFill>
                <a:latin typeface="Arial Rounded MT Bold" panose="020F0704030504030204" pitchFamily="34" charset="0"/>
              </a:rPr>
              <a:t>Well-architected framework</a:t>
            </a:r>
          </a:p>
        </p:txBody>
      </p:sp>
      <p:sp>
        <p:nvSpPr>
          <p:cNvPr id="4" name="TextBox 3">
            <a:extLst>
              <a:ext uri="{FF2B5EF4-FFF2-40B4-BE49-F238E27FC236}">
                <a16:creationId xmlns:a16="http://schemas.microsoft.com/office/drawing/2014/main" id="{8F36D8F8-1A35-14B3-5D1E-DDCA1D219BBD}"/>
              </a:ext>
            </a:extLst>
          </p:cNvPr>
          <p:cNvSpPr txBox="1"/>
          <p:nvPr/>
        </p:nvSpPr>
        <p:spPr>
          <a:xfrm>
            <a:off x="2362430" y="1735809"/>
            <a:ext cx="915125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Rounded MT Bold" panose="020F0704030504030204" pitchFamily="34" charset="0"/>
              </a:rPr>
              <a:t>The architecture has fixed capacity that will never change with time</a:t>
            </a:r>
          </a:p>
          <a:p>
            <a:pPr marL="342900" indent="-342900">
              <a:buFont typeface="Arial" panose="020B0604020202020204" pitchFamily="34" charset="0"/>
              <a:buChar char="•"/>
            </a:pPr>
            <a:r>
              <a:rPr lang="en-US" sz="2400" dirty="0">
                <a:latin typeface="Arial Rounded MT Bold" panose="020F0704030504030204" pitchFamily="34" charset="0"/>
              </a:rPr>
              <a:t>No matter if the data is lost</a:t>
            </a:r>
          </a:p>
        </p:txBody>
      </p:sp>
      <p:sp>
        <p:nvSpPr>
          <p:cNvPr id="5" name="TextBox 4">
            <a:extLst>
              <a:ext uri="{FF2B5EF4-FFF2-40B4-BE49-F238E27FC236}">
                <a16:creationId xmlns:a16="http://schemas.microsoft.com/office/drawing/2014/main" id="{1629DDBF-3ECC-73AE-7401-6F3FFBC96080}"/>
              </a:ext>
            </a:extLst>
          </p:cNvPr>
          <p:cNvSpPr txBox="1"/>
          <p:nvPr/>
        </p:nvSpPr>
        <p:spPr>
          <a:xfrm>
            <a:off x="2362430" y="4890489"/>
            <a:ext cx="915125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Rounded MT Bold" panose="020F0704030504030204" pitchFamily="34" charset="0"/>
              </a:rPr>
              <a:t>Considered serverless services and managed service</a:t>
            </a:r>
          </a:p>
          <a:p>
            <a:pPr marL="342900" indent="-342900">
              <a:buFont typeface="Arial" panose="020B0604020202020204" pitchFamily="34" charset="0"/>
              <a:buChar char="•"/>
            </a:pPr>
            <a:r>
              <a:rPr lang="en-US" sz="2400" dirty="0">
                <a:latin typeface="Arial Rounded MT Bold" panose="020F0704030504030204" pitchFamily="34" charset="0"/>
              </a:rPr>
              <a:t>Tested the capacity first</a:t>
            </a:r>
          </a:p>
        </p:txBody>
      </p:sp>
    </p:spTree>
    <p:extLst>
      <p:ext uri="{BB962C8B-B14F-4D97-AF65-F5344CB8AC3E}">
        <p14:creationId xmlns:p14="http://schemas.microsoft.com/office/powerpoint/2010/main" val="1519395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13" name="Picture 12" descr="The pillars of AWS Well-Architected Framework. See description in slide notes.">
            <a:extLst>
              <a:ext uri="{FF2B5EF4-FFF2-40B4-BE49-F238E27FC236}">
                <a16:creationId xmlns:a16="http://schemas.microsoft.com/office/drawing/2014/main" id="{D38AA5A9-450B-BBD2-5455-3E0303EC85D9}"/>
              </a:ext>
            </a:extLst>
          </p:cNvPr>
          <p:cNvPicPr>
            <a:picLocks noChangeAspect="1"/>
          </p:cNvPicPr>
          <p:nvPr/>
        </p:nvPicPr>
        <p:blipFill>
          <a:blip r:embed="rId3"/>
          <a:srcRect l="65741" t="50457" r="17712" b="25213"/>
          <a:stretch/>
        </p:blipFill>
        <p:spPr>
          <a:xfrm>
            <a:off x="369917" y="1215145"/>
            <a:ext cx="1969454" cy="1955137"/>
          </a:xfrm>
          <a:prstGeom prst="rect">
            <a:avLst/>
          </a:prstGeom>
        </p:spPr>
      </p:pic>
      <p:pic>
        <p:nvPicPr>
          <p:cNvPr id="14" name="Picture 13" descr="The pillars of AWS Well-Architected Framework. See description in slide notes.">
            <a:extLst>
              <a:ext uri="{FF2B5EF4-FFF2-40B4-BE49-F238E27FC236}">
                <a16:creationId xmlns:a16="http://schemas.microsoft.com/office/drawing/2014/main" id="{2F5CFDED-38F4-CC9F-B82B-45FEDCF369CC}"/>
              </a:ext>
            </a:extLst>
          </p:cNvPr>
          <p:cNvPicPr>
            <a:picLocks noChangeAspect="1"/>
          </p:cNvPicPr>
          <p:nvPr/>
        </p:nvPicPr>
        <p:blipFill>
          <a:blip r:embed="rId3"/>
          <a:srcRect l="83083" t="49597" r="1856" b="26074"/>
          <a:stretch/>
        </p:blipFill>
        <p:spPr>
          <a:xfrm>
            <a:off x="369917" y="3882303"/>
            <a:ext cx="1969453" cy="2148174"/>
          </a:xfrm>
          <a:prstGeom prst="rect">
            <a:avLst/>
          </a:prstGeom>
        </p:spPr>
      </p:pic>
      <p:sp>
        <p:nvSpPr>
          <p:cNvPr id="17" name="!!Oval 3">
            <a:extLst>
              <a:ext uri="{FF2B5EF4-FFF2-40B4-BE49-F238E27FC236}">
                <a16:creationId xmlns:a16="http://schemas.microsoft.com/office/drawing/2014/main" id="{11B8465C-7861-0D4E-7F6E-4DDCB71AC114}"/>
              </a:ext>
            </a:extLst>
          </p:cNvPr>
          <p:cNvSpPr/>
          <p:nvPr/>
        </p:nvSpPr>
        <p:spPr>
          <a:xfrm>
            <a:off x="0" y="0"/>
            <a:ext cx="12192000" cy="1022926"/>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AFCF64-9BC8-9C12-8729-2C4CBC3106A1}"/>
              </a:ext>
            </a:extLst>
          </p:cNvPr>
          <p:cNvSpPr txBox="1"/>
          <p:nvPr/>
        </p:nvSpPr>
        <p:spPr>
          <a:xfrm>
            <a:off x="258465" y="124572"/>
            <a:ext cx="8437170" cy="769441"/>
          </a:xfrm>
          <a:prstGeom prst="rect">
            <a:avLst/>
          </a:prstGeom>
          <a:noFill/>
        </p:spPr>
        <p:txBody>
          <a:bodyPr wrap="square" rtlCol="0">
            <a:spAutoFit/>
          </a:bodyPr>
          <a:lstStyle/>
          <a:p>
            <a:r>
              <a:rPr lang="en-US" sz="4400" dirty="0">
                <a:solidFill>
                  <a:schemeClr val="bg1"/>
                </a:solidFill>
                <a:latin typeface="Arial Rounded MT Bold" panose="020F0704030504030204" pitchFamily="34" charset="0"/>
              </a:rPr>
              <a:t>Well-architected framework</a:t>
            </a:r>
          </a:p>
        </p:txBody>
      </p:sp>
      <p:sp>
        <p:nvSpPr>
          <p:cNvPr id="4" name="TextBox 3">
            <a:extLst>
              <a:ext uri="{FF2B5EF4-FFF2-40B4-BE49-F238E27FC236}">
                <a16:creationId xmlns:a16="http://schemas.microsoft.com/office/drawing/2014/main" id="{A4974383-13D7-33DE-19C1-59A9246648FB}"/>
              </a:ext>
            </a:extLst>
          </p:cNvPr>
          <p:cNvSpPr txBox="1"/>
          <p:nvPr/>
        </p:nvSpPr>
        <p:spPr>
          <a:xfrm>
            <a:off x="2339370" y="1592548"/>
            <a:ext cx="915125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Rounded MT Bold" panose="020F0704030504030204" pitchFamily="34" charset="0"/>
              </a:rPr>
              <a:t>Used only necessary services</a:t>
            </a:r>
          </a:p>
          <a:p>
            <a:pPr marL="342900" indent="-342900">
              <a:buFont typeface="Arial" panose="020B0604020202020204" pitchFamily="34" charset="0"/>
              <a:buChar char="•"/>
            </a:pPr>
            <a:r>
              <a:rPr lang="en-US" sz="2400" dirty="0">
                <a:latin typeface="Arial Rounded MT Bold" panose="020F0704030504030204" pitchFamily="34" charset="0"/>
              </a:rPr>
              <a:t>Used needed capacity only</a:t>
            </a:r>
          </a:p>
          <a:p>
            <a:pPr marL="342900" indent="-342900">
              <a:buFont typeface="Arial" panose="020B0604020202020204" pitchFamily="34" charset="0"/>
              <a:buChar char="•"/>
            </a:pPr>
            <a:r>
              <a:rPr lang="en-US" sz="2400" dirty="0">
                <a:latin typeface="Arial Rounded MT Bold" panose="020F0704030504030204" pitchFamily="34" charset="0"/>
              </a:rPr>
              <a:t>Calculated estimated cost of the project before implementation (cost calculator)</a:t>
            </a:r>
          </a:p>
        </p:txBody>
      </p:sp>
      <p:sp>
        <p:nvSpPr>
          <p:cNvPr id="5" name="TextBox 4">
            <a:extLst>
              <a:ext uri="{FF2B5EF4-FFF2-40B4-BE49-F238E27FC236}">
                <a16:creationId xmlns:a16="http://schemas.microsoft.com/office/drawing/2014/main" id="{F1EED957-3791-273D-826C-4505DFEBE3FF}"/>
              </a:ext>
            </a:extLst>
          </p:cNvPr>
          <p:cNvSpPr txBox="1"/>
          <p:nvPr/>
        </p:nvSpPr>
        <p:spPr>
          <a:xfrm>
            <a:off x="2339370" y="4442526"/>
            <a:ext cx="915125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Rounded MT Bold" panose="020F0704030504030204" pitchFamily="34" charset="0"/>
              </a:rPr>
              <a:t>AWS provide sustainable resources (energy sources for their physical infrastructure)</a:t>
            </a:r>
          </a:p>
          <a:p>
            <a:pPr marL="342900" indent="-342900">
              <a:buFont typeface="Arial" panose="020B0604020202020204" pitchFamily="34" charset="0"/>
              <a:buChar char="•"/>
            </a:pPr>
            <a:r>
              <a:rPr lang="en-US" sz="2400" dirty="0">
                <a:latin typeface="Arial Rounded MT Bold" panose="020F0704030504030204" pitchFamily="34" charset="0"/>
              </a:rPr>
              <a:t>The usage of serverless services also saves energy</a:t>
            </a:r>
          </a:p>
        </p:txBody>
      </p:sp>
    </p:spTree>
    <p:extLst>
      <p:ext uri="{BB962C8B-B14F-4D97-AF65-F5344CB8AC3E}">
        <p14:creationId xmlns:p14="http://schemas.microsoft.com/office/powerpoint/2010/main" val="4286754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403669" y="932204"/>
            <a:ext cx="4993591" cy="4993591"/>
          </a:xfrm>
          <a:prstGeom prst="ellipse">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1152754" y="3105833"/>
            <a:ext cx="3495420"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AGENDA</a:t>
            </a:r>
          </a:p>
        </p:txBody>
      </p:sp>
      <p:sp>
        <p:nvSpPr>
          <p:cNvPr id="12" name="Arc 11">
            <a:extLst>
              <a:ext uri="{FF2B5EF4-FFF2-40B4-BE49-F238E27FC236}">
                <a16:creationId xmlns:a16="http://schemas.microsoft.com/office/drawing/2014/main" id="{A8D5D695-8B8C-E763-7385-2B5F6E3DDD63}"/>
              </a:ext>
            </a:extLst>
          </p:cNvPr>
          <p:cNvSpPr/>
          <p:nvPr/>
        </p:nvSpPr>
        <p:spPr>
          <a:xfrm rot="21348837">
            <a:off x="7384609" y="601328"/>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FC6D49C-DEE5-FE1A-F8C7-C73D8D1B9237}"/>
              </a:ext>
            </a:extLst>
          </p:cNvPr>
          <p:cNvSpPr txBox="1"/>
          <p:nvPr/>
        </p:nvSpPr>
        <p:spPr>
          <a:xfrm>
            <a:off x="5281784" y="2113304"/>
            <a:ext cx="43243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Problem Statement</a:t>
            </a:r>
          </a:p>
        </p:txBody>
      </p:sp>
      <p:sp>
        <p:nvSpPr>
          <p:cNvPr id="7" name="TextBox 6">
            <a:extLst>
              <a:ext uri="{FF2B5EF4-FFF2-40B4-BE49-F238E27FC236}">
                <a16:creationId xmlns:a16="http://schemas.microsoft.com/office/drawing/2014/main" id="{C90D32F3-B922-A862-8B85-6B5FC2623126}"/>
              </a:ext>
            </a:extLst>
          </p:cNvPr>
          <p:cNvSpPr txBox="1"/>
          <p:nvPr/>
        </p:nvSpPr>
        <p:spPr>
          <a:xfrm>
            <a:off x="5672553" y="3228944"/>
            <a:ext cx="499359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Machine learning pipeline</a:t>
            </a:r>
          </a:p>
        </p:txBody>
      </p:sp>
      <p:sp>
        <p:nvSpPr>
          <p:cNvPr id="8" name="TextBox 7">
            <a:extLst>
              <a:ext uri="{FF2B5EF4-FFF2-40B4-BE49-F238E27FC236}">
                <a16:creationId xmlns:a16="http://schemas.microsoft.com/office/drawing/2014/main" id="{12D5B683-16EA-A52C-CED4-049502171761}"/>
              </a:ext>
            </a:extLst>
          </p:cNvPr>
          <p:cNvSpPr txBox="1"/>
          <p:nvPr/>
        </p:nvSpPr>
        <p:spPr>
          <a:xfrm>
            <a:off x="5281784" y="4344584"/>
            <a:ext cx="5384359"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Well-architected framework</a:t>
            </a:r>
          </a:p>
        </p:txBody>
      </p:sp>
    </p:spTree>
    <p:extLst>
      <p:ext uri="{BB962C8B-B14F-4D97-AF65-F5344CB8AC3E}">
        <p14:creationId xmlns:p14="http://schemas.microsoft.com/office/powerpoint/2010/main" val="1255392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336822" y="818208"/>
            <a:ext cx="5387431" cy="5387431"/>
          </a:xfrm>
          <a:prstGeom prst="ellipse">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1282827" y="2850203"/>
            <a:ext cx="3495420" cy="1323439"/>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Any Questions</a:t>
            </a:r>
          </a:p>
        </p:txBody>
      </p:sp>
      <p:sp>
        <p:nvSpPr>
          <p:cNvPr id="12" name="Arc 11">
            <a:extLst>
              <a:ext uri="{FF2B5EF4-FFF2-40B4-BE49-F238E27FC236}">
                <a16:creationId xmlns:a16="http://schemas.microsoft.com/office/drawing/2014/main" id="{A8D5D695-8B8C-E763-7385-2B5F6E3DDD63}"/>
              </a:ext>
            </a:extLst>
          </p:cNvPr>
          <p:cNvSpPr/>
          <p:nvPr/>
        </p:nvSpPr>
        <p:spPr>
          <a:xfrm rot="21348837">
            <a:off x="14254950" y="884308"/>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FC6D49C-DEE5-FE1A-F8C7-C73D8D1B9237}"/>
              </a:ext>
            </a:extLst>
          </p:cNvPr>
          <p:cNvSpPr txBox="1"/>
          <p:nvPr/>
        </p:nvSpPr>
        <p:spPr>
          <a:xfrm>
            <a:off x="12152125" y="2396284"/>
            <a:ext cx="43243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Problem Statement</a:t>
            </a:r>
          </a:p>
        </p:txBody>
      </p:sp>
      <p:sp>
        <p:nvSpPr>
          <p:cNvPr id="7" name="TextBox 6">
            <a:extLst>
              <a:ext uri="{FF2B5EF4-FFF2-40B4-BE49-F238E27FC236}">
                <a16:creationId xmlns:a16="http://schemas.microsoft.com/office/drawing/2014/main" id="{C90D32F3-B922-A862-8B85-6B5FC2623126}"/>
              </a:ext>
            </a:extLst>
          </p:cNvPr>
          <p:cNvSpPr txBox="1"/>
          <p:nvPr/>
        </p:nvSpPr>
        <p:spPr>
          <a:xfrm>
            <a:off x="12542894" y="3511924"/>
            <a:ext cx="499359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Machine learning pipeline</a:t>
            </a:r>
          </a:p>
        </p:txBody>
      </p:sp>
      <p:sp>
        <p:nvSpPr>
          <p:cNvPr id="8" name="TextBox 7">
            <a:extLst>
              <a:ext uri="{FF2B5EF4-FFF2-40B4-BE49-F238E27FC236}">
                <a16:creationId xmlns:a16="http://schemas.microsoft.com/office/drawing/2014/main" id="{12D5B683-16EA-A52C-CED4-049502171761}"/>
              </a:ext>
            </a:extLst>
          </p:cNvPr>
          <p:cNvSpPr txBox="1"/>
          <p:nvPr/>
        </p:nvSpPr>
        <p:spPr>
          <a:xfrm>
            <a:off x="12152125" y="4627564"/>
            <a:ext cx="5384359"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Well-architected framework</a:t>
            </a:r>
          </a:p>
        </p:txBody>
      </p:sp>
      <p:pic>
        <p:nvPicPr>
          <p:cNvPr id="2" name="Picture 4" descr="Question mark pictures of questions marks clipart cliparting - Clipartix">
            <a:extLst>
              <a:ext uri="{FF2B5EF4-FFF2-40B4-BE49-F238E27FC236}">
                <a16:creationId xmlns:a16="http://schemas.microsoft.com/office/drawing/2014/main" id="{E8AC04F9-F7C8-E3EB-B978-BBC92A280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258" y="1390650"/>
            <a:ext cx="4076699" cy="407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480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710049" y="43049"/>
            <a:ext cx="6771901" cy="6771901"/>
          </a:xfrm>
          <a:prstGeom prst="ellipse">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7E8A7A9-4E43-50C8-8C00-1AFF9DAE5054}"/>
              </a:ext>
            </a:extLst>
          </p:cNvPr>
          <p:cNvSpPr txBox="1"/>
          <p:nvPr/>
        </p:nvSpPr>
        <p:spPr>
          <a:xfrm>
            <a:off x="3963614" y="2274837"/>
            <a:ext cx="4264769" cy="2308324"/>
          </a:xfrm>
          <a:prstGeom prst="rect">
            <a:avLst/>
          </a:prstGeom>
          <a:noFill/>
        </p:spPr>
        <p:txBody>
          <a:bodyPr wrap="square" rtlCol="0">
            <a:spAutoFit/>
          </a:bodyPr>
          <a:lstStyle/>
          <a:p>
            <a:pPr algn="ctr"/>
            <a:r>
              <a:rPr lang="en-US" sz="4800" dirty="0">
                <a:solidFill>
                  <a:schemeClr val="bg1"/>
                </a:solidFill>
                <a:latin typeface="Arial Rounded MT Bold" panose="020F0704030504030204" pitchFamily="34" charset="0"/>
              </a:rPr>
              <a:t>Thank You For Attention!!!</a:t>
            </a:r>
          </a:p>
        </p:txBody>
      </p:sp>
    </p:spTree>
    <p:extLst>
      <p:ext uri="{BB962C8B-B14F-4D97-AF65-F5344CB8AC3E}">
        <p14:creationId xmlns:p14="http://schemas.microsoft.com/office/powerpoint/2010/main" val="1282053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9EBF54EC-4333-D70F-89B3-C0D902C24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810" y="1420356"/>
            <a:ext cx="7085542" cy="45443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7">
            <a:extLst>
              <a:ext uri="{FF2B5EF4-FFF2-40B4-BE49-F238E27FC236}">
                <a16:creationId xmlns:a16="http://schemas.microsoft.com/office/drawing/2014/main" id="{98AB0246-6794-B0AD-9BB5-220448C65588}"/>
              </a:ext>
            </a:extLst>
          </p:cNvPr>
          <p:cNvSpPr txBox="1"/>
          <p:nvPr/>
        </p:nvSpPr>
        <p:spPr>
          <a:xfrm>
            <a:off x="111359" y="160967"/>
            <a:ext cx="8575438"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Introduction to maintenance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5ED45F6A-68FE-D0AC-94F0-F3E155BE8362}"/>
              </a:ext>
            </a:extLst>
          </p:cNvPr>
          <p:cNvSpPr txBox="1"/>
          <p:nvPr/>
        </p:nvSpPr>
        <p:spPr>
          <a:xfrm>
            <a:off x="0" y="1732301"/>
            <a:ext cx="8716761" cy="4034118"/>
          </a:xfrm>
          <a:prstGeom prst="rect">
            <a:avLst/>
          </a:prstGeom>
          <a:noFill/>
        </p:spPr>
        <p:txBody>
          <a:bodyPr wrap="square" rtlCol="0">
            <a:spAutoFit/>
          </a:bodyPr>
          <a:lstStyle/>
          <a:p>
            <a:r>
              <a:rPr lang="en-US" sz="2800" dirty="0">
                <a:latin typeface="Arial Rounded MT Bold" panose="020F0704030504030204" pitchFamily="34" charset="0"/>
              </a:rPr>
              <a:t>Types of maintenance:</a:t>
            </a:r>
          </a:p>
          <a:p>
            <a:endParaRPr lang="en-US" sz="2800" dirty="0">
              <a:latin typeface="Arial Rounded MT Bold" panose="020F0704030504030204" pitchFamily="34" charset="0"/>
            </a:endParaRPr>
          </a:p>
          <a:p>
            <a:pPr marL="1028700" lvl="1" indent="-571500">
              <a:lnSpc>
                <a:spcPct val="150000"/>
              </a:lnSpc>
              <a:buFont typeface="Arial" panose="020B0604020202020204" pitchFamily="34" charset="0"/>
              <a:buChar char="•"/>
            </a:pPr>
            <a:r>
              <a:rPr lang="en-US" sz="2800" dirty="0">
                <a:latin typeface="Arial Rounded MT Bold" panose="020F0704030504030204" pitchFamily="34" charset="0"/>
              </a:rPr>
              <a:t>Corrective maintenance</a:t>
            </a:r>
          </a:p>
          <a:p>
            <a:pPr lvl="2">
              <a:lnSpc>
                <a:spcPct val="150000"/>
              </a:lnSpc>
            </a:pPr>
            <a:r>
              <a:rPr lang="en-GB" sz="2000" dirty="0">
                <a:latin typeface="Arial Rounded MT Bold" panose="020F0704030504030204" pitchFamily="34" charset="0"/>
              </a:rPr>
              <a:t>Repairs are made after a machine has already failed</a:t>
            </a:r>
          </a:p>
          <a:p>
            <a:pPr lvl="2">
              <a:lnSpc>
                <a:spcPct val="150000"/>
              </a:lnSpc>
            </a:pPr>
            <a:endParaRPr lang="en-US" sz="2000" dirty="0">
              <a:latin typeface="Arial Rounded MT Bold" panose="020F0704030504030204" pitchFamily="34" charset="0"/>
            </a:endParaRPr>
          </a:p>
          <a:p>
            <a:pPr marL="1028700" lvl="1" indent="-571500">
              <a:lnSpc>
                <a:spcPct val="150000"/>
              </a:lnSpc>
              <a:buFont typeface="Arial" panose="020B0604020202020204" pitchFamily="34" charset="0"/>
              <a:buChar char="•"/>
            </a:pPr>
            <a:r>
              <a:rPr lang="en-US" sz="2800" dirty="0">
                <a:latin typeface="Arial Rounded MT Bold" panose="020F0704030504030204" pitchFamily="34" charset="0"/>
              </a:rPr>
              <a:t>Preventive maintenance</a:t>
            </a:r>
          </a:p>
          <a:p>
            <a:pPr lvl="2">
              <a:lnSpc>
                <a:spcPct val="150000"/>
              </a:lnSpc>
            </a:pPr>
            <a:r>
              <a:rPr lang="en-GB" sz="2000" dirty="0">
                <a:latin typeface="Arial Rounded MT Bold" panose="020F0704030504030204" pitchFamily="34" charset="0"/>
              </a:rPr>
              <a:t>Regularly scheduled tasks to prevent failures, such as inspections and part replacements</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4192950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6"/>
                                        </p:tgtEl>
                                        <p:attrNameLst>
                                          <p:attrName>style.visibility</p:attrName>
                                        </p:attrNameLst>
                                      </p:cBhvr>
                                      <p:to>
                                        <p:strVal val="visible"/>
                                      </p:to>
                                    </p:set>
                                    <p:animEffect transition="in" filter="fade">
                                      <p:cBhvr>
                                        <p:cTn id="11"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9EBF54EC-4333-D70F-89B3-C0D902C24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810" y="1420356"/>
            <a:ext cx="7085542" cy="45443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7">
            <a:extLst>
              <a:ext uri="{FF2B5EF4-FFF2-40B4-BE49-F238E27FC236}">
                <a16:creationId xmlns:a16="http://schemas.microsoft.com/office/drawing/2014/main" id="{98AB0246-6794-B0AD-9BB5-220448C65588}"/>
              </a:ext>
            </a:extLst>
          </p:cNvPr>
          <p:cNvSpPr txBox="1"/>
          <p:nvPr/>
        </p:nvSpPr>
        <p:spPr>
          <a:xfrm>
            <a:off x="111359" y="160967"/>
            <a:ext cx="8575438"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Introduction to maintenance</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5ED45F6A-68FE-D0AC-94F0-F3E155BE8362}"/>
              </a:ext>
            </a:extLst>
          </p:cNvPr>
          <p:cNvSpPr txBox="1"/>
          <p:nvPr/>
        </p:nvSpPr>
        <p:spPr>
          <a:xfrm>
            <a:off x="0" y="1593725"/>
            <a:ext cx="7905603" cy="4618893"/>
          </a:xfrm>
          <a:prstGeom prst="rect">
            <a:avLst/>
          </a:prstGeom>
          <a:noFill/>
        </p:spPr>
        <p:txBody>
          <a:bodyPr wrap="square" rtlCol="0">
            <a:spAutoFit/>
          </a:bodyPr>
          <a:lstStyle/>
          <a:p>
            <a:r>
              <a:rPr lang="en-US" sz="3200" dirty="0">
                <a:latin typeface="Arial Rounded MT Bold" panose="020F0704030504030204" pitchFamily="34" charset="0"/>
              </a:rPr>
              <a:t>Types of maintenance:</a:t>
            </a:r>
          </a:p>
          <a:p>
            <a:endParaRPr lang="en-US" sz="3200" dirty="0">
              <a:latin typeface="Arial Rounded MT Bold" panose="020F0704030504030204" pitchFamily="34" charset="0"/>
            </a:endParaRPr>
          </a:p>
          <a:p>
            <a:pPr marL="1028700" lvl="1" indent="-571500">
              <a:lnSpc>
                <a:spcPct val="150000"/>
              </a:lnSpc>
              <a:buFont typeface="Arial" panose="020B0604020202020204" pitchFamily="34" charset="0"/>
              <a:buChar char="•"/>
            </a:pPr>
            <a:r>
              <a:rPr lang="en-US" sz="2800" dirty="0">
                <a:latin typeface="Arial Rounded MT Bold" panose="020F0704030504030204" pitchFamily="34" charset="0"/>
              </a:rPr>
              <a:t>Predictive maintenance</a:t>
            </a:r>
          </a:p>
          <a:p>
            <a:pPr lvl="2">
              <a:lnSpc>
                <a:spcPct val="150000"/>
              </a:lnSpc>
            </a:pPr>
            <a:r>
              <a:rPr lang="en-GB" sz="2000" dirty="0">
                <a:latin typeface="Arial Rounded MT Bold" panose="020F0704030504030204" pitchFamily="34" charset="0"/>
              </a:rPr>
              <a:t>Uses real-time data and analytics to predict when maintenance should be performed to prevent failures</a:t>
            </a:r>
          </a:p>
          <a:p>
            <a:pPr lvl="2">
              <a:lnSpc>
                <a:spcPct val="150000"/>
              </a:lnSpc>
            </a:pPr>
            <a:endParaRPr lang="en-US" sz="2000" dirty="0">
              <a:latin typeface="Arial Rounded MT Bold" panose="020F0704030504030204" pitchFamily="34" charset="0"/>
            </a:endParaRPr>
          </a:p>
          <a:p>
            <a:pPr marL="1028700" lvl="1" indent="-571500">
              <a:lnSpc>
                <a:spcPct val="150000"/>
              </a:lnSpc>
              <a:buFont typeface="Arial" panose="020B0604020202020204" pitchFamily="34" charset="0"/>
              <a:buChar char="•"/>
            </a:pPr>
            <a:r>
              <a:rPr lang="en-US" sz="2800" dirty="0">
                <a:latin typeface="Arial Rounded MT Bold" panose="020F0704030504030204" pitchFamily="34" charset="0"/>
              </a:rPr>
              <a:t>Proactive maintenance</a:t>
            </a:r>
          </a:p>
          <a:p>
            <a:pPr lvl="2">
              <a:lnSpc>
                <a:spcPct val="150000"/>
              </a:lnSpc>
            </a:pPr>
            <a:r>
              <a:rPr lang="en-US" sz="2000" dirty="0">
                <a:latin typeface="Arial Rounded MT Bold" panose="020F0704030504030204" pitchFamily="34" charset="0"/>
              </a:rPr>
              <a:t>The utilization of all previous types to maximize the benefits</a:t>
            </a:r>
          </a:p>
        </p:txBody>
      </p:sp>
    </p:spTree>
    <p:extLst>
      <p:ext uri="{BB962C8B-B14F-4D97-AF65-F5344CB8AC3E}">
        <p14:creationId xmlns:p14="http://schemas.microsoft.com/office/powerpoint/2010/main" val="323085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4993591" cy="6858000"/>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B0246-6794-B0AD-9BB5-220448C65588}"/>
              </a:ext>
            </a:extLst>
          </p:cNvPr>
          <p:cNvSpPr txBox="1"/>
          <p:nvPr/>
        </p:nvSpPr>
        <p:spPr>
          <a:xfrm>
            <a:off x="719121" y="2705723"/>
            <a:ext cx="3495420" cy="1446550"/>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Problem Statement</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0E0A25A-6D3F-806A-CF38-C1FF81C7D530}"/>
              </a:ext>
            </a:extLst>
          </p:cNvPr>
          <p:cNvSpPr txBox="1"/>
          <p:nvPr/>
        </p:nvSpPr>
        <p:spPr>
          <a:xfrm>
            <a:off x="5372716" y="800114"/>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0000"/>
                </a:solidFill>
                <a:latin typeface="Arial Rounded MT Bold" panose="020F0704030504030204" pitchFamily="34" charset="0"/>
              </a:rPr>
              <a:t>Introduction to maintenance</a:t>
            </a:r>
          </a:p>
        </p:txBody>
      </p:sp>
      <p:sp>
        <p:nvSpPr>
          <p:cNvPr id="9" name="!!TextBox 8">
            <a:extLst>
              <a:ext uri="{FF2B5EF4-FFF2-40B4-BE49-F238E27FC236}">
                <a16:creationId xmlns:a16="http://schemas.microsoft.com/office/drawing/2014/main" id="{2D9A5799-A129-9D4A-6A06-B875F6B3394C}"/>
              </a:ext>
            </a:extLst>
          </p:cNvPr>
          <p:cNvSpPr txBox="1"/>
          <p:nvPr/>
        </p:nvSpPr>
        <p:spPr>
          <a:xfrm>
            <a:off x="5372716" y="1942545"/>
            <a:ext cx="55435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Rounded MT Bold" panose="020F0704030504030204" pitchFamily="34" charset="0"/>
              </a:rPr>
              <a:t>Problem definition</a:t>
            </a:r>
          </a:p>
        </p:txBody>
      </p:sp>
      <p:sp>
        <p:nvSpPr>
          <p:cNvPr id="14" name="TextBox 13">
            <a:extLst>
              <a:ext uri="{FF2B5EF4-FFF2-40B4-BE49-F238E27FC236}">
                <a16:creationId xmlns:a16="http://schemas.microsoft.com/office/drawing/2014/main" id="{CB424998-1224-661B-74FF-4613A7C7E534}"/>
              </a:ext>
            </a:extLst>
          </p:cNvPr>
          <p:cNvSpPr txBox="1"/>
          <p:nvPr/>
        </p:nvSpPr>
        <p:spPr>
          <a:xfrm>
            <a:off x="5378853" y="3084976"/>
            <a:ext cx="6821572" cy="954107"/>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Desired outcome and success metrics</a:t>
            </a:r>
          </a:p>
        </p:txBody>
      </p:sp>
      <p:sp>
        <p:nvSpPr>
          <p:cNvPr id="16" name="TextBox 15">
            <a:extLst>
              <a:ext uri="{FF2B5EF4-FFF2-40B4-BE49-F238E27FC236}">
                <a16:creationId xmlns:a16="http://schemas.microsoft.com/office/drawing/2014/main" id="{047D5771-E132-0761-2B1C-92E8A66462FE}"/>
              </a:ext>
            </a:extLst>
          </p:cNvPr>
          <p:cNvSpPr txBox="1"/>
          <p:nvPr/>
        </p:nvSpPr>
        <p:spPr>
          <a:xfrm>
            <a:off x="5372716" y="4658294"/>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Challenges and constraints</a:t>
            </a:r>
          </a:p>
        </p:txBody>
      </p:sp>
      <p:sp>
        <p:nvSpPr>
          <p:cNvPr id="18" name="TextBox 17">
            <a:extLst>
              <a:ext uri="{FF2B5EF4-FFF2-40B4-BE49-F238E27FC236}">
                <a16:creationId xmlns:a16="http://schemas.microsoft.com/office/drawing/2014/main" id="{1D8C309C-E6FF-CCEE-487C-5C8492689D63}"/>
              </a:ext>
            </a:extLst>
          </p:cNvPr>
          <p:cNvSpPr txBox="1"/>
          <p:nvPr/>
        </p:nvSpPr>
        <p:spPr>
          <a:xfrm>
            <a:off x="5372716" y="5800725"/>
            <a:ext cx="8286750" cy="523220"/>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Rounded MT Bold" panose="020F0704030504030204" pitchFamily="34" charset="0"/>
              </a:rPr>
              <a:t>Is this a machine learning problem?</a:t>
            </a:r>
          </a:p>
        </p:txBody>
      </p:sp>
    </p:spTree>
    <p:extLst>
      <p:ext uri="{BB962C8B-B14F-4D97-AF65-F5344CB8AC3E}">
        <p14:creationId xmlns:p14="http://schemas.microsoft.com/office/powerpoint/2010/main" val="432210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34EBCA-4D65-93F5-705A-B72CEA46F65E}"/>
              </a:ext>
            </a:extLst>
          </p:cNvPr>
          <p:cNvSpPr/>
          <p:nvPr/>
        </p:nvSpPr>
        <p:spPr>
          <a:xfrm>
            <a:off x="-29964" y="-2"/>
            <a:ext cx="12221964" cy="1091381"/>
          </a:xfrm>
          <a:prstGeom prst="rect">
            <a:avLst/>
          </a:prstGeom>
          <a:solidFill>
            <a:srgbClr val="4D9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8">
            <a:extLst>
              <a:ext uri="{FF2B5EF4-FFF2-40B4-BE49-F238E27FC236}">
                <a16:creationId xmlns:a16="http://schemas.microsoft.com/office/drawing/2014/main" id="{98AB0246-6794-B0AD-9BB5-220448C65588}"/>
              </a:ext>
            </a:extLst>
          </p:cNvPr>
          <p:cNvSpPr txBox="1"/>
          <p:nvPr/>
        </p:nvSpPr>
        <p:spPr>
          <a:xfrm>
            <a:off x="111359" y="160967"/>
            <a:ext cx="8575438" cy="769441"/>
          </a:xfrm>
          <a:prstGeom prst="rect">
            <a:avLst/>
          </a:prstGeom>
          <a:noFill/>
        </p:spPr>
        <p:txBody>
          <a:bodyPr wrap="square" rtlCol="0">
            <a:spAutoFit/>
          </a:bodyPr>
          <a:lstStyle/>
          <a:p>
            <a:r>
              <a:rPr lang="en-US" sz="4400" dirty="0">
                <a:solidFill>
                  <a:schemeClr val="bg1"/>
                </a:solidFill>
                <a:latin typeface="Arial Rounded MT Bold" panose="020F0704030504030204" pitchFamily="34" charset="0"/>
              </a:rPr>
              <a:t>Problem definition</a:t>
            </a:r>
          </a:p>
        </p:txBody>
      </p:sp>
      <p:sp>
        <p:nvSpPr>
          <p:cNvPr id="12" name="Arc 11">
            <a:extLst>
              <a:ext uri="{FF2B5EF4-FFF2-40B4-BE49-F238E27FC236}">
                <a16:creationId xmlns:a16="http://schemas.microsoft.com/office/drawing/2014/main" id="{A8D5D695-8B8C-E763-7385-2B5F6E3DDD63}"/>
              </a:ext>
            </a:extLst>
          </p:cNvPr>
          <p:cNvSpPr/>
          <p:nvPr/>
        </p:nvSpPr>
        <p:spPr>
          <a:xfrm rot="3764394">
            <a:off x="10346559" y="1527835"/>
            <a:ext cx="4443050" cy="4443050"/>
          </a:xfrm>
          <a:prstGeom prst="arc">
            <a:avLst/>
          </a:prstGeom>
          <a:ln w="127000" cap="rnd"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C19CD77B-700F-7D80-F5B7-8E812F1F0BF5}"/>
              </a:ext>
            </a:extLst>
          </p:cNvPr>
          <p:cNvSpPr txBox="1"/>
          <p:nvPr/>
        </p:nvSpPr>
        <p:spPr>
          <a:xfrm>
            <a:off x="1194693" y="1883897"/>
            <a:ext cx="9772649" cy="4105868"/>
          </a:xfrm>
          <a:prstGeom prst="rect">
            <a:avLst/>
          </a:prstGeom>
          <a:noFill/>
        </p:spPr>
        <p:txBody>
          <a:bodyPr wrap="square" rtlCol="0">
            <a:spAutoFit/>
          </a:bodyPr>
          <a:lstStyle/>
          <a:p>
            <a:pPr marL="0" marR="0">
              <a:lnSpc>
                <a:spcPct val="115000"/>
              </a:lnSpc>
              <a:spcBef>
                <a:spcPts val="0"/>
              </a:spcBef>
              <a:spcAft>
                <a:spcPts val="800"/>
              </a:spcAft>
            </a:pPr>
            <a:r>
              <a:rPr lang="en-US" sz="2800" kern="100" dirty="0">
                <a:effectLst/>
                <a:latin typeface="Arial Rounded MT Bold" panose="020F0704030504030204" pitchFamily="34" charset="0"/>
                <a:ea typeface="Aptos" panose="020B0004020202020204" pitchFamily="34" charset="0"/>
                <a:cs typeface="Arial" panose="020B0604020202020204" pitchFamily="34" charset="0"/>
              </a:rPr>
              <a:t>Predictive maintenance: It is needed to predict whether the machine is going to failure or no, to:</a:t>
            </a:r>
          </a:p>
          <a:p>
            <a:pPr marL="971550" lvl="1" indent="-514350">
              <a:lnSpc>
                <a:spcPct val="115000"/>
              </a:lnSpc>
              <a:spcAft>
                <a:spcPts val="800"/>
              </a:spcAft>
              <a:buFont typeface="+mj-lt"/>
              <a:buAutoNum type="arabicPeriod"/>
            </a:pPr>
            <a:r>
              <a:rPr lang="en-US" sz="2400" kern="100" dirty="0">
                <a:effectLst/>
                <a:latin typeface="Arial Rounded MT Bold" panose="020F0704030504030204" pitchFamily="34" charset="0"/>
                <a:ea typeface="Aptos" panose="020B0004020202020204" pitchFamily="34" charset="0"/>
                <a:cs typeface="Arial" panose="020B0604020202020204" pitchFamily="34" charset="0"/>
              </a:rPr>
              <a:t>Reduce the cost of machine repairing</a:t>
            </a:r>
          </a:p>
          <a:p>
            <a:pPr marL="971550" lvl="1" indent="-514350">
              <a:lnSpc>
                <a:spcPct val="115000"/>
              </a:lnSpc>
              <a:spcAft>
                <a:spcPts val="800"/>
              </a:spcAft>
              <a:buFont typeface="+mj-lt"/>
              <a:buAutoNum type="arabicPeriod"/>
            </a:pPr>
            <a:r>
              <a:rPr lang="en-US" sz="2400" kern="100" dirty="0">
                <a:latin typeface="Arial Rounded MT Bold" panose="020F0704030504030204" pitchFamily="34" charset="0"/>
                <a:ea typeface="Aptos" panose="020B0004020202020204" pitchFamily="34" charset="0"/>
                <a:cs typeface="Arial" panose="020B0604020202020204" pitchFamily="34" charset="0"/>
              </a:rPr>
              <a:t>Minimize downtime</a:t>
            </a:r>
          </a:p>
          <a:p>
            <a:pPr marL="971550" lvl="1" indent="-514350">
              <a:lnSpc>
                <a:spcPct val="115000"/>
              </a:lnSpc>
              <a:spcAft>
                <a:spcPts val="800"/>
              </a:spcAft>
              <a:buFont typeface="+mj-lt"/>
              <a:buAutoNum type="arabicPeriod"/>
            </a:pPr>
            <a:r>
              <a:rPr lang="en-US" sz="2400" kern="100" dirty="0">
                <a:latin typeface="Arial Rounded MT Bold" panose="020F0704030504030204" pitchFamily="34" charset="0"/>
                <a:ea typeface="Aptos" panose="020B0004020202020204" pitchFamily="34" charset="0"/>
                <a:cs typeface="Arial" panose="020B0604020202020204" pitchFamily="34" charset="0"/>
              </a:rPr>
              <a:t>Increase machine life-time (decrease deprecation cost)</a:t>
            </a:r>
          </a:p>
          <a:p>
            <a:pPr marL="971550" lvl="1" indent="-514350">
              <a:lnSpc>
                <a:spcPct val="115000"/>
              </a:lnSpc>
              <a:spcAft>
                <a:spcPts val="800"/>
              </a:spcAft>
              <a:buFont typeface="+mj-lt"/>
              <a:buAutoNum type="arabicPeriod"/>
            </a:pPr>
            <a:endParaRPr lang="en-US" sz="2400" kern="100" dirty="0">
              <a:effectLst/>
              <a:latin typeface="Arial Rounded MT Bold" panose="020F0704030504030204" pitchFamily="34" charset="0"/>
              <a:ea typeface="Aptos" panose="020B0004020202020204" pitchFamily="34" charset="0"/>
              <a:cs typeface="Arial" panose="020B0604020202020204" pitchFamily="34" charset="0"/>
            </a:endParaRPr>
          </a:p>
          <a:p>
            <a:pPr marL="342900" marR="0" lvl="0" indent="-342900">
              <a:lnSpc>
                <a:spcPct val="115000"/>
              </a:lnSpc>
              <a:spcBef>
                <a:spcPts val="0"/>
              </a:spcBef>
              <a:spcAft>
                <a:spcPts val="800"/>
              </a:spcAft>
              <a:buFont typeface="Symbol" panose="05050102010706020507" pitchFamily="18" charset="2"/>
              <a:buChar char=""/>
            </a:pPr>
            <a:r>
              <a:rPr lang="en-US" sz="2400" kern="100" dirty="0">
                <a:effectLst/>
                <a:latin typeface="Arial Rounded MT Bold" panose="020F0704030504030204" pitchFamily="34" charset="0"/>
                <a:ea typeface="Aptos" panose="020B0004020202020204" pitchFamily="34" charset="0"/>
                <a:cs typeface="Arial" panose="020B0604020202020204" pitchFamily="34" charset="0"/>
              </a:rPr>
              <a:t>Stakeholders: all investors in industry and engineers who works in an industrial field</a:t>
            </a:r>
          </a:p>
        </p:txBody>
      </p:sp>
    </p:spTree>
    <p:extLst>
      <p:ext uri="{BB962C8B-B14F-4D97-AF65-F5344CB8AC3E}">
        <p14:creationId xmlns:p14="http://schemas.microsoft.com/office/powerpoint/2010/main" val="2472007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{D61CB5F9-9B9A-4DA0-A3FA-734E396CFE56}tf78504181_win32</Template>
  <TotalTime>1766</TotalTime>
  <Words>1437</Words>
  <Application>Microsoft Office PowerPoint</Application>
  <PresentationFormat>Widescreen</PresentationFormat>
  <Paragraphs>378</Paragraphs>
  <Slides>57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Aptos</vt:lpstr>
      <vt:lpstr>Arial</vt:lpstr>
      <vt:lpstr>Arial Rounded MT Bold</vt:lpstr>
      <vt:lpstr>Avenir Next LT Pro</vt:lpstr>
      <vt:lpstr>Avenir Next LT Pro Light</vt:lpstr>
      <vt:lpstr>Calibri</vt:lpstr>
      <vt:lpstr>Cambria Math</vt:lpstr>
      <vt:lpstr>Symbol</vt:lpstr>
      <vt:lpstr>Tw Cen MT</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Youssef Mahmoud Hassan Abdulnaem</dc:creator>
  <cp:lastModifiedBy>Youssef Mahmoud Hassan Abdulnaem</cp:lastModifiedBy>
  <cp:revision>12</cp:revision>
  <dcterms:created xsi:type="dcterms:W3CDTF">2024-10-07T15:07:34Z</dcterms:created>
  <dcterms:modified xsi:type="dcterms:W3CDTF">2024-10-16T18:16:05Z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