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444479B-705B-4489-957E-7E8A228BDFA0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3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89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570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535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683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664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218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7B66AD-7C08-490A-ADA4-B47E10FB2407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5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5B95027-4255-49E7-9841-CD21BCC99996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4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0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5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1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1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6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DA38F49-B3E2-4BF0-BEC7-C30D34ABBB8D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1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15A11C-4682-B1AE-A201-9A178EBEB5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"/>
          <a:stretch>
            <a:fillRect/>
          </a:stretch>
        </p:blipFill>
        <p:spPr>
          <a:xfrm>
            <a:off x="0" y="0"/>
            <a:ext cx="12191998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ABC715-3DAF-0EB3-4E55-729C66019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5758629" cy="269686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Overfitters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38F2C-124C-1B9D-5433-F3F937F5F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402572" cy="128788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EDA TASK</a:t>
            </a:r>
          </a:p>
          <a:p>
            <a:r>
              <a:rPr lang="en-US" dirty="0">
                <a:solidFill>
                  <a:srgbClr val="FFFFFF"/>
                </a:solidFill>
              </a:rPr>
              <a:t>By : Youssef &amp; Jolie &amp; Shika</a:t>
            </a:r>
          </a:p>
        </p:txBody>
      </p:sp>
    </p:spTree>
    <p:extLst>
      <p:ext uri="{BB962C8B-B14F-4D97-AF65-F5344CB8AC3E}">
        <p14:creationId xmlns:p14="http://schemas.microsoft.com/office/powerpoint/2010/main" val="3938239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9AF1E17-E2EA-4DFA-ABA4-1FF1F27FA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5B254329-6146-42F5-9E30-4BB7D9457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880752" y="1770635"/>
            <a:ext cx="3346744" cy="612847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BE43CF-5A8F-4260-9B74-14E5BE9D6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613062-86BB-04D4-8EE0-BCBA3A1F9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028" y="2231137"/>
            <a:ext cx="8754697" cy="462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4D433-3802-57DD-73C0-90898DDC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509" y="162086"/>
            <a:ext cx="3382297" cy="35686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b="1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Overfitters</a:t>
            </a:r>
            <a:endParaRPr lang="en-US" b="1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F97F1F-1023-FE47-2F5E-60D1763CC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583234"/>
            <a:ext cx="6470907" cy="368841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5305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F752B-145C-FB47-F39C-76CA7ED7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Distribution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of Fare Amount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044E9-15C4-16A7-0F7F-315B009F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3" r="16705" b="-2"/>
          <a:stretch>
            <a:fillRect/>
          </a:stretch>
        </p:blipFill>
        <p:spPr>
          <a:xfrm>
            <a:off x="4995733" y="1294165"/>
            <a:ext cx="6391533" cy="525049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779C-6CE7-08B9-6F95-B470A9C2B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highest frequency is between </a:t>
            </a:r>
            <a:r>
              <a:rPr lang="en-US" b="1" dirty="0"/>
              <a:t>$5–15</a:t>
            </a:r>
            <a:r>
              <a:rPr lang="en-US" dirty="0"/>
              <a:t>, which likely represents typical short intra-city rides</a:t>
            </a:r>
          </a:p>
          <a:p>
            <a:r>
              <a:rPr lang="en-US" dirty="0"/>
              <a:t>This indicates that the platform’s core demand is for short, affordable rides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The company might optimize pricing or </a:t>
            </a:r>
            <a:r>
              <a:rPr lang="en-US" b="1" dirty="0"/>
              <a:t>loyalty programs </a:t>
            </a:r>
            <a:r>
              <a:rPr lang="en-US" dirty="0"/>
              <a:t>around this segment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</a:t>
            </a: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79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5359E-12C1-B844-7AB5-669FA96C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790" y="827618"/>
            <a:ext cx="2942210" cy="10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Distance vs Fare Amount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F0E7C-0FEE-069B-E83F-1E468CD90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/>
              <a:t>The more distance increase, the more fare amount increase</a:t>
            </a:r>
          </a:p>
          <a:p>
            <a:r>
              <a:rPr lang="en-US" dirty="0"/>
              <a:t>we have some outliers in distance 8000+ and the issues is its fare amount is very low from 1$-50$ so it can be entered by error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097512-8C60-4337-4959-4A9AAAF04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95" y="1460672"/>
            <a:ext cx="7249537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72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CFEA4-2984-991D-5513-2900A599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Fare per month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9777-BB65-689D-DE59-717D84621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/>
              <a:t>The chart is a bar graph showing the </a:t>
            </a:r>
            <a:r>
              <a:rPr lang="en-US" b="1" dirty="0"/>
              <a:t>fare per month</a:t>
            </a:r>
            <a:r>
              <a:rPr lang="en-US" dirty="0"/>
              <a:t> across a year.</a:t>
            </a:r>
          </a:p>
          <a:p>
            <a:r>
              <a:rPr lang="en-US" b="1" dirty="0"/>
              <a:t>January</a:t>
            </a:r>
            <a:r>
              <a:rPr lang="en-US" dirty="0"/>
              <a:t> and </a:t>
            </a:r>
            <a:r>
              <a:rPr lang="en-US" b="1" dirty="0"/>
              <a:t>February</a:t>
            </a:r>
            <a:r>
              <a:rPr lang="en-US" dirty="0"/>
              <a:t> are the months with the lowest fares</a:t>
            </a:r>
          </a:p>
          <a:p>
            <a:r>
              <a:rPr lang="en-US" dirty="0"/>
              <a:t>There seems to be a slight increase in fares around late spring (</a:t>
            </a:r>
            <a:r>
              <a:rPr lang="en-US" b="1" dirty="0"/>
              <a:t>May</a:t>
            </a:r>
            <a:r>
              <a:rPr lang="en-US" dirty="0"/>
              <a:t>) and early fall (</a:t>
            </a:r>
            <a:r>
              <a:rPr lang="en-US" b="1" dirty="0"/>
              <a:t>September</a:t>
            </a:r>
            <a:r>
              <a:rPr lang="en-US" dirty="0"/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485C33-C1F3-8957-D907-26C932E54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619" y="1312464"/>
            <a:ext cx="7229298" cy="497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58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FFC5B-2C40-82E1-F947-5F7252E7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EBEBEB"/>
                </a:solidFill>
              </a:rPr>
              <a:t>Average Fare by Car Condition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6591B8-D966-C48E-EB4B-7EC11F0FE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/>
              <a:t>Car condition doesn't affect the fare</a:t>
            </a:r>
          </a:p>
          <a:p>
            <a:r>
              <a:rPr lang="en-US" dirty="0">
                <a:solidFill>
                  <a:srgbClr val="FFFFFF"/>
                </a:solidFill>
              </a:rPr>
              <a:t>The company maybe can make different fares depends on the condition of the car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9AEAF-8065-B33F-E729-B6BBEAC1D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476" y="1483784"/>
            <a:ext cx="6477526" cy="523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7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DE2E7-6D5A-9B0D-205B-BC94D561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Passenger Count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18BF5-7E3E-45BA-2260-522CE5B1C3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050" b="1"/>
          <a:stretch>
            <a:fillRect/>
          </a:stretch>
        </p:blipFill>
        <p:spPr>
          <a:xfrm>
            <a:off x="4995733" y="1405626"/>
            <a:ext cx="6391533" cy="52504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CE241-69BD-89FA-899B-9703D2AA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/>
              <a:t>Most of the rides has one passenger only</a:t>
            </a:r>
          </a:p>
          <a:p>
            <a:r>
              <a:rPr lang="en-US" dirty="0"/>
              <a:t>The rides has </a:t>
            </a:r>
            <a:r>
              <a:rPr lang="en-US" b="1" dirty="0"/>
              <a:t>6</a:t>
            </a:r>
            <a:r>
              <a:rPr lang="en-US" dirty="0"/>
              <a:t> only very low , it can be that we have few cars their max capacity is </a:t>
            </a:r>
            <a:r>
              <a:rPr lang="en-US" b="1" dirty="0"/>
              <a:t>5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1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A3FB8-775E-7DA4-3129-1F808FF7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Trips by Weekday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50B67-B21D-5944-3611-9B70358DB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960" y="1483784"/>
            <a:ext cx="6391533" cy="47639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52CA77-397B-8937-2CFD-36AE30B7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/>
              <a:t>Most day that has rides is </a:t>
            </a:r>
            <a:r>
              <a:rPr lang="en-US" b="1" dirty="0"/>
              <a:t>Friday</a:t>
            </a:r>
          </a:p>
          <a:p>
            <a:r>
              <a:rPr lang="en-US" dirty="0"/>
              <a:t>0 starts from </a:t>
            </a:r>
            <a:r>
              <a:rPr lang="en-US" b="1" dirty="0" err="1"/>
              <a:t>sunday</a:t>
            </a:r>
            <a:endParaRPr lang="en-US" b="1" dirty="0"/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39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2232-0A82-6DC6-142B-EF7A4BF0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Traffic Conditions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4D92B3-CDE7-F7AD-DC5F-4185211D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3301"/>
          <a:stretch>
            <a:fillRect/>
          </a:stretch>
        </p:blipFill>
        <p:spPr>
          <a:xfrm>
            <a:off x="5291696" y="1405626"/>
            <a:ext cx="6391533" cy="525049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63DDC48E-EE4D-DF7F-8B30-D45A32059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/>
              <a:t>Since all conditions are represented equally, there isn’t one traffic state that is more common than the others</a:t>
            </a:r>
          </a:p>
          <a:p>
            <a:r>
              <a:rPr lang="en-US" dirty="0"/>
              <a:t>All three traffic conditions—Flow Traffic, Congested Traffic, and Dense Traffic—have nearly identical values, around 3,100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69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1B417-454E-3DC6-0395-E2AE1A0A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rgbClr val="EBEBEB"/>
                </a:solidFill>
              </a:rPr>
              <a:t>Fare per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E9B036-A258-596C-3531-CA53DA0B2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604" y="1270146"/>
            <a:ext cx="5119234" cy="52504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A5B847-4BF7-9314-86D0-09D761B27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/>
              <a:t>The avg increased after 2012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31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a8f023b-0c08-40ec-a183-c348240bb79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1F74D638E3C4BBA416FB7E5412AA7" ma:contentTypeVersion="5" ma:contentTypeDescription="Create a new document." ma:contentTypeScope="" ma:versionID="1143d10a65ce15c908037861af4a98fa">
  <xsd:schema xmlns:xsd="http://www.w3.org/2001/XMLSchema" xmlns:xs="http://www.w3.org/2001/XMLSchema" xmlns:p="http://schemas.microsoft.com/office/2006/metadata/properties" xmlns:ns3="8a8f023b-0c08-40ec-a183-c348240bb797" targetNamespace="http://schemas.microsoft.com/office/2006/metadata/properties" ma:root="true" ma:fieldsID="aca05e8940259a6fcf91db07293aee94" ns3:_="">
    <xsd:import namespace="8a8f023b-0c08-40ec-a183-c348240bb7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8f023b-0c08-40ec-a183-c348240bb7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7B5D8E-420E-44E2-BE5F-5673D97A5D37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8a8f023b-0c08-40ec-a183-c348240bb797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FE37057-3A10-4160-B15A-9576A3D57B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53385A-2C84-4525-A8B7-0603FCE336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8f023b-0c08-40ec-a183-c348240bb7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126</TotalTime>
  <Words>274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The Overfitters</vt:lpstr>
      <vt:lpstr>Distribution  of Fare Amount</vt:lpstr>
      <vt:lpstr>Distance vs Fare Amount</vt:lpstr>
      <vt:lpstr>Fare per month</vt:lpstr>
      <vt:lpstr>Average Fare by Car Condition</vt:lpstr>
      <vt:lpstr>Passenger Count Distribution</vt:lpstr>
      <vt:lpstr>Trips by Weekday</vt:lpstr>
      <vt:lpstr>Traffic Conditions</vt:lpstr>
      <vt:lpstr>Fare per Year</vt:lpstr>
      <vt:lpstr>PowerPoint Presentation</vt:lpstr>
      <vt:lpstr>The Overfitters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Youssef Magdy Mohamed Abdelghany</dc:creator>
  <cp:lastModifiedBy>Youssef Magdy Mohamed Abdelghany</cp:lastModifiedBy>
  <cp:revision>3</cp:revision>
  <dcterms:created xsi:type="dcterms:W3CDTF">2025-09-25T10:56:12Z</dcterms:created>
  <dcterms:modified xsi:type="dcterms:W3CDTF">2025-09-26T11:24:42Z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0x0101000D91F74D638E3C4BBA416FB7E5412AA7</vt:lpwstr>
  </property>
</Properties>
</file>