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3" r:id="rId2"/>
    <p:sldId id="257" r:id="rId3"/>
    <p:sldId id="256" r:id="rId4"/>
    <p:sldId id="258" r:id="rId5"/>
    <p:sldId id="263" r:id="rId6"/>
    <p:sldId id="260" r:id="rId7"/>
    <p:sldId id="282" r:id="rId8"/>
    <p:sldId id="281" r:id="rId9"/>
    <p:sldId id="266" r:id="rId10"/>
    <p:sldId id="264" r:id="rId11"/>
    <p:sldId id="265" r:id="rId12"/>
    <p:sldId id="261" r:id="rId13"/>
    <p:sldId id="276" r:id="rId14"/>
    <p:sldId id="262" r:id="rId15"/>
    <p:sldId id="259" r:id="rId16"/>
    <p:sldId id="267" r:id="rId17"/>
    <p:sldId id="278" r:id="rId18"/>
    <p:sldId id="268" r:id="rId19"/>
    <p:sldId id="271" r:id="rId20"/>
    <p:sldId id="269" r:id="rId21"/>
    <p:sldId id="279" r:id="rId22"/>
    <p:sldId id="270" r:id="rId23"/>
    <p:sldId id="272" r:id="rId24"/>
    <p:sldId id="274" r:id="rId25"/>
    <p:sldId id="280" r:id="rId26"/>
    <p:sldId id="275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2024-10-12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2024-10-12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2024-10-12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2024-10-12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2024-10-12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2024-10-12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2024-10-12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2024-10-12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2024-10-12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2024-10-12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2024-10-12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2024-10-12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2024-10-12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2024-10-12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2024-10-12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2024-10-12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2024-10-12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2024-10-12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--s9QDi9MFD0ovOjjn_5_-xZrtjHgina/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7284" y="257578"/>
            <a:ext cx="8512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/>
              <a:t>ALX1_AIS4_M2e</a:t>
            </a:r>
          </a:p>
          <a:p>
            <a:pPr algn="ctr"/>
            <a:r>
              <a:rPr lang="en-US" sz="5400" dirty="0" smtClean="0"/>
              <a:t> </a:t>
            </a:r>
            <a:r>
              <a:rPr lang="en-US" sz="5400" dirty="0"/>
              <a:t>Microsoft Data </a:t>
            </a:r>
            <a:r>
              <a:rPr lang="en-US" sz="5400" dirty="0" smtClean="0"/>
              <a:t>Engineer</a:t>
            </a:r>
          </a:p>
          <a:p>
            <a:pPr algn="ctr"/>
            <a:r>
              <a:rPr lang="en-US" sz="5400" dirty="0" smtClean="0"/>
              <a:t>Final project BY: 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1596980" y="3374265"/>
            <a:ext cx="85129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Anas Osama Ali Attya Dorgham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Ahmed </a:t>
            </a:r>
            <a:r>
              <a:rPr lang="en-US" sz="2800" dirty="0" err="1"/>
              <a:t>Abd</a:t>
            </a:r>
            <a:r>
              <a:rPr lang="en-US" sz="2800" dirty="0"/>
              <a:t> El-Mohsen  </a:t>
            </a:r>
            <a:r>
              <a:rPr lang="en-US" sz="2800" dirty="0" err="1"/>
              <a:t>Abd</a:t>
            </a:r>
            <a:r>
              <a:rPr lang="en-US" sz="2800" dirty="0"/>
              <a:t> El-Raheem </a:t>
            </a:r>
            <a:r>
              <a:rPr lang="en-US" sz="2800" dirty="0" smtClean="0"/>
              <a:t>Hussein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Youssef Mahmoud </a:t>
            </a:r>
            <a:r>
              <a:rPr lang="en-US" sz="2800" dirty="0" err="1"/>
              <a:t>Elsayed</a:t>
            </a:r>
            <a:r>
              <a:rPr lang="en-US" sz="2800" dirty="0"/>
              <a:t> </a:t>
            </a:r>
            <a:r>
              <a:rPr lang="en-US" sz="2800" dirty="0" err="1"/>
              <a:t>Abd</a:t>
            </a:r>
            <a:r>
              <a:rPr lang="en-US" sz="2800" dirty="0"/>
              <a:t> </a:t>
            </a:r>
            <a:r>
              <a:rPr lang="en-US" sz="2800" dirty="0" smtClean="0"/>
              <a:t>Elkader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Marawan</a:t>
            </a:r>
            <a:r>
              <a:rPr lang="en-US" sz="2800" dirty="0" smtClean="0"/>
              <a:t> </a:t>
            </a:r>
            <a:r>
              <a:rPr lang="en-US" sz="2800" dirty="0" err="1" smtClean="0"/>
              <a:t>Attya</a:t>
            </a:r>
            <a:r>
              <a:rPr lang="en-US" sz="2800" dirty="0" smtClean="0"/>
              <a:t> </a:t>
            </a:r>
            <a:r>
              <a:rPr lang="en-US" sz="2800" dirty="0" err="1" smtClean="0"/>
              <a:t>Mamdouh</a:t>
            </a:r>
            <a:r>
              <a:rPr lang="en-US" sz="28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Mohammad Shaaban Mustafa </a:t>
            </a:r>
            <a:r>
              <a:rPr lang="en-US" sz="2800" dirty="0" err="1" smtClean="0"/>
              <a:t>abdulhameed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182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022"/>
            <a:ext cx="12192000" cy="58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9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265"/>
            <a:ext cx="12192000" cy="584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0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0017" y="1918952"/>
            <a:ext cx="62591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Transformation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Bronze Layer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Initial raw data as ingested from the source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Silver Layer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Transformed data with minimal changes like data type conversions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Gold Layer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Final cleaned and curated data for analysis.</a:t>
            </a:r>
          </a:p>
        </p:txBody>
      </p:sp>
    </p:spTree>
    <p:extLst>
      <p:ext uri="{BB962C8B-B14F-4D97-AF65-F5344CB8AC3E}">
        <p14:creationId xmlns:p14="http://schemas.microsoft.com/office/powerpoint/2010/main" val="3086018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403E3E"/>
              </a:clrFrom>
              <a:clrTo>
                <a:srgbClr val="403E3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06" y="631065"/>
            <a:ext cx="10748741" cy="5749710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 rot="11233790">
            <a:off x="5524500" y="4152900"/>
            <a:ext cx="933450" cy="1257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0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825"/>
            <a:ext cx="121920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3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175"/>
            <a:ext cx="12192000" cy="58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0017" y="1918952"/>
            <a:ext cx="62591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Transformation</a:t>
            </a:r>
            <a:endParaRPr lang="en-US" dirty="0"/>
          </a:p>
          <a:p>
            <a:r>
              <a:rPr lang="en-US" b="1" dirty="0"/>
              <a:t>Bronze Layer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Initial raw data as ingested from the source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Silver Layer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Transformed data with minimal changes like data type conversions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Gold Layer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Final cleaned and curated data for analysis.</a:t>
            </a:r>
          </a:p>
        </p:txBody>
      </p:sp>
    </p:spTree>
    <p:extLst>
      <p:ext uri="{BB962C8B-B14F-4D97-AF65-F5344CB8AC3E}">
        <p14:creationId xmlns:p14="http://schemas.microsoft.com/office/powerpoint/2010/main" val="3231019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403E3E"/>
              </a:clrFrom>
              <a:clrTo>
                <a:srgbClr val="403E3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06" y="631065"/>
            <a:ext cx="10748741" cy="5749710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17851432">
            <a:off x="6132565" y="4318611"/>
            <a:ext cx="1189822" cy="782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53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840"/>
            <a:ext cx="12192000" cy="58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96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022"/>
            <a:ext cx="12192000" cy="58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4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14411" y="463639"/>
            <a:ext cx="625913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Project </a:t>
            </a:r>
            <a:r>
              <a:rPr lang="en-US" sz="2800" b="1" dirty="0" smtClean="0"/>
              <a:t>Agenda</a:t>
            </a:r>
          </a:p>
          <a:p>
            <a:endParaRPr lang="en-US" sz="2800" dirty="0"/>
          </a:p>
          <a:p>
            <a:r>
              <a:rPr lang="en-US" b="1" dirty="0"/>
              <a:t>Part 1: Environment Setup</a:t>
            </a:r>
            <a:endParaRPr lang="en-US" dirty="0"/>
          </a:p>
          <a:p>
            <a:pPr lvl="1"/>
            <a:r>
              <a:rPr lang="en-US" dirty="0"/>
              <a:t>Setting up Azure resources and environment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Part 2: Data Ingestion</a:t>
            </a:r>
            <a:endParaRPr lang="en-US" dirty="0"/>
          </a:p>
          <a:p>
            <a:pPr lvl="1"/>
            <a:r>
              <a:rPr lang="en-US" dirty="0"/>
              <a:t>Ingesting data using Azure Data Factory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Part 3: Data Transformation</a:t>
            </a:r>
            <a:endParaRPr lang="en-US" dirty="0"/>
          </a:p>
          <a:p>
            <a:pPr lvl="1"/>
            <a:r>
              <a:rPr lang="en-US" dirty="0"/>
              <a:t>Transforming data with Azure </a:t>
            </a:r>
            <a:r>
              <a:rPr lang="en-US" dirty="0" err="1"/>
              <a:t>Databricks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Part 4: Data Loading</a:t>
            </a:r>
            <a:endParaRPr lang="en-US" dirty="0"/>
          </a:p>
          <a:p>
            <a:pPr lvl="1"/>
            <a:r>
              <a:rPr lang="en-US" dirty="0"/>
              <a:t>Loading data into Azure Synapse Analytics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Part 5: Data Reporting</a:t>
            </a:r>
            <a:endParaRPr lang="en-US" dirty="0"/>
          </a:p>
          <a:p>
            <a:pPr lvl="1"/>
            <a:r>
              <a:rPr lang="en-US" dirty="0"/>
              <a:t>Creating reports using Power BI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Part 6: End-to-End Testing</a:t>
            </a:r>
            <a:endParaRPr lang="en-US" dirty="0"/>
          </a:p>
          <a:p>
            <a:pPr lvl="1"/>
            <a:r>
              <a:rPr lang="en-US" dirty="0"/>
              <a:t>Testing the complete pipeline with new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0017" y="1918952"/>
            <a:ext cx="62591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Transformation</a:t>
            </a:r>
            <a:endParaRPr lang="en-US" dirty="0"/>
          </a:p>
          <a:p>
            <a:r>
              <a:rPr lang="en-US" b="1" dirty="0"/>
              <a:t>Bronze Layer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Initial raw data as ingested from the source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Silver Layer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Transformed data with minimal changes like data type conversions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Gold Layer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Final cleaned and curated data for analysis.</a:t>
            </a:r>
          </a:p>
        </p:txBody>
      </p:sp>
    </p:spTree>
    <p:extLst>
      <p:ext uri="{BB962C8B-B14F-4D97-AF65-F5344CB8AC3E}">
        <p14:creationId xmlns:p14="http://schemas.microsoft.com/office/powerpoint/2010/main" val="3251123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403E3E"/>
              </a:clrFrom>
              <a:clrTo>
                <a:srgbClr val="403E3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06" y="631065"/>
            <a:ext cx="10748741" cy="5749710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 rot="17851432">
            <a:off x="7355437" y="4285560"/>
            <a:ext cx="1189822" cy="782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26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350"/>
            <a:ext cx="121920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73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750"/>
            <a:ext cx="121920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8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700"/>
            <a:ext cx="121920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42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403E3E"/>
              </a:clrFrom>
              <a:clrTo>
                <a:srgbClr val="403E3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06" y="631065"/>
            <a:ext cx="10748741" cy="574971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 rot="17851432">
            <a:off x="9470677" y="2126254"/>
            <a:ext cx="1189822" cy="782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36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14751" y="-650194"/>
            <a:ext cx="6248400" cy="855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2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04944" y="3417546"/>
            <a:ext cx="69002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hlinkClick r:id="rId2"/>
              </a:rPr>
              <a:t>Click me to see the testing video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2885127" y="687775"/>
            <a:ext cx="5339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 PREVIEW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64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403E3E"/>
              </a:clrFrom>
              <a:clrTo>
                <a:srgbClr val="403E3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06" y="631065"/>
            <a:ext cx="10748741" cy="574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0169" y="1120462"/>
            <a:ext cx="62591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Azure </a:t>
            </a:r>
            <a:r>
              <a:rPr lang="en-US" b="1" dirty="0" smtClean="0"/>
              <a:t>Tools</a:t>
            </a:r>
          </a:p>
          <a:p>
            <a:endParaRPr lang="en-US" dirty="0"/>
          </a:p>
          <a:p>
            <a:r>
              <a:rPr lang="en-US" b="1" dirty="0"/>
              <a:t>Azure Data Factory</a:t>
            </a:r>
            <a:r>
              <a:rPr lang="en-US" dirty="0"/>
              <a:t>: An ETL tool for data ingestion from </a:t>
            </a:r>
            <a:r>
              <a:rPr lang="en-US" dirty="0" err="1" smtClean="0"/>
              <a:t>onpremise</a:t>
            </a:r>
            <a:r>
              <a:rPr lang="en-US" dirty="0" smtClean="0"/>
              <a:t> </a:t>
            </a:r>
            <a:r>
              <a:rPr lang="en-US" dirty="0"/>
              <a:t>SQL Server database to Azure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Azure Synapse Analytics</a:t>
            </a:r>
            <a:r>
              <a:rPr lang="en-US" dirty="0"/>
              <a:t>: Analytics service to create databases and tables for storing transformed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Azure </a:t>
            </a:r>
            <a:r>
              <a:rPr lang="en-US" b="1" dirty="0" err="1"/>
              <a:t>Databricks</a:t>
            </a:r>
            <a:r>
              <a:rPr lang="en-US" dirty="0"/>
              <a:t>: Big data analytics tool for transforming raw data into curated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Azure Data Lake Gen 2</a:t>
            </a:r>
            <a:r>
              <a:rPr lang="en-US" dirty="0"/>
              <a:t>: Storage solution for storing ingested data.</a:t>
            </a:r>
          </a:p>
        </p:txBody>
      </p:sp>
    </p:spTree>
    <p:extLst>
      <p:ext uri="{BB962C8B-B14F-4D97-AF65-F5344CB8AC3E}">
        <p14:creationId xmlns:p14="http://schemas.microsoft.com/office/powerpoint/2010/main" val="39801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125"/>
            <a:ext cx="12192000" cy="58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0017" y="1918952"/>
            <a:ext cx="6259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Ingestion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Using Azure Data Factory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Connects to </a:t>
            </a:r>
            <a:r>
              <a:rPr lang="en-US" dirty="0" err="1" smtClean="0">
                <a:solidFill>
                  <a:srgbClr val="FF0000"/>
                </a:solidFill>
              </a:rPr>
              <a:t>onpremise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SQL Server to copy data to Azure Data Lake Gen 2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Data Storage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 is stored in Azure Data Lake Gen 2 in the bronze layer.</a:t>
            </a:r>
          </a:p>
        </p:txBody>
      </p:sp>
    </p:spTree>
    <p:extLst>
      <p:ext uri="{BB962C8B-B14F-4D97-AF65-F5344CB8AC3E}">
        <p14:creationId xmlns:p14="http://schemas.microsoft.com/office/powerpoint/2010/main" val="33994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403E3E"/>
              </a:clrFrom>
              <a:clrTo>
                <a:srgbClr val="403E3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06" y="631065"/>
            <a:ext cx="10748741" cy="5749710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 rot="11233790">
            <a:off x="1428511" y="4165779"/>
            <a:ext cx="933450" cy="1257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3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 rot="17851432">
            <a:off x="9470677" y="2126254"/>
            <a:ext cx="1189822" cy="782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62"/>
            <a:ext cx="1219200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9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849"/>
            <a:ext cx="12192000" cy="579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94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107</TotalTime>
  <Words>332</Words>
  <Application>Microsoft Office PowerPoint</Application>
  <PresentationFormat>Widescreen</PresentationFormat>
  <Paragraphs>71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Shaaban</dc:creator>
  <cp:lastModifiedBy>Mohamed Shaaban</cp:lastModifiedBy>
  <cp:revision>14</cp:revision>
  <dcterms:created xsi:type="dcterms:W3CDTF">2024-10-12T18:24:00Z</dcterms:created>
  <dcterms:modified xsi:type="dcterms:W3CDTF">2024-10-12T20:21:39Z</dcterms:modified>
</cp:coreProperties>
</file>