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3"/>
  </p:notesMasterIdLst>
  <p:sldIdLst>
    <p:sldId id="256" r:id="rId2"/>
    <p:sldId id="258" r:id="rId3"/>
    <p:sldId id="260" r:id="rId4"/>
    <p:sldId id="262" r:id="rId5"/>
    <p:sldId id="272" r:id="rId6"/>
    <p:sldId id="329" r:id="rId7"/>
    <p:sldId id="328" r:id="rId8"/>
    <p:sldId id="330" r:id="rId9"/>
    <p:sldId id="331" r:id="rId10"/>
    <p:sldId id="332" r:id="rId11"/>
    <p:sldId id="333" r:id="rId12"/>
    <p:sldId id="334" r:id="rId13"/>
    <p:sldId id="335" r:id="rId14"/>
    <p:sldId id="336" r:id="rId15"/>
    <p:sldId id="337" r:id="rId16"/>
    <p:sldId id="338" r:id="rId17"/>
    <p:sldId id="339" r:id="rId18"/>
    <p:sldId id="340" r:id="rId19"/>
    <p:sldId id="265" r:id="rId20"/>
    <p:sldId id="263"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05233-5556-4D0A-A72C-117165EFBE17}">
  <a:tblStyle styleId="{A8D05233-5556-4D0A-A72C-117165EFBE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5314" autoAdjust="0"/>
  </p:normalViewPr>
  <p:slideViewPr>
    <p:cSldViewPr snapToGrid="0">
      <p:cViewPr varScale="1">
        <p:scale>
          <a:sx n="108" d="100"/>
          <a:sy n="108" d="100"/>
        </p:scale>
        <p:origin x="595" y="72"/>
      </p:cViewPr>
      <p:guideLst/>
    </p:cSldViewPr>
  </p:slideViewPr>
  <p:outlineViewPr>
    <p:cViewPr>
      <p:scale>
        <a:sx n="33" d="100"/>
        <a:sy n="33" d="100"/>
      </p:scale>
      <p:origin x="0" y="-866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65968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1672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20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0903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5631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10740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19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5459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1"/>
        <p:cNvGrpSpPr/>
        <p:nvPr/>
      </p:nvGrpSpPr>
      <p:grpSpPr>
        <a:xfrm>
          <a:off x="0" y="0"/>
          <a:ext cx="0" cy="0"/>
          <a:chOff x="0" y="0"/>
          <a:chExt cx="0" cy="0"/>
        </a:xfrm>
      </p:grpSpPr>
      <p:sp>
        <p:nvSpPr>
          <p:cNvPr id="3592" name="Google Shape;3592;g172b90d8280_0_5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3" name="Google Shape;3593;g172b90d8280_0_5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g17256a987c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7" name="Google Shape;3467;g17256a987c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172b90d8280_0_4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172b90d8280_0_4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3308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3667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9081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26694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userDrawn="1"/>
        </p:nvGrpSpPr>
        <p:grpSpPr>
          <a:xfrm>
            <a:off x="5747280" y="232051"/>
            <a:ext cx="1696123" cy="818407"/>
            <a:chOff x="5747280" y="232051"/>
            <a:chExt cx="1696123" cy="818407"/>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sp>
        <p:nvSpPr>
          <p:cNvPr id="2965" name="Google Shape;2965;p50"/>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userDrawn="1"/>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hasCustomPrompt="1"/>
          </p:nvPr>
        </p:nvSpPr>
        <p:spPr>
          <a:xfrm>
            <a:off x="2294550" y="1702350"/>
            <a:ext cx="4554900" cy="17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Thank You</a:t>
            </a:r>
            <a:endParaRPr dirty="0"/>
          </a:p>
        </p:txBody>
      </p:sp>
      <p:grpSp>
        <p:nvGrpSpPr>
          <p:cNvPr id="53" name="Google Shape;53;p2"/>
          <p:cNvGrpSpPr/>
          <p:nvPr/>
        </p:nvGrpSpPr>
        <p:grpSpPr>
          <a:xfrm>
            <a:off x="3237043" y="294281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5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2000"/>
                                        <p:tgtEl>
                                          <p:spTgt spid="10"/>
                                        </p:tgtEl>
                                      </p:cBhvr>
                                    </p:animEffect>
                                  </p:childTnLst>
                                </p:cTn>
                              </p:par>
                              <p:par>
                                <p:cTn id="8" presetID="23" presetClass="entr" presetSubtype="28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000" fill="hold"/>
                                        <p:tgtEl>
                                          <p:spTgt spid="9"/>
                                        </p:tgtEl>
                                        <p:attrNameLst>
                                          <p:attrName>ppt_w</p:attrName>
                                        </p:attrNameLst>
                                      </p:cBhvr>
                                      <p:tavLst>
                                        <p:tav tm="0">
                                          <p:val>
                                            <p:strVal val="4/3*#ppt_w"/>
                                          </p:val>
                                        </p:tav>
                                        <p:tav tm="100000">
                                          <p:val>
                                            <p:strVal val="#ppt_w"/>
                                          </p:val>
                                        </p:tav>
                                      </p:tavLst>
                                    </p:anim>
                                    <p:anim calcmode="lin" valueType="num">
                                      <p:cBhvr>
                                        <p:cTn id="11" dur="2000" fill="hold"/>
                                        <p:tgtEl>
                                          <p:spTgt spid="9"/>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3_1">
    <p:spTree>
      <p:nvGrpSpPr>
        <p:cNvPr id="1" name="Shape 805"/>
        <p:cNvGrpSpPr/>
        <p:nvPr/>
      </p:nvGrpSpPr>
      <p:grpSpPr>
        <a:xfrm>
          <a:off x="0" y="0"/>
          <a:ext cx="0" cy="0"/>
          <a:chOff x="0" y="0"/>
          <a:chExt cx="0" cy="0"/>
        </a:xfrm>
      </p:grpSpPr>
      <p:pic>
        <p:nvPicPr>
          <p:cNvPr id="806" name="Google Shape;806;p2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807" name="Google Shape;807;p20"/>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284100" y="-197312"/>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123133" y="487650"/>
            <a:ext cx="1020895" cy="1020876"/>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168783" y="9874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6995373" y="69998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652362" y="157326"/>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txBox="1">
            <a:spLocks noGrp="1"/>
          </p:cNvSpPr>
          <p:nvPr>
            <p:ph type="title"/>
          </p:nvPr>
        </p:nvSpPr>
        <p:spPr>
          <a:xfrm>
            <a:off x="2383493" y="3471199"/>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14" name="Google Shape;814;p20"/>
          <p:cNvSpPr txBox="1">
            <a:spLocks noGrp="1"/>
          </p:cNvSpPr>
          <p:nvPr>
            <p:ph type="subTitle" idx="1"/>
          </p:nvPr>
        </p:nvSpPr>
        <p:spPr>
          <a:xfrm>
            <a:off x="1974775" y="1456725"/>
            <a:ext cx="5188800" cy="19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5" name="Google Shape;815;p20"/>
          <p:cNvGrpSpPr/>
          <p:nvPr/>
        </p:nvGrpSpPr>
        <p:grpSpPr>
          <a:xfrm rot="2711177">
            <a:off x="-2477997" y="3411903"/>
            <a:ext cx="5472118" cy="1710450"/>
            <a:chOff x="640550" y="3765075"/>
            <a:chExt cx="7862936" cy="1028898"/>
          </a:xfrm>
        </p:grpSpPr>
        <p:sp>
          <p:nvSpPr>
            <p:cNvPr id="816" name="Google Shape;816;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0"/>
          <p:cNvSpPr/>
          <p:nvPr/>
        </p:nvSpPr>
        <p:spPr>
          <a:xfrm rot="5400000">
            <a:off x="798112" y="417167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a:off x="359988" y="273513"/>
            <a:ext cx="948606" cy="842226"/>
            <a:chOff x="7595029" y="282856"/>
            <a:chExt cx="1179125" cy="1047024"/>
          </a:xfrm>
        </p:grpSpPr>
        <p:sp>
          <p:nvSpPr>
            <p:cNvPr id="842" name="Google Shape;842;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rot="5400000">
            <a:off x="922352" y="3764066"/>
            <a:ext cx="243176" cy="1891810"/>
            <a:chOff x="7049800" y="1675075"/>
            <a:chExt cx="142125" cy="1105675"/>
          </a:xfrm>
        </p:grpSpPr>
        <p:sp>
          <p:nvSpPr>
            <p:cNvPr id="875" name="Google Shape;875;p20"/>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5_2_1_1_1_2_1_1">
    <p:spTree>
      <p:nvGrpSpPr>
        <p:cNvPr id="1" name="Shape 1499"/>
        <p:cNvGrpSpPr/>
        <p:nvPr/>
      </p:nvGrpSpPr>
      <p:grpSpPr>
        <a:xfrm>
          <a:off x="0" y="0"/>
          <a:ext cx="0" cy="0"/>
          <a:chOff x="0" y="0"/>
          <a:chExt cx="0" cy="0"/>
        </a:xfrm>
      </p:grpSpPr>
      <p:pic>
        <p:nvPicPr>
          <p:cNvPr id="1500" name="Google Shape;1500;p31"/>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01" name="Google Shape;1501;p31"/>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8363878" y="4315342"/>
            <a:ext cx="1177161" cy="1176870"/>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4" name="Google Shape;1504;p31"/>
          <p:cNvSpPr/>
          <p:nvPr/>
        </p:nvSpPr>
        <p:spPr>
          <a:xfrm rot="10800000">
            <a:off x="-601225" y="-10661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1"/>
          <p:cNvGrpSpPr/>
          <p:nvPr/>
        </p:nvGrpSpPr>
        <p:grpSpPr>
          <a:xfrm>
            <a:off x="1516670" y="157330"/>
            <a:ext cx="826844" cy="466657"/>
            <a:chOff x="3757175" y="803500"/>
            <a:chExt cx="478000" cy="269775"/>
          </a:xfrm>
        </p:grpSpPr>
        <p:sp>
          <p:nvSpPr>
            <p:cNvPr id="1506" name="Google Shape;1506;p31"/>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1"/>
          <p:cNvSpPr/>
          <p:nvPr/>
        </p:nvSpPr>
        <p:spPr>
          <a:xfrm>
            <a:off x="324425" y="387163"/>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rot="5400000">
            <a:off x="-210675" y="615488"/>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rot="-5400000" flipH="1">
            <a:off x="815236" y="4713778"/>
            <a:ext cx="460800" cy="46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flipH="1">
            <a:off x="99048" y="4092475"/>
            <a:ext cx="1021800" cy="1021800"/>
          </a:xfrm>
          <a:prstGeom prst="donut">
            <a:avLst>
              <a:gd name="adj" fmla="val 11948"/>
            </a:avLst>
          </a:prstGeom>
          <a:gradFill>
            <a:gsLst>
              <a:gs pos="0">
                <a:schemeClr val="accent2">
                  <a:alpha val="70090"/>
                </a:schemeClr>
              </a:gs>
              <a:gs pos="100000">
                <a:schemeClr val="dk2">
                  <a:alpha val="7009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1"/>
          <p:cNvGrpSpPr/>
          <p:nvPr/>
        </p:nvGrpSpPr>
        <p:grpSpPr>
          <a:xfrm rot="-5400000">
            <a:off x="-258164" y="3512220"/>
            <a:ext cx="1008388" cy="895415"/>
            <a:chOff x="7595029" y="282856"/>
            <a:chExt cx="1179125" cy="1047024"/>
          </a:xfrm>
        </p:grpSpPr>
        <p:sp>
          <p:nvSpPr>
            <p:cNvPr id="1514" name="Google Shape;1514;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31"/>
          <p:cNvSpPr/>
          <p:nvPr/>
        </p:nvSpPr>
        <p:spPr>
          <a:xfrm>
            <a:off x="8811299" y="3955103"/>
            <a:ext cx="208729" cy="208669"/>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8214650" y="4210858"/>
            <a:ext cx="647985" cy="64800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994122" y="444906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rotWithShape="1">
          <a:blip r:embed="rId2">
            <a:alphaModFix/>
          </a:blip>
          <a:srcRect l="17752" r="-17752"/>
          <a:stretch/>
        </p:blipFill>
        <p:spPr>
          <a:xfrm>
            <a:off x="-3220524" y="-1798319"/>
            <a:ext cx="15585052" cy="8766590"/>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CUSTOM_11_1">
    <p:spTree>
      <p:nvGrpSpPr>
        <p:cNvPr id="1" name="Shape 2737"/>
        <p:cNvGrpSpPr/>
        <p:nvPr/>
      </p:nvGrpSpPr>
      <p:grpSpPr>
        <a:xfrm>
          <a:off x="0" y="0"/>
          <a:ext cx="0" cy="0"/>
          <a:chOff x="0" y="0"/>
          <a:chExt cx="0" cy="0"/>
        </a:xfrm>
      </p:grpSpPr>
      <p:pic>
        <p:nvPicPr>
          <p:cNvPr id="2738" name="Google Shape;2738;p4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739" name="Google Shape;2739;p4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1" name="Google Shape;2741;p45"/>
          <p:cNvSpPr txBox="1">
            <a:spLocks noGrp="1"/>
          </p:cNvSpPr>
          <p:nvPr>
            <p:ph type="subTitle" idx="1"/>
          </p:nvPr>
        </p:nvSpPr>
        <p:spPr>
          <a:xfrm>
            <a:off x="9203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2742" name="Google Shape;2742;p45"/>
          <p:cNvSpPr txBox="1">
            <a:spLocks noGrp="1"/>
          </p:cNvSpPr>
          <p:nvPr>
            <p:ph type="subTitle" idx="2"/>
          </p:nvPr>
        </p:nvSpPr>
        <p:spPr>
          <a:xfrm>
            <a:off x="47792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43" name="Google Shape;2743;p45"/>
          <p:cNvGrpSpPr/>
          <p:nvPr/>
        </p:nvGrpSpPr>
        <p:grpSpPr>
          <a:xfrm>
            <a:off x="575525" y="4793050"/>
            <a:ext cx="1029675" cy="178600"/>
            <a:chOff x="588425" y="4849900"/>
            <a:chExt cx="1029675" cy="178600"/>
          </a:xfrm>
        </p:grpSpPr>
        <p:sp>
          <p:nvSpPr>
            <p:cNvPr id="2744" name="Google Shape;2744;p45"/>
            <p:cNvSpPr/>
            <p:nvPr/>
          </p:nvSpPr>
          <p:spPr>
            <a:xfrm>
              <a:off x="1260175" y="4849900"/>
              <a:ext cx="89675" cy="178600"/>
            </a:xfrm>
            <a:custGeom>
              <a:avLst/>
              <a:gdLst/>
              <a:ahLst/>
              <a:cxnLst/>
              <a:rect l="l" t="t" r="r" b="b"/>
              <a:pathLst>
                <a:path w="3587"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1126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22925" y="4849900"/>
              <a:ext cx="88925" cy="178600"/>
            </a:xfrm>
            <a:custGeom>
              <a:avLst/>
              <a:gdLst/>
              <a:ahLst/>
              <a:cxnLst/>
              <a:rect l="l" t="t" r="r" b="b"/>
              <a:pathLst>
                <a:path w="3557" h="7144" extrusionOk="0">
                  <a:moveTo>
                    <a:pt x="0" y="3557"/>
                  </a:moveTo>
                  <a:cubicBezTo>
                    <a:pt x="0" y="1581"/>
                    <a:pt x="1581" y="1"/>
                    <a:pt x="3557" y="1"/>
                  </a:cubicBezTo>
                  <a:lnTo>
                    <a:pt x="355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588425" y="4849900"/>
              <a:ext cx="89700" cy="178600"/>
            </a:xfrm>
            <a:custGeom>
              <a:avLst/>
              <a:gdLst/>
              <a:ahLst/>
              <a:cxnLst/>
              <a:rect l="l" t="t" r="r" b="b"/>
              <a:pathLst>
                <a:path w="3588"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1395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1529175" y="4849900"/>
              <a:ext cx="88925" cy="178600"/>
            </a:xfrm>
            <a:custGeom>
              <a:avLst/>
              <a:gdLst/>
              <a:ahLst/>
              <a:cxnLst/>
              <a:rect l="l" t="t" r="r" b="b"/>
              <a:pathLst>
                <a:path w="3557" h="7144" extrusionOk="0">
                  <a:moveTo>
                    <a:pt x="0" y="3557"/>
                  </a:moveTo>
                  <a:cubicBezTo>
                    <a:pt x="0" y="1581"/>
                    <a:pt x="1581" y="1"/>
                    <a:pt x="3557" y="1"/>
                  </a:cubicBezTo>
                  <a:lnTo>
                    <a:pt x="3557" y="7144"/>
                  </a:lnTo>
                  <a:cubicBezTo>
                    <a:pt x="158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45"/>
          <p:cNvGrpSpPr/>
          <p:nvPr/>
        </p:nvGrpSpPr>
        <p:grpSpPr>
          <a:xfrm>
            <a:off x="176497" y="83664"/>
            <a:ext cx="1827741" cy="1076408"/>
            <a:chOff x="176496" y="83664"/>
            <a:chExt cx="1827741" cy="1076408"/>
          </a:xfrm>
        </p:grpSpPr>
        <p:sp>
          <p:nvSpPr>
            <p:cNvPr id="2751" name="Google Shape;2751;p45"/>
            <p:cNvSpPr/>
            <p:nvPr/>
          </p:nvSpPr>
          <p:spPr>
            <a:xfrm rot="5400000">
              <a:off x="214893" y="570655"/>
              <a:ext cx="785902" cy="392933"/>
            </a:xfrm>
            <a:custGeom>
              <a:avLst/>
              <a:gdLst/>
              <a:ahLst/>
              <a:cxnLst/>
              <a:rect l="l" t="t" r="r" b="b"/>
              <a:pathLst>
                <a:path w="21461" h="10730" fill="none" extrusionOk="0">
                  <a:moveTo>
                    <a:pt x="10730" y="0"/>
                  </a:moveTo>
                  <a:cubicBezTo>
                    <a:pt x="4773" y="0"/>
                    <a:pt x="1" y="4803"/>
                    <a:pt x="1" y="10730"/>
                  </a:cubicBezTo>
                  <a:lnTo>
                    <a:pt x="21430" y="10730"/>
                  </a:lnTo>
                  <a:cubicBezTo>
                    <a:pt x="21460" y="4833"/>
                    <a:pt x="16658" y="0"/>
                    <a:pt x="10730" y="0"/>
                  </a:cubicBezTo>
                  <a:close/>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rot="5400000">
              <a:off x="-20501" y="280661"/>
              <a:ext cx="785865" cy="391871"/>
            </a:xfrm>
            <a:custGeom>
              <a:avLst/>
              <a:gdLst/>
              <a:ahLst/>
              <a:cxnLst/>
              <a:rect l="l" t="t" r="r" b="b"/>
              <a:pathLst>
                <a:path w="21460" h="10701" extrusionOk="0">
                  <a:moveTo>
                    <a:pt x="10761" y="10700"/>
                  </a:moveTo>
                  <a:cubicBezTo>
                    <a:pt x="16688" y="10700"/>
                    <a:pt x="21460" y="5928"/>
                    <a:pt x="21460" y="1"/>
                  </a:cubicBezTo>
                  <a:lnTo>
                    <a:pt x="31" y="1"/>
                  </a:lnTo>
                  <a:cubicBezTo>
                    <a:pt x="0" y="5867"/>
                    <a:pt x="4833" y="10700"/>
                    <a:pt x="10761" y="1070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rot="5400000">
              <a:off x="1637433" y="678610"/>
              <a:ext cx="35631" cy="36766"/>
            </a:xfrm>
            <a:custGeom>
              <a:avLst/>
              <a:gdLst/>
              <a:ahLst/>
              <a:cxnLst/>
              <a:rect l="l" t="t" r="r" b="b"/>
              <a:pathLst>
                <a:path w="973" h="1004" extrusionOk="0">
                  <a:moveTo>
                    <a:pt x="486" y="0"/>
                  </a:moveTo>
                  <a:cubicBezTo>
                    <a:pt x="213" y="0"/>
                    <a:pt x="0" y="243"/>
                    <a:pt x="0" y="486"/>
                  </a:cubicBezTo>
                  <a:cubicBezTo>
                    <a:pt x="0" y="760"/>
                    <a:pt x="213" y="1003"/>
                    <a:pt x="486" y="1003"/>
                  </a:cubicBezTo>
                  <a:cubicBezTo>
                    <a:pt x="760" y="1003"/>
                    <a:pt x="973" y="760"/>
                    <a:pt x="973" y="486"/>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rot="5400000">
              <a:off x="1501097" y="679160"/>
              <a:ext cx="35631" cy="35668"/>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rot="5400000">
              <a:off x="1363680" y="678555"/>
              <a:ext cx="35631" cy="36876"/>
            </a:xfrm>
            <a:custGeom>
              <a:avLst/>
              <a:gdLst/>
              <a:ahLst/>
              <a:cxnLst/>
              <a:rect l="l" t="t" r="r" b="b"/>
              <a:pathLst>
                <a:path w="973" h="1007" extrusionOk="0">
                  <a:moveTo>
                    <a:pt x="532" y="1"/>
                  </a:moveTo>
                  <a:cubicBezTo>
                    <a:pt x="517" y="1"/>
                    <a:pt x="502" y="2"/>
                    <a:pt x="486" y="3"/>
                  </a:cubicBezTo>
                  <a:cubicBezTo>
                    <a:pt x="213" y="3"/>
                    <a:pt x="0" y="247"/>
                    <a:pt x="0" y="520"/>
                  </a:cubicBezTo>
                  <a:cubicBezTo>
                    <a:pt x="0" y="763"/>
                    <a:pt x="213" y="1006"/>
                    <a:pt x="486" y="1006"/>
                  </a:cubicBezTo>
                  <a:cubicBezTo>
                    <a:pt x="760" y="1006"/>
                    <a:pt x="973" y="763"/>
                    <a:pt x="973" y="520"/>
                  </a:cubicBezTo>
                  <a:cubicBezTo>
                    <a:pt x="973" y="233"/>
                    <a:pt x="784"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rot="5400000">
              <a:off x="1227326" y="679123"/>
              <a:ext cx="35631" cy="35741"/>
            </a:xfrm>
            <a:custGeom>
              <a:avLst/>
              <a:gdLst/>
              <a:ahLst/>
              <a:cxnLst/>
              <a:rect l="l" t="t" r="r" b="b"/>
              <a:pathLst>
                <a:path w="973" h="976" extrusionOk="0">
                  <a:moveTo>
                    <a:pt x="538" y="0"/>
                  </a:moveTo>
                  <a:cubicBezTo>
                    <a:pt x="521" y="0"/>
                    <a:pt x="504" y="1"/>
                    <a:pt x="486" y="3"/>
                  </a:cubicBezTo>
                  <a:cubicBezTo>
                    <a:pt x="213" y="3"/>
                    <a:pt x="0" y="216"/>
                    <a:pt x="0" y="489"/>
                  </a:cubicBezTo>
                  <a:cubicBezTo>
                    <a:pt x="0" y="763"/>
                    <a:pt x="213" y="976"/>
                    <a:pt x="486" y="976"/>
                  </a:cubicBezTo>
                  <a:cubicBezTo>
                    <a:pt x="760" y="976"/>
                    <a:pt x="973" y="763"/>
                    <a:pt x="973" y="489"/>
                  </a:cubicBezTo>
                  <a:cubicBezTo>
                    <a:pt x="973" y="205"/>
                    <a:pt x="786"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rot="5400000">
              <a:off x="1090916" y="678610"/>
              <a:ext cx="35631" cy="36766"/>
            </a:xfrm>
            <a:custGeom>
              <a:avLst/>
              <a:gdLst/>
              <a:ahLst/>
              <a:cxnLst/>
              <a:rect l="l" t="t" r="r" b="b"/>
              <a:pathLst>
                <a:path w="973" h="1004" extrusionOk="0">
                  <a:moveTo>
                    <a:pt x="486" y="0"/>
                  </a:moveTo>
                  <a:cubicBezTo>
                    <a:pt x="213" y="0"/>
                    <a:pt x="0" y="244"/>
                    <a:pt x="0" y="517"/>
                  </a:cubicBezTo>
                  <a:cubicBezTo>
                    <a:pt x="0" y="760"/>
                    <a:pt x="213" y="1003"/>
                    <a:pt x="486" y="1003"/>
                  </a:cubicBezTo>
                  <a:cubicBezTo>
                    <a:pt x="760" y="1003"/>
                    <a:pt x="973" y="760"/>
                    <a:pt x="973" y="517"/>
                  </a:cubicBezTo>
                  <a:cubicBezTo>
                    <a:pt x="973" y="244"/>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rot="5400000">
              <a:off x="954580"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rot="5400000">
              <a:off x="818207" y="678610"/>
              <a:ext cx="35631" cy="36766"/>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rot="5400000">
              <a:off x="681871"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rot="5400000">
              <a:off x="1968002" y="521657"/>
              <a:ext cx="36803" cy="35668"/>
            </a:xfrm>
            <a:custGeom>
              <a:avLst/>
              <a:gdLst/>
              <a:ahLst/>
              <a:cxnLst/>
              <a:rect l="l" t="t" r="r" b="b"/>
              <a:pathLst>
                <a:path w="1005" h="974" extrusionOk="0">
                  <a:moveTo>
                    <a:pt x="518" y="1"/>
                  </a:moveTo>
                  <a:cubicBezTo>
                    <a:pt x="244" y="1"/>
                    <a:pt x="1" y="213"/>
                    <a:pt x="1" y="487"/>
                  </a:cubicBezTo>
                  <a:cubicBezTo>
                    <a:pt x="1" y="761"/>
                    <a:pt x="244" y="973"/>
                    <a:pt x="518" y="973"/>
                  </a:cubicBezTo>
                  <a:cubicBezTo>
                    <a:pt x="761" y="973"/>
                    <a:pt x="1004" y="761"/>
                    <a:pt x="1004" y="487"/>
                  </a:cubicBezTo>
                  <a:cubicBezTo>
                    <a:pt x="1004" y="18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rot="5400000">
              <a:off x="1831666" y="521108"/>
              <a:ext cx="36803" cy="36766"/>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rot="5400000">
              <a:off x="1695293" y="521657"/>
              <a:ext cx="36803" cy="35668"/>
            </a:xfrm>
            <a:custGeom>
              <a:avLst/>
              <a:gdLst/>
              <a:ahLst/>
              <a:cxnLst/>
              <a:rect l="l" t="t" r="r" b="b"/>
              <a:pathLst>
                <a:path w="1005" h="974" extrusionOk="0">
                  <a:moveTo>
                    <a:pt x="518" y="1"/>
                  </a:moveTo>
                  <a:cubicBezTo>
                    <a:pt x="244" y="1"/>
                    <a:pt x="1" y="213"/>
                    <a:pt x="1" y="487"/>
                  </a:cubicBezTo>
                  <a:cubicBezTo>
                    <a:pt x="1" y="760"/>
                    <a:pt x="244" y="973"/>
                    <a:pt x="518" y="973"/>
                  </a:cubicBezTo>
                  <a:cubicBezTo>
                    <a:pt x="761" y="973"/>
                    <a:pt x="1004" y="760"/>
                    <a:pt x="1004" y="487"/>
                  </a:cubicBezTo>
                  <a:cubicBezTo>
                    <a:pt x="1004" y="21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45"/>
          <p:cNvGrpSpPr/>
          <p:nvPr/>
        </p:nvGrpSpPr>
        <p:grpSpPr>
          <a:xfrm>
            <a:off x="7994122" y="3629395"/>
            <a:ext cx="1378013" cy="1559406"/>
            <a:chOff x="365572" y="499445"/>
            <a:chExt cx="1378013" cy="1559406"/>
          </a:xfrm>
        </p:grpSpPr>
        <p:sp>
          <p:nvSpPr>
            <p:cNvPr id="2765" name="Google Shape;2765;p4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8" r:id="rId2"/>
    <p:sldLayoutId id="2147483655" r:id="rId3"/>
    <p:sldLayoutId id="2147483658" r:id="rId4"/>
    <p:sldLayoutId id="2147483659" r:id="rId5"/>
    <p:sldLayoutId id="2147483666" r:id="rId6"/>
    <p:sldLayoutId id="2147483677" r:id="rId7"/>
    <p:sldLayoutId id="2147483686" r:id="rId8"/>
    <p:sldLayoutId id="2147483691" r:id="rId9"/>
    <p:sldLayoutId id="2147483696" r:id="rId10"/>
    <p:sldLayoutId id="21474836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19967" y="1200080"/>
            <a:ext cx="4909328"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300" dirty="0"/>
              <a:t>Quick-Select</a:t>
            </a:r>
            <a:r>
              <a:rPr lang="en" spc="300" dirty="0"/>
              <a:t> Algorithm</a:t>
            </a:r>
            <a:endParaRPr spc="300" dirty="0"/>
          </a:p>
        </p:txBody>
      </p:sp>
      <p:sp>
        <p:nvSpPr>
          <p:cNvPr id="3096" name="Google Shape;3096;p57"/>
          <p:cNvSpPr txBox="1">
            <a:spLocks noGrp="1"/>
          </p:cNvSpPr>
          <p:nvPr>
            <p:ph type="subTitle" idx="1"/>
          </p:nvPr>
        </p:nvSpPr>
        <p:spPr>
          <a:xfrm>
            <a:off x="3848757" y="3072037"/>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Youssef Mohamed Fouad Maklad   	       224207</a:t>
            </a:r>
            <a:endParaRPr dirty="0"/>
          </a:p>
          <a:p>
            <a:pPr marL="0" lvl="0" indent="0" algn="l" rtl="0">
              <a:spcBef>
                <a:spcPts val="0"/>
              </a:spcBef>
              <a:spcAft>
                <a:spcPts val="0"/>
              </a:spcAft>
              <a:buNone/>
            </a:pP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8;p57">
            <a:extLst>
              <a:ext uri="{FF2B5EF4-FFF2-40B4-BE49-F238E27FC236}">
                <a16:creationId xmlns:a16="http://schemas.microsoft.com/office/drawing/2014/main" id="{18E41ACA-1DDD-4C39-95AC-858ED42F586F}"/>
              </a:ext>
            </a:extLst>
          </p:cNvPr>
          <p:cNvSpPr/>
          <p:nvPr/>
        </p:nvSpPr>
        <p:spPr>
          <a:xfrm>
            <a:off x="2336591" y="41121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circle(in)">
                                      <p:cBhvr>
                                        <p:cTn id="7" dur="2000"/>
                                        <p:tgtEl>
                                          <p:spTgt spid="3098"/>
                                        </p:tgtEl>
                                      </p:cBhvr>
                                    </p:animEffect>
                                  </p:childTnLst>
                                </p:cTn>
                              </p:par>
                              <p:par>
                                <p:cTn id="8" presetID="6" presetClass="entr" presetSubtype="32" fill="hold" nodeType="withEffect">
                                  <p:stCondLst>
                                    <p:cond delay="0"/>
                                  </p:stCondLst>
                                  <p:childTnLst>
                                    <p:set>
                                      <p:cBhvr>
                                        <p:cTn id="9" dur="1" fill="hold">
                                          <p:stCondLst>
                                            <p:cond delay="0"/>
                                          </p:stCondLst>
                                        </p:cTn>
                                        <p:tgtEl>
                                          <p:spTgt spid="3099"/>
                                        </p:tgtEl>
                                        <p:attrNameLst>
                                          <p:attrName>style.visibility</p:attrName>
                                        </p:attrNameLst>
                                      </p:cBhvr>
                                      <p:to>
                                        <p:strVal val="visible"/>
                                      </p:to>
                                    </p:set>
                                    <p:animEffect transition="in" filter="circle(out)">
                                      <p:cBhvr>
                                        <p:cTn id="10" dur="2000"/>
                                        <p:tgtEl>
                                          <p:spTgt spid="3099"/>
                                        </p:tgtEl>
                                      </p:cBhvr>
                                    </p:animEffect>
                                  </p:childTnLst>
                                </p:cTn>
                              </p:par>
                              <p:par>
                                <p:cTn id="11" presetID="21" presetClass="entr" presetSubtype="1" fill="hold" nodeType="withEffect">
                                  <p:stCondLst>
                                    <p:cond delay="0"/>
                                  </p:stCondLst>
                                  <p:childTnLst>
                                    <p:set>
                                      <p:cBhvr>
                                        <p:cTn id="12" dur="1" fill="hold">
                                          <p:stCondLst>
                                            <p:cond delay="0"/>
                                          </p:stCondLst>
                                        </p:cTn>
                                        <p:tgtEl>
                                          <p:spTgt spid="3156"/>
                                        </p:tgtEl>
                                        <p:attrNameLst>
                                          <p:attrName>style.visibility</p:attrName>
                                        </p:attrNameLst>
                                      </p:cBhvr>
                                      <p:to>
                                        <p:strVal val="visible"/>
                                      </p:to>
                                    </p:set>
                                    <p:animEffect transition="in" filter="wheel(1)">
                                      <p:cBhvr>
                                        <p:cTn id="13" dur="2000"/>
                                        <p:tgtEl>
                                          <p:spTgt spid="3156"/>
                                        </p:tgtEl>
                                      </p:cBhvr>
                                    </p:animEffect>
                                  </p:childTnLst>
                                </p:cTn>
                              </p:par>
                              <p:par>
                                <p:cTn id="14" presetID="8" presetClass="emph" presetSubtype="0" decel="100000" fill="hold" nodeType="withEffect">
                                  <p:stCondLst>
                                    <p:cond delay="0"/>
                                  </p:stCondLst>
                                  <p:childTnLst>
                                    <p:animRot by="21600000">
                                      <p:cBhvr>
                                        <p:cTn id="15" dur="2000" fill="hold"/>
                                        <p:tgtEl>
                                          <p:spTgt spid="3156"/>
                                        </p:tgtEl>
                                        <p:attrNameLst>
                                          <p:attrName>r</p:attrName>
                                        </p:attrNameLst>
                                      </p:cBhvr>
                                    </p:animRot>
                                  </p:childTnLst>
                                </p:cTn>
                              </p:par>
                              <p:par>
                                <p:cTn id="16" presetID="21" presetClass="entr" presetSubtype="1" fill="hold" grpId="0" nodeType="withEffect">
                                  <p:stCondLst>
                                    <p:cond delay="0"/>
                                  </p:stCondLst>
                                  <p:childTnLst>
                                    <p:set>
                                      <p:cBhvr>
                                        <p:cTn id="17" dur="1" fill="hold">
                                          <p:stCondLst>
                                            <p:cond delay="0"/>
                                          </p:stCondLst>
                                        </p:cTn>
                                        <p:tgtEl>
                                          <p:spTgt spid="3163"/>
                                        </p:tgtEl>
                                        <p:attrNameLst>
                                          <p:attrName>style.visibility</p:attrName>
                                        </p:attrNameLst>
                                      </p:cBhvr>
                                      <p:to>
                                        <p:strVal val="visible"/>
                                      </p:to>
                                    </p:set>
                                    <p:animEffect transition="in" filter="wheel(1)">
                                      <p:cBhvr>
                                        <p:cTn id="18" dur="2000"/>
                                        <p:tgtEl>
                                          <p:spTgt spid="3163"/>
                                        </p:tgtEl>
                                      </p:cBhvr>
                                    </p:animEffect>
                                  </p:childTnLst>
                                </p:cTn>
                              </p:par>
                              <p:par>
                                <p:cTn id="19" presetID="14" presetClass="entr" presetSubtype="5" fill="hold" nodeType="with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vertical)">
                                      <p:cBhvr>
                                        <p:cTn id="21" dur="2000"/>
                                        <p:tgtEl>
                                          <p:spTgt spid="3164"/>
                                        </p:tgtEl>
                                      </p:cBhvr>
                                    </p:animEffect>
                                  </p:childTnLst>
                                </p:cTn>
                              </p:par>
                              <p:par>
                                <p:cTn id="22" presetID="22" presetClass="entr" presetSubtype="8" fill="hold" nodeType="withEffect">
                                  <p:stCondLst>
                                    <p:cond delay="0"/>
                                  </p:stCondLst>
                                  <p:childTnLst>
                                    <p:set>
                                      <p:cBhvr>
                                        <p:cTn id="23" dur="1" fill="hold">
                                          <p:stCondLst>
                                            <p:cond delay="0"/>
                                          </p:stCondLst>
                                        </p:cTn>
                                        <p:tgtEl>
                                          <p:spTgt spid="3182"/>
                                        </p:tgtEl>
                                        <p:attrNameLst>
                                          <p:attrName>style.visibility</p:attrName>
                                        </p:attrNameLst>
                                      </p:cBhvr>
                                      <p:to>
                                        <p:strVal val="visible"/>
                                      </p:to>
                                    </p:set>
                                    <p:animEffect transition="in" filter="wipe(left)">
                                      <p:cBhvr>
                                        <p:cTn id="24" dur="2000"/>
                                        <p:tgtEl>
                                          <p:spTgt spid="318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97"/>
                                        </p:tgtEl>
                                        <p:attrNameLst>
                                          <p:attrName>style.visibility</p:attrName>
                                        </p:attrNameLst>
                                      </p:cBhvr>
                                      <p:to>
                                        <p:strVal val="visible"/>
                                      </p:to>
                                    </p:set>
                                    <p:anim calcmode="lin" valueType="num">
                                      <p:cBhvr>
                                        <p:cTn id="27" dur="2000" fill="hold"/>
                                        <p:tgtEl>
                                          <p:spTgt spid="3097"/>
                                        </p:tgtEl>
                                        <p:attrNameLst>
                                          <p:attrName>ppt_w</p:attrName>
                                        </p:attrNameLst>
                                      </p:cBhvr>
                                      <p:tavLst>
                                        <p:tav tm="0">
                                          <p:val>
                                            <p:fltVal val="0"/>
                                          </p:val>
                                        </p:tav>
                                        <p:tav tm="100000">
                                          <p:val>
                                            <p:strVal val="#ppt_w"/>
                                          </p:val>
                                        </p:tav>
                                      </p:tavLst>
                                    </p:anim>
                                    <p:anim calcmode="lin" valueType="num">
                                      <p:cBhvr>
                                        <p:cTn id="28" dur="2000" fill="hold"/>
                                        <p:tgtEl>
                                          <p:spTgt spid="3097"/>
                                        </p:tgtEl>
                                        <p:attrNameLst>
                                          <p:attrName>ppt_h</p:attrName>
                                        </p:attrNameLst>
                                      </p:cBhvr>
                                      <p:tavLst>
                                        <p:tav tm="0">
                                          <p:val>
                                            <p:fltVal val="0"/>
                                          </p:val>
                                        </p:tav>
                                        <p:tav tm="100000">
                                          <p:val>
                                            <p:strVal val="#ppt_h"/>
                                          </p:val>
                                        </p:tav>
                                      </p:tavLst>
                                    </p:anim>
                                    <p:animEffect transition="in" filter="fade">
                                      <p:cBhvr>
                                        <p:cTn id="29" dur="2000"/>
                                        <p:tgtEl>
                                          <p:spTgt spid="3097"/>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circle(out)">
                                      <p:cBhvr>
                                        <p:cTn id="3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nimBg="1"/>
      <p:bldP spid="3098" grpId="0" animBg="1"/>
      <p:bldP spid="92" grpId="0" animBg="1"/>
      <p:bldP spid="31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30E6580-BA90-4A4E-9E8D-9B17FCF81014}"/>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D30E6580-BA90-4A4E-9E8D-9B17FCF81014}"/>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85718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672100AA-02EF-45F4-A0D2-2D68D4E9298E}"/>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p:txBody>
          </p:sp>
        </mc:Choice>
        <mc:Fallback xmlns="">
          <p:sp>
            <p:nvSpPr>
              <p:cNvPr id="18" name="Rectangle: Rounded Corners 17">
                <a:extLst>
                  <a:ext uri="{FF2B5EF4-FFF2-40B4-BE49-F238E27FC236}">
                    <a16:creationId xmlns:a16="http://schemas.microsoft.com/office/drawing/2014/main" id="{672100AA-02EF-45F4-A0D2-2D68D4E9298E}"/>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59753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3F478563-5F9C-4187-9A8E-AFF252F817F3}"/>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3F478563-5F9C-4187-9A8E-AFF252F817F3}"/>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403095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672083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A7CF3C77-AE9C-44C7-9557-954A29549275}"/>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A7CF3C77-AE9C-44C7-9557-954A29549275}"/>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83498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558120"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E07D917B-695A-46AE-9B54-75406C20DC0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 </a:t>
                </a:r>
              </a:p>
            </p:txBody>
          </p:sp>
        </mc:Choice>
        <mc:Fallback xmlns="">
          <p:sp>
            <p:nvSpPr>
              <p:cNvPr id="12" name="Rectangle: Rounded Corners 11">
                <a:extLst>
                  <a:ext uri="{FF2B5EF4-FFF2-40B4-BE49-F238E27FC236}">
                    <a16:creationId xmlns:a16="http://schemas.microsoft.com/office/drawing/2014/main" id="{E07D917B-695A-46AE-9B54-75406C20DC07}"/>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63151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12714673-B989-444A-BC58-881FB6448B1B}"/>
                  </a:ext>
                </a:extLst>
              </p:cNvPr>
              <p:cNvSpPr/>
              <p:nvPr/>
            </p:nvSpPr>
            <p:spPr>
              <a:xfrm>
                <a:off x="4700154" y="3260091"/>
                <a:ext cx="4161905" cy="172303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  </a:t>
                </a:r>
              </a:p>
            </p:txBody>
          </p:sp>
        </mc:Choice>
        <mc:Fallback>
          <p:sp>
            <p:nvSpPr>
              <p:cNvPr id="12" name="Rectangle: Rounded Corners 11">
                <a:extLst>
                  <a:ext uri="{FF2B5EF4-FFF2-40B4-BE49-F238E27FC236}">
                    <a16:creationId xmlns:a16="http://schemas.microsoft.com/office/drawing/2014/main" id="{12714673-B989-444A-BC58-881FB6448B1B}"/>
                  </a:ext>
                </a:extLst>
              </p:cNvPr>
              <p:cNvSpPr>
                <a:spLocks noRot="1" noChangeAspect="1" noMove="1" noResize="1" noEditPoints="1" noAdjustHandles="1" noChangeArrowheads="1" noChangeShapeType="1" noTextEdit="1"/>
              </p:cNvSpPr>
              <p:nvPr/>
            </p:nvSpPr>
            <p:spPr>
              <a:xfrm>
                <a:off x="4700154" y="3260091"/>
                <a:ext cx="4161905" cy="172303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8397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DC06CF9A-36F5-437E-9348-D7B4D0DB4510}"/>
                  </a:ext>
                </a:extLst>
              </p:cNvPr>
              <p:cNvSpPr/>
              <p:nvPr/>
            </p:nvSpPr>
            <p:spPr>
              <a:xfrm>
                <a:off x="4700154" y="3260091"/>
                <a:ext cx="4161905" cy="177105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p:txBody>
          </p:sp>
        </mc:Choice>
        <mc:Fallback>
          <p:sp>
            <p:nvSpPr>
              <p:cNvPr id="16" name="Rectangle: Rounded Corners 15">
                <a:extLst>
                  <a:ext uri="{FF2B5EF4-FFF2-40B4-BE49-F238E27FC236}">
                    <a16:creationId xmlns:a16="http://schemas.microsoft.com/office/drawing/2014/main" id="{DC06CF9A-36F5-437E-9348-D7B4D0DB4510}"/>
                  </a:ext>
                </a:extLst>
              </p:cNvPr>
              <p:cNvSpPr>
                <a:spLocks noRot="1" noChangeAspect="1" noMove="1" noResize="1" noEditPoints="1" noAdjustHandles="1" noChangeArrowheads="1" noChangeShapeType="1" noTextEdit="1"/>
              </p:cNvSpPr>
              <p:nvPr/>
            </p:nvSpPr>
            <p:spPr>
              <a:xfrm>
                <a:off x="4700154" y="3260091"/>
                <a:ext cx="4161905" cy="177105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06133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4" y="3260091"/>
                <a:ext cx="4161905" cy="175459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4" y="3260091"/>
                <a:ext cx="4161905" cy="175459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15168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5" y="3183312"/>
                <a:ext cx="4161905" cy="1896687"/>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4</a:t>
                </a:r>
                <a:r>
                  <a:rPr lang="en-US" baseline="30000" dirty="0">
                    <a:solidFill>
                      <a:srgbClr val="00B0F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 element found! (10), return it</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5" y="3183312"/>
                <a:ext cx="4161905" cy="1896687"/>
              </a:xfrm>
              <a:prstGeom prst="roundRect">
                <a:avLst/>
              </a:prstGeom>
              <a:blipFill>
                <a:blip r:embed="rId3"/>
                <a:stretch>
                  <a:fillRect b="-2540"/>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60374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20"/>
                                  </p:iterate>
                                  <p:childTnLst>
                                    <p:set>
                                      <p:cBhvr>
                                        <p:cTn id="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6" name="Google Shape;3596;p66"/>
          <p:cNvSpPr/>
          <p:nvPr/>
        </p:nvSpPr>
        <p:spPr>
          <a:xfrm>
            <a:off x="1490773" y="1200145"/>
            <a:ext cx="6182525" cy="3188075"/>
          </a:xfrm>
          <a:custGeom>
            <a:avLst/>
            <a:gdLst/>
            <a:ahLst/>
            <a:cxnLst/>
            <a:rect l="l" t="t" r="r" b="b"/>
            <a:pathLst>
              <a:path w="247301" h="127523" extrusionOk="0">
                <a:moveTo>
                  <a:pt x="110227" y="0"/>
                </a:moveTo>
                <a:lnTo>
                  <a:pt x="0" y="0"/>
                </a:lnTo>
                <a:lnTo>
                  <a:pt x="0" y="127523"/>
                </a:lnTo>
                <a:lnTo>
                  <a:pt x="247301" y="127523"/>
                </a:lnTo>
                <a:lnTo>
                  <a:pt x="247301" y="516"/>
                </a:lnTo>
                <a:lnTo>
                  <a:pt x="137074" y="516"/>
                </a:lnTo>
              </a:path>
            </a:pathLst>
          </a:custGeom>
          <a:noFill/>
          <a:ln w="9525" cap="flat" cmpd="sng">
            <a:solidFill>
              <a:schemeClr val="lt1"/>
            </a:solidFill>
            <a:prstDash val="solid"/>
            <a:round/>
            <a:headEnd type="none" w="med" len="med"/>
            <a:tailEnd type="none" w="med" len="med"/>
          </a:ln>
        </p:spPr>
      </p:sp>
      <p:sp>
        <p:nvSpPr>
          <p:cNvPr id="3598" name="Google Shape;3598;p66"/>
          <p:cNvSpPr txBox="1">
            <a:spLocks noGrp="1"/>
          </p:cNvSpPr>
          <p:nvPr>
            <p:ph type="subTitle" idx="1"/>
          </p:nvPr>
        </p:nvSpPr>
        <p:spPr>
          <a:xfrm>
            <a:off x="2090889" y="519934"/>
            <a:ext cx="5188800" cy="4254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Python Code Implementation</a:t>
            </a:r>
            <a:endParaRPr dirty="0"/>
          </a:p>
        </p:txBody>
      </p:sp>
      <p:pic>
        <p:nvPicPr>
          <p:cNvPr id="2" name="Picture 1">
            <a:extLst>
              <a:ext uri="{FF2B5EF4-FFF2-40B4-BE49-F238E27FC236}">
                <a16:creationId xmlns:a16="http://schemas.microsoft.com/office/drawing/2014/main" id="{2621887A-1EF6-40D7-801B-1E323F3F53B1}"/>
              </a:ext>
            </a:extLst>
          </p:cNvPr>
          <p:cNvPicPr>
            <a:picLocks noChangeAspect="1"/>
          </p:cNvPicPr>
          <p:nvPr/>
        </p:nvPicPr>
        <p:blipFill>
          <a:blip r:embed="rId3"/>
          <a:stretch>
            <a:fillRect/>
          </a:stretch>
        </p:blipFill>
        <p:spPr>
          <a:xfrm>
            <a:off x="1577186" y="1339691"/>
            <a:ext cx="2994814" cy="2908982"/>
          </a:xfrm>
          <a:prstGeom prst="rect">
            <a:avLst/>
          </a:prstGeom>
        </p:spPr>
      </p:pic>
      <p:pic>
        <p:nvPicPr>
          <p:cNvPr id="3" name="Picture 2">
            <a:extLst>
              <a:ext uri="{FF2B5EF4-FFF2-40B4-BE49-F238E27FC236}">
                <a16:creationId xmlns:a16="http://schemas.microsoft.com/office/drawing/2014/main" id="{C1A3AAF4-301C-4670-B844-C701DC4B45F0}"/>
              </a:ext>
            </a:extLst>
          </p:cNvPr>
          <p:cNvPicPr>
            <a:picLocks noChangeAspect="1"/>
          </p:cNvPicPr>
          <p:nvPr/>
        </p:nvPicPr>
        <p:blipFill>
          <a:blip r:embed="rId4"/>
          <a:stretch>
            <a:fillRect/>
          </a:stretch>
        </p:blipFill>
        <p:spPr>
          <a:xfrm>
            <a:off x="4573225" y="1882674"/>
            <a:ext cx="3080002" cy="1897544"/>
          </a:xfrm>
          <a:prstGeom prst="rect">
            <a:avLst/>
          </a:prstGeom>
        </p:spPr>
      </p:pic>
      <p:sp>
        <p:nvSpPr>
          <p:cNvPr id="3603" name="Google Shape;3603;p66"/>
          <p:cNvSpPr/>
          <p:nvPr/>
        </p:nvSpPr>
        <p:spPr>
          <a:xfrm>
            <a:off x="4240035" y="946896"/>
            <a:ext cx="684000" cy="6840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274300" rIns="91425" bIns="91425" anchor="ctr" anchorCtr="0">
            <a:noAutofit/>
          </a:bodyPr>
          <a:lstStyle/>
          <a:p>
            <a:pPr marL="0" lvl="0" indent="0" algn="ctr" rtl="0">
              <a:spcBef>
                <a:spcPts val="0"/>
              </a:spcBef>
              <a:spcAft>
                <a:spcPts val="0"/>
              </a:spcAft>
              <a:buNone/>
            </a:pPr>
            <a:endParaRPr sz="9600" dirty="0">
              <a:solidFill>
                <a:schemeClr val="lt1"/>
              </a:solidFill>
              <a:latin typeface="Bebas Neue"/>
              <a:ea typeface="Bebas Neue"/>
              <a:cs typeface="Bebas Neue"/>
              <a:sym typeface="Bebas Neue"/>
            </a:endParaRPr>
          </a:p>
        </p:txBody>
      </p:sp>
      <p:sp>
        <p:nvSpPr>
          <p:cNvPr id="3595" name="Google Shape;3595;p66"/>
          <p:cNvSpPr/>
          <p:nvPr/>
        </p:nvSpPr>
        <p:spPr>
          <a:xfrm>
            <a:off x="4230000" y="945425"/>
            <a:ext cx="684000" cy="684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Agenda</a:t>
            </a:r>
            <a:endParaRPr sz="5000" dirty="0"/>
          </a:p>
        </p:txBody>
      </p:sp>
      <p:sp>
        <p:nvSpPr>
          <p:cNvPr id="3211" name="Google Shape;3211;p59"/>
          <p:cNvSpPr txBox="1">
            <a:spLocks noGrp="1"/>
          </p:cNvSpPr>
          <p:nvPr>
            <p:ph type="title" idx="3"/>
          </p:nvPr>
        </p:nvSpPr>
        <p:spPr>
          <a:xfrm>
            <a:off x="2671578" y="2251428"/>
            <a:ext cx="919066" cy="672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03</a:t>
            </a:r>
            <a:endParaRPr sz="4000" dirty="0"/>
          </a:p>
        </p:txBody>
      </p:sp>
      <p:sp>
        <p:nvSpPr>
          <p:cNvPr id="3222" name="Google Shape;3222;p59"/>
          <p:cNvSpPr txBox="1">
            <a:spLocks noGrp="1"/>
          </p:cNvSpPr>
          <p:nvPr>
            <p:ph type="title" idx="2"/>
          </p:nvPr>
        </p:nvSpPr>
        <p:spPr>
          <a:xfrm>
            <a:off x="3408368" y="1824248"/>
            <a:ext cx="2662658"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3211;p59">
            <a:extLst>
              <a:ext uri="{FF2B5EF4-FFF2-40B4-BE49-F238E27FC236}">
                <a16:creationId xmlns:a16="http://schemas.microsoft.com/office/drawing/2014/main" id="{233CB304-9E52-4EC7-9DEC-E08E0D58F762}"/>
              </a:ext>
            </a:extLst>
          </p:cNvPr>
          <p:cNvSpPr txBox="1">
            <a:spLocks/>
          </p:cNvSpPr>
          <p:nvPr/>
        </p:nvSpPr>
        <p:spPr>
          <a:xfrm>
            <a:off x="2662016" y="168765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02</a:t>
            </a:r>
          </a:p>
        </p:txBody>
      </p:sp>
      <p:sp>
        <p:nvSpPr>
          <p:cNvPr id="114" name="Google Shape;3222;p59">
            <a:extLst>
              <a:ext uri="{FF2B5EF4-FFF2-40B4-BE49-F238E27FC236}">
                <a16:creationId xmlns:a16="http://schemas.microsoft.com/office/drawing/2014/main" id="{E492FFC0-7C8B-4058-958E-0A1BAD87A53B}"/>
              </a:ext>
            </a:extLst>
          </p:cNvPr>
          <p:cNvSpPr txBox="1">
            <a:spLocks/>
          </p:cNvSpPr>
          <p:nvPr/>
        </p:nvSpPr>
        <p:spPr>
          <a:xfrm>
            <a:off x="3378700" y="1270734"/>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Problem Definition</a:t>
            </a:r>
          </a:p>
        </p:txBody>
      </p:sp>
      <p:sp>
        <p:nvSpPr>
          <p:cNvPr id="115" name="Google Shape;3211;p59">
            <a:extLst>
              <a:ext uri="{FF2B5EF4-FFF2-40B4-BE49-F238E27FC236}">
                <a16:creationId xmlns:a16="http://schemas.microsoft.com/office/drawing/2014/main" id="{C90CBF0C-21F8-4B94-B126-9C87E6D82E04}"/>
              </a:ext>
            </a:extLst>
          </p:cNvPr>
          <p:cNvSpPr txBox="1">
            <a:spLocks/>
          </p:cNvSpPr>
          <p:nvPr/>
        </p:nvSpPr>
        <p:spPr>
          <a:xfrm>
            <a:off x="2654137" y="1139804"/>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01</a:t>
            </a:r>
          </a:p>
        </p:txBody>
      </p:sp>
      <p:sp>
        <p:nvSpPr>
          <p:cNvPr id="116" name="Google Shape;3222;p59">
            <a:extLst>
              <a:ext uri="{FF2B5EF4-FFF2-40B4-BE49-F238E27FC236}">
                <a16:creationId xmlns:a16="http://schemas.microsoft.com/office/drawing/2014/main" id="{6DAACD02-256A-46C9-A658-57FF66DB7976}"/>
              </a:ext>
            </a:extLst>
          </p:cNvPr>
          <p:cNvSpPr txBox="1">
            <a:spLocks/>
          </p:cNvSpPr>
          <p:nvPr/>
        </p:nvSpPr>
        <p:spPr>
          <a:xfrm>
            <a:off x="3386111" y="2379933"/>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Algorithm Steps</a:t>
            </a:r>
          </a:p>
        </p:txBody>
      </p:sp>
      <p:sp>
        <p:nvSpPr>
          <p:cNvPr id="117" name="Google Shape;3211;p59">
            <a:extLst>
              <a:ext uri="{FF2B5EF4-FFF2-40B4-BE49-F238E27FC236}">
                <a16:creationId xmlns:a16="http://schemas.microsoft.com/office/drawing/2014/main" id="{A88C1A4C-F715-4BC8-A433-5253F3552112}"/>
              </a:ext>
            </a:extLst>
          </p:cNvPr>
          <p:cNvSpPr txBox="1">
            <a:spLocks/>
          </p:cNvSpPr>
          <p:nvPr/>
        </p:nvSpPr>
        <p:spPr>
          <a:xfrm>
            <a:off x="2667668" y="281414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118" name="Google Shape;3222;p59">
            <a:extLst>
              <a:ext uri="{FF2B5EF4-FFF2-40B4-BE49-F238E27FC236}">
                <a16:creationId xmlns:a16="http://schemas.microsoft.com/office/drawing/2014/main" id="{CB736B93-3F4C-450B-BB46-D04DA6015818}"/>
              </a:ext>
            </a:extLst>
          </p:cNvPr>
          <p:cNvSpPr txBox="1">
            <a:spLocks/>
          </p:cNvSpPr>
          <p:nvPr/>
        </p:nvSpPr>
        <p:spPr>
          <a:xfrm>
            <a:off x="3418589" y="2944896"/>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Visualization</a:t>
            </a:r>
          </a:p>
        </p:txBody>
      </p:sp>
      <p:sp>
        <p:nvSpPr>
          <p:cNvPr id="119" name="Google Shape;3211;p59">
            <a:extLst>
              <a:ext uri="{FF2B5EF4-FFF2-40B4-BE49-F238E27FC236}">
                <a16:creationId xmlns:a16="http://schemas.microsoft.com/office/drawing/2014/main" id="{FDE007F1-CBE8-41DC-A71A-2BAAE2F79ABE}"/>
              </a:ext>
            </a:extLst>
          </p:cNvPr>
          <p:cNvSpPr txBox="1">
            <a:spLocks/>
          </p:cNvSpPr>
          <p:nvPr/>
        </p:nvSpPr>
        <p:spPr>
          <a:xfrm>
            <a:off x="2654137" y="336068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05</a:t>
            </a:r>
          </a:p>
        </p:txBody>
      </p:sp>
      <p:sp>
        <p:nvSpPr>
          <p:cNvPr id="120" name="Google Shape;3222;p59">
            <a:extLst>
              <a:ext uri="{FF2B5EF4-FFF2-40B4-BE49-F238E27FC236}">
                <a16:creationId xmlns:a16="http://schemas.microsoft.com/office/drawing/2014/main" id="{3D02007A-9B6F-4C24-8EAF-4B69876FE7B8}"/>
              </a:ext>
            </a:extLst>
          </p:cNvPr>
          <p:cNvSpPr txBox="1">
            <a:spLocks/>
          </p:cNvSpPr>
          <p:nvPr/>
        </p:nvSpPr>
        <p:spPr>
          <a:xfrm>
            <a:off x="3405058" y="3491436"/>
            <a:ext cx="2995742"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Code Implementation</a:t>
            </a:r>
          </a:p>
        </p:txBody>
      </p:sp>
      <p:sp>
        <p:nvSpPr>
          <p:cNvPr id="121" name="Google Shape;3211;p59">
            <a:extLst>
              <a:ext uri="{FF2B5EF4-FFF2-40B4-BE49-F238E27FC236}">
                <a16:creationId xmlns:a16="http://schemas.microsoft.com/office/drawing/2014/main" id="{ED095C3B-4371-4E82-BCD0-55DFFE0BD62F}"/>
              </a:ext>
            </a:extLst>
          </p:cNvPr>
          <p:cNvSpPr txBox="1">
            <a:spLocks/>
          </p:cNvSpPr>
          <p:nvPr/>
        </p:nvSpPr>
        <p:spPr>
          <a:xfrm>
            <a:off x="2651510" y="3895165"/>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122" name="Google Shape;3222;p59">
            <a:extLst>
              <a:ext uri="{FF2B5EF4-FFF2-40B4-BE49-F238E27FC236}">
                <a16:creationId xmlns:a16="http://schemas.microsoft.com/office/drawing/2014/main" id="{30FD53BE-5006-42CD-96F4-E896AE24DDF5}"/>
              </a:ext>
            </a:extLst>
          </p:cNvPr>
          <p:cNvSpPr txBox="1">
            <a:spLocks/>
          </p:cNvSpPr>
          <p:nvPr/>
        </p:nvSpPr>
        <p:spPr>
          <a:xfrm>
            <a:off x="3402431" y="4025915"/>
            <a:ext cx="343076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Time Complexity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30"/>
                                        </p:tgtEl>
                                        <p:attrNameLst>
                                          <p:attrName>style.visibility</p:attrName>
                                        </p:attrNameLst>
                                      </p:cBhvr>
                                      <p:to>
                                        <p:strVal val="visible"/>
                                      </p:to>
                                    </p:set>
                                    <p:animEffect transition="in" filter="wipe(down)">
                                      <p:cBhvr>
                                        <p:cTn id="7" dur="1750"/>
                                        <p:tgtEl>
                                          <p:spTgt spid="3230"/>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3230"/>
                                        </p:tgtEl>
                                        <p:attrNameLst>
                                          <p:attrName>style.visibility</p:attrName>
                                        </p:attrNameLst>
                                      </p:cBhvr>
                                      <p:to>
                                        <p:strVal val="visible"/>
                                      </p:to>
                                    </p:set>
                                    <p:anim calcmode="lin" valueType="num">
                                      <p:cBhvr>
                                        <p:cTn id="10" dur="1750" fill="hold"/>
                                        <p:tgtEl>
                                          <p:spTgt spid="3230"/>
                                        </p:tgtEl>
                                        <p:attrNameLst>
                                          <p:attrName>ppt_w</p:attrName>
                                        </p:attrNameLst>
                                      </p:cBhvr>
                                      <p:tavLst>
                                        <p:tav tm="0">
                                          <p:val>
                                            <p:strVal val="#ppt_w+.3"/>
                                          </p:val>
                                        </p:tav>
                                        <p:tav tm="100000">
                                          <p:val>
                                            <p:strVal val="#ppt_w"/>
                                          </p:val>
                                        </p:tav>
                                      </p:tavLst>
                                    </p:anim>
                                    <p:anim calcmode="lin" valueType="num">
                                      <p:cBhvr>
                                        <p:cTn id="11" dur="1750" fill="hold"/>
                                        <p:tgtEl>
                                          <p:spTgt spid="3230"/>
                                        </p:tgtEl>
                                        <p:attrNameLst>
                                          <p:attrName>ppt_h</p:attrName>
                                        </p:attrNameLst>
                                      </p:cBhvr>
                                      <p:tavLst>
                                        <p:tav tm="0">
                                          <p:val>
                                            <p:strVal val="#ppt_h"/>
                                          </p:val>
                                        </p:tav>
                                        <p:tav tm="100000">
                                          <p:val>
                                            <p:strVal val="#ppt_h"/>
                                          </p:val>
                                        </p:tav>
                                      </p:tavLst>
                                    </p:anim>
                                    <p:animEffect transition="in" filter="fade">
                                      <p:cBhvr>
                                        <p:cTn id="12" dur="175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64"/>
          <p:cNvSpPr txBox="1">
            <a:spLocks noGrp="1"/>
          </p:cNvSpPr>
          <p:nvPr>
            <p:ph type="title"/>
          </p:nvPr>
        </p:nvSpPr>
        <p:spPr>
          <a:xfrm>
            <a:off x="720000" y="226051"/>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Complexity Analysis</a:t>
            </a:r>
            <a:endParaRPr dirty="0"/>
          </a:p>
        </p:txBody>
      </p:sp>
      <p:sp>
        <p:nvSpPr>
          <p:cNvPr id="3470" name="Google Shape;3470;p64"/>
          <p:cNvSpPr txBox="1">
            <a:spLocks noGrp="1"/>
          </p:cNvSpPr>
          <p:nvPr>
            <p:ph type="subTitle" idx="1"/>
          </p:nvPr>
        </p:nvSpPr>
        <p:spPr>
          <a:xfrm>
            <a:off x="980817" y="1328271"/>
            <a:ext cx="3440400" cy="1620492"/>
          </a:xfrm>
          <a:prstGeom prst="rect">
            <a:avLst/>
          </a:prstGeom>
        </p:spPr>
        <p:txBody>
          <a:bodyPr spcFirstLastPara="1" wrap="square" lIns="91425" tIns="91425" rIns="91425" bIns="91425" anchor="t" anchorCtr="0">
            <a:noAutofit/>
          </a:bodyPr>
          <a:lstStyle/>
          <a:p>
            <a:pPr marL="0" lvl="0" indent="0">
              <a:buNone/>
            </a:pPr>
            <a:r>
              <a:rPr lang="en-US" dirty="0"/>
              <a:t>On Average, Quick-Select achieves a linear time complexity of O(n). This is based on the assumption that the partitioning process evenly divides the array into two roughly equal parts in each iteration.</a:t>
            </a:r>
            <a:endParaRPr dirty="0"/>
          </a:p>
        </p:txBody>
      </p:sp>
      <p:sp>
        <p:nvSpPr>
          <p:cNvPr id="3471" name="Google Shape;3471;p64"/>
          <p:cNvSpPr txBox="1">
            <a:spLocks noGrp="1"/>
          </p:cNvSpPr>
          <p:nvPr>
            <p:ph type="subTitle" idx="2"/>
          </p:nvPr>
        </p:nvSpPr>
        <p:spPr>
          <a:xfrm>
            <a:off x="4779204" y="1155768"/>
            <a:ext cx="3644796" cy="1620492"/>
          </a:xfrm>
          <a:prstGeom prst="rect">
            <a:avLst/>
          </a:prstGeom>
        </p:spPr>
        <p:txBody>
          <a:bodyPr spcFirstLastPara="1" wrap="square" lIns="91425" tIns="91425" rIns="91425" bIns="91425" anchor="t" anchorCtr="0">
            <a:noAutofit/>
          </a:bodyPr>
          <a:lstStyle/>
          <a:p>
            <a:pPr marL="0" lvl="0" indent="0"/>
            <a:r>
              <a:rPr lang="en-US" dirty="0"/>
              <a:t>The Worst-Case scenario occurs when the partitioning consistently reduces the search space by only one element, this occurs when the pivot is consistently chosen as the smallest or largest element. Resulting in a quadratic time complexity of O(n^2)</a:t>
            </a:r>
            <a:endParaRPr dirty="0"/>
          </a:p>
        </p:txBody>
      </p:sp>
      <p:sp>
        <p:nvSpPr>
          <p:cNvPr id="5" name="Google Shape;3469;p64">
            <a:extLst>
              <a:ext uri="{FF2B5EF4-FFF2-40B4-BE49-F238E27FC236}">
                <a16:creationId xmlns:a16="http://schemas.microsoft.com/office/drawing/2014/main" id="{56297596-FB1E-4866-AAAD-FB790E535DB3}"/>
              </a:ext>
            </a:extLst>
          </p:cNvPr>
          <p:cNvSpPr txBox="1">
            <a:spLocks/>
          </p:cNvSpPr>
          <p:nvPr/>
        </p:nvSpPr>
        <p:spPr>
          <a:xfrm>
            <a:off x="4984529" y="850671"/>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Worst Case</a:t>
            </a:r>
          </a:p>
        </p:txBody>
      </p:sp>
      <p:sp>
        <p:nvSpPr>
          <p:cNvPr id="6" name="Google Shape;3469;p64">
            <a:extLst>
              <a:ext uri="{FF2B5EF4-FFF2-40B4-BE49-F238E27FC236}">
                <a16:creationId xmlns:a16="http://schemas.microsoft.com/office/drawing/2014/main" id="{B0782132-C647-4770-9147-233310E5AE4F}"/>
              </a:ext>
            </a:extLst>
          </p:cNvPr>
          <p:cNvSpPr txBox="1">
            <a:spLocks/>
          </p:cNvSpPr>
          <p:nvPr/>
        </p:nvSpPr>
        <p:spPr>
          <a:xfrm>
            <a:off x="920304" y="916968"/>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Average Case</a:t>
            </a:r>
          </a:p>
        </p:txBody>
      </p:sp>
      <p:pic>
        <p:nvPicPr>
          <p:cNvPr id="3" name="Picture 2">
            <a:extLst>
              <a:ext uri="{FF2B5EF4-FFF2-40B4-BE49-F238E27FC236}">
                <a16:creationId xmlns:a16="http://schemas.microsoft.com/office/drawing/2014/main" id="{AFEA3C49-E40F-4862-8CE8-7374B8C70096}"/>
              </a:ext>
            </a:extLst>
          </p:cNvPr>
          <p:cNvPicPr>
            <a:picLocks noChangeAspect="1"/>
          </p:cNvPicPr>
          <p:nvPr/>
        </p:nvPicPr>
        <p:blipFill>
          <a:blip r:embed="rId3"/>
          <a:stretch>
            <a:fillRect/>
          </a:stretch>
        </p:blipFill>
        <p:spPr>
          <a:xfrm>
            <a:off x="1129324" y="3076547"/>
            <a:ext cx="2650608" cy="1604955"/>
          </a:xfrm>
          <a:prstGeom prst="rect">
            <a:avLst/>
          </a:prstGeom>
        </p:spPr>
      </p:pic>
      <p:pic>
        <p:nvPicPr>
          <p:cNvPr id="7" name="Picture 6">
            <a:extLst>
              <a:ext uri="{FF2B5EF4-FFF2-40B4-BE49-F238E27FC236}">
                <a16:creationId xmlns:a16="http://schemas.microsoft.com/office/drawing/2014/main" id="{A33F4ED5-0D03-424F-A051-79A319E7AF1E}"/>
              </a:ext>
            </a:extLst>
          </p:cNvPr>
          <p:cNvPicPr>
            <a:picLocks noChangeAspect="1"/>
          </p:cNvPicPr>
          <p:nvPr/>
        </p:nvPicPr>
        <p:blipFill>
          <a:blip r:embed="rId4"/>
          <a:stretch>
            <a:fillRect/>
          </a:stretch>
        </p:blipFill>
        <p:spPr>
          <a:xfrm>
            <a:off x="4779204" y="3076546"/>
            <a:ext cx="3733931" cy="16049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2294550" y="1917290"/>
            <a:ext cx="4554900" cy="15238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pc="300" dirty="0"/>
              <a:t>Thank You</a:t>
            </a:r>
            <a:endParaRPr spc="300" dirty="0"/>
          </a:p>
        </p:txBody>
      </p:sp>
    </p:spTree>
    <p:extLst>
      <p:ext uri="{BB962C8B-B14F-4D97-AF65-F5344CB8AC3E}">
        <p14:creationId xmlns:p14="http://schemas.microsoft.com/office/powerpoint/2010/main" val="3188087943"/>
      </p:ext>
    </p:extLst>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595460"/>
            <a:ext cx="3745017" cy="1140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Problem Definition</a:t>
            </a:r>
            <a:endParaRPr sz="4000" dirty="0"/>
          </a:p>
        </p:txBody>
      </p:sp>
      <p:sp>
        <p:nvSpPr>
          <p:cNvPr id="3336" name="Google Shape;3336;p61"/>
          <p:cNvSpPr txBox="1">
            <a:spLocks noGrp="1"/>
          </p:cNvSpPr>
          <p:nvPr>
            <p:ph type="subTitle" idx="1"/>
          </p:nvPr>
        </p:nvSpPr>
        <p:spPr>
          <a:xfrm>
            <a:off x="3630565" y="1847043"/>
            <a:ext cx="4752842" cy="2496366"/>
          </a:xfrm>
          <a:prstGeom prst="rect">
            <a:avLst/>
          </a:prstGeom>
        </p:spPr>
        <p:txBody>
          <a:bodyPr spcFirstLastPara="1" wrap="square" lIns="91425" tIns="91425" rIns="91425" bIns="91425" anchor="t" anchorCtr="0">
            <a:noAutofit/>
          </a:bodyPr>
          <a:lstStyle/>
          <a:p>
            <a:pPr marL="0" lvl="0" indent="0"/>
            <a:r>
              <a:rPr lang="en-US" dirty="0"/>
              <a:t>Given an unsorted array "arr" of distinct elements and an integer k (where 1 ≤ k ≤ len(arr)), the goal is to find the kth largest/smallest element in the array. In other words, rearrange the elements in the array such that the kth element is in its sorted position if the array were sorted in ascending order.</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269025" y="1462152"/>
            <a:ext cx="42129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sp>
        <p:nvSpPr>
          <p:cNvPr id="3449" name="Google Shape;3449;p63"/>
          <p:cNvSpPr txBox="1">
            <a:spLocks noGrp="1"/>
          </p:cNvSpPr>
          <p:nvPr>
            <p:ph type="subTitle" idx="1"/>
          </p:nvPr>
        </p:nvSpPr>
        <p:spPr>
          <a:xfrm>
            <a:off x="269025" y="2122309"/>
            <a:ext cx="5427832" cy="1879417"/>
          </a:xfrm>
          <a:prstGeom prst="rect">
            <a:avLst/>
          </a:prstGeom>
        </p:spPr>
        <p:txBody>
          <a:bodyPr spcFirstLastPara="1" wrap="square" lIns="91425" tIns="91425" rIns="91425" bIns="91425" anchor="t" anchorCtr="0">
            <a:noAutofit/>
          </a:bodyPr>
          <a:lstStyle/>
          <a:p>
            <a:pPr marL="0" lvl="0" indent="0" algn="l"/>
            <a:r>
              <a:rPr lang="en-US" dirty="0"/>
              <a:t>The Quick-Select Algorithm employs a "Decrease and Conquer by Variable" strategy to efficiently find the kth largest/smallest element in an unsorted array. By repeatedly partitioning the array and adjusting the search space based on the relative position of the pivot element, the algorithm effectively decreases the problem size. The start and end variables dynamically define the current search range, allowing the algorithm to progressively focus on the relevant subarray (in place).</a:t>
            </a:r>
            <a:endParaRPr dirty="0"/>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D5B7023A-437D-4554-ACB5-BF0A3B404B71}"/>
              </a:ext>
            </a:extLst>
          </p:cNvPr>
          <p:cNvSpPr/>
          <p:nvPr/>
        </p:nvSpPr>
        <p:spPr>
          <a:xfrm>
            <a:off x="5764261" y="1247303"/>
            <a:ext cx="3110714" cy="2343357"/>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9B8910C-7C12-4C12-9CD6-D9675EB25888}"/>
              </a:ext>
            </a:extLst>
          </p:cNvPr>
          <p:cNvPicPr>
            <a:picLocks noChangeAspect="1"/>
          </p:cNvPicPr>
          <p:nvPr/>
        </p:nvPicPr>
        <p:blipFill>
          <a:blip r:embed="rId3"/>
          <a:stretch>
            <a:fillRect/>
          </a:stretch>
        </p:blipFill>
        <p:spPr>
          <a:xfrm>
            <a:off x="5696857" y="1284913"/>
            <a:ext cx="3215500" cy="2268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73"/>
          <p:cNvSpPr/>
          <p:nvPr/>
        </p:nvSpPr>
        <p:spPr>
          <a:xfrm>
            <a:off x="3455300" y="154736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3"/>
          <p:cNvSpPr/>
          <p:nvPr/>
        </p:nvSpPr>
        <p:spPr>
          <a:xfrm>
            <a:off x="345530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3"/>
          <p:cNvSpPr/>
          <p:nvPr/>
        </p:nvSpPr>
        <p:spPr>
          <a:xfrm>
            <a:off x="486705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3"/>
          <p:cNvSpPr/>
          <p:nvPr/>
        </p:nvSpPr>
        <p:spPr>
          <a:xfrm>
            <a:off x="4867100" y="15472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3"/>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Algorithm </a:t>
            </a:r>
            <a:r>
              <a:rPr lang="en" dirty="0"/>
              <a:t>Steps</a:t>
            </a:r>
            <a:endParaRPr dirty="0"/>
          </a:p>
        </p:txBody>
      </p:sp>
      <p:sp>
        <p:nvSpPr>
          <p:cNvPr id="3798" name="Google Shape;3798;p73"/>
          <p:cNvSpPr txBox="1"/>
          <p:nvPr/>
        </p:nvSpPr>
        <p:spPr>
          <a:xfrm>
            <a:off x="157079" y="1761701"/>
            <a:ext cx="3326800" cy="99559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Roboto"/>
                <a:ea typeface="Roboto"/>
                <a:cs typeface="Roboto"/>
                <a:sym typeface="Roboto"/>
              </a:rPr>
              <a:t>Assign variables (left and right) denoting the search range of the array, initially to 0 and the len(arr) respectively</a:t>
            </a:r>
          </a:p>
        </p:txBody>
      </p:sp>
      <p:sp>
        <p:nvSpPr>
          <p:cNvPr id="3799" name="Google Shape;3799;p73"/>
          <p:cNvSpPr txBox="1"/>
          <p:nvPr/>
        </p:nvSpPr>
        <p:spPr>
          <a:xfrm>
            <a:off x="1192054" y="2953162"/>
            <a:ext cx="20655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Lomuto’s Partitioning</a:t>
            </a:r>
            <a:endParaRPr sz="2400" dirty="0">
              <a:solidFill>
                <a:schemeClr val="lt1"/>
              </a:solidFill>
              <a:latin typeface="Bebas Neue"/>
              <a:ea typeface="Bebas Neue"/>
              <a:cs typeface="Bebas Neue"/>
              <a:sym typeface="Bebas Neue"/>
            </a:endParaRPr>
          </a:p>
        </p:txBody>
      </p:sp>
      <p:sp>
        <p:nvSpPr>
          <p:cNvPr id="3800" name="Google Shape;3800;p73"/>
          <p:cNvSpPr txBox="1"/>
          <p:nvPr/>
        </p:nvSpPr>
        <p:spPr>
          <a:xfrm>
            <a:off x="605997" y="3310991"/>
            <a:ext cx="3165016" cy="160899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lt1"/>
                </a:solidFill>
                <a:latin typeface="Roboto"/>
                <a:ea typeface="Roboto"/>
                <a:cs typeface="Roboto"/>
                <a:sym typeface="Roboto"/>
              </a:rPr>
              <a:t>Choosing the pivot as the first element of the given array, and get hold of it’s index (p), loop through the element of the array and check if any element smaller than the pivot value, if found, increment the p and swap the values, finally swap the first element of the array with the current pivot index, return the p (denotes the current chosen pivot).</a:t>
            </a:r>
            <a:endParaRPr sz="1200" dirty="0">
              <a:solidFill>
                <a:schemeClr val="lt1"/>
              </a:solidFill>
              <a:latin typeface="Roboto"/>
              <a:ea typeface="Roboto"/>
              <a:cs typeface="Roboto"/>
              <a:sym typeface="Roboto"/>
            </a:endParaRPr>
          </a:p>
        </p:txBody>
      </p:sp>
      <p:sp>
        <p:nvSpPr>
          <p:cNvPr id="3801" name="Google Shape;3801;p73"/>
          <p:cNvSpPr txBox="1"/>
          <p:nvPr/>
        </p:nvSpPr>
        <p:spPr>
          <a:xfrm>
            <a:off x="5871900" y="3167393"/>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Is Found kth element?</a:t>
            </a:r>
            <a:endParaRPr sz="2400" dirty="0">
              <a:solidFill>
                <a:schemeClr val="lt1"/>
              </a:solidFill>
              <a:latin typeface="Bebas Neue"/>
              <a:ea typeface="Bebas Neue"/>
              <a:cs typeface="Bebas Neue"/>
              <a:sym typeface="Bebas Neue"/>
            </a:endParaRPr>
          </a:p>
        </p:txBody>
      </p:sp>
      <p:sp>
        <p:nvSpPr>
          <p:cNvPr id="3802" name="Google Shape;3802;p73"/>
          <p:cNvSpPr txBox="1"/>
          <p:nvPr/>
        </p:nvSpPr>
        <p:spPr>
          <a:xfrm>
            <a:off x="5738133" y="3520512"/>
            <a:ext cx="3112667"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Check if the chosen pivot from the Lomuto's partitioning algorithm is the kth element, if true then return it, otherwise, update the left and right variables, and perform another iteration in the main loop.</a:t>
            </a:r>
            <a:endParaRPr dirty="0">
              <a:solidFill>
                <a:schemeClr val="lt1"/>
              </a:solidFill>
              <a:latin typeface="Roboto"/>
              <a:ea typeface="Roboto"/>
              <a:cs typeface="Roboto"/>
              <a:sym typeface="Roboto"/>
            </a:endParaRPr>
          </a:p>
        </p:txBody>
      </p:sp>
      <p:sp>
        <p:nvSpPr>
          <p:cNvPr id="3803" name="Google Shape;3803;p73"/>
          <p:cNvSpPr txBox="1"/>
          <p:nvPr/>
        </p:nvSpPr>
        <p:spPr>
          <a:xfrm>
            <a:off x="5893210" y="1533260"/>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400" dirty="0">
                <a:solidFill>
                  <a:schemeClr val="lt1"/>
                </a:solidFill>
                <a:latin typeface="Bebas Neue"/>
                <a:ea typeface="Bebas Neue"/>
                <a:cs typeface="Bebas Neue"/>
                <a:sym typeface="Bebas Neue"/>
              </a:rPr>
              <a:t>Main Loop</a:t>
            </a:r>
            <a:endParaRPr sz="2400" dirty="0">
              <a:solidFill>
                <a:schemeClr val="lt1"/>
              </a:solidFill>
              <a:latin typeface="Bebas Neue"/>
              <a:ea typeface="Bebas Neue"/>
              <a:cs typeface="Bebas Neue"/>
              <a:sym typeface="Bebas Neue"/>
            </a:endParaRPr>
          </a:p>
        </p:txBody>
      </p:sp>
      <p:sp>
        <p:nvSpPr>
          <p:cNvPr id="3804" name="Google Shape;3804;p73"/>
          <p:cNvSpPr txBox="1"/>
          <p:nvPr/>
        </p:nvSpPr>
        <p:spPr>
          <a:xfrm>
            <a:off x="5878746" y="1876312"/>
            <a:ext cx="3045513"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Continuously choose a pivot returned and chosen from the Lomuto's partitioning algorithm </a:t>
            </a:r>
            <a:endParaRPr dirty="0">
              <a:solidFill>
                <a:schemeClr val="lt1"/>
              </a:solidFill>
              <a:latin typeface="Roboto"/>
              <a:ea typeface="Roboto"/>
              <a:cs typeface="Roboto"/>
              <a:sym typeface="Roboto"/>
            </a:endParaRPr>
          </a:p>
        </p:txBody>
      </p:sp>
      <p:sp>
        <p:nvSpPr>
          <p:cNvPr id="3805" name="Google Shape;3805;p73"/>
          <p:cNvSpPr txBox="1"/>
          <p:nvPr/>
        </p:nvSpPr>
        <p:spPr>
          <a:xfrm>
            <a:off x="3512458" y="1657609"/>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01</a:t>
            </a:r>
            <a:endParaRPr sz="3000">
              <a:solidFill>
                <a:schemeClr val="lt1"/>
              </a:solidFill>
              <a:latin typeface="Bebas Neue"/>
              <a:ea typeface="Bebas Neue"/>
              <a:cs typeface="Bebas Neue"/>
              <a:sym typeface="Bebas Neue"/>
            </a:endParaRPr>
          </a:p>
        </p:txBody>
      </p:sp>
      <p:sp>
        <p:nvSpPr>
          <p:cNvPr id="3806" name="Google Shape;3806;p73"/>
          <p:cNvSpPr txBox="1"/>
          <p:nvPr/>
        </p:nvSpPr>
        <p:spPr>
          <a:xfrm>
            <a:off x="4925133" y="1657609"/>
            <a:ext cx="6978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02</a:t>
            </a:r>
            <a:endParaRPr sz="3000">
              <a:solidFill>
                <a:schemeClr val="lt1"/>
              </a:solidFill>
              <a:latin typeface="Bebas Neue"/>
              <a:ea typeface="Bebas Neue"/>
              <a:cs typeface="Bebas Neue"/>
              <a:sym typeface="Bebas Neue"/>
            </a:endParaRPr>
          </a:p>
        </p:txBody>
      </p:sp>
      <p:sp>
        <p:nvSpPr>
          <p:cNvPr id="3807" name="Google Shape;3807;p73"/>
          <p:cNvSpPr txBox="1"/>
          <p:nvPr/>
        </p:nvSpPr>
        <p:spPr>
          <a:xfrm>
            <a:off x="3512458"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03</a:t>
            </a:r>
            <a:endParaRPr sz="3000">
              <a:solidFill>
                <a:schemeClr val="lt1"/>
              </a:solidFill>
              <a:latin typeface="Bebas Neue"/>
              <a:ea typeface="Bebas Neue"/>
              <a:cs typeface="Bebas Neue"/>
              <a:sym typeface="Bebas Neue"/>
            </a:endParaRPr>
          </a:p>
        </p:txBody>
      </p:sp>
      <p:sp>
        <p:nvSpPr>
          <p:cNvPr id="3808" name="Google Shape;3808;p73"/>
          <p:cNvSpPr txBox="1"/>
          <p:nvPr/>
        </p:nvSpPr>
        <p:spPr>
          <a:xfrm>
            <a:off x="4924233"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04</a:t>
            </a:r>
            <a:endParaRPr sz="3000">
              <a:solidFill>
                <a:schemeClr val="lt1"/>
              </a:solidFill>
              <a:latin typeface="Bebas Neue"/>
              <a:ea typeface="Bebas Neue"/>
              <a:cs typeface="Bebas Neue"/>
              <a:sym typeface="Bebas Neue"/>
            </a:endParaRPr>
          </a:p>
        </p:txBody>
      </p:sp>
      <p:cxnSp>
        <p:nvCxnSpPr>
          <p:cNvPr id="3809" name="Google Shape;3809;p73"/>
          <p:cNvCxnSpPr/>
          <p:nvPr/>
        </p:nvCxnSpPr>
        <p:spPr>
          <a:xfrm>
            <a:off x="4289158" y="1954309"/>
            <a:ext cx="558000" cy="0"/>
          </a:xfrm>
          <a:prstGeom prst="straightConnector1">
            <a:avLst/>
          </a:prstGeom>
          <a:noFill/>
          <a:ln w="9525" cap="flat" cmpd="sng">
            <a:solidFill>
              <a:schemeClr val="lt1"/>
            </a:solidFill>
            <a:prstDash val="solid"/>
            <a:round/>
            <a:headEnd type="none" w="med" len="med"/>
            <a:tailEnd type="oval" w="med" len="med"/>
          </a:ln>
        </p:spPr>
      </p:cxnSp>
      <p:cxnSp>
        <p:nvCxnSpPr>
          <p:cNvPr id="3810" name="Google Shape;3810;p73"/>
          <p:cNvCxnSpPr/>
          <p:nvPr/>
        </p:nvCxnSpPr>
        <p:spPr>
          <a:xfrm rot="10800000">
            <a:off x="4289133" y="3623948"/>
            <a:ext cx="558000" cy="0"/>
          </a:xfrm>
          <a:prstGeom prst="straightConnector1">
            <a:avLst/>
          </a:prstGeom>
          <a:noFill/>
          <a:ln w="9525" cap="flat" cmpd="sng">
            <a:solidFill>
              <a:schemeClr val="lt1"/>
            </a:solidFill>
            <a:prstDash val="solid"/>
            <a:round/>
            <a:headEnd type="oval" w="med" len="med"/>
            <a:tailEnd type="none" w="med" len="med"/>
          </a:ln>
        </p:spPr>
      </p:cxnSp>
      <p:cxnSp>
        <p:nvCxnSpPr>
          <p:cNvPr id="3811" name="Google Shape;3811;p73"/>
          <p:cNvCxnSpPr>
            <a:stCxn id="3791" idx="4"/>
            <a:endCxn id="3789" idx="0"/>
          </p:cNvCxnSpPr>
          <p:nvPr/>
        </p:nvCxnSpPr>
        <p:spPr>
          <a:xfrm rot="5400000">
            <a:off x="4140200" y="2083162"/>
            <a:ext cx="855900" cy="1411800"/>
          </a:xfrm>
          <a:prstGeom prst="bentConnector3">
            <a:avLst>
              <a:gd name="adj1" fmla="val 50000"/>
            </a:avLst>
          </a:prstGeom>
          <a:noFill/>
          <a:ln w="9525" cap="flat" cmpd="sng">
            <a:solidFill>
              <a:schemeClr val="lt1"/>
            </a:solidFill>
            <a:prstDash val="solid"/>
            <a:round/>
            <a:headEnd type="none" w="med" len="med"/>
            <a:tailEnd type="oval" w="med" len="med"/>
          </a:ln>
        </p:spPr>
      </p:cxnSp>
      <p:sp>
        <p:nvSpPr>
          <p:cNvPr id="22" name="Google Shape;3803;p73">
            <a:extLst>
              <a:ext uri="{FF2B5EF4-FFF2-40B4-BE49-F238E27FC236}">
                <a16:creationId xmlns:a16="http://schemas.microsoft.com/office/drawing/2014/main" id="{DC53885A-5BEC-4780-865E-21847D6646E1}"/>
              </a:ext>
            </a:extLst>
          </p:cNvPr>
          <p:cNvSpPr txBox="1"/>
          <p:nvPr/>
        </p:nvSpPr>
        <p:spPr>
          <a:xfrm>
            <a:off x="1373142" y="1430992"/>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Initialization</a:t>
            </a:r>
            <a:endParaRPr sz="2400" dirty="0">
              <a:solidFill>
                <a:schemeClr val="lt1"/>
              </a:solidFill>
              <a:latin typeface="Bebas Neue"/>
              <a:ea typeface="Bebas Neue"/>
              <a:cs typeface="Bebas Neue"/>
              <a:sym typeface="Bebas Neu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09"/>
                                        </p:tgtEl>
                                        <p:attrNameLst>
                                          <p:attrName>style.visibility</p:attrName>
                                        </p:attrNameLst>
                                      </p:cBhvr>
                                      <p:to>
                                        <p:strVal val="visible"/>
                                      </p:to>
                                    </p:set>
                                    <p:animEffect transition="in" filter="wipe(left)">
                                      <p:cBhvr>
                                        <p:cTn id="7" dur="500"/>
                                        <p:tgtEl>
                                          <p:spTgt spid="38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11"/>
                                        </p:tgtEl>
                                        <p:attrNameLst>
                                          <p:attrName>style.visibility</p:attrName>
                                        </p:attrNameLst>
                                      </p:cBhvr>
                                      <p:to>
                                        <p:strVal val="visible"/>
                                      </p:to>
                                    </p:set>
                                    <p:animEffect transition="in" filter="wipe(up)">
                                      <p:cBhvr>
                                        <p:cTn id="11" dur="500"/>
                                        <p:tgtEl>
                                          <p:spTgt spid="38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10"/>
                                        </p:tgtEl>
                                        <p:attrNameLst>
                                          <p:attrName>style.visibility</p:attrName>
                                        </p:attrNameLst>
                                      </p:cBhvr>
                                      <p:to>
                                        <p:strVal val="visible"/>
                                      </p:to>
                                    </p:set>
                                    <p:animEffect transition="in" filter="wipe(left)">
                                      <p:cBhvr>
                                        <p:cTn id="15" dur="5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15</a:t>
            </a:r>
          </a:p>
        </p:txBody>
      </p:sp>
      <p:sp>
        <p:nvSpPr>
          <p:cNvPr id="9" name="TextBox 8">
            <a:extLst>
              <a:ext uri="{FF2B5EF4-FFF2-40B4-BE49-F238E27FC236}">
                <a16:creationId xmlns:a16="http://schemas.microsoft.com/office/drawing/2014/main" id="{8F1F6E24-3F2F-479F-8655-7B140FF36575}"/>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Tree>
    <p:extLst>
      <p:ext uri="{BB962C8B-B14F-4D97-AF65-F5344CB8AC3E}">
        <p14:creationId xmlns:p14="http://schemas.microsoft.com/office/powerpoint/2010/main" val="157714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par>
                                <p:cTn id="8" presetID="35" presetClass="path" presetSubtype="0" accel="50000" decel="50000" fill="hold" grpId="1" nodeType="withEffect">
                                  <p:stCondLst>
                                    <p:cond delay="0"/>
                                  </p:stCondLst>
                                  <p:childTnLst>
                                    <p:animMotion origin="layout" path="M 0 0 L -0.25 0 E" pathEditMode="relative" ptsTypes="">
                                      <p:cBhvr>
                                        <p:cTn id="9" dur="1750" spd="-100000" fill="hold"/>
                                        <p:tgtEl>
                                          <p:spTgt spid="4"/>
                                        </p:tgtEl>
                                        <p:attrNameLst>
                                          <p:attrName>ppt_x</p:attrName>
                                          <p:attrName>ppt_y</p:attrName>
                                        </p:attrNameLst>
                                      </p:cBhvr>
                                    </p:animMotion>
                                  </p:childTnLst>
                                </p:cTn>
                              </p:par>
                              <p:par>
                                <p:cTn id="10" presetID="10"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750"/>
                                        <p:tgtEl>
                                          <p:spTgt spid="5"/>
                                        </p:tgtEl>
                                      </p:cBhvr>
                                    </p:animEffect>
                                  </p:childTnLst>
                                </p:cTn>
                              </p:par>
                              <p:par>
                                <p:cTn id="13" presetID="35" presetClass="path" presetSubtype="0" accel="50000" decel="50000" fill="hold" grpId="1" nodeType="withEffect">
                                  <p:stCondLst>
                                    <p:cond delay="250"/>
                                  </p:stCondLst>
                                  <p:childTnLst>
                                    <p:animMotion origin="layout" path="M 0 0 L -0.25 0 E" pathEditMode="relative" ptsTypes="">
                                      <p:cBhvr>
                                        <p:cTn id="14" dur="1750" spd="-100000" fill="hold"/>
                                        <p:tgtEl>
                                          <p:spTgt spid="5"/>
                                        </p:tgtEl>
                                        <p:attrNameLst>
                                          <p:attrName>ppt_x</p:attrName>
                                          <p:attrName>ppt_y</p:attrName>
                                        </p:attrNameLst>
                                      </p:cBhvr>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par>
                                <p:cTn id="18" presetID="35" presetClass="path" presetSubtype="0" accel="50000" decel="50000" fill="hold" grpId="1" nodeType="withEffect">
                                  <p:stCondLst>
                                    <p:cond delay="500"/>
                                  </p:stCondLst>
                                  <p:childTnLst>
                                    <p:animMotion origin="layout" path="M 0 0 L -0.25 0 E" pathEditMode="relative" ptsTypes="">
                                      <p:cBhvr>
                                        <p:cTn id="19" dur="1750" spd="-100000" fill="hold"/>
                                        <p:tgtEl>
                                          <p:spTgt spid="6"/>
                                        </p:tgtEl>
                                        <p:attrNameLst>
                                          <p:attrName>ppt_x</p:attrName>
                                          <p:attrName>ppt_y</p:attrName>
                                        </p:attrNameLst>
                                      </p:cBhvr>
                                    </p:animMotion>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par>
                                <p:cTn id="23" presetID="35" presetClass="path" presetSubtype="0" accel="50000" decel="50000" fill="hold" grpId="1" nodeType="withEffect">
                                  <p:stCondLst>
                                    <p:cond delay="750"/>
                                  </p:stCondLst>
                                  <p:childTnLst>
                                    <p:animMotion origin="layout" path="M 0 0 L -0.25 0 E" pathEditMode="relative" ptsTypes="">
                                      <p:cBhvr>
                                        <p:cTn id="24" dur="1750" spd="-100000" fill="hold"/>
                                        <p:tgtEl>
                                          <p:spTgt spid="7"/>
                                        </p:tgtEl>
                                        <p:attrNameLst>
                                          <p:attrName>ppt_x</p:attrName>
                                          <p:attrName>ppt_y</p:attrName>
                                        </p:attrNameLst>
                                      </p:cBhvr>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750"/>
                                        <p:tgtEl>
                                          <p:spTgt spid="10"/>
                                        </p:tgtEl>
                                      </p:cBhvr>
                                    </p:animEffect>
                                  </p:childTnLst>
                                </p:cTn>
                              </p:par>
                              <p:par>
                                <p:cTn id="28" presetID="35" presetClass="path" presetSubtype="0" accel="50000" decel="50000" fill="hold" grpId="1" nodeType="withEffect">
                                  <p:stCondLst>
                                    <p:cond delay="1000"/>
                                  </p:stCondLst>
                                  <p:childTnLst>
                                    <p:animMotion origin="layout" path="M 0 0 L -0.25 0 E" pathEditMode="relative" ptsTypes="">
                                      <p:cBhvr>
                                        <p:cTn id="29" dur="1750" spd="-100000" fill="hold"/>
                                        <p:tgtEl>
                                          <p:spTgt spid="10"/>
                                        </p:tgtEl>
                                        <p:attrNameLst>
                                          <p:attrName>ppt_x</p:attrName>
                                          <p:attrName>ppt_y</p:attrName>
                                        </p:attrNameLst>
                                      </p:cBhvr>
                                    </p:animMotion>
                                  </p:childTnLst>
                                </p:cTn>
                              </p:par>
                              <p:par>
                                <p:cTn id="30" presetID="10" presetClass="entr" presetSubtype="0" fill="hold" grpId="0" nodeType="withEffect">
                                  <p:stCondLst>
                                    <p:cond delay="1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750"/>
                                        <p:tgtEl>
                                          <p:spTgt spid="11"/>
                                        </p:tgtEl>
                                      </p:cBhvr>
                                    </p:animEffect>
                                  </p:childTnLst>
                                </p:cTn>
                              </p:par>
                              <p:par>
                                <p:cTn id="33" presetID="35" presetClass="path" presetSubtype="0" accel="50000" decel="50000" fill="hold" grpId="1" nodeType="withEffect">
                                  <p:stCondLst>
                                    <p:cond delay="1250"/>
                                  </p:stCondLst>
                                  <p:childTnLst>
                                    <p:animMotion origin="layout" path="M 0 0 L -0.25 0 E" pathEditMode="relative" ptsTypes="">
                                      <p:cBhvr>
                                        <p:cTn id="34" dur="1750" spd="-10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2590283"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6" name="Rectangle: Rounded Corners 15">
            <a:extLst>
              <a:ext uri="{FF2B5EF4-FFF2-40B4-BE49-F238E27FC236}">
                <a16:creationId xmlns:a16="http://schemas.microsoft.com/office/drawing/2014/main" id="{D5C5125B-81A0-4A0F-A934-413C0258E27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K = 4</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p:txBody>
      </p:sp>
    </p:spTree>
    <p:extLst>
      <p:ext uri="{BB962C8B-B14F-4D97-AF65-F5344CB8AC3E}">
        <p14:creationId xmlns:p14="http://schemas.microsoft.com/office/powerpoint/2010/main" val="299209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27" presetClass="emph" presetSubtype="0" fill="remove" grpId="2" nodeType="withEffect">
                                  <p:stCondLst>
                                    <p:cond delay="250"/>
                                  </p:stCondLst>
                                  <p:childTnLst>
                                    <p:animClr clrSpc="rgb" dir="cw">
                                      <p:cBhvr override="childStyle">
                                        <p:cTn id="11" dur="375" autoRev="1" fill="remove"/>
                                        <p:tgtEl>
                                          <p:spTgt spid="13"/>
                                        </p:tgtEl>
                                        <p:attrNameLst>
                                          <p:attrName>style.color</p:attrName>
                                        </p:attrNameLst>
                                      </p:cBhvr>
                                      <p:to>
                                        <a:srgbClr val="FFFFFF"/>
                                      </p:to>
                                    </p:animClr>
                                    <p:animClr clrSpc="rgb" dir="cw">
                                      <p:cBhvr>
                                        <p:cTn id="12" dur="375" autoRev="1" fill="remove"/>
                                        <p:tgtEl>
                                          <p:spTgt spid="13"/>
                                        </p:tgtEl>
                                        <p:attrNameLst>
                                          <p:attrName>fillcolor</p:attrName>
                                        </p:attrNameLst>
                                      </p:cBhvr>
                                      <p:to>
                                        <a:srgbClr val="FFFFFF"/>
                                      </p:to>
                                    </p:animClr>
                                    <p:set>
                                      <p:cBhvr>
                                        <p:cTn id="13" dur="375" autoRev="1" fill="remove"/>
                                        <p:tgtEl>
                                          <p:spTgt spid="13"/>
                                        </p:tgtEl>
                                        <p:attrNameLst>
                                          <p:attrName>fill.type</p:attrName>
                                        </p:attrNameLst>
                                      </p:cBhvr>
                                      <p:to>
                                        <p:strVal val="solid"/>
                                      </p:to>
                                    </p:set>
                                    <p:set>
                                      <p:cBhvr>
                                        <p:cTn id="14" dur="375" autoRev="1" fill="remove"/>
                                        <p:tgtEl>
                                          <p:spTgt spid="13"/>
                                        </p:tgtEl>
                                        <p:attrNameLst>
                                          <p:attrName>fill.on</p:attrName>
                                        </p:attrNameLst>
                                      </p:cBhvr>
                                      <p:to>
                                        <p:strVal val="true"/>
                                      </p:to>
                                    </p:se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3"/>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2000"/>
                            </p:stCondLst>
                            <p:childTnLst>
                              <p:par>
                                <p:cTn id="22" presetID="1" presetClass="entr" presetSubtype="0" fill="hold" nodeType="afterEffect">
                                  <p:stCondLst>
                                    <p:cond delay="0"/>
                                  </p:stCondLst>
                                  <p:iterate type="lt">
                                    <p:tmAbs val="20"/>
                                  </p:iterate>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par>
                          <p:cTn id="24" fill="hold">
                            <p:stCondLst>
                              <p:cond delay="2041"/>
                            </p:stCondLst>
                            <p:childTnLst>
                              <p:par>
                                <p:cTn id="25" presetID="1" presetClass="entr" presetSubtype="0" fill="hold" nodeType="afterEffect">
                                  <p:stCondLst>
                                    <p:cond delay="0"/>
                                  </p:stCondLst>
                                  <p:iterate type="lt">
                                    <p:tmAbs val="20"/>
                                  </p:iterate>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82"/>
                            </p:stCondLst>
                            <p:childTnLst>
                              <p:par>
                                <p:cTn id="28" presetID="1" presetClass="entr" presetSubtype="0" fill="hold" nodeType="afterEffect">
                                  <p:stCondLst>
                                    <p:cond delay="0"/>
                                  </p:stCondLst>
                                  <p:iterate type="lt">
                                    <p:tmAbs val="20"/>
                                  </p:iterate>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F76A82C7-FA29-4E1B-925F-A2C70490BD16}"/>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glow rad="101600">
                            <a:srgbClr val="00FF00">
                              <a:alpha val="60000"/>
                            </a:srgbClr>
                          </a:glow>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F76A82C7-FA29-4E1B-925F-A2C70490BD16}"/>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508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14737C9-64CC-4936-A189-A896FFF4592B}"/>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614737C9-64CC-4936-A189-A896FFF4592B}"/>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23737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919</Words>
  <Application>Microsoft Office PowerPoint</Application>
  <PresentationFormat>On-screen Show (16:9)</PresentationFormat>
  <Paragraphs>208</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Cambria Math</vt:lpstr>
      <vt:lpstr>Lato</vt:lpstr>
      <vt:lpstr>Patrick Hand</vt:lpstr>
      <vt:lpstr>Roboto</vt:lpstr>
      <vt:lpstr>Edge Computing Company Profile by Slidesgo</vt:lpstr>
      <vt:lpstr>Quick-Select Algorithm</vt:lpstr>
      <vt:lpstr>Agenda</vt:lpstr>
      <vt:lpstr>Problem Definition</vt:lpstr>
      <vt:lpstr>Strategy</vt:lpstr>
      <vt:lpstr>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LomUto’s Algorithm</dc:title>
  <dc:creator>Omar Nader</dc:creator>
  <cp:lastModifiedBy>Youssef</cp:lastModifiedBy>
  <cp:revision>20</cp:revision>
  <dcterms:modified xsi:type="dcterms:W3CDTF">2023-12-31T17:47:05Z</dcterms:modified>
</cp:coreProperties>
</file>