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8288000" cy="10287000"/>
  <p:notesSz cx="6858000" cy="9144000"/>
  <p:embeddedFontLst>
    <p:embeddedFont>
      <p:font typeface="Poppins Bold" panose="020B0604020202020204" charset="0"/>
      <p:regular r:id="rId16"/>
    </p:embeddedFont>
    <p:embeddedFont>
      <p:font typeface="Poppins Light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nva Sans" panose="020B0604020202020204" charset="0"/>
      <p:regular r:id="rId22"/>
    </p:embeddedFont>
    <p:embeddedFont>
      <p:font typeface="Canva Sans Bold" panose="020B0604020202020204" charset="0"/>
      <p:regular r:id="rId23"/>
    </p:embeddedFont>
    <p:embeddedFont>
      <p:font typeface="Poppins Light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954" y="7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F9834-ECCD-46EB-9F7E-0BABB15A0144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D3631-8EEB-4160-9E64-3F27F669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8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D3631-8EEB-4160-9E64-3F27F6696E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434286" y="0"/>
            <a:ext cx="6853714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288859" y="6877451"/>
            <a:ext cx="8349343" cy="0"/>
          </a:xfrm>
          <a:prstGeom prst="line">
            <a:avLst/>
          </a:prstGeom>
          <a:ln w="38100" cap="flat">
            <a:solidFill>
              <a:srgbClr val="447B9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288859" y="3290771"/>
            <a:ext cx="8349343" cy="3514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162"/>
              </a:lnSpc>
            </a:pPr>
            <a:r>
              <a:rPr lang="en-US" sz="10115" spc="-252">
                <a:solidFill>
                  <a:srgbClr val="1F4F74"/>
                </a:solidFill>
                <a:latin typeface="Poppins Bold"/>
              </a:rPr>
              <a:t>Firefly Algorithm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9144000" y="6452054"/>
            <a:ext cx="850795" cy="8507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l="22361" r="16203"/>
          <a:stretch>
            <a:fillRect/>
          </a:stretch>
        </p:blipFill>
        <p:spPr>
          <a:xfrm>
            <a:off x="10429973" y="0"/>
            <a:ext cx="7899783" cy="1028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970" b="3775"/>
          <a:stretch>
            <a:fillRect/>
          </a:stretch>
        </p:blipFill>
        <p:spPr>
          <a:xfrm>
            <a:off x="1485101" y="-847126"/>
            <a:ext cx="15317799" cy="1198125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791038" y="-514422"/>
            <a:ext cx="20831610" cy="11315844"/>
            <a:chOff x="0" y="0"/>
            <a:chExt cx="5486514" cy="2980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514" cy="2980305"/>
            </a:xfrm>
            <a:custGeom>
              <a:avLst/>
              <a:gdLst/>
              <a:ahLst/>
              <a:cxnLst/>
              <a:rect l="l" t="t" r="r" b="b"/>
              <a:pathLst>
                <a:path w="5486514" h="2980305">
                  <a:moveTo>
                    <a:pt x="0" y="0"/>
                  </a:moveTo>
                  <a:lnTo>
                    <a:pt x="5486514" y="0"/>
                  </a:lnTo>
                  <a:lnTo>
                    <a:pt x="5486514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 t="150" b="150"/>
          <a:stretch>
            <a:fillRect/>
          </a:stretch>
        </p:blipFill>
        <p:spPr>
          <a:xfrm>
            <a:off x="4017315" y="2093520"/>
            <a:ext cx="10284385" cy="756796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59848" y="789949"/>
            <a:ext cx="15629147" cy="101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7"/>
              </a:lnSpc>
            </a:pPr>
            <a:r>
              <a:rPr lang="en-US" sz="6801">
                <a:solidFill>
                  <a:srgbClr val="FFFFFF"/>
                </a:solidFill>
                <a:latin typeface="Poppins Light Bold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57654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970" b="3775"/>
          <a:stretch>
            <a:fillRect/>
          </a:stretch>
        </p:blipFill>
        <p:spPr>
          <a:xfrm>
            <a:off x="1485101" y="-847126"/>
            <a:ext cx="15317799" cy="1198125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791038" y="-514422"/>
            <a:ext cx="20831610" cy="11315844"/>
            <a:chOff x="0" y="0"/>
            <a:chExt cx="5486514" cy="2980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514" cy="2980305"/>
            </a:xfrm>
            <a:custGeom>
              <a:avLst/>
              <a:gdLst/>
              <a:ahLst/>
              <a:cxnLst/>
              <a:rect l="l" t="t" r="r" b="b"/>
              <a:pathLst>
                <a:path w="5486514" h="2980305">
                  <a:moveTo>
                    <a:pt x="0" y="0"/>
                  </a:moveTo>
                  <a:lnTo>
                    <a:pt x="5486514" y="0"/>
                  </a:lnTo>
                  <a:lnTo>
                    <a:pt x="5486514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09113" y="4280951"/>
            <a:ext cx="11669775" cy="172509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59848" y="789949"/>
            <a:ext cx="15629147" cy="1016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57"/>
              </a:lnSpc>
            </a:pPr>
            <a:r>
              <a:rPr lang="en-US" sz="6801" dirty="0">
                <a:solidFill>
                  <a:srgbClr val="FFFFFF"/>
                </a:solidFill>
                <a:latin typeface="Poppins Light Bold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38205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970" b="3775"/>
          <a:stretch>
            <a:fillRect/>
          </a:stretch>
        </p:blipFill>
        <p:spPr>
          <a:xfrm>
            <a:off x="1485101" y="-847126"/>
            <a:ext cx="15317799" cy="1198125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762000" y="-514422"/>
            <a:ext cx="20831610" cy="11315844"/>
            <a:chOff x="0" y="0"/>
            <a:chExt cx="5486514" cy="2980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514" cy="2980305"/>
            </a:xfrm>
            <a:custGeom>
              <a:avLst/>
              <a:gdLst/>
              <a:ahLst/>
              <a:cxnLst/>
              <a:rect l="l" t="t" r="r" b="b"/>
              <a:pathLst>
                <a:path w="5486514" h="2980305">
                  <a:moveTo>
                    <a:pt x="0" y="0"/>
                  </a:moveTo>
                  <a:lnTo>
                    <a:pt x="5486514" y="0"/>
                  </a:lnTo>
                  <a:lnTo>
                    <a:pt x="5486514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359848" y="789949"/>
            <a:ext cx="15629147" cy="103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7"/>
              </a:lnSpc>
            </a:pPr>
            <a:r>
              <a:rPr lang="en-US" sz="6801" dirty="0" smtClean="0">
                <a:solidFill>
                  <a:srgbClr val="FFFFFF"/>
                </a:solidFill>
                <a:latin typeface="Poppins Light Bold"/>
              </a:rPr>
              <a:t>Application Areas</a:t>
            </a:r>
            <a:endParaRPr lang="en-US" sz="6801" dirty="0">
              <a:solidFill>
                <a:srgbClr val="FFFFFF"/>
              </a:solidFill>
              <a:latin typeface="Poppins Light Bo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0721" y="3750811"/>
            <a:ext cx="134874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42420" lvl="1" indent="-421210">
              <a:lnSpc>
                <a:spcPts val="7023"/>
              </a:lnSpc>
              <a:buFont typeface="Arial"/>
              <a:buChar char="•"/>
            </a:pPr>
            <a:r>
              <a:rPr lang="en-US" sz="3901" dirty="0">
                <a:solidFill>
                  <a:srgbClr val="FFFFFF"/>
                </a:solidFill>
                <a:latin typeface="Poppins Light Bold"/>
              </a:rPr>
              <a:t>For solving Travelling Salesman </a:t>
            </a:r>
            <a:r>
              <a:rPr lang="en-US" sz="3901" dirty="0" smtClean="0">
                <a:solidFill>
                  <a:srgbClr val="FFFFFF"/>
                </a:solidFill>
                <a:latin typeface="Poppins Light Bold"/>
              </a:rPr>
              <a:t>Problem</a:t>
            </a:r>
          </a:p>
          <a:p>
            <a:pPr marL="842420" lvl="1" indent="-421210">
              <a:lnSpc>
                <a:spcPts val="7023"/>
              </a:lnSpc>
              <a:buFont typeface="Arial"/>
              <a:buChar char="•"/>
            </a:pPr>
            <a:r>
              <a:rPr lang="en-US" sz="3901" dirty="0">
                <a:solidFill>
                  <a:srgbClr val="FFFFFF"/>
                </a:solidFill>
                <a:latin typeface="Poppins Light Bold"/>
              </a:rPr>
              <a:t>Structural </a:t>
            </a:r>
            <a:r>
              <a:rPr lang="en-US" sz="3901" dirty="0" smtClean="0">
                <a:solidFill>
                  <a:srgbClr val="FFFFFF"/>
                </a:solidFill>
                <a:latin typeface="Poppins Light Bold"/>
              </a:rPr>
              <a:t>design   </a:t>
            </a:r>
          </a:p>
          <a:p>
            <a:pPr marL="842420" lvl="1" indent="-421210">
              <a:lnSpc>
                <a:spcPts val="7023"/>
              </a:lnSpc>
              <a:buFont typeface="Arial"/>
              <a:buChar char="•"/>
            </a:pPr>
            <a:r>
              <a:rPr lang="en-US" sz="3901" dirty="0" smtClean="0">
                <a:solidFill>
                  <a:srgbClr val="FFFFFF"/>
                </a:solidFill>
                <a:latin typeface="Poppins Light Bold"/>
              </a:rPr>
              <a:t>Scheduling </a:t>
            </a:r>
            <a:endParaRPr lang="en-US" sz="3901" dirty="0">
              <a:solidFill>
                <a:srgbClr val="FFFFFF"/>
              </a:solidFill>
              <a:latin typeface="Poppins Light Bold"/>
            </a:endParaRPr>
          </a:p>
        </p:txBody>
      </p:sp>
    </p:spTree>
    <p:extLst>
      <p:ext uri="{BB962C8B-B14F-4D97-AF65-F5344CB8AC3E}">
        <p14:creationId xmlns:p14="http://schemas.microsoft.com/office/powerpoint/2010/main" val="208889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970" b="3775"/>
          <a:stretch>
            <a:fillRect/>
          </a:stretch>
        </p:blipFill>
        <p:spPr>
          <a:xfrm>
            <a:off x="1485101" y="-847126"/>
            <a:ext cx="15317799" cy="1198125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791038" y="-514422"/>
            <a:ext cx="20831610" cy="11315844"/>
            <a:chOff x="0" y="0"/>
            <a:chExt cx="5486514" cy="2980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514" cy="2980305"/>
            </a:xfrm>
            <a:custGeom>
              <a:avLst/>
              <a:gdLst/>
              <a:ahLst/>
              <a:cxnLst/>
              <a:rect l="l" t="t" r="r" b="b"/>
              <a:pathLst>
                <a:path w="5486514" h="2980305">
                  <a:moveTo>
                    <a:pt x="0" y="0"/>
                  </a:moveTo>
                  <a:lnTo>
                    <a:pt x="5486514" y="0"/>
                  </a:lnTo>
                  <a:lnTo>
                    <a:pt x="5486514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127726" y="3790394"/>
            <a:ext cx="10032548" cy="2735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22"/>
              </a:lnSpc>
            </a:pPr>
            <a:r>
              <a:rPr lang="en-US" sz="8657">
                <a:solidFill>
                  <a:srgbClr val="FFFFFF"/>
                </a:solidFill>
                <a:latin typeface="Poppins Bold"/>
              </a:rPr>
              <a:t>Thank You </a:t>
            </a:r>
          </a:p>
          <a:p>
            <a:pPr algn="ctr">
              <a:lnSpc>
                <a:spcPts val="10822"/>
              </a:lnSpc>
            </a:pPr>
            <a:r>
              <a:rPr lang="en-US" sz="8657">
                <a:solidFill>
                  <a:srgbClr val="FFFFFF"/>
                </a:solidFill>
                <a:latin typeface="Poppins Bold"/>
              </a:rPr>
              <a:t>For Your Time!</a:t>
            </a:r>
          </a:p>
        </p:txBody>
      </p:sp>
    </p:spTree>
    <p:extLst>
      <p:ext uri="{BB962C8B-B14F-4D97-AF65-F5344CB8AC3E}">
        <p14:creationId xmlns:p14="http://schemas.microsoft.com/office/powerpoint/2010/main" val="32841961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706476" y="5394470"/>
            <a:ext cx="4461861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2329988" y="4969073"/>
            <a:ext cx="850795" cy="85079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l="9192" r="13378"/>
          <a:stretch>
            <a:fillRect/>
          </a:stretch>
        </p:blipFill>
        <p:spPr>
          <a:xfrm>
            <a:off x="-316827" y="0"/>
            <a:ext cx="7284566" cy="1156142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962563" y="1477327"/>
            <a:ext cx="6191847" cy="1726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77"/>
              </a:lnSpc>
            </a:pPr>
            <a:r>
              <a:rPr lang="en-US" sz="5683">
                <a:solidFill>
                  <a:srgbClr val="1F4F74"/>
                </a:solidFill>
                <a:latin typeface="Poppins Bold"/>
              </a:rPr>
              <a:t>Presentation Outline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496455" y="3430117"/>
            <a:ext cx="11488097" cy="538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420" lvl="1" indent="-421210">
              <a:lnSpc>
                <a:spcPts val="7023"/>
              </a:lnSpc>
              <a:buFont typeface="Arial"/>
              <a:buChar char="•"/>
            </a:pPr>
            <a:r>
              <a:rPr lang="en-US" sz="3901" dirty="0">
                <a:solidFill>
                  <a:srgbClr val="447B9C"/>
                </a:solidFill>
                <a:latin typeface="Poppins Light Bold"/>
              </a:rPr>
              <a:t>what is Firefly Algorithm?</a:t>
            </a:r>
          </a:p>
          <a:p>
            <a:pPr marL="842420" lvl="1" indent="-421210">
              <a:lnSpc>
                <a:spcPts val="7023"/>
              </a:lnSpc>
              <a:buFont typeface="Arial"/>
              <a:buChar char="•"/>
            </a:pPr>
            <a:r>
              <a:rPr lang="en-US" sz="3901" dirty="0">
                <a:solidFill>
                  <a:srgbClr val="447B9C"/>
                </a:solidFill>
                <a:latin typeface="Poppins Light Bold"/>
              </a:rPr>
              <a:t>How Firefly Algorithm </a:t>
            </a:r>
            <a:r>
              <a:rPr lang="en-US" sz="3901" dirty="0" smtClean="0">
                <a:solidFill>
                  <a:srgbClr val="447B9C"/>
                </a:solidFill>
                <a:latin typeface="Poppins Light Bold"/>
              </a:rPr>
              <a:t>Working</a:t>
            </a:r>
            <a:r>
              <a:rPr lang="en-US" sz="3901" dirty="0" smtClean="0">
                <a:solidFill>
                  <a:srgbClr val="447B9C"/>
                </a:solidFill>
                <a:latin typeface="Poppins Light Bold"/>
              </a:rPr>
              <a:t> </a:t>
            </a:r>
            <a:r>
              <a:rPr lang="en-US" sz="3901" dirty="0">
                <a:solidFill>
                  <a:srgbClr val="447B9C"/>
                </a:solidFill>
                <a:latin typeface="Poppins Light Bold"/>
              </a:rPr>
              <a:t>Principle</a:t>
            </a:r>
          </a:p>
          <a:p>
            <a:pPr marL="842420" lvl="1" indent="-421210">
              <a:lnSpc>
                <a:spcPts val="7023"/>
              </a:lnSpc>
              <a:buFont typeface="Arial"/>
              <a:buChar char="•"/>
            </a:pPr>
            <a:r>
              <a:rPr lang="en-US" sz="3901" dirty="0">
                <a:solidFill>
                  <a:srgbClr val="447B9C"/>
                </a:solidFill>
                <a:latin typeface="Poppins Light Bold Italics"/>
              </a:rPr>
              <a:t>Flowchart of </a:t>
            </a:r>
            <a:r>
              <a:rPr lang="en-US" sz="3901" dirty="0" smtClean="0">
                <a:solidFill>
                  <a:srgbClr val="447B9C"/>
                </a:solidFill>
                <a:latin typeface="Poppins Light Bold Italics"/>
              </a:rPr>
              <a:t>FA</a:t>
            </a:r>
          </a:p>
          <a:p>
            <a:pPr marL="842420" lvl="1" indent="-421210">
              <a:lnSpc>
                <a:spcPts val="7023"/>
              </a:lnSpc>
              <a:buFont typeface="Arial"/>
              <a:buChar char="•"/>
            </a:pPr>
            <a:r>
              <a:rPr lang="en-US" sz="3901" dirty="0" smtClean="0">
                <a:solidFill>
                  <a:srgbClr val="447B9C"/>
                </a:solidFill>
                <a:latin typeface="Poppins Light Bold Italics"/>
              </a:rPr>
              <a:t>Graph</a:t>
            </a:r>
          </a:p>
          <a:p>
            <a:pPr marL="842420" lvl="1" indent="-421210">
              <a:lnSpc>
                <a:spcPts val="7023"/>
              </a:lnSpc>
              <a:buFont typeface="Arial"/>
              <a:buChar char="•"/>
            </a:pPr>
            <a:r>
              <a:rPr lang="en-US" sz="3901" dirty="0" smtClean="0">
                <a:solidFill>
                  <a:srgbClr val="447B9C"/>
                </a:solidFill>
                <a:latin typeface="Poppins Light Bold"/>
              </a:rPr>
              <a:t>Result</a:t>
            </a:r>
            <a:endParaRPr lang="en-US" sz="3901" dirty="0" smtClean="0">
              <a:solidFill>
                <a:srgbClr val="447B9C"/>
              </a:solidFill>
              <a:latin typeface="Poppins Light Bold"/>
            </a:endParaRPr>
          </a:p>
          <a:p>
            <a:pPr marL="842420" lvl="1" indent="-421210">
              <a:lnSpc>
                <a:spcPts val="7023"/>
              </a:lnSpc>
              <a:buFont typeface="Arial"/>
              <a:buChar char="•"/>
            </a:pPr>
            <a:r>
              <a:rPr lang="en-US" sz="3901" dirty="0" smtClean="0">
                <a:solidFill>
                  <a:srgbClr val="447B9C"/>
                </a:solidFill>
                <a:latin typeface="Poppins Light Bold"/>
              </a:rPr>
              <a:t>Firefly </a:t>
            </a:r>
            <a:r>
              <a:rPr lang="en-US" sz="3901" dirty="0">
                <a:solidFill>
                  <a:srgbClr val="447B9C"/>
                </a:solidFill>
                <a:latin typeface="Poppins Light Bold"/>
              </a:rPr>
              <a:t>Application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970" b="3775"/>
          <a:stretch>
            <a:fillRect/>
          </a:stretch>
        </p:blipFill>
        <p:spPr>
          <a:xfrm>
            <a:off x="1485101" y="-847126"/>
            <a:ext cx="15317799" cy="1198125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572673" y="-514422"/>
            <a:ext cx="20831610" cy="11315844"/>
            <a:chOff x="0" y="0"/>
            <a:chExt cx="5486514" cy="2980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514" cy="2980305"/>
            </a:xfrm>
            <a:custGeom>
              <a:avLst/>
              <a:gdLst/>
              <a:ahLst/>
              <a:cxnLst/>
              <a:rect l="l" t="t" r="r" b="b"/>
              <a:pathLst>
                <a:path w="5486514" h="2980305">
                  <a:moveTo>
                    <a:pt x="0" y="0"/>
                  </a:moveTo>
                  <a:lnTo>
                    <a:pt x="5486514" y="0"/>
                  </a:lnTo>
                  <a:lnTo>
                    <a:pt x="5486514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85101" y="601618"/>
            <a:ext cx="15629147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7"/>
              </a:lnSpc>
            </a:pPr>
            <a:r>
              <a:rPr lang="en-US" sz="6801" dirty="0">
                <a:solidFill>
                  <a:srgbClr val="FFFFFF"/>
                </a:solidFill>
                <a:latin typeface="Poppins Light Bold"/>
              </a:rPr>
              <a:t>How Firefly </a:t>
            </a:r>
            <a:r>
              <a:rPr lang="en-US" sz="6801" dirty="0" smtClean="0">
                <a:solidFill>
                  <a:srgbClr val="FFFFFF"/>
                </a:solidFill>
                <a:latin typeface="Poppins Light Bold"/>
              </a:rPr>
              <a:t>Algorithm </a:t>
            </a:r>
            <a:r>
              <a:rPr lang="en-US" sz="7200" dirty="0" smtClean="0">
                <a:solidFill>
                  <a:srgbClr val="FFFFFF"/>
                </a:solidFill>
                <a:latin typeface="Poppins Light Bold"/>
              </a:rPr>
              <a:t>Working </a:t>
            </a:r>
            <a:r>
              <a:rPr lang="en-US" sz="6801" dirty="0" smtClean="0">
                <a:solidFill>
                  <a:srgbClr val="FFFFFF"/>
                </a:solidFill>
                <a:latin typeface="Poppins Light Bold"/>
              </a:rPr>
              <a:t>Principle</a:t>
            </a:r>
            <a:endParaRPr lang="en-US" sz="6801" dirty="0">
              <a:solidFill>
                <a:srgbClr val="FFFFFF"/>
              </a:solidFill>
              <a:latin typeface="Poppins Light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0" y="2532928"/>
            <a:ext cx="774961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"/>
              </a:rPr>
              <a:t>Firefly key points 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85101" y="4096430"/>
            <a:ext cx="15443051" cy="538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420" lvl="1" indent="-421210">
              <a:lnSpc>
                <a:spcPts val="7023"/>
              </a:lnSpc>
              <a:buFont typeface="Arial"/>
              <a:buChar char="•"/>
            </a:pPr>
            <a:r>
              <a:rPr lang="en-US" sz="3901" dirty="0">
                <a:solidFill>
                  <a:srgbClr val="FFFFFF"/>
                </a:solidFill>
                <a:latin typeface="Poppins Light Bold"/>
              </a:rPr>
              <a:t>Firefly Algorithm is inspired by flashing behavior of fireflies</a:t>
            </a:r>
          </a:p>
          <a:p>
            <a:pPr marL="842420" lvl="1" indent="-421210">
              <a:lnSpc>
                <a:spcPts val="7023"/>
              </a:lnSpc>
              <a:buFont typeface="Arial"/>
              <a:buChar char="•"/>
            </a:pPr>
            <a:r>
              <a:rPr lang="en-US" sz="3901" dirty="0">
                <a:solidFill>
                  <a:srgbClr val="FFFFFF"/>
                </a:solidFill>
                <a:latin typeface="Poppins Light Bold"/>
              </a:rPr>
              <a:t>Attractiveness is Proportional to Brightness </a:t>
            </a:r>
            <a:endParaRPr lang="en-US" sz="3901" dirty="0" smtClean="0">
              <a:solidFill>
                <a:srgbClr val="FFFFFF"/>
              </a:solidFill>
              <a:latin typeface="Poppins Light Bold"/>
            </a:endParaRPr>
          </a:p>
          <a:p>
            <a:pPr marL="842420" lvl="1" indent="-421210">
              <a:lnSpc>
                <a:spcPts val="7023"/>
              </a:lnSpc>
              <a:buFont typeface="Arial"/>
              <a:buChar char="•"/>
            </a:pPr>
            <a:r>
              <a:rPr lang="en-US" sz="3901" dirty="0" smtClean="0">
                <a:solidFill>
                  <a:srgbClr val="FFFFFF"/>
                </a:solidFill>
                <a:latin typeface="Poppins Light Bold"/>
              </a:rPr>
              <a:t>Less </a:t>
            </a:r>
            <a:r>
              <a:rPr lang="en-US" sz="3901" dirty="0" smtClean="0">
                <a:solidFill>
                  <a:srgbClr val="FFFFFF"/>
                </a:solidFill>
                <a:latin typeface="Poppins Light Bold"/>
              </a:rPr>
              <a:t>Brighter </a:t>
            </a:r>
            <a:r>
              <a:rPr lang="en-US" sz="3901" dirty="0">
                <a:solidFill>
                  <a:srgbClr val="FFFFFF"/>
                </a:solidFill>
                <a:latin typeface="Poppins Light Bold"/>
              </a:rPr>
              <a:t>Firefly is attracted to the Brighter Firefly</a:t>
            </a:r>
          </a:p>
          <a:p>
            <a:pPr marL="842420" lvl="1" indent="-421210">
              <a:lnSpc>
                <a:spcPts val="7023"/>
              </a:lnSpc>
              <a:buFont typeface="Arial"/>
              <a:buChar char="•"/>
            </a:pPr>
            <a:r>
              <a:rPr lang="en-US" sz="3901" dirty="0">
                <a:solidFill>
                  <a:srgbClr val="FFFFFF"/>
                </a:solidFill>
                <a:latin typeface="Poppins Light Bold"/>
              </a:rPr>
              <a:t>Attractiveness decrease as distance between Two Fireflies increase</a:t>
            </a:r>
          </a:p>
          <a:p>
            <a:pPr>
              <a:lnSpc>
                <a:spcPts val="7023"/>
              </a:lnSpc>
            </a:pPr>
            <a:endParaRPr lang="en-US" sz="3901" dirty="0">
              <a:solidFill>
                <a:srgbClr val="FFFFFF"/>
              </a:solidFill>
              <a:latin typeface="Poppins Light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970" b="3775"/>
          <a:stretch>
            <a:fillRect/>
          </a:stretch>
        </p:blipFill>
        <p:spPr>
          <a:xfrm>
            <a:off x="1485101" y="-847126"/>
            <a:ext cx="15317799" cy="1198125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572673" y="-514422"/>
            <a:ext cx="20831610" cy="11315844"/>
            <a:chOff x="0" y="0"/>
            <a:chExt cx="5486514" cy="2980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514" cy="2980305"/>
            </a:xfrm>
            <a:custGeom>
              <a:avLst/>
              <a:gdLst/>
              <a:ahLst/>
              <a:cxnLst/>
              <a:rect l="l" t="t" r="r" b="b"/>
              <a:pathLst>
                <a:path w="5486514" h="2980305">
                  <a:moveTo>
                    <a:pt x="0" y="0"/>
                  </a:moveTo>
                  <a:lnTo>
                    <a:pt x="5486514" y="0"/>
                  </a:lnTo>
                  <a:lnTo>
                    <a:pt x="5486514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85101" y="2578904"/>
            <a:ext cx="14495493" cy="741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2"/>
              </a:lnSpc>
            </a:pPr>
            <a:r>
              <a:rPr lang="en-US" sz="3662">
                <a:solidFill>
                  <a:srgbClr val="FFFFFF"/>
                </a:solidFill>
                <a:latin typeface="Poppins Light Bold"/>
              </a:rPr>
              <a:t>In the simplest form, the light intensity I(r) varies according to the inverse square law.</a:t>
            </a:r>
          </a:p>
          <a:p>
            <a:pPr>
              <a:lnSpc>
                <a:spcPts val="6592"/>
              </a:lnSpc>
            </a:pPr>
            <a:r>
              <a:rPr lang="en-US" sz="3662">
                <a:solidFill>
                  <a:srgbClr val="FFFFFF"/>
                </a:solidFill>
                <a:latin typeface="Poppins Light"/>
              </a:rPr>
              <a:t> </a:t>
            </a:r>
          </a:p>
          <a:p>
            <a:pPr>
              <a:lnSpc>
                <a:spcPts val="6592"/>
              </a:lnSpc>
            </a:pPr>
            <a:r>
              <a:rPr lang="en-US" sz="3662">
                <a:solidFill>
                  <a:srgbClr val="FFFFFF"/>
                </a:solidFill>
                <a:latin typeface="Poppins Light Bold"/>
              </a:rPr>
              <a:t>     Where, I(r) is the intensity at the source</a:t>
            </a:r>
          </a:p>
          <a:p>
            <a:pPr>
              <a:lnSpc>
                <a:spcPts val="6592"/>
              </a:lnSpc>
            </a:pPr>
            <a:r>
              <a:rPr lang="en-US" sz="3662">
                <a:solidFill>
                  <a:srgbClr val="FFFFFF"/>
                </a:solidFill>
                <a:latin typeface="Poppins Light Bold"/>
              </a:rPr>
              <a:t> r is the observers distance from source</a:t>
            </a:r>
          </a:p>
          <a:p>
            <a:pPr>
              <a:lnSpc>
                <a:spcPts val="6592"/>
              </a:lnSpc>
            </a:pPr>
            <a:endParaRPr lang="en-US" sz="3662">
              <a:solidFill>
                <a:srgbClr val="FFFFFF"/>
              </a:solidFill>
              <a:latin typeface="Poppins Light Bold"/>
            </a:endParaRPr>
          </a:p>
          <a:p>
            <a:pPr>
              <a:lnSpc>
                <a:spcPts val="6592"/>
              </a:lnSpc>
            </a:pPr>
            <a:r>
              <a:rPr lang="en-US" sz="3662">
                <a:solidFill>
                  <a:srgbClr val="FFFFFF"/>
                </a:solidFill>
                <a:latin typeface="Poppins Light Bold"/>
              </a:rPr>
              <a:t> If we take absorption  coefficient γ into account, the light intensity I varies with the square of distance r</a:t>
            </a:r>
          </a:p>
          <a:p>
            <a:pPr>
              <a:lnSpc>
                <a:spcPts val="6592"/>
              </a:lnSpc>
            </a:pPr>
            <a:endParaRPr lang="en-US" sz="3662">
              <a:solidFill>
                <a:srgbClr val="FFFFFF"/>
              </a:solidFill>
              <a:latin typeface="Poppins Light Bold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 t="1940" b="1940"/>
          <a:stretch>
            <a:fillRect/>
          </a:stretch>
        </p:blipFill>
        <p:spPr>
          <a:xfrm>
            <a:off x="8164987" y="3698364"/>
            <a:ext cx="1958027" cy="14451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736888" y="8860383"/>
            <a:ext cx="3066011" cy="116800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581476" y="644530"/>
            <a:ext cx="13125048" cy="733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5"/>
              </a:lnSpc>
            </a:pPr>
            <a:r>
              <a:rPr lang="en-US" sz="4902" dirty="0">
                <a:solidFill>
                  <a:srgbClr val="FFFFFF"/>
                </a:solidFill>
                <a:latin typeface="Poppins Light Bold"/>
              </a:rPr>
              <a:t>How Firefly Algorithm </a:t>
            </a:r>
            <a:r>
              <a:rPr lang="en-US" sz="4902" dirty="0" smtClean="0">
                <a:solidFill>
                  <a:srgbClr val="FFFFFF"/>
                </a:solidFill>
                <a:latin typeface="Poppins Light Bold"/>
              </a:rPr>
              <a:t>Working</a:t>
            </a:r>
            <a:r>
              <a:rPr lang="en-US" sz="4902" dirty="0" smtClean="0">
                <a:solidFill>
                  <a:srgbClr val="FFFFFF"/>
                </a:solidFill>
                <a:latin typeface="Poppins Light Bold"/>
              </a:rPr>
              <a:t> </a:t>
            </a:r>
            <a:r>
              <a:rPr lang="en-US" sz="4902" dirty="0">
                <a:solidFill>
                  <a:srgbClr val="FFFFFF"/>
                </a:solidFill>
                <a:latin typeface="Poppins Light Bold"/>
              </a:rPr>
              <a:t>Principle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0446" y="1770496"/>
            <a:ext cx="10748983" cy="755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5"/>
              </a:lnSpc>
            </a:pPr>
            <a:r>
              <a:rPr lang="en-US" sz="4375">
                <a:solidFill>
                  <a:srgbClr val="FFFFFF"/>
                </a:solidFill>
                <a:latin typeface="Canva Sans Bold"/>
              </a:rPr>
              <a:t>1. Initialize Objective Function f(xi) :-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970" b="3775"/>
          <a:stretch>
            <a:fillRect/>
          </a:stretch>
        </p:blipFill>
        <p:spPr>
          <a:xfrm>
            <a:off x="1485101" y="-847126"/>
            <a:ext cx="15317799" cy="1198125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354309" y="-514422"/>
            <a:ext cx="20831610" cy="11315844"/>
            <a:chOff x="0" y="0"/>
            <a:chExt cx="5486514" cy="2980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514" cy="2980305"/>
            </a:xfrm>
            <a:custGeom>
              <a:avLst/>
              <a:gdLst/>
              <a:ahLst/>
              <a:cxnLst/>
              <a:rect l="l" t="t" r="r" b="b"/>
              <a:pathLst>
                <a:path w="5486514" h="2980305">
                  <a:moveTo>
                    <a:pt x="0" y="0"/>
                  </a:moveTo>
                  <a:lnTo>
                    <a:pt x="5486514" y="0"/>
                  </a:lnTo>
                  <a:lnTo>
                    <a:pt x="5486514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896253" y="2676052"/>
            <a:ext cx="14495493" cy="7617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2"/>
              </a:lnSpc>
            </a:pPr>
            <a:r>
              <a:rPr lang="en-US" sz="3662" dirty="0" smtClean="0">
                <a:solidFill>
                  <a:srgbClr val="FFFFFF"/>
                </a:solidFill>
                <a:latin typeface="Poppins Light Bold"/>
              </a:rPr>
              <a:t>initialize </a:t>
            </a:r>
            <a:r>
              <a:rPr lang="en-US" sz="3662" dirty="0">
                <a:solidFill>
                  <a:srgbClr val="FFFFFF"/>
                </a:solidFill>
                <a:latin typeface="Poppins Light Bold"/>
              </a:rPr>
              <a:t>the Fireflies population (say n) by considering the following equation:-</a:t>
            </a:r>
          </a:p>
          <a:p>
            <a:pPr>
              <a:lnSpc>
                <a:spcPts val="6592"/>
              </a:lnSpc>
            </a:pPr>
            <a:endParaRPr lang="en-US" sz="3662" dirty="0">
              <a:solidFill>
                <a:srgbClr val="FFFFFF"/>
              </a:solidFill>
              <a:latin typeface="Poppins Light Bold"/>
            </a:endParaRPr>
          </a:p>
          <a:p>
            <a:pPr>
              <a:lnSpc>
                <a:spcPts val="6592"/>
              </a:lnSpc>
            </a:pPr>
            <a:endParaRPr lang="en-US" sz="3662" dirty="0">
              <a:solidFill>
                <a:srgbClr val="FFFFFF"/>
              </a:solidFill>
              <a:latin typeface="Poppins Light Bold"/>
            </a:endParaRPr>
          </a:p>
          <a:p>
            <a:pPr>
              <a:lnSpc>
                <a:spcPts val="6592"/>
              </a:lnSpc>
            </a:pPr>
            <a:endParaRPr lang="en-US" sz="3662" dirty="0">
              <a:solidFill>
                <a:srgbClr val="FFFFFF"/>
              </a:solidFill>
              <a:latin typeface="Poppins Light Bold"/>
            </a:endParaRPr>
          </a:p>
          <a:p>
            <a:pPr>
              <a:lnSpc>
                <a:spcPts val="6592"/>
              </a:lnSpc>
            </a:pPr>
            <a:r>
              <a:rPr lang="en-US" sz="3662" dirty="0" smtClean="0">
                <a:solidFill>
                  <a:srgbClr val="FFFFFF"/>
                </a:solidFill>
                <a:latin typeface="Poppins Light Bold"/>
              </a:rPr>
              <a:t>here </a:t>
            </a:r>
            <a:r>
              <a:rPr lang="en-US" sz="3662" dirty="0">
                <a:solidFill>
                  <a:srgbClr val="FFFFFF"/>
                </a:solidFill>
                <a:latin typeface="Poppins Light Bold"/>
              </a:rPr>
              <a:t>the second term is due to the attraction and third term is randomization with α being the randomization parameter.</a:t>
            </a:r>
          </a:p>
          <a:p>
            <a:pPr>
              <a:lnSpc>
                <a:spcPts val="6592"/>
              </a:lnSpc>
            </a:pPr>
            <a:endParaRPr lang="en-US" sz="3662" dirty="0">
              <a:solidFill>
                <a:srgbClr val="FFFFFF"/>
              </a:solidFill>
              <a:latin typeface="Poppins Light Bold"/>
            </a:endParaRPr>
          </a:p>
          <a:p>
            <a:pPr>
              <a:lnSpc>
                <a:spcPts val="6592"/>
              </a:lnSpc>
            </a:pPr>
            <a:endParaRPr lang="en-US" sz="3662" dirty="0">
              <a:solidFill>
                <a:srgbClr val="FFFFFF"/>
              </a:solidFill>
              <a:latin typeface="Poppins Light Bold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13512" y="5143500"/>
            <a:ext cx="10060976" cy="104756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581476" y="614429"/>
            <a:ext cx="13125048" cy="733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5"/>
              </a:lnSpc>
            </a:pPr>
            <a:r>
              <a:rPr lang="en-US" sz="4902" dirty="0">
                <a:solidFill>
                  <a:srgbClr val="FFFFFF"/>
                </a:solidFill>
                <a:latin typeface="Poppins Light Bold"/>
              </a:rPr>
              <a:t>How Firefly Algorithm </a:t>
            </a:r>
            <a:r>
              <a:rPr lang="en-US" sz="4902" dirty="0">
                <a:solidFill>
                  <a:srgbClr val="FFFFFF"/>
                </a:solidFill>
                <a:latin typeface="Poppins Light Bold"/>
              </a:rPr>
              <a:t>Working </a:t>
            </a:r>
            <a:r>
              <a:rPr lang="en-US" sz="4902" dirty="0">
                <a:solidFill>
                  <a:srgbClr val="FFFFFF"/>
                </a:solidFill>
                <a:latin typeface="Poppins Light Bold"/>
              </a:rPr>
              <a:t>Principle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570" y="1733587"/>
            <a:ext cx="12695830" cy="731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25"/>
              </a:lnSpc>
            </a:pPr>
            <a:r>
              <a:rPr lang="en-US" sz="4375" dirty="0">
                <a:solidFill>
                  <a:srgbClr val="FFFFFF"/>
                </a:solidFill>
                <a:latin typeface="Canva Sans Bold"/>
              </a:rPr>
              <a:t>2. Generate Initial Population of Fireflies </a:t>
            </a:r>
            <a:r>
              <a:rPr lang="en-US" sz="4375" dirty="0" smtClean="0">
                <a:solidFill>
                  <a:srgbClr val="FFFFFF"/>
                </a:solidFill>
                <a:latin typeface="Canva Sans Bold"/>
              </a:rPr>
              <a:t>:-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970" b="3775"/>
          <a:stretch>
            <a:fillRect/>
          </a:stretch>
        </p:blipFill>
        <p:spPr>
          <a:xfrm>
            <a:off x="1485101" y="-847126"/>
            <a:ext cx="15317799" cy="1198125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791038" y="-514422"/>
            <a:ext cx="20831610" cy="11315844"/>
            <a:chOff x="0" y="0"/>
            <a:chExt cx="5486514" cy="2980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514" cy="2980305"/>
            </a:xfrm>
            <a:custGeom>
              <a:avLst/>
              <a:gdLst/>
              <a:ahLst/>
              <a:cxnLst/>
              <a:rect l="l" t="t" r="r" b="b"/>
              <a:pathLst>
                <a:path w="5486514" h="2980305">
                  <a:moveTo>
                    <a:pt x="0" y="0"/>
                  </a:moveTo>
                  <a:lnTo>
                    <a:pt x="5486514" y="0"/>
                  </a:lnTo>
                  <a:lnTo>
                    <a:pt x="5486514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896253" y="3602453"/>
            <a:ext cx="14495493" cy="4231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2"/>
              </a:lnSpc>
            </a:pPr>
            <a:r>
              <a:rPr lang="en-US" sz="3662" dirty="0" smtClean="0">
                <a:solidFill>
                  <a:srgbClr val="FFFFFF"/>
                </a:solidFill>
                <a:latin typeface="Poppins Light Bold"/>
              </a:rPr>
              <a:t>Now determine </a:t>
            </a:r>
            <a:r>
              <a:rPr lang="en-US" sz="3662" dirty="0">
                <a:solidFill>
                  <a:srgbClr val="FFFFFF"/>
                </a:solidFill>
                <a:latin typeface="Poppins Light Bold"/>
              </a:rPr>
              <a:t>the light intensities of each of the fireflies to find out the brightness of every firefly.</a:t>
            </a:r>
          </a:p>
          <a:p>
            <a:pPr>
              <a:lnSpc>
                <a:spcPts val="6592"/>
              </a:lnSpc>
            </a:pPr>
            <a:endParaRPr lang="en-US" sz="3662" dirty="0">
              <a:solidFill>
                <a:srgbClr val="FFFFFF"/>
              </a:solidFill>
              <a:latin typeface="Poppins Light Bold"/>
            </a:endParaRPr>
          </a:p>
          <a:p>
            <a:pPr>
              <a:lnSpc>
                <a:spcPts val="6592"/>
              </a:lnSpc>
            </a:pPr>
            <a:endParaRPr lang="en-US" sz="3662" dirty="0">
              <a:solidFill>
                <a:srgbClr val="FFFFFF"/>
              </a:solidFill>
              <a:latin typeface="Poppins Light Bold"/>
            </a:endParaRPr>
          </a:p>
          <a:p>
            <a:pPr>
              <a:lnSpc>
                <a:spcPts val="6592"/>
              </a:lnSpc>
            </a:pPr>
            <a:endParaRPr lang="en-US" sz="3662" dirty="0">
              <a:solidFill>
                <a:srgbClr val="FFFFFF"/>
              </a:solidFill>
              <a:latin typeface="Poppins Light Bold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333386" y="5989091"/>
            <a:ext cx="5621228" cy="191361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581476" y="614429"/>
            <a:ext cx="13125048" cy="733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5"/>
              </a:lnSpc>
            </a:pPr>
            <a:r>
              <a:rPr lang="en-US" sz="4902" dirty="0">
                <a:solidFill>
                  <a:srgbClr val="FFFFFF"/>
                </a:solidFill>
                <a:latin typeface="Poppins Light Bold"/>
              </a:rPr>
              <a:t>How Firefly Algorithm </a:t>
            </a:r>
            <a:r>
              <a:rPr lang="en-US" sz="4902" dirty="0">
                <a:solidFill>
                  <a:srgbClr val="FFFFFF"/>
                </a:solidFill>
                <a:latin typeface="Poppins Light Bold"/>
              </a:rPr>
              <a:t> Working Principle</a:t>
            </a:r>
            <a:endParaRPr lang="en-US" sz="4902" dirty="0">
              <a:solidFill>
                <a:srgbClr val="FFFFFF"/>
              </a:solidFill>
              <a:latin typeface="Poppins Light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0446" y="1770496"/>
            <a:ext cx="13704042" cy="1527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5"/>
              </a:lnSpc>
            </a:pPr>
            <a:r>
              <a:rPr lang="en-US" sz="4375">
                <a:solidFill>
                  <a:srgbClr val="FFFFFF"/>
                </a:solidFill>
                <a:latin typeface="Canva Sans Bold"/>
              </a:rPr>
              <a:t>3. Determine the Light Intensity Ii at xi via f(xi) :-</a:t>
            </a:r>
          </a:p>
          <a:p>
            <a:pPr algn="ctr">
              <a:lnSpc>
                <a:spcPts val="6125"/>
              </a:lnSpc>
            </a:pPr>
            <a:endParaRPr lang="en-US" sz="4375">
              <a:solidFill>
                <a:srgbClr val="FFFFFF"/>
              </a:solidFill>
              <a:latin typeface="Canva Sans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970" b="3775"/>
          <a:stretch>
            <a:fillRect/>
          </a:stretch>
        </p:blipFill>
        <p:spPr>
          <a:xfrm>
            <a:off x="1485101" y="-847126"/>
            <a:ext cx="15317799" cy="1198125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791038" y="-514422"/>
            <a:ext cx="20831610" cy="11315844"/>
            <a:chOff x="0" y="0"/>
            <a:chExt cx="5486514" cy="2980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514" cy="2980305"/>
            </a:xfrm>
            <a:custGeom>
              <a:avLst/>
              <a:gdLst/>
              <a:ahLst/>
              <a:cxnLst/>
              <a:rect l="l" t="t" r="r" b="b"/>
              <a:pathLst>
                <a:path w="5486514" h="2980305">
                  <a:moveTo>
                    <a:pt x="0" y="0"/>
                  </a:moveTo>
                  <a:lnTo>
                    <a:pt x="5486514" y="0"/>
                  </a:lnTo>
                  <a:lnTo>
                    <a:pt x="5486514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067417" y="2938981"/>
            <a:ext cx="4482069" cy="128059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536029" y="8515172"/>
            <a:ext cx="10772423" cy="107221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581476" y="614429"/>
            <a:ext cx="13125048" cy="733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5"/>
              </a:lnSpc>
            </a:pPr>
            <a:r>
              <a:rPr lang="en-US" sz="4902" dirty="0">
                <a:solidFill>
                  <a:srgbClr val="FFFFFF"/>
                </a:solidFill>
                <a:latin typeface="Poppins Light Bold"/>
              </a:rPr>
              <a:t>How Firefly </a:t>
            </a:r>
            <a:r>
              <a:rPr lang="en-US" sz="4902" dirty="0" smtClean="0">
                <a:solidFill>
                  <a:srgbClr val="FFFFFF"/>
                </a:solidFill>
                <a:latin typeface="Poppins Light Bold"/>
              </a:rPr>
              <a:t>Algorithm</a:t>
            </a:r>
            <a:r>
              <a:rPr lang="en-US" sz="4902" dirty="0" smtClean="0">
                <a:solidFill>
                  <a:srgbClr val="FFFFFF"/>
                </a:solidFill>
                <a:latin typeface="Poppins Light Bold"/>
              </a:rPr>
              <a:t> Working </a:t>
            </a:r>
            <a:r>
              <a:rPr lang="en-US" sz="4902" dirty="0">
                <a:solidFill>
                  <a:srgbClr val="FFFFFF"/>
                </a:solidFill>
                <a:latin typeface="Poppins Light Bold"/>
              </a:rPr>
              <a:t>Principle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211865" y="1770496"/>
            <a:ext cx="13704042" cy="1527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5"/>
              </a:lnSpc>
            </a:pPr>
            <a:r>
              <a:rPr lang="en-US" sz="4375">
                <a:solidFill>
                  <a:srgbClr val="FFFFFF"/>
                </a:solidFill>
                <a:latin typeface="Canva Sans Bold"/>
              </a:rPr>
              <a:t>4. Calculate the attractiveness of Fireflies :-</a:t>
            </a:r>
          </a:p>
          <a:p>
            <a:pPr algn="ctr">
              <a:lnSpc>
                <a:spcPts val="6125"/>
              </a:lnSpc>
            </a:pPr>
            <a:endParaRPr lang="en-US" sz="4375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60285" y="3230978"/>
            <a:ext cx="9359741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spc="92">
                <a:solidFill>
                  <a:srgbClr val="FFFFFF"/>
                </a:solidFill>
                <a:latin typeface="Poppins Light"/>
              </a:rPr>
              <a:t>Evaluate the attractiveness of Fireflies 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6085" y="5048250"/>
            <a:ext cx="17259300" cy="1527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5"/>
              </a:lnSpc>
            </a:pPr>
            <a:r>
              <a:rPr lang="en-US" sz="4375">
                <a:solidFill>
                  <a:srgbClr val="FFFFFF"/>
                </a:solidFill>
                <a:latin typeface="Canva Sans Bold"/>
              </a:rPr>
              <a:t>5. Movement of Less Brighter Fireflies towards brighter one</a:t>
            </a:r>
          </a:p>
          <a:p>
            <a:pPr algn="ctr">
              <a:lnSpc>
                <a:spcPts val="6125"/>
              </a:lnSpc>
            </a:pPr>
            <a:endParaRPr lang="en-US" sz="4375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6320152"/>
            <a:ext cx="17733323" cy="1944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 spc="92">
                <a:solidFill>
                  <a:srgbClr val="FFFFFF"/>
                </a:solidFill>
                <a:latin typeface="Poppins Light"/>
              </a:rPr>
              <a:t>The movement of the firefly i is attracted to another more attractive (brighter) firefly j is determined by :-</a:t>
            </a:r>
          </a:p>
          <a:p>
            <a:pPr>
              <a:lnSpc>
                <a:spcPts val="5179"/>
              </a:lnSpc>
              <a:spcBef>
                <a:spcPct val="0"/>
              </a:spcBef>
            </a:pPr>
            <a:endParaRPr lang="en-US" sz="3699" spc="92">
              <a:solidFill>
                <a:srgbClr val="FFFFFF"/>
              </a:solidFill>
              <a:latin typeface="Poppins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970" b="3775"/>
          <a:stretch>
            <a:fillRect/>
          </a:stretch>
        </p:blipFill>
        <p:spPr>
          <a:xfrm>
            <a:off x="1485101" y="-847126"/>
            <a:ext cx="15317799" cy="1198125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791038" y="-514422"/>
            <a:ext cx="20831610" cy="11315844"/>
            <a:chOff x="0" y="0"/>
            <a:chExt cx="5486514" cy="2980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514" cy="2980305"/>
            </a:xfrm>
            <a:custGeom>
              <a:avLst/>
              <a:gdLst/>
              <a:ahLst/>
              <a:cxnLst/>
              <a:rect l="l" t="t" r="r" b="b"/>
              <a:pathLst>
                <a:path w="5486514" h="2980305">
                  <a:moveTo>
                    <a:pt x="0" y="0"/>
                  </a:moveTo>
                  <a:lnTo>
                    <a:pt x="5486514" y="0"/>
                  </a:lnTo>
                  <a:lnTo>
                    <a:pt x="5486514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581476" y="614429"/>
            <a:ext cx="13125048" cy="733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5"/>
              </a:lnSpc>
            </a:pPr>
            <a:r>
              <a:rPr lang="en-US" sz="4902" dirty="0">
                <a:solidFill>
                  <a:srgbClr val="FFFFFF"/>
                </a:solidFill>
                <a:latin typeface="Poppins Light Bold"/>
              </a:rPr>
              <a:t>How Firefly Algorithm </a:t>
            </a:r>
            <a:r>
              <a:rPr lang="en-US" sz="4902" dirty="0" smtClean="0">
                <a:solidFill>
                  <a:srgbClr val="FFFFFF"/>
                </a:solidFill>
                <a:latin typeface="Poppins Light Bold"/>
              </a:rPr>
              <a:t>Working </a:t>
            </a:r>
            <a:r>
              <a:rPr lang="en-US" sz="4902" dirty="0">
                <a:solidFill>
                  <a:srgbClr val="FFFFFF"/>
                </a:solidFill>
                <a:latin typeface="Poppins Light Bold"/>
              </a:rPr>
              <a:t>Principle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6618" y="2297736"/>
            <a:ext cx="17014765" cy="2298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5"/>
              </a:lnSpc>
            </a:pPr>
            <a:r>
              <a:rPr lang="en-US" sz="4375">
                <a:solidFill>
                  <a:srgbClr val="FFFFFF"/>
                </a:solidFill>
                <a:latin typeface="Canva Sans Bold"/>
              </a:rPr>
              <a:t>6. Update the Light Intensities, rank the fireflies and find the current best :-</a:t>
            </a:r>
          </a:p>
          <a:p>
            <a:pPr algn="ctr">
              <a:lnSpc>
                <a:spcPts val="6125"/>
              </a:lnSpc>
            </a:pPr>
            <a:endParaRPr lang="en-US" sz="4375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4535" y="4817763"/>
            <a:ext cx="18043465" cy="1268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0"/>
              </a:lnSpc>
              <a:spcBef>
                <a:spcPct val="0"/>
              </a:spcBef>
            </a:pPr>
            <a:r>
              <a:rPr lang="en-US" sz="3686" spc="92">
                <a:solidFill>
                  <a:srgbClr val="FFFFFF"/>
                </a:solidFill>
                <a:latin typeface="Poppins Light"/>
              </a:rPr>
              <a:t>Update the Light intensities of the Fireflies and rank the fireflies. After ranking of the fireflies, find the current best solution.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4970" b="3775"/>
          <a:stretch>
            <a:fillRect/>
          </a:stretch>
        </p:blipFill>
        <p:spPr>
          <a:xfrm>
            <a:off x="1485101" y="-847126"/>
            <a:ext cx="15317799" cy="1198125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791038" y="-514422"/>
            <a:ext cx="20831610" cy="11315844"/>
            <a:chOff x="0" y="0"/>
            <a:chExt cx="5486514" cy="2980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514" cy="2980305"/>
            </a:xfrm>
            <a:custGeom>
              <a:avLst/>
              <a:gdLst/>
              <a:ahLst/>
              <a:cxnLst/>
              <a:rect l="l" t="t" r="r" b="b"/>
              <a:pathLst>
                <a:path w="5486514" h="2980305">
                  <a:moveTo>
                    <a:pt x="0" y="0"/>
                  </a:moveTo>
                  <a:lnTo>
                    <a:pt x="5486514" y="0"/>
                  </a:lnTo>
                  <a:lnTo>
                    <a:pt x="5486514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91000"/>
          </a:blip>
          <a:srcRect/>
          <a:stretch>
            <a:fillRect/>
          </a:stretch>
        </p:blipFill>
        <p:spPr>
          <a:xfrm>
            <a:off x="4387130" y="2219661"/>
            <a:ext cx="9513740" cy="739833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59848" y="789949"/>
            <a:ext cx="15629147" cy="103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7"/>
              </a:lnSpc>
            </a:pPr>
            <a:r>
              <a:rPr lang="en-US" sz="6801" dirty="0">
                <a:solidFill>
                  <a:srgbClr val="FFFFFF"/>
                </a:solidFill>
                <a:latin typeface="Poppins Light Bold"/>
              </a:rPr>
              <a:t>Flowchart </a:t>
            </a:r>
            <a:r>
              <a:rPr lang="en-US" sz="6801" dirty="0">
                <a:solidFill>
                  <a:srgbClr val="FFFFFF"/>
                </a:solidFill>
                <a:latin typeface="Poppins Light Bold"/>
              </a:rPr>
              <a:t>of Firefly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334</Words>
  <Application>Microsoft Office PowerPoint</Application>
  <PresentationFormat>Custom</PresentationFormat>
  <Paragraphs>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Poppins Bold</vt:lpstr>
      <vt:lpstr>Poppins Light</vt:lpstr>
      <vt:lpstr>Calibri</vt:lpstr>
      <vt:lpstr>Poppins Light Bold Italics</vt:lpstr>
      <vt:lpstr>Canva Sans</vt:lpstr>
      <vt:lpstr>Canva Sans Bold</vt:lpstr>
      <vt:lpstr>Poppins Light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Firefly Algorithm</dc:title>
  <cp:lastModifiedBy>Sherry</cp:lastModifiedBy>
  <cp:revision>8</cp:revision>
  <dcterms:created xsi:type="dcterms:W3CDTF">2006-08-16T00:00:00Z</dcterms:created>
  <dcterms:modified xsi:type="dcterms:W3CDTF">2023-05-20T12:45:48Z</dcterms:modified>
  <dc:identifier>DAFjcSThl5E</dc:identifier>
</cp:coreProperties>
</file>