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notesMasterIdLst>
    <p:notesMasterId r:id="rId13"/>
  </p:notesMasterIdLst>
  <p:sldSz cx="14630400" cy="8229600"/>
  <p:notesSz cx="8229600" cy="14630400"/>
  <p:embeddedFontLst>
    <p:embeddedFont>
      <p:font typeface="Roboto Slab"/>
      <p:regular r:id="rId18"/>
    </p:embeddedFont>
    <p:embeddedFont>
      <p:font typeface="Roboto Slab"/>
      <p:regular r:id="rId19"/>
    </p:embeddedFont>
    <p:embeddedFont>
      <p:font typeface="Roboto"/>
      <p:regular r:id="rId20"/>
    </p:embeddedFont>
    <p:embeddedFont>
      <p:font typeface="Roboto"/>
      <p:regular r:id="rId21"/>
    </p:embeddedFont>
    <p:embeddedFont>
      <p:font typeface="Roboto"/>
      <p:regular r:id="rId22"/>
    </p:embeddedFont>
    <p:embeddedFont>
      <p:font typeface="Roboto"/>
      <p:regular r:id="rId23"/>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openxmlformats.org/officeDocument/2006/relationships/font" Target="fonts/font1.fntdata"/><Relationship Id="rId19" Type="http://schemas.openxmlformats.org/officeDocument/2006/relationships/font" Target="fonts/font2.fntdata"/><Relationship Id="rId20" Type="http://schemas.openxmlformats.org/officeDocument/2006/relationships/font" Target="fonts/font3.fntdata"/><Relationship Id="rId21" Type="http://schemas.openxmlformats.org/officeDocument/2006/relationships/font" Target="fonts/font4.fntdata"/><Relationship Id="rId22" Type="http://schemas.openxmlformats.org/officeDocument/2006/relationships/font" Target="fonts/font5.fntdata"/><Relationship Id="rId23" Type="http://schemas.openxmlformats.org/officeDocument/2006/relationships/font" Target="fonts/font6.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1-1.png"/><Relationship Id="rId3"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2-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slideLayout" Target="../slideLayouts/slideLayout6.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slideLayout" Target="../slideLayouts/slideLayout9.xml"/><Relationship Id="rId5"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0.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427488" y="2827496"/>
            <a:ext cx="4919305" cy="2574488"/>
          </a:xfrm>
          <a:prstGeom prst="rect">
            <a:avLst/>
          </a:prstGeom>
        </p:spPr>
      </p:pic>
      <p:sp>
        <p:nvSpPr>
          <p:cNvPr id="3" name="Text 0"/>
          <p:cNvSpPr/>
          <p:nvPr/>
        </p:nvSpPr>
        <p:spPr>
          <a:xfrm>
            <a:off x="793790" y="2019657"/>
            <a:ext cx="7556421" cy="1417558"/>
          </a:xfrm>
          <a:prstGeom prst="rect">
            <a:avLst/>
          </a:prstGeom>
          <a:noFill/>
          <a:ln/>
        </p:spPr>
        <p:txBody>
          <a:bodyPr wrap="square" lIns="0" tIns="0" rIns="0" bIns="0" rtlCol="0" anchor="t"/>
          <a:lstStyle/>
          <a:p>
            <a:pPr indent="0" marL="0">
              <a:lnSpc>
                <a:spcPts val="5550"/>
              </a:lnSpc>
              <a:buNone/>
            </a:pPr>
            <a:r>
              <a:rPr lang="en-US" sz="4450" dirty="0">
                <a:solidFill>
                  <a:srgbClr val="3257B8"/>
                </a:solidFill>
                <a:latin typeface="Roboto Slab" pitchFamily="34" charset="0"/>
                <a:ea typeface="Roboto Slab" pitchFamily="34" charset="-122"/>
                <a:cs typeface="Roboto Slab" pitchFamily="34" charset="-120"/>
              </a:rPr>
              <a:t>AI-Powered Product Matching System</a:t>
            </a:r>
            <a:endParaRPr lang="en-US" sz="4450" dirty="0"/>
          </a:p>
        </p:txBody>
      </p:sp>
      <p:sp>
        <p:nvSpPr>
          <p:cNvPr id="4" name="Text 1"/>
          <p:cNvSpPr/>
          <p:nvPr/>
        </p:nvSpPr>
        <p:spPr>
          <a:xfrm>
            <a:off x="793790" y="3777377"/>
            <a:ext cx="7556421" cy="362903"/>
          </a:xfrm>
          <a:prstGeom prst="rect">
            <a:avLst/>
          </a:prstGeom>
          <a:noFill/>
          <a:ln/>
        </p:spPr>
        <p:txBody>
          <a:bodyPr wrap="none" lIns="0" tIns="0" rIns="0" bIns="0" rtlCol="0" anchor="t"/>
          <a:lstStyle/>
          <a:p>
            <a:pPr indent="0" marL="0">
              <a:lnSpc>
                <a:spcPts val="2850"/>
              </a:lnSpc>
              <a:buNone/>
            </a:pPr>
            <a:r>
              <a:rPr lang="en-US" sz="1750" b="1" dirty="0">
                <a:solidFill>
                  <a:srgbClr val="204C8E"/>
                </a:solidFill>
                <a:latin typeface="Roboto" pitchFamily="34" charset="0"/>
                <a:ea typeface="Roboto" pitchFamily="34" charset="-122"/>
                <a:cs typeface="Roboto" pitchFamily="34" charset="-120"/>
              </a:rPr>
              <a:t>Team Members</a:t>
            </a:r>
            <a:pPr indent="0" marL="0">
              <a:lnSpc>
                <a:spcPts val="2850"/>
              </a:lnSpc>
              <a:buNone/>
            </a:pPr>
            <a:r>
              <a:rPr lang="en-US" sz="1750" dirty="0">
                <a:solidFill>
                  <a:srgbClr val="15213F"/>
                </a:solidFill>
                <a:latin typeface="Roboto" pitchFamily="34" charset="0"/>
                <a:ea typeface="Roboto" pitchFamily="34" charset="-122"/>
                <a:cs typeface="Roboto" pitchFamily="34" charset="-120"/>
              </a:rPr>
              <a:t>: </a:t>
            </a:r>
            <a:pPr indent="0" marL="0">
              <a:lnSpc>
                <a:spcPts val="2850"/>
              </a:lnSpc>
              <a:buNone/>
            </a:pPr>
            <a:r>
              <a:rPr lang="en-US" sz="1750" b="1" dirty="0">
                <a:solidFill>
                  <a:srgbClr val="204C8E"/>
                </a:solidFill>
                <a:latin typeface="Roboto" pitchFamily="34" charset="0"/>
                <a:ea typeface="Roboto" pitchFamily="34" charset="-122"/>
                <a:cs typeface="Roboto" pitchFamily="34" charset="-120"/>
              </a:rPr>
              <a:t>Hassan Muhammed, Youssef Moustafa</a:t>
            </a:r>
            <a:endParaRPr lang="en-US" sz="1750" dirty="0"/>
          </a:p>
        </p:txBody>
      </p:sp>
      <p:sp>
        <p:nvSpPr>
          <p:cNvPr id="5" name="Text 2"/>
          <p:cNvSpPr/>
          <p:nvPr/>
        </p:nvSpPr>
        <p:spPr>
          <a:xfrm>
            <a:off x="793790" y="4395430"/>
            <a:ext cx="7556421" cy="1814513"/>
          </a:xfrm>
          <a:prstGeom prst="rect">
            <a:avLst/>
          </a:prstGeom>
          <a:noFill/>
          <a:ln/>
        </p:spPr>
        <p:txBody>
          <a:bodyPr wrap="square" lIns="0" tIns="0" rIns="0" bIns="0" rtlCol="0" anchor="t"/>
          <a:lstStyle/>
          <a:p>
            <a:pPr indent="0" marL="0">
              <a:lnSpc>
                <a:spcPts val="2850"/>
              </a:lnSpc>
              <a:buNone/>
            </a:pPr>
            <a:r>
              <a:rPr lang="en-US" sz="1750" dirty="0">
                <a:solidFill>
                  <a:srgbClr val="15213F"/>
                </a:solidFill>
                <a:latin typeface="Roboto" pitchFamily="34" charset="0"/>
                <a:ea typeface="Roboto" pitchFamily="34" charset="-122"/>
                <a:cs typeface="Roboto" pitchFamily="34" charset="-120"/>
              </a:rPr>
              <a:t>This presentation outlines our journey in developing an AI-powered product matching system. It was built for an e-commerce competition. We tackled the challenge of inconsistent product naming. Our system leverages deep learning and NLP techniques. Our goal was to classify products accurately. This presentation covers our methodology, technology, and results.</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1071324"/>
            <a:ext cx="7556421" cy="1417558"/>
          </a:xfrm>
          <a:prstGeom prst="rect">
            <a:avLst/>
          </a:prstGeom>
          <a:noFill/>
          <a:ln/>
        </p:spPr>
        <p:txBody>
          <a:bodyPr wrap="square" lIns="0" tIns="0" rIns="0" bIns="0" rtlCol="0" anchor="t"/>
          <a:lstStyle/>
          <a:p>
            <a:pPr indent="0" marL="0">
              <a:lnSpc>
                <a:spcPts val="5550"/>
              </a:lnSpc>
              <a:buNone/>
            </a:pPr>
            <a:r>
              <a:rPr lang="en-US" sz="4450" dirty="0">
                <a:solidFill>
                  <a:srgbClr val="3257B8"/>
                </a:solidFill>
                <a:latin typeface="Roboto Slab" pitchFamily="34" charset="0"/>
                <a:ea typeface="Roboto Slab" pitchFamily="34" charset="-122"/>
                <a:cs typeface="Roboto Slab" pitchFamily="34" charset="-120"/>
              </a:rPr>
              <a:t>Future Improvements &amp; Next Steps</a:t>
            </a:r>
            <a:endParaRPr lang="en-US" sz="4450" dirty="0"/>
          </a:p>
        </p:txBody>
      </p:sp>
      <p:sp>
        <p:nvSpPr>
          <p:cNvPr id="4" name="Shape 1"/>
          <p:cNvSpPr/>
          <p:nvPr/>
        </p:nvSpPr>
        <p:spPr>
          <a:xfrm>
            <a:off x="6280190" y="2829044"/>
            <a:ext cx="170021" cy="1216223"/>
          </a:xfrm>
          <a:prstGeom prst="roundRect">
            <a:avLst>
              <a:gd name="adj" fmla="val 20012"/>
            </a:avLst>
          </a:prstGeom>
          <a:solidFill>
            <a:srgbClr val="E9ECF2"/>
          </a:solidFill>
          <a:ln/>
        </p:spPr>
      </p:sp>
      <p:sp>
        <p:nvSpPr>
          <p:cNvPr id="5" name="Text 2"/>
          <p:cNvSpPr/>
          <p:nvPr/>
        </p:nvSpPr>
        <p:spPr>
          <a:xfrm>
            <a:off x="6790373" y="2829044"/>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15213F"/>
                </a:solidFill>
                <a:latin typeface="Roboto Slab" pitchFamily="34" charset="0"/>
                <a:ea typeface="Roboto Slab" pitchFamily="34" charset="-122"/>
                <a:cs typeface="Roboto Slab" pitchFamily="34" charset="-120"/>
              </a:rPr>
              <a:t>Enhancing Accuracy</a:t>
            </a:r>
            <a:endParaRPr lang="en-US" sz="2200" dirty="0"/>
          </a:p>
        </p:txBody>
      </p:sp>
      <p:sp>
        <p:nvSpPr>
          <p:cNvPr id="6" name="Text 3"/>
          <p:cNvSpPr/>
          <p:nvPr/>
        </p:nvSpPr>
        <p:spPr>
          <a:xfrm>
            <a:off x="6790373" y="3319463"/>
            <a:ext cx="7046238" cy="725805"/>
          </a:xfrm>
          <a:prstGeom prst="rect">
            <a:avLst/>
          </a:prstGeom>
          <a:noFill/>
          <a:ln/>
        </p:spPr>
        <p:txBody>
          <a:bodyPr wrap="square" lIns="0" tIns="0" rIns="0" bIns="0" rtlCol="0" anchor="t"/>
          <a:lstStyle/>
          <a:p>
            <a:pPr algn="l" indent="0" marL="0">
              <a:lnSpc>
                <a:spcPts val="2850"/>
              </a:lnSpc>
              <a:buNone/>
            </a:pPr>
            <a:r>
              <a:rPr lang="en-US" sz="1750" dirty="0">
                <a:solidFill>
                  <a:srgbClr val="15213F"/>
                </a:solidFill>
                <a:latin typeface="Roboto" pitchFamily="34" charset="0"/>
                <a:ea typeface="Roboto" pitchFamily="34" charset="-122"/>
                <a:cs typeface="Roboto" pitchFamily="34" charset="-120"/>
              </a:rPr>
              <a:t>Consider Transformer-based models like BERT or GPT. They offer improved understanding.</a:t>
            </a:r>
            <a:endParaRPr lang="en-US" sz="1750" dirty="0"/>
          </a:p>
        </p:txBody>
      </p:sp>
      <p:sp>
        <p:nvSpPr>
          <p:cNvPr id="7" name="Shape 4"/>
          <p:cNvSpPr/>
          <p:nvPr/>
        </p:nvSpPr>
        <p:spPr>
          <a:xfrm>
            <a:off x="6620351" y="4272082"/>
            <a:ext cx="170021" cy="1216223"/>
          </a:xfrm>
          <a:prstGeom prst="roundRect">
            <a:avLst>
              <a:gd name="adj" fmla="val 20012"/>
            </a:avLst>
          </a:prstGeom>
          <a:solidFill>
            <a:srgbClr val="E9ECF2"/>
          </a:solidFill>
          <a:ln/>
        </p:spPr>
      </p:sp>
      <p:sp>
        <p:nvSpPr>
          <p:cNvPr id="8" name="Text 5"/>
          <p:cNvSpPr/>
          <p:nvPr/>
        </p:nvSpPr>
        <p:spPr>
          <a:xfrm>
            <a:off x="7130534" y="4272082"/>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15213F"/>
                </a:solidFill>
                <a:latin typeface="Roboto Slab" pitchFamily="34" charset="0"/>
                <a:ea typeface="Roboto Slab" pitchFamily="34" charset="-122"/>
                <a:cs typeface="Roboto Slab" pitchFamily="34" charset="-120"/>
              </a:rPr>
              <a:t>New Product Entries</a:t>
            </a:r>
            <a:endParaRPr lang="en-US" sz="2200" dirty="0"/>
          </a:p>
        </p:txBody>
      </p:sp>
      <p:sp>
        <p:nvSpPr>
          <p:cNvPr id="9" name="Text 6"/>
          <p:cNvSpPr/>
          <p:nvPr/>
        </p:nvSpPr>
        <p:spPr>
          <a:xfrm>
            <a:off x="7130534" y="4762500"/>
            <a:ext cx="6706076" cy="725805"/>
          </a:xfrm>
          <a:prstGeom prst="rect">
            <a:avLst/>
          </a:prstGeom>
          <a:noFill/>
          <a:ln/>
        </p:spPr>
        <p:txBody>
          <a:bodyPr wrap="square" lIns="0" tIns="0" rIns="0" bIns="0" rtlCol="0" anchor="t"/>
          <a:lstStyle/>
          <a:p>
            <a:pPr algn="l" indent="0" marL="0">
              <a:lnSpc>
                <a:spcPts val="2850"/>
              </a:lnSpc>
              <a:buNone/>
            </a:pPr>
            <a:r>
              <a:rPr lang="en-US" sz="1750" dirty="0">
                <a:solidFill>
                  <a:srgbClr val="15213F"/>
                </a:solidFill>
                <a:latin typeface="Roboto" pitchFamily="34" charset="0"/>
                <a:ea typeface="Roboto" pitchFamily="34" charset="-122"/>
                <a:cs typeface="Roboto" pitchFamily="34" charset="-120"/>
              </a:rPr>
              <a:t>Adapt the model for real-time classification. This enables immediate categorization.</a:t>
            </a:r>
            <a:endParaRPr lang="en-US" sz="1750" dirty="0"/>
          </a:p>
        </p:txBody>
      </p:sp>
      <p:sp>
        <p:nvSpPr>
          <p:cNvPr id="10" name="Shape 7"/>
          <p:cNvSpPr/>
          <p:nvPr/>
        </p:nvSpPr>
        <p:spPr>
          <a:xfrm>
            <a:off x="6960632" y="5715119"/>
            <a:ext cx="170021" cy="1216223"/>
          </a:xfrm>
          <a:prstGeom prst="roundRect">
            <a:avLst>
              <a:gd name="adj" fmla="val 20012"/>
            </a:avLst>
          </a:prstGeom>
          <a:solidFill>
            <a:srgbClr val="E9ECF2"/>
          </a:solidFill>
          <a:ln/>
        </p:spPr>
      </p:sp>
      <p:sp>
        <p:nvSpPr>
          <p:cNvPr id="11" name="Text 8"/>
          <p:cNvSpPr/>
          <p:nvPr/>
        </p:nvSpPr>
        <p:spPr>
          <a:xfrm>
            <a:off x="7470815" y="5715119"/>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15213F"/>
                </a:solidFill>
                <a:latin typeface="Roboto Slab" pitchFamily="34" charset="0"/>
                <a:ea typeface="Roboto Slab" pitchFamily="34" charset="-122"/>
                <a:cs typeface="Roboto Slab" pitchFamily="34" charset="-120"/>
              </a:rPr>
              <a:t>Deployment</a:t>
            </a:r>
            <a:endParaRPr lang="en-US" sz="2200" dirty="0"/>
          </a:p>
        </p:txBody>
      </p:sp>
      <p:sp>
        <p:nvSpPr>
          <p:cNvPr id="12" name="Text 9"/>
          <p:cNvSpPr/>
          <p:nvPr/>
        </p:nvSpPr>
        <p:spPr>
          <a:xfrm>
            <a:off x="7470815" y="6205538"/>
            <a:ext cx="6365796" cy="725805"/>
          </a:xfrm>
          <a:prstGeom prst="rect">
            <a:avLst/>
          </a:prstGeom>
          <a:noFill/>
          <a:ln/>
        </p:spPr>
        <p:txBody>
          <a:bodyPr wrap="square" lIns="0" tIns="0" rIns="0" bIns="0" rtlCol="0" anchor="t"/>
          <a:lstStyle/>
          <a:p>
            <a:pPr algn="l" indent="0" marL="0">
              <a:lnSpc>
                <a:spcPts val="2850"/>
              </a:lnSpc>
              <a:buNone/>
            </a:pPr>
            <a:r>
              <a:rPr lang="en-US" sz="1750" dirty="0">
                <a:solidFill>
                  <a:srgbClr val="15213F"/>
                </a:solidFill>
                <a:latin typeface="Roboto" pitchFamily="34" charset="0"/>
                <a:ea typeface="Roboto" pitchFamily="34" charset="-122"/>
                <a:cs typeface="Roboto" pitchFamily="34" charset="-120"/>
              </a:rPr>
              <a:t>Integrate into an e-commerce platform for live matching. This provides practical application.</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1520666"/>
            <a:ext cx="5670590" cy="708779"/>
          </a:xfrm>
          <a:prstGeom prst="rect">
            <a:avLst/>
          </a:prstGeom>
          <a:noFill/>
          <a:ln/>
        </p:spPr>
        <p:txBody>
          <a:bodyPr wrap="none" lIns="0" tIns="0" rIns="0" bIns="0" rtlCol="0" anchor="t"/>
          <a:lstStyle/>
          <a:p>
            <a:pPr indent="0" marL="0">
              <a:lnSpc>
                <a:spcPts val="5550"/>
              </a:lnSpc>
              <a:buNone/>
            </a:pPr>
            <a:r>
              <a:rPr lang="en-US" sz="4450" dirty="0">
                <a:solidFill>
                  <a:srgbClr val="3257B8"/>
                </a:solidFill>
                <a:latin typeface="Roboto Slab" pitchFamily="34" charset="0"/>
                <a:ea typeface="Roboto Slab" pitchFamily="34" charset="-122"/>
                <a:cs typeface="Roboto Slab" pitchFamily="34" charset="-120"/>
              </a:rPr>
              <a:t>Conclusion</a:t>
            </a:r>
            <a:endParaRPr lang="en-US" sz="4450" dirty="0"/>
          </a:p>
        </p:txBody>
      </p:sp>
      <p:sp>
        <p:nvSpPr>
          <p:cNvPr id="4" name="Text 1"/>
          <p:cNvSpPr/>
          <p:nvPr/>
        </p:nvSpPr>
        <p:spPr>
          <a:xfrm>
            <a:off x="793790" y="2569607"/>
            <a:ext cx="7556421" cy="1451610"/>
          </a:xfrm>
          <a:prstGeom prst="rect">
            <a:avLst/>
          </a:prstGeom>
          <a:noFill/>
          <a:ln/>
        </p:spPr>
        <p:txBody>
          <a:bodyPr wrap="square" lIns="0" tIns="0" rIns="0" bIns="0" rtlCol="0" anchor="t"/>
          <a:lstStyle/>
          <a:p>
            <a:pPr indent="0" marL="0">
              <a:lnSpc>
                <a:spcPts val="2850"/>
              </a:lnSpc>
              <a:buNone/>
            </a:pPr>
            <a:r>
              <a:rPr lang="en-US" sz="1750" dirty="0">
                <a:solidFill>
                  <a:srgbClr val="15213F"/>
                </a:solidFill>
                <a:latin typeface="Roboto" pitchFamily="34" charset="0"/>
                <a:ea typeface="Roboto" pitchFamily="34" charset="-122"/>
                <a:cs typeface="Roboto" pitchFamily="34" charset="-120"/>
              </a:rPr>
              <a:t>This competition has been an incredible journey, providing us with valuable hands-on experience. Our project tackles real-world e-commerce challenges, particularly in product matching, and we are proud of the impact it can have.</a:t>
            </a:r>
            <a:endParaRPr lang="en-US" sz="1750" dirty="0"/>
          </a:p>
        </p:txBody>
      </p:sp>
      <p:sp>
        <p:nvSpPr>
          <p:cNvPr id="5" name="Text 2"/>
          <p:cNvSpPr/>
          <p:nvPr/>
        </p:nvSpPr>
        <p:spPr>
          <a:xfrm>
            <a:off x="793790" y="4276368"/>
            <a:ext cx="7556421" cy="725805"/>
          </a:xfrm>
          <a:prstGeom prst="rect">
            <a:avLst/>
          </a:prstGeom>
          <a:noFill/>
          <a:ln/>
        </p:spPr>
        <p:txBody>
          <a:bodyPr wrap="square" lIns="0" tIns="0" rIns="0" bIns="0" rtlCol="0" anchor="t"/>
          <a:lstStyle/>
          <a:p>
            <a:pPr indent="0" marL="0">
              <a:lnSpc>
                <a:spcPts val="2850"/>
              </a:lnSpc>
              <a:buNone/>
            </a:pPr>
            <a:r>
              <a:rPr lang="en-US" sz="1750" dirty="0">
                <a:solidFill>
                  <a:srgbClr val="15213F"/>
                </a:solidFill>
                <a:latin typeface="Roboto" pitchFamily="34" charset="0"/>
                <a:ea typeface="Roboto" pitchFamily="34" charset="-122"/>
                <a:cs typeface="Roboto" pitchFamily="34" charset="-120"/>
              </a:rPr>
              <a:t>Thank you for being part of this journey! Hassan Muhammed and Youssef Moustafa were with you every step of the way.</a:t>
            </a:r>
            <a:endParaRPr lang="en-US" sz="1750" dirty="0"/>
          </a:p>
        </p:txBody>
      </p:sp>
      <p:sp>
        <p:nvSpPr>
          <p:cNvPr id="6" name="Text 3"/>
          <p:cNvSpPr/>
          <p:nvPr/>
        </p:nvSpPr>
        <p:spPr>
          <a:xfrm>
            <a:off x="793790" y="5257324"/>
            <a:ext cx="7556421" cy="1451610"/>
          </a:xfrm>
          <a:prstGeom prst="rect">
            <a:avLst/>
          </a:prstGeom>
          <a:noFill/>
          <a:ln/>
        </p:spPr>
        <p:txBody>
          <a:bodyPr wrap="square" lIns="0" tIns="0" rIns="0" bIns="0" rtlCol="0" anchor="t"/>
          <a:lstStyle/>
          <a:p>
            <a:pPr indent="0" marL="0">
              <a:lnSpc>
                <a:spcPts val="2850"/>
              </a:lnSpc>
              <a:buNone/>
            </a:pPr>
            <a:r>
              <a:rPr lang="en-US" sz="1750" dirty="0">
                <a:solidFill>
                  <a:srgbClr val="15213F"/>
                </a:solidFill>
                <a:latin typeface="Roboto" pitchFamily="34" charset="0"/>
                <a:ea typeface="Roboto" pitchFamily="34" charset="-122"/>
                <a:cs typeface="Roboto" pitchFamily="34" charset="-120"/>
              </a:rPr>
              <a:t>We sincerely appreciate your time and support. A special thanks to the Faculty of Computers and Artificial Intelligence at Cairo University and the ISUPPLY team for their guidance. A heartfelt appreciation to Seif El-Tohamy and Abdelrahman Mostafa for their invaluable contributions to this project.</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434947"/>
            <a:ext cx="7886224" cy="708779"/>
          </a:xfrm>
          <a:prstGeom prst="rect">
            <a:avLst/>
          </a:prstGeom>
          <a:noFill/>
          <a:ln/>
        </p:spPr>
        <p:txBody>
          <a:bodyPr wrap="none" lIns="0" tIns="0" rIns="0" bIns="0" rtlCol="0" anchor="t"/>
          <a:lstStyle/>
          <a:p>
            <a:pPr indent="0" marL="0">
              <a:lnSpc>
                <a:spcPts val="5550"/>
              </a:lnSpc>
              <a:buNone/>
            </a:pPr>
            <a:r>
              <a:rPr lang="en-US" sz="4450" dirty="0">
                <a:solidFill>
                  <a:srgbClr val="3257B8"/>
                </a:solidFill>
                <a:latin typeface="Roboto Slab" pitchFamily="34" charset="0"/>
                <a:ea typeface="Roboto Slab" pitchFamily="34" charset="-122"/>
                <a:cs typeface="Roboto Slab" pitchFamily="34" charset="-120"/>
              </a:rPr>
              <a:t>Challenges Manual Matching</a:t>
            </a:r>
            <a:endParaRPr lang="en-US" sz="4450" dirty="0"/>
          </a:p>
        </p:txBody>
      </p:sp>
      <p:sp>
        <p:nvSpPr>
          <p:cNvPr id="3" name="Shape 1"/>
          <p:cNvSpPr/>
          <p:nvPr/>
        </p:nvSpPr>
        <p:spPr>
          <a:xfrm>
            <a:off x="793790" y="3852505"/>
            <a:ext cx="510302" cy="510302"/>
          </a:xfrm>
          <a:prstGeom prst="roundRect">
            <a:avLst>
              <a:gd name="adj" fmla="val 6667"/>
            </a:avLst>
          </a:prstGeom>
          <a:solidFill>
            <a:srgbClr val="E9ECF2"/>
          </a:solidFill>
          <a:ln/>
        </p:spPr>
      </p:sp>
      <p:sp>
        <p:nvSpPr>
          <p:cNvPr id="4" name="Text 2"/>
          <p:cNvSpPr/>
          <p:nvPr/>
        </p:nvSpPr>
        <p:spPr>
          <a:xfrm>
            <a:off x="978813" y="3937516"/>
            <a:ext cx="140256" cy="340281"/>
          </a:xfrm>
          <a:prstGeom prst="rect">
            <a:avLst/>
          </a:prstGeom>
          <a:noFill/>
          <a:ln/>
        </p:spPr>
        <p:txBody>
          <a:bodyPr wrap="none" lIns="0" tIns="0" rIns="0" bIns="0" rtlCol="0" anchor="t"/>
          <a:lstStyle/>
          <a:p>
            <a:pPr algn="ctr" indent="0" marL="0">
              <a:lnSpc>
                <a:spcPts val="2650"/>
              </a:lnSpc>
              <a:buNone/>
            </a:pPr>
            <a:r>
              <a:rPr lang="en-US" sz="2650" dirty="0">
                <a:solidFill>
                  <a:srgbClr val="15213F"/>
                </a:solidFill>
                <a:latin typeface="Roboto Slab" pitchFamily="34" charset="0"/>
                <a:ea typeface="Roboto Slab" pitchFamily="34" charset="-122"/>
                <a:cs typeface="Roboto Slab" pitchFamily="34" charset="-120"/>
              </a:rPr>
              <a:t>1</a:t>
            </a:r>
            <a:endParaRPr lang="en-US" sz="2650" dirty="0"/>
          </a:p>
        </p:txBody>
      </p:sp>
      <p:sp>
        <p:nvSpPr>
          <p:cNvPr id="5" name="Text 3"/>
          <p:cNvSpPr/>
          <p:nvPr/>
        </p:nvSpPr>
        <p:spPr>
          <a:xfrm>
            <a:off x="1530906" y="3852505"/>
            <a:ext cx="2835235" cy="354330"/>
          </a:xfrm>
          <a:prstGeom prst="rect">
            <a:avLst/>
          </a:prstGeom>
          <a:noFill/>
          <a:ln/>
        </p:spPr>
        <p:txBody>
          <a:bodyPr wrap="none" lIns="0" tIns="0" rIns="0" bIns="0" rtlCol="0" anchor="t"/>
          <a:lstStyle/>
          <a:p>
            <a:pPr indent="0" marL="0">
              <a:lnSpc>
                <a:spcPts val="2750"/>
              </a:lnSpc>
              <a:buNone/>
            </a:pPr>
            <a:r>
              <a:rPr lang="en-US" sz="2200" dirty="0">
                <a:solidFill>
                  <a:srgbClr val="15213F"/>
                </a:solidFill>
                <a:latin typeface="Roboto Slab" pitchFamily="34" charset="0"/>
                <a:ea typeface="Roboto Slab" pitchFamily="34" charset="-122"/>
                <a:cs typeface="Roboto Slab" pitchFamily="34" charset="-120"/>
              </a:rPr>
              <a:t>Time-Consuming</a:t>
            </a:r>
            <a:endParaRPr lang="en-US" sz="2200" dirty="0"/>
          </a:p>
        </p:txBody>
      </p:sp>
      <p:sp>
        <p:nvSpPr>
          <p:cNvPr id="6" name="Text 4"/>
          <p:cNvSpPr/>
          <p:nvPr/>
        </p:nvSpPr>
        <p:spPr>
          <a:xfrm>
            <a:off x="1530906" y="4342924"/>
            <a:ext cx="3459242" cy="1088708"/>
          </a:xfrm>
          <a:prstGeom prst="rect">
            <a:avLst/>
          </a:prstGeom>
          <a:noFill/>
          <a:ln/>
        </p:spPr>
        <p:txBody>
          <a:bodyPr wrap="square" lIns="0" tIns="0" rIns="0" bIns="0" rtlCol="0" anchor="t"/>
          <a:lstStyle/>
          <a:p>
            <a:pPr indent="0" marL="0">
              <a:lnSpc>
                <a:spcPts val="2850"/>
              </a:lnSpc>
              <a:buNone/>
            </a:pPr>
            <a:r>
              <a:rPr lang="en-US" sz="1750" dirty="0">
                <a:solidFill>
                  <a:srgbClr val="15213F"/>
                </a:solidFill>
                <a:latin typeface="Roboto" pitchFamily="34" charset="0"/>
                <a:ea typeface="Roboto" pitchFamily="34" charset="-122"/>
                <a:cs typeface="Roboto" pitchFamily="34" charset="-120"/>
              </a:rPr>
              <a:t>Manual product matching is slow. Reviewing details impacts operations and slows scalability.</a:t>
            </a:r>
            <a:endParaRPr lang="en-US" sz="1750" dirty="0"/>
          </a:p>
        </p:txBody>
      </p:sp>
      <p:sp>
        <p:nvSpPr>
          <p:cNvPr id="7" name="Shape 5"/>
          <p:cNvSpPr/>
          <p:nvPr/>
        </p:nvSpPr>
        <p:spPr>
          <a:xfrm>
            <a:off x="5216962" y="3852505"/>
            <a:ext cx="510302" cy="510302"/>
          </a:xfrm>
          <a:prstGeom prst="roundRect">
            <a:avLst>
              <a:gd name="adj" fmla="val 6667"/>
            </a:avLst>
          </a:prstGeom>
          <a:solidFill>
            <a:srgbClr val="E9ECF2"/>
          </a:solidFill>
          <a:ln/>
        </p:spPr>
      </p:sp>
      <p:sp>
        <p:nvSpPr>
          <p:cNvPr id="8" name="Text 6"/>
          <p:cNvSpPr/>
          <p:nvPr/>
        </p:nvSpPr>
        <p:spPr>
          <a:xfrm>
            <a:off x="5378172" y="3937516"/>
            <a:ext cx="187881" cy="340281"/>
          </a:xfrm>
          <a:prstGeom prst="rect">
            <a:avLst/>
          </a:prstGeom>
          <a:noFill/>
          <a:ln/>
        </p:spPr>
        <p:txBody>
          <a:bodyPr wrap="none" lIns="0" tIns="0" rIns="0" bIns="0" rtlCol="0" anchor="t"/>
          <a:lstStyle/>
          <a:p>
            <a:pPr algn="ctr" indent="0" marL="0">
              <a:lnSpc>
                <a:spcPts val="2650"/>
              </a:lnSpc>
              <a:buNone/>
            </a:pPr>
            <a:r>
              <a:rPr lang="en-US" sz="2650" dirty="0">
                <a:solidFill>
                  <a:srgbClr val="15213F"/>
                </a:solidFill>
                <a:latin typeface="Roboto Slab" pitchFamily="34" charset="0"/>
                <a:ea typeface="Roboto Slab" pitchFamily="34" charset="-122"/>
                <a:cs typeface="Roboto Slab" pitchFamily="34" charset="-120"/>
              </a:rPr>
              <a:t>2</a:t>
            </a:r>
            <a:endParaRPr lang="en-US" sz="2650" dirty="0"/>
          </a:p>
        </p:txBody>
      </p:sp>
      <p:sp>
        <p:nvSpPr>
          <p:cNvPr id="9" name="Text 7"/>
          <p:cNvSpPr/>
          <p:nvPr/>
        </p:nvSpPr>
        <p:spPr>
          <a:xfrm>
            <a:off x="5954078" y="3852505"/>
            <a:ext cx="2835235" cy="354330"/>
          </a:xfrm>
          <a:prstGeom prst="rect">
            <a:avLst/>
          </a:prstGeom>
          <a:noFill/>
          <a:ln/>
        </p:spPr>
        <p:txBody>
          <a:bodyPr wrap="none" lIns="0" tIns="0" rIns="0" bIns="0" rtlCol="0" anchor="t"/>
          <a:lstStyle/>
          <a:p>
            <a:pPr indent="0" marL="0">
              <a:lnSpc>
                <a:spcPts val="2750"/>
              </a:lnSpc>
              <a:buNone/>
            </a:pPr>
            <a:r>
              <a:rPr lang="en-US" sz="2200" dirty="0">
                <a:solidFill>
                  <a:srgbClr val="15213F"/>
                </a:solidFill>
                <a:latin typeface="Roboto Slab" pitchFamily="34" charset="0"/>
                <a:ea typeface="Roboto Slab" pitchFamily="34" charset="-122"/>
                <a:cs typeface="Roboto Slab" pitchFamily="34" charset="-120"/>
              </a:rPr>
              <a:t>Human Error</a:t>
            </a:r>
            <a:endParaRPr lang="en-US" sz="2200" dirty="0"/>
          </a:p>
        </p:txBody>
      </p:sp>
      <p:sp>
        <p:nvSpPr>
          <p:cNvPr id="10" name="Text 8"/>
          <p:cNvSpPr/>
          <p:nvPr/>
        </p:nvSpPr>
        <p:spPr>
          <a:xfrm>
            <a:off x="5954078" y="4342924"/>
            <a:ext cx="3459242" cy="1451610"/>
          </a:xfrm>
          <a:prstGeom prst="rect">
            <a:avLst/>
          </a:prstGeom>
          <a:noFill/>
          <a:ln/>
        </p:spPr>
        <p:txBody>
          <a:bodyPr wrap="square" lIns="0" tIns="0" rIns="0" bIns="0" rtlCol="0" anchor="t"/>
          <a:lstStyle/>
          <a:p>
            <a:pPr indent="0" marL="0">
              <a:lnSpc>
                <a:spcPts val="2850"/>
              </a:lnSpc>
              <a:buNone/>
            </a:pPr>
            <a:r>
              <a:rPr lang="en-US" sz="1750" dirty="0">
                <a:solidFill>
                  <a:srgbClr val="15213F"/>
                </a:solidFill>
                <a:latin typeface="Roboto" pitchFamily="34" charset="0"/>
                <a:ea typeface="Roboto" pitchFamily="34" charset="-122"/>
                <a:cs typeface="Roboto" pitchFamily="34" charset="-120"/>
              </a:rPr>
              <a:t>Inaccurate matches and inconsistent categorization reduce reliability and customer satisfaction.</a:t>
            </a:r>
            <a:endParaRPr lang="en-US" sz="1750" dirty="0"/>
          </a:p>
        </p:txBody>
      </p:sp>
      <p:sp>
        <p:nvSpPr>
          <p:cNvPr id="11" name="Shape 9"/>
          <p:cNvSpPr/>
          <p:nvPr/>
        </p:nvSpPr>
        <p:spPr>
          <a:xfrm>
            <a:off x="9640133" y="3852505"/>
            <a:ext cx="510302" cy="510302"/>
          </a:xfrm>
          <a:prstGeom prst="roundRect">
            <a:avLst>
              <a:gd name="adj" fmla="val 6667"/>
            </a:avLst>
          </a:prstGeom>
          <a:solidFill>
            <a:srgbClr val="E9ECF2"/>
          </a:solidFill>
          <a:ln/>
        </p:spPr>
      </p:sp>
      <p:sp>
        <p:nvSpPr>
          <p:cNvPr id="12" name="Text 10"/>
          <p:cNvSpPr/>
          <p:nvPr/>
        </p:nvSpPr>
        <p:spPr>
          <a:xfrm>
            <a:off x="9803368" y="3937516"/>
            <a:ext cx="183713" cy="340281"/>
          </a:xfrm>
          <a:prstGeom prst="rect">
            <a:avLst/>
          </a:prstGeom>
          <a:noFill/>
          <a:ln/>
        </p:spPr>
        <p:txBody>
          <a:bodyPr wrap="none" lIns="0" tIns="0" rIns="0" bIns="0" rtlCol="0" anchor="t"/>
          <a:lstStyle/>
          <a:p>
            <a:pPr algn="ctr" indent="0" marL="0">
              <a:lnSpc>
                <a:spcPts val="2650"/>
              </a:lnSpc>
              <a:buNone/>
            </a:pPr>
            <a:r>
              <a:rPr lang="en-US" sz="2650" dirty="0">
                <a:solidFill>
                  <a:srgbClr val="15213F"/>
                </a:solidFill>
                <a:latin typeface="Roboto Slab" pitchFamily="34" charset="0"/>
                <a:ea typeface="Roboto Slab" pitchFamily="34" charset="-122"/>
                <a:cs typeface="Roboto Slab" pitchFamily="34" charset="-120"/>
              </a:rPr>
              <a:t>3</a:t>
            </a:r>
            <a:endParaRPr lang="en-US" sz="2650" dirty="0"/>
          </a:p>
        </p:txBody>
      </p:sp>
      <p:sp>
        <p:nvSpPr>
          <p:cNvPr id="13" name="Text 11"/>
          <p:cNvSpPr/>
          <p:nvPr/>
        </p:nvSpPr>
        <p:spPr>
          <a:xfrm>
            <a:off x="10377249" y="3852505"/>
            <a:ext cx="2835235" cy="354330"/>
          </a:xfrm>
          <a:prstGeom prst="rect">
            <a:avLst/>
          </a:prstGeom>
          <a:noFill/>
          <a:ln/>
        </p:spPr>
        <p:txBody>
          <a:bodyPr wrap="none" lIns="0" tIns="0" rIns="0" bIns="0" rtlCol="0" anchor="t"/>
          <a:lstStyle/>
          <a:p>
            <a:pPr indent="0" marL="0">
              <a:lnSpc>
                <a:spcPts val="2750"/>
              </a:lnSpc>
              <a:buNone/>
            </a:pPr>
            <a:r>
              <a:rPr lang="en-US" sz="2200" dirty="0">
                <a:solidFill>
                  <a:srgbClr val="15213F"/>
                </a:solidFill>
                <a:latin typeface="Roboto Slab" pitchFamily="34" charset="0"/>
                <a:ea typeface="Roboto Slab" pitchFamily="34" charset="-122"/>
                <a:cs typeface="Roboto Slab" pitchFamily="34" charset="-120"/>
              </a:rPr>
              <a:t>Scalability</a:t>
            </a:r>
            <a:endParaRPr lang="en-US" sz="2200" dirty="0"/>
          </a:p>
        </p:txBody>
      </p:sp>
      <p:sp>
        <p:nvSpPr>
          <p:cNvPr id="14" name="Text 12"/>
          <p:cNvSpPr/>
          <p:nvPr/>
        </p:nvSpPr>
        <p:spPr>
          <a:xfrm>
            <a:off x="10377249" y="4342924"/>
            <a:ext cx="3459242" cy="1451610"/>
          </a:xfrm>
          <a:prstGeom prst="rect">
            <a:avLst/>
          </a:prstGeom>
          <a:noFill/>
          <a:ln/>
        </p:spPr>
        <p:txBody>
          <a:bodyPr wrap="square" lIns="0" tIns="0" rIns="0" bIns="0" rtlCol="0" anchor="t"/>
          <a:lstStyle/>
          <a:p>
            <a:pPr indent="0" marL="0">
              <a:lnSpc>
                <a:spcPts val="2850"/>
              </a:lnSpc>
              <a:buNone/>
            </a:pPr>
            <a:r>
              <a:rPr lang="en-US" sz="1750" dirty="0">
                <a:solidFill>
                  <a:srgbClr val="15213F"/>
                </a:solidFill>
                <a:latin typeface="Roboto" pitchFamily="34" charset="0"/>
                <a:ea typeface="Roboto" pitchFamily="34" charset="-122"/>
                <a:cs typeface="Roboto" pitchFamily="34" charset="-120"/>
              </a:rPr>
              <a:t>As catalogs grow, manual processes struggle. This affects efficiency and market responsiveness.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213247"/>
            <a:ext cx="8963382" cy="708779"/>
          </a:xfrm>
          <a:prstGeom prst="rect">
            <a:avLst/>
          </a:prstGeom>
          <a:noFill/>
          <a:ln/>
        </p:spPr>
        <p:txBody>
          <a:bodyPr wrap="none" lIns="0" tIns="0" rIns="0" bIns="0" rtlCol="0" anchor="t"/>
          <a:lstStyle/>
          <a:p>
            <a:pPr indent="0" marL="0">
              <a:lnSpc>
                <a:spcPts val="5550"/>
              </a:lnSpc>
              <a:buNone/>
            </a:pPr>
            <a:r>
              <a:rPr lang="en-US" sz="4450" dirty="0">
                <a:solidFill>
                  <a:srgbClr val="3257B8"/>
                </a:solidFill>
                <a:latin typeface="Roboto Slab" pitchFamily="34" charset="0"/>
                <a:ea typeface="Roboto Slab" pitchFamily="34" charset="-122"/>
                <a:cs typeface="Roboto Slab" pitchFamily="34" charset="-120"/>
              </a:rPr>
              <a:t>Challenges &amp; Data Understanding</a:t>
            </a:r>
            <a:endParaRPr lang="en-US" sz="4450" dirty="0"/>
          </a:p>
        </p:txBody>
      </p:sp>
      <p:sp>
        <p:nvSpPr>
          <p:cNvPr id="3" name="Text 1"/>
          <p:cNvSpPr/>
          <p:nvPr/>
        </p:nvSpPr>
        <p:spPr>
          <a:xfrm>
            <a:off x="793790" y="2489002"/>
            <a:ext cx="2835235" cy="354330"/>
          </a:xfrm>
          <a:prstGeom prst="rect">
            <a:avLst/>
          </a:prstGeom>
          <a:noFill/>
          <a:ln/>
        </p:spPr>
        <p:txBody>
          <a:bodyPr wrap="none" lIns="0" tIns="0" rIns="0" bIns="0" rtlCol="0" anchor="t"/>
          <a:lstStyle/>
          <a:p>
            <a:pPr indent="0" marL="0">
              <a:lnSpc>
                <a:spcPts val="2750"/>
              </a:lnSpc>
              <a:buNone/>
            </a:pPr>
            <a:r>
              <a:rPr lang="en-US" sz="2200" dirty="0">
                <a:solidFill>
                  <a:srgbClr val="3257B8"/>
                </a:solidFill>
                <a:latin typeface="Roboto Slab" pitchFamily="34" charset="0"/>
                <a:ea typeface="Roboto Slab" pitchFamily="34" charset="-122"/>
                <a:cs typeface="Roboto Slab" pitchFamily="34" charset="-120"/>
              </a:rPr>
              <a:t>Challenges Faced</a:t>
            </a:r>
            <a:endParaRPr lang="en-US" sz="2200" dirty="0"/>
          </a:p>
        </p:txBody>
      </p:sp>
      <p:sp>
        <p:nvSpPr>
          <p:cNvPr id="4" name="Text 2"/>
          <p:cNvSpPr/>
          <p:nvPr/>
        </p:nvSpPr>
        <p:spPr>
          <a:xfrm>
            <a:off x="793790" y="3070146"/>
            <a:ext cx="6244709" cy="725805"/>
          </a:xfrm>
          <a:prstGeom prst="rect">
            <a:avLst/>
          </a:prstGeom>
          <a:noFill/>
          <a:ln/>
        </p:spPr>
        <p:txBody>
          <a:bodyPr wrap="square" lIns="0" tIns="0" rIns="0" bIns="0" rtlCol="0" anchor="t"/>
          <a:lstStyle/>
          <a:p>
            <a:pPr marL="342900" indent="-342900">
              <a:lnSpc>
                <a:spcPts val="2850"/>
              </a:lnSpc>
              <a:buSzPct val="100000"/>
              <a:buChar char="•"/>
            </a:pPr>
            <a:r>
              <a:rPr lang="en-US" sz="1750" b="1" dirty="0">
                <a:solidFill>
                  <a:srgbClr val="204C8E"/>
                </a:solidFill>
                <a:latin typeface="Roboto" pitchFamily="34" charset="0"/>
                <a:ea typeface="Roboto" pitchFamily="34" charset="-122"/>
                <a:cs typeface="Roboto" pitchFamily="34" charset="-120"/>
              </a:rPr>
              <a:t>Multilingual Data Handling</a:t>
            </a:r>
            <a:pPr indent="0" marL="0">
              <a:lnSpc>
                <a:spcPts val="2850"/>
              </a:lnSpc>
              <a:buNone/>
            </a:pPr>
            <a:r>
              <a:rPr lang="en-US" sz="1750" dirty="0">
                <a:solidFill>
                  <a:srgbClr val="15213F"/>
                </a:solidFill>
                <a:latin typeface="Roboto" pitchFamily="34" charset="0"/>
                <a:ea typeface="Roboto" pitchFamily="34" charset="-122"/>
                <a:cs typeface="Roboto" pitchFamily="34" charset="-120"/>
              </a:rPr>
              <a:t>: The dataset contained Arabic product names along with other language variations.</a:t>
            </a:r>
            <a:endParaRPr lang="en-US" sz="1750" dirty="0"/>
          </a:p>
        </p:txBody>
      </p:sp>
      <p:sp>
        <p:nvSpPr>
          <p:cNvPr id="5" name="Text 3"/>
          <p:cNvSpPr/>
          <p:nvPr/>
        </p:nvSpPr>
        <p:spPr>
          <a:xfrm>
            <a:off x="793790" y="3875246"/>
            <a:ext cx="6244709" cy="1088708"/>
          </a:xfrm>
          <a:prstGeom prst="rect">
            <a:avLst/>
          </a:prstGeom>
          <a:noFill/>
          <a:ln/>
        </p:spPr>
        <p:txBody>
          <a:bodyPr wrap="square" lIns="0" tIns="0" rIns="0" bIns="0" rtlCol="0" anchor="t"/>
          <a:lstStyle/>
          <a:p>
            <a:pPr marL="342900" indent="-342900">
              <a:lnSpc>
                <a:spcPts val="2850"/>
              </a:lnSpc>
              <a:buSzPct val="100000"/>
              <a:buChar char="•"/>
            </a:pPr>
            <a:r>
              <a:rPr lang="en-US" sz="1750" b="1" dirty="0">
                <a:solidFill>
                  <a:srgbClr val="204C8E"/>
                </a:solidFill>
                <a:latin typeface="Roboto" pitchFamily="34" charset="0"/>
                <a:ea typeface="Roboto" pitchFamily="34" charset="-122"/>
                <a:cs typeface="Roboto" pitchFamily="34" charset="-120"/>
              </a:rPr>
              <a:t>Noisy Product Names</a:t>
            </a:r>
            <a:pPr indent="0" marL="0">
              <a:lnSpc>
                <a:spcPts val="2850"/>
              </a:lnSpc>
              <a:buNone/>
            </a:pPr>
            <a:r>
              <a:rPr lang="en-US" sz="1750" dirty="0">
                <a:solidFill>
                  <a:srgbClr val="15213F"/>
                </a:solidFill>
                <a:latin typeface="Roboto" pitchFamily="34" charset="0"/>
                <a:ea typeface="Roboto" pitchFamily="34" charset="-122"/>
                <a:cs typeface="Roboto" pitchFamily="34" charset="-120"/>
              </a:rPr>
              <a:t>: Seller-provided names included unnecessary words like "ركزززز" and "سعر قديم جديد", affecting data quality.</a:t>
            </a:r>
            <a:endParaRPr lang="en-US" sz="1750" dirty="0"/>
          </a:p>
        </p:txBody>
      </p:sp>
      <p:sp>
        <p:nvSpPr>
          <p:cNvPr id="6" name="Text 4"/>
          <p:cNvSpPr/>
          <p:nvPr/>
        </p:nvSpPr>
        <p:spPr>
          <a:xfrm>
            <a:off x="793790" y="5043249"/>
            <a:ext cx="6244709" cy="1088708"/>
          </a:xfrm>
          <a:prstGeom prst="rect">
            <a:avLst/>
          </a:prstGeom>
          <a:noFill/>
          <a:ln/>
        </p:spPr>
        <p:txBody>
          <a:bodyPr wrap="square" lIns="0" tIns="0" rIns="0" bIns="0" rtlCol="0" anchor="t"/>
          <a:lstStyle/>
          <a:p>
            <a:pPr marL="342900" indent="-342900">
              <a:lnSpc>
                <a:spcPts val="2850"/>
              </a:lnSpc>
              <a:buSzPct val="100000"/>
              <a:buChar char="•"/>
            </a:pPr>
            <a:r>
              <a:rPr lang="en-US" sz="1750" b="1" dirty="0">
                <a:solidFill>
                  <a:srgbClr val="204C8E"/>
                </a:solidFill>
                <a:latin typeface="Roboto" pitchFamily="34" charset="0"/>
                <a:ea typeface="Roboto" pitchFamily="34" charset="-122"/>
                <a:cs typeface="Roboto" pitchFamily="34" charset="-120"/>
              </a:rPr>
              <a:t>Misspellings &amp; Variations</a:t>
            </a:r>
            <a:pPr indent="0" marL="0">
              <a:lnSpc>
                <a:spcPts val="2850"/>
              </a:lnSpc>
              <a:buNone/>
            </a:pPr>
            <a:r>
              <a:rPr lang="en-US" sz="1750" dirty="0">
                <a:solidFill>
                  <a:srgbClr val="15213F"/>
                </a:solidFill>
                <a:latin typeface="Roboto" pitchFamily="34" charset="0"/>
                <a:ea typeface="Roboto" pitchFamily="34" charset="-122"/>
                <a:cs typeface="Roboto" pitchFamily="34" charset="-120"/>
              </a:rPr>
              <a:t>: Differences in spelling and formats (e.g., "قرص" vs. "كبسولة" vs. "شريط") complicated classification.</a:t>
            </a:r>
            <a:endParaRPr lang="en-US" sz="1750" dirty="0"/>
          </a:p>
        </p:txBody>
      </p:sp>
      <p:sp>
        <p:nvSpPr>
          <p:cNvPr id="7" name="Text 5"/>
          <p:cNvSpPr/>
          <p:nvPr/>
        </p:nvSpPr>
        <p:spPr>
          <a:xfrm>
            <a:off x="793790" y="6211253"/>
            <a:ext cx="6244709" cy="725805"/>
          </a:xfrm>
          <a:prstGeom prst="rect">
            <a:avLst/>
          </a:prstGeom>
          <a:noFill/>
          <a:ln/>
        </p:spPr>
        <p:txBody>
          <a:bodyPr wrap="square" lIns="0" tIns="0" rIns="0" bIns="0" rtlCol="0" anchor="t"/>
          <a:lstStyle/>
          <a:p>
            <a:pPr marL="342900" indent="-342900">
              <a:lnSpc>
                <a:spcPts val="2850"/>
              </a:lnSpc>
              <a:buSzPct val="100000"/>
              <a:buChar char="•"/>
            </a:pPr>
            <a:r>
              <a:rPr lang="en-US" sz="1750" b="1" dirty="0">
                <a:solidFill>
                  <a:srgbClr val="204C8E"/>
                </a:solidFill>
                <a:latin typeface="Roboto" pitchFamily="34" charset="0"/>
                <a:ea typeface="Roboto" pitchFamily="34" charset="-122"/>
                <a:cs typeface="Roboto" pitchFamily="34" charset="-120"/>
              </a:rPr>
              <a:t>Scalability Issues</a:t>
            </a:r>
            <a:pPr indent="0" marL="0">
              <a:lnSpc>
                <a:spcPts val="2850"/>
              </a:lnSpc>
              <a:buNone/>
            </a:pPr>
            <a:r>
              <a:rPr lang="en-US" sz="1750" dirty="0">
                <a:solidFill>
                  <a:srgbClr val="15213F"/>
                </a:solidFill>
                <a:latin typeface="Roboto" pitchFamily="34" charset="0"/>
                <a:ea typeface="Roboto" pitchFamily="34" charset="-122"/>
                <a:cs typeface="Roboto" pitchFamily="34" charset="-120"/>
              </a:rPr>
              <a:t>: Ensuring consistency across a growing product catalog posed a challenge.</a:t>
            </a:r>
            <a:endParaRPr lang="en-US" sz="1750" dirty="0"/>
          </a:p>
        </p:txBody>
      </p:sp>
      <p:sp>
        <p:nvSpPr>
          <p:cNvPr id="8" name="Text 6"/>
          <p:cNvSpPr/>
          <p:nvPr/>
        </p:nvSpPr>
        <p:spPr>
          <a:xfrm>
            <a:off x="7599521" y="2489002"/>
            <a:ext cx="2835235" cy="354330"/>
          </a:xfrm>
          <a:prstGeom prst="rect">
            <a:avLst/>
          </a:prstGeom>
          <a:noFill/>
          <a:ln/>
        </p:spPr>
        <p:txBody>
          <a:bodyPr wrap="none" lIns="0" tIns="0" rIns="0" bIns="0" rtlCol="0" anchor="t"/>
          <a:lstStyle/>
          <a:p>
            <a:pPr indent="0" marL="0">
              <a:lnSpc>
                <a:spcPts val="2750"/>
              </a:lnSpc>
              <a:buNone/>
            </a:pPr>
            <a:r>
              <a:rPr lang="en-US" sz="2200" dirty="0">
                <a:solidFill>
                  <a:srgbClr val="3257B8"/>
                </a:solidFill>
                <a:latin typeface="Roboto Slab" pitchFamily="34" charset="0"/>
                <a:ea typeface="Roboto Slab" pitchFamily="34" charset="-122"/>
                <a:cs typeface="Roboto Slab" pitchFamily="34" charset="-120"/>
              </a:rPr>
              <a:t>Dataset Overview</a:t>
            </a:r>
            <a:endParaRPr lang="en-US" sz="2200" dirty="0"/>
          </a:p>
        </p:txBody>
      </p:sp>
      <p:sp>
        <p:nvSpPr>
          <p:cNvPr id="9" name="Text 7"/>
          <p:cNvSpPr/>
          <p:nvPr/>
        </p:nvSpPr>
        <p:spPr>
          <a:xfrm>
            <a:off x="7599521" y="3070146"/>
            <a:ext cx="6244709" cy="725805"/>
          </a:xfrm>
          <a:prstGeom prst="rect">
            <a:avLst/>
          </a:prstGeom>
          <a:noFill/>
          <a:ln/>
        </p:spPr>
        <p:txBody>
          <a:bodyPr wrap="square" lIns="0" tIns="0" rIns="0" bIns="0" rtlCol="0" anchor="t"/>
          <a:lstStyle/>
          <a:p>
            <a:pPr marL="342900" indent="-342900">
              <a:lnSpc>
                <a:spcPts val="2850"/>
              </a:lnSpc>
              <a:buSzPct val="100000"/>
              <a:buChar char="•"/>
            </a:pPr>
            <a:r>
              <a:rPr lang="en-US" sz="1750" b="1" dirty="0">
                <a:solidFill>
                  <a:srgbClr val="204C8E"/>
                </a:solidFill>
                <a:latin typeface="Roboto" pitchFamily="34" charset="0"/>
                <a:ea typeface="Roboto" pitchFamily="34" charset="-122"/>
                <a:cs typeface="Roboto" pitchFamily="34" charset="-120"/>
              </a:rPr>
              <a:t>seller_item_name</a:t>
            </a:r>
            <a:pPr indent="0" marL="0">
              <a:lnSpc>
                <a:spcPts val="2850"/>
              </a:lnSpc>
              <a:buNone/>
            </a:pPr>
            <a:r>
              <a:rPr lang="en-US" sz="1750" dirty="0">
                <a:solidFill>
                  <a:srgbClr val="15213F"/>
                </a:solidFill>
                <a:latin typeface="Roboto" pitchFamily="34" charset="0"/>
                <a:ea typeface="Roboto" pitchFamily="34" charset="-122"/>
                <a:cs typeface="Roboto" pitchFamily="34" charset="-120"/>
              </a:rPr>
              <a:t> – Raw product names with noise, misspellings, and inconsistencies.</a:t>
            </a:r>
            <a:endParaRPr lang="en-US" sz="1750" dirty="0"/>
          </a:p>
        </p:txBody>
      </p:sp>
      <p:sp>
        <p:nvSpPr>
          <p:cNvPr id="10" name="Text 8"/>
          <p:cNvSpPr/>
          <p:nvPr/>
        </p:nvSpPr>
        <p:spPr>
          <a:xfrm>
            <a:off x="7599521" y="3875246"/>
            <a:ext cx="6244709" cy="725805"/>
          </a:xfrm>
          <a:prstGeom prst="rect">
            <a:avLst/>
          </a:prstGeom>
          <a:noFill/>
          <a:ln/>
        </p:spPr>
        <p:txBody>
          <a:bodyPr wrap="square" lIns="0" tIns="0" rIns="0" bIns="0" rtlCol="0" anchor="t"/>
          <a:lstStyle/>
          <a:p>
            <a:pPr marL="342900" indent="-342900">
              <a:lnSpc>
                <a:spcPts val="2850"/>
              </a:lnSpc>
              <a:buSzPct val="100000"/>
              <a:buChar char="•"/>
            </a:pPr>
            <a:r>
              <a:rPr lang="en-US" sz="1750" b="1" dirty="0">
                <a:solidFill>
                  <a:srgbClr val="204C8E"/>
                </a:solidFill>
                <a:latin typeface="Roboto" pitchFamily="34" charset="0"/>
                <a:ea typeface="Roboto" pitchFamily="34" charset="-122"/>
                <a:cs typeface="Roboto" pitchFamily="34" charset="-120"/>
              </a:rPr>
              <a:t>marketplace_product_name_ar</a:t>
            </a:r>
            <a:pPr indent="0" marL="0">
              <a:lnSpc>
                <a:spcPts val="2850"/>
              </a:lnSpc>
              <a:buNone/>
            </a:pPr>
            <a:r>
              <a:rPr lang="en-US" sz="1750" dirty="0">
                <a:solidFill>
                  <a:srgbClr val="15213F"/>
                </a:solidFill>
                <a:latin typeface="Roboto" pitchFamily="34" charset="0"/>
                <a:ea typeface="Roboto" pitchFamily="34" charset="-122"/>
                <a:cs typeface="Roboto" pitchFamily="34" charset="-120"/>
              </a:rPr>
              <a:t> – Correct, standardized Arabic product names used for reference.</a:t>
            </a:r>
            <a:endParaRPr lang="en-US" sz="1750" dirty="0"/>
          </a:p>
        </p:txBody>
      </p:sp>
      <p:sp>
        <p:nvSpPr>
          <p:cNvPr id="11" name="Text 9"/>
          <p:cNvSpPr/>
          <p:nvPr/>
        </p:nvSpPr>
        <p:spPr>
          <a:xfrm>
            <a:off x="7599521" y="4680347"/>
            <a:ext cx="6244709" cy="362903"/>
          </a:xfrm>
          <a:prstGeom prst="rect">
            <a:avLst/>
          </a:prstGeom>
          <a:noFill/>
          <a:ln/>
        </p:spPr>
        <p:txBody>
          <a:bodyPr wrap="none" lIns="0" tIns="0" rIns="0" bIns="0" rtlCol="0" anchor="t"/>
          <a:lstStyle/>
          <a:p>
            <a:pPr marL="342900" indent="-342900">
              <a:lnSpc>
                <a:spcPts val="2850"/>
              </a:lnSpc>
              <a:buSzPct val="100000"/>
              <a:buChar char="•"/>
            </a:pPr>
            <a:r>
              <a:rPr lang="en-US" sz="1750" b="1" dirty="0">
                <a:solidFill>
                  <a:srgbClr val="204C8E"/>
                </a:solidFill>
                <a:latin typeface="Roboto" pitchFamily="34" charset="0"/>
                <a:ea typeface="Roboto" pitchFamily="34" charset="-122"/>
                <a:cs typeface="Roboto" pitchFamily="34" charset="-120"/>
              </a:rPr>
              <a:t>price</a:t>
            </a:r>
            <a:pPr indent="0" marL="0">
              <a:lnSpc>
                <a:spcPts val="2850"/>
              </a:lnSpc>
              <a:buNone/>
            </a:pPr>
            <a:r>
              <a:rPr lang="en-US" sz="1750" dirty="0">
                <a:solidFill>
                  <a:srgbClr val="15213F"/>
                </a:solidFill>
                <a:latin typeface="Roboto" pitchFamily="34" charset="0"/>
                <a:ea typeface="Roboto" pitchFamily="34" charset="-122"/>
                <a:cs typeface="Roboto" pitchFamily="34" charset="-120"/>
              </a:rPr>
              <a:t> – The listed price of the product.</a:t>
            </a:r>
            <a:endParaRPr lang="en-US" sz="1750" dirty="0"/>
          </a:p>
        </p:txBody>
      </p:sp>
      <p:sp>
        <p:nvSpPr>
          <p:cNvPr id="12" name="Text 10"/>
          <p:cNvSpPr/>
          <p:nvPr/>
        </p:nvSpPr>
        <p:spPr>
          <a:xfrm>
            <a:off x="7599521" y="5122545"/>
            <a:ext cx="6244709" cy="725805"/>
          </a:xfrm>
          <a:prstGeom prst="rect">
            <a:avLst/>
          </a:prstGeom>
          <a:noFill/>
          <a:ln/>
        </p:spPr>
        <p:txBody>
          <a:bodyPr wrap="square" lIns="0" tIns="0" rIns="0" bIns="0" rtlCol="0" anchor="t"/>
          <a:lstStyle/>
          <a:p>
            <a:pPr marL="342900" indent="-342900">
              <a:lnSpc>
                <a:spcPts val="2850"/>
              </a:lnSpc>
              <a:buSzPct val="100000"/>
              <a:buChar char="•"/>
            </a:pPr>
            <a:r>
              <a:rPr lang="en-US" sz="1750" b="1" dirty="0">
                <a:solidFill>
                  <a:srgbClr val="204C8E"/>
                </a:solidFill>
                <a:latin typeface="Roboto" pitchFamily="34" charset="0"/>
                <a:ea typeface="Roboto" pitchFamily="34" charset="-122"/>
                <a:cs typeface="Roboto" pitchFamily="34" charset="-120"/>
              </a:rPr>
              <a:t>sku</a:t>
            </a:r>
            <a:pPr indent="0" marL="0">
              <a:lnSpc>
                <a:spcPts val="2850"/>
              </a:lnSpc>
              <a:buNone/>
            </a:pPr>
            <a:r>
              <a:rPr lang="en-US" sz="1750" dirty="0">
                <a:solidFill>
                  <a:srgbClr val="15213F"/>
                </a:solidFill>
                <a:latin typeface="Roboto" pitchFamily="34" charset="0"/>
                <a:ea typeface="Roboto" pitchFamily="34" charset="-122"/>
                <a:cs typeface="Roboto" pitchFamily="34" charset="-120"/>
              </a:rPr>
              <a:t> – Unique stock-keeping unit (SKU), mapped to the correct product name for accurate identification.</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358979"/>
            <a:ext cx="6716554" cy="708779"/>
          </a:xfrm>
          <a:prstGeom prst="rect">
            <a:avLst/>
          </a:prstGeom>
          <a:noFill/>
          <a:ln/>
        </p:spPr>
        <p:txBody>
          <a:bodyPr wrap="none" lIns="0" tIns="0" rIns="0" bIns="0" rtlCol="0" anchor="t"/>
          <a:lstStyle/>
          <a:p>
            <a:pPr indent="0" marL="0">
              <a:lnSpc>
                <a:spcPts val="5550"/>
              </a:lnSpc>
              <a:buNone/>
            </a:pPr>
            <a:r>
              <a:rPr lang="en-US" sz="4450" dirty="0">
                <a:solidFill>
                  <a:srgbClr val="3257B8"/>
                </a:solidFill>
                <a:latin typeface="Roboto Slab" pitchFamily="34" charset="0"/>
                <a:ea typeface="Roboto Slab" pitchFamily="34" charset="-122"/>
                <a:cs typeface="Roboto Slab" pitchFamily="34" charset="-120"/>
              </a:rPr>
              <a:t>Technology &amp; Tools Used</a:t>
            </a:r>
            <a:endParaRPr lang="en-US" sz="4450" dirty="0"/>
          </a:p>
        </p:txBody>
      </p:sp>
      <p:sp>
        <p:nvSpPr>
          <p:cNvPr id="3" name="Shape 1"/>
          <p:cNvSpPr/>
          <p:nvPr/>
        </p:nvSpPr>
        <p:spPr>
          <a:xfrm>
            <a:off x="793790" y="2407920"/>
            <a:ext cx="4196358" cy="4462582"/>
          </a:xfrm>
          <a:prstGeom prst="roundRect">
            <a:avLst>
              <a:gd name="adj" fmla="val 811"/>
            </a:avLst>
          </a:prstGeom>
          <a:solidFill>
            <a:srgbClr val="E9ECF2"/>
          </a:solidFill>
          <a:ln/>
        </p:spPr>
      </p:sp>
      <p:sp>
        <p:nvSpPr>
          <p:cNvPr id="4" name="Text 2"/>
          <p:cNvSpPr/>
          <p:nvPr/>
        </p:nvSpPr>
        <p:spPr>
          <a:xfrm>
            <a:off x="1020604" y="2634734"/>
            <a:ext cx="3742730" cy="850583"/>
          </a:xfrm>
          <a:prstGeom prst="rect">
            <a:avLst/>
          </a:prstGeom>
          <a:noFill/>
          <a:ln/>
        </p:spPr>
        <p:txBody>
          <a:bodyPr wrap="square" lIns="0" tIns="0" rIns="0" bIns="0" rtlCol="0" anchor="t"/>
          <a:lstStyle/>
          <a:p>
            <a:pPr indent="0" marL="0">
              <a:lnSpc>
                <a:spcPts val="3300"/>
              </a:lnSpc>
              <a:buNone/>
            </a:pPr>
            <a:r>
              <a:rPr lang="en-US" sz="2650" dirty="0">
                <a:solidFill>
                  <a:srgbClr val="204C8E"/>
                </a:solidFill>
                <a:latin typeface="Roboto Slab" pitchFamily="34" charset="0"/>
                <a:ea typeface="Roboto Slab" pitchFamily="34" charset="-122"/>
                <a:cs typeface="Roboto Slab" pitchFamily="34" charset="-120"/>
              </a:rPr>
              <a:t>Machine Learning Techniques</a:t>
            </a:r>
            <a:endParaRPr lang="en-US" sz="2650" dirty="0"/>
          </a:p>
        </p:txBody>
      </p:sp>
      <p:sp>
        <p:nvSpPr>
          <p:cNvPr id="5" name="Text 3"/>
          <p:cNvSpPr/>
          <p:nvPr/>
        </p:nvSpPr>
        <p:spPr>
          <a:xfrm>
            <a:off x="1020604" y="3621405"/>
            <a:ext cx="3742730" cy="362903"/>
          </a:xfrm>
          <a:prstGeom prst="rect">
            <a:avLst/>
          </a:prstGeom>
          <a:noFill/>
          <a:ln/>
        </p:spPr>
        <p:txBody>
          <a:bodyPr wrap="none" lIns="0" tIns="0" rIns="0" bIns="0" rtlCol="0" anchor="t"/>
          <a:lstStyle/>
          <a:p>
            <a:pPr indent="0" marL="0">
              <a:lnSpc>
                <a:spcPts val="2850"/>
              </a:lnSpc>
              <a:buNone/>
            </a:pPr>
            <a:r>
              <a:rPr lang="en-US" sz="1750" dirty="0">
                <a:solidFill>
                  <a:srgbClr val="15213F"/>
                </a:solidFill>
                <a:latin typeface="Roboto" pitchFamily="34" charset="0"/>
                <a:ea typeface="Roboto" pitchFamily="34" charset="-122"/>
                <a:cs typeface="Roboto" pitchFamily="34" charset="-120"/>
              </a:rPr>
              <a:t>Text Vectorization: TF-IDF, Tokenizer</a:t>
            </a:r>
            <a:endParaRPr lang="en-US" sz="1750" dirty="0"/>
          </a:p>
        </p:txBody>
      </p:sp>
      <p:sp>
        <p:nvSpPr>
          <p:cNvPr id="6" name="Text 4"/>
          <p:cNvSpPr/>
          <p:nvPr/>
        </p:nvSpPr>
        <p:spPr>
          <a:xfrm>
            <a:off x="1020604" y="4120396"/>
            <a:ext cx="3742730" cy="725805"/>
          </a:xfrm>
          <a:prstGeom prst="rect">
            <a:avLst/>
          </a:prstGeom>
          <a:noFill/>
          <a:ln/>
        </p:spPr>
        <p:txBody>
          <a:bodyPr wrap="square" lIns="0" tIns="0" rIns="0" bIns="0" rtlCol="0" anchor="t"/>
          <a:lstStyle/>
          <a:p>
            <a:pPr indent="0" marL="0">
              <a:lnSpc>
                <a:spcPts val="2850"/>
              </a:lnSpc>
              <a:buNone/>
            </a:pPr>
            <a:r>
              <a:rPr lang="en-US" sz="1750" dirty="0">
                <a:solidFill>
                  <a:srgbClr val="15213F"/>
                </a:solidFill>
                <a:latin typeface="Roboto" pitchFamily="34" charset="0"/>
                <a:ea typeface="Roboto" pitchFamily="34" charset="-122"/>
                <a:cs typeface="Roboto" pitchFamily="34" charset="-120"/>
              </a:rPr>
              <a:t>Classification: Logistic Regression, RNN (LSTM/GRU)</a:t>
            </a:r>
            <a:endParaRPr lang="en-US" sz="1750" dirty="0"/>
          </a:p>
        </p:txBody>
      </p:sp>
      <p:sp>
        <p:nvSpPr>
          <p:cNvPr id="7" name="Text 5"/>
          <p:cNvSpPr/>
          <p:nvPr/>
        </p:nvSpPr>
        <p:spPr>
          <a:xfrm>
            <a:off x="1020604" y="4982289"/>
            <a:ext cx="3742730" cy="725805"/>
          </a:xfrm>
          <a:prstGeom prst="rect">
            <a:avLst/>
          </a:prstGeom>
          <a:noFill/>
          <a:ln/>
        </p:spPr>
        <p:txBody>
          <a:bodyPr wrap="square" lIns="0" tIns="0" rIns="0" bIns="0" rtlCol="0" anchor="t"/>
          <a:lstStyle/>
          <a:p>
            <a:pPr indent="0" marL="0">
              <a:lnSpc>
                <a:spcPts val="2850"/>
              </a:lnSpc>
              <a:buNone/>
            </a:pPr>
            <a:r>
              <a:rPr lang="en-US" sz="1750" dirty="0">
                <a:solidFill>
                  <a:srgbClr val="15213F"/>
                </a:solidFill>
                <a:latin typeface="Roboto" pitchFamily="34" charset="0"/>
                <a:ea typeface="Roboto" pitchFamily="34" charset="-122"/>
                <a:cs typeface="Roboto" pitchFamily="34" charset="-120"/>
              </a:rPr>
              <a:t>Confidence Scoring: Softmax adjustments</a:t>
            </a:r>
            <a:endParaRPr lang="en-US" sz="1750" dirty="0"/>
          </a:p>
        </p:txBody>
      </p:sp>
      <p:sp>
        <p:nvSpPr>
          <p:cNvPr id="8" name="Shape 6"/>
          <p:cNvSpPr/>
          <p:nvPr/>
        </p:nvSpPr>
        <p:spPr>
          <a:xfrm>
            <a:off x="5216962" y="2407920"/>
            <a:ext cx="4196358" cy="4462582"/>
          </a:xfrm>
          <a:prstGeom prst="roundRect">
            <a:avLst>
              <a:gd name="adj" fmla="val 811"/>
            </a:avLst>
          </a:prstGeom>
          <a:solidFill>
            <a:srgbClr val="E9ECF2"/>
          </a:solidFill>
          <a:ln/>
        </p:spPr>
      </p:sp>
      <p:sp>
        <p:nvSpPr>
          <p:cNvPr id="9" name="Text 7"/>
          <p:cNvSpPr/>
          <p:nvPr/>
        </p:nvSpPr>
        <p:spPr>
          <a:xfrm>
            <a:off x="5443776" y="2634734"/>
            <a:ext cx="3402330" cy="425291"/>
          </a:xfrm>
          <a:prstGeom prst="rect">
            <a:avLst/>
          </a:prstGeom>
          <a:noFill/>
          <a:ln/>
        </p:spPr>
        <p:txBody>
          <a:bodyPr wrap="none" lIns="0" tIns="0" rIns="0" bIns="0" rtlCol="0" anchor="t"/>
          <a:lstStyle/>
          <a:p>
            <a:pPr indent="0" marL="0">
              <a:lnSpc>
                <a:spcPts val="3300"/>
              </a:lnSpc>
              <a:buNone/>
            </a:pPr>
            <a:r>
              <a:rPr lang="en-US" sz="2650" dirty="0">
                <a:solidFill>
                  <a:srgbClr val="204C8E"/>
                </a:solidFill>
                <a:latin typeface="Roboto Slab" pitchFamily="34" charset="0"/>
                <a:ea typeface="Roboto Slab" pitchFamily="34" charset="-122"/>
                <a:cs typeface="Roboto Slab" pitchFamily="34" charset="-120"/>
              </a:rPr>
              <a:t>Data Processing</a:t>
            </a:r>
            <a:endParaRPr lang="en-US" sz="2650" dirty="0"/>
          </a:p>
        </p:txBody>
      </p:sp>
      <p:sp>
        <p:nvSpPr>
          <p:cNvPr id="10" name="Text 8"/>
          <p:cNvSpPr/>
          <p:nvPr/>
        </p:nvSpPr>
        <p:spPr>
          <a:xfrm>
            <a:off x="5443776" y="3196114"/>
            <a:ext cx="3742730" cy="362903"/>
          </a:xfrm>
          <a:prstGeom prst="rect">
            <a:avLst/>
          </a:prstGeom>
          <a:noFill/>
          <a:ln/>
        </p:spPr>
        <p:txBody>
          <a:bodyPr wrap="none" lIns="0" tIns="0" rIns="0" bIns="0" rtlCol="0" anchor="t"/>
          <a:lstStyle/>
          <a:p>
            <a:pPr indent="0" marL="0">
              <a:lnSpc>
                <a:spcPts val="2850"/>
              </a:lnSpc>
              <a:buNone/>
            </a:pPr>
            <a:r>
              <a:rPr lang="en-US" sz="1750" dirty="0">
                <a:solidFill>
                  <a:srgbClr val="15213F"/>
                </a:solidFill>
                <a:latin typeface="Roboto" pitchFamily="34" charset="0"/>
                <a:ea typeface="Roboto" pitchFamily="34" charset="-122"/>
                <a:cs typeface="Roboto" pitchFamily="34" charset="-120"/>
              </a:rPr>
              <a:t>Dataset: Excel file</a:t>
            </a:r>
            <a:endParaRPr lang="en-US" sz="1750" dirty="0"/>
          </a:p>
        </p:txBody>
      </p:sp>
      <p:sp>
        <p:nvSpPr>
          <p:cNvPr id="11" name="Text 9"/>
          <p:cNvSpPr/>
          <p:nvPr/>
        </p:nvSpPr>
        <p:spPr>
          <a:xfrm>
            <a:off x="5443776" y="3695105"/>
            <a:ext cx="3742730" cy="362903"/>
          </a:xfrm>
          <a:prstGeom prst="rect">
            <a:avLst/>
          </a:prstGeom>
          <a:noFill/>
          <a:ln/>
        </p:spPr>
        <p:txBody>
          <a:bodyPr wrap="none" lIns="0" tIns="0" rIns="0" bIns="0" rtlCol="0" anchor="t"/>
          <a:lstStyle/>
          <a:p>
            <a:pPr indent="0" marL="0">
              <a:lnSpc>
                <a:spcPts val="2850"/>
              </a:lnSpc>
              <a:buNone/>
            </a:pPr>
            <a:r>
              <a:rPr lang="en-US" sz="1750" dirty="0">
                <a:solidFill>
                  <a:srgbClr val="15213F"/>
                </a:solidFill>
                <a:latin typeface="Roboto" pitchFamily="34" charset="0"/>
                <a:ea typeface="Roboto" pitchFamily="34" charset="-122"/>
                <a:cs typeface="Roboto" pitchFamily="34" charset="-120"/>
              </a:rPr>
              <a:t>Libraries: pandas, StandardScaler</a:t>
            </a:r>
            <a:endParaRPr lang="en-US" sz="1750" dirty="0"/>
          </a:p>
        </p:txBody>
      </p:sp>
      <p:sp>
        <p:nvSpPr>
          <p:cNvPr id="12" name="Shape 10"/>
          <p:cNvSpPr/>
          <p:nvPr/>
        </p:nvSpPr>
        <p:spPr>
          <a:xfrm>
            <a:off x="9640133" y="2407920"/>
            <a:ext cx="4196358" cy="4462582"/>
          </a:xfrm>
          <a:prstGeom prst="roundRect">
            <a:avLst>
              <a:gd name="adj" fmla="val 811"/>
            </a:avLst>
          </a:prstGeom>
          <a:solidFill>
            <a:srgbClr val="E9ECF2"/>
          </a:solidFill>
          <a:ln/>
        </p:spPr>
      </p:sp>
      <p:sp>
        <p:nvSpPr>
          <p:cNvPr id="13" name="Text 11"/>
          <p:cNvSpPr/>
          <p:nvPr/>
        </p:nvSpPr>
        <p:spPr>
          <a:xfrm>
            <a:off x="9866948" y="2634734"/>
            <a:ext cx="3402330" cy="425291"/>
          </a:xfrm>
          <a:prstGeom prst="rect">
            <a:avLst/>
          </a:prstGeom>
          <a:noFill/>
          <a:ln/>
        </p:spPr>
        <p:txBody>
          <a:bodyPr wrap="none" lIns="0" tIns="0" rIns="0" bIns="0" rtlCol="0" anchor="t"/>
          <a:lstStyle/>
          <a:p>
            <a:pPr indent="0" marL="0">
              <a:lnSpc>
                <a:spcPts val="3300"/>
              </a:lnSpc>
              <a:buNone/>
            </a:pPr>
            <a:r>
              <a:rPr lang="en-US" sz="2650" dirty="0">
                <a:solidFill>
                  <a:srgbClr val="204C8E"/>
                </a:solidFill>
                <a:latin typeface="Roboto Slab" pitchFamily="34" charset="0"/>
                <a:ea typeface="Roboto Slab" pitchFamily="34" charset="-122"/>
                <a:cs typeface="Roboto Slab" pitchFamily="34" charset="-120"/>
              </a:rPr>
              <a:t>Libraries &amp; Tools</a:t>
            </a:r>
            <a:endParaRPr lang="en-US" sz="2650" dirty="0"/>
          </a:p>
        </p:txBody>
      </p:sp>
      <p:sp>
        <p:nvSpPr>
          <p:cNvPr id="14" name="Text 12"/>
          <p:cNvSpPr/>
          <p:nvPr/>
        </p:nvSpPr>
        <p:spPr>
          <a:xfrm>
            <a:off x="9866948" y="3196114"/>
            <a:ext cx="3742730" cy="362903"/>
          </a:xfrm>
          <a:prstGeom prst="rect">
            <a:avLst/>
          </a:prstGeom>
          <a:noFill/>
          <a:ln/>
        </p:spPr>
        <p:txBody>
          <a:bodyPr wrap="none" lIns="0" tIns="0" rIns="0" bIns="0" rtlCol="0" anchor="t"/>
          <a:lstStyle/>
          <a:p>
            <a:pPr indent="0" marL="0">
              <a:lnSpc>
                <a:spcPts val="2850"/>
              </a:lnSpc>
              <a:buNone/>
            </a:pPr>
            <a:r>
              <a:rPr lang="en-US" sz="1750" dirty="0">
                <a:solidFill>
                  <a:srgbClr val="15213F"/>
                </a:solidFill>
                <a:latin typeface="Roboto" pitchFamily="34" charset="0"/>
                <a:ea typeface="Roboto" pitchFamily="34" charset="-122"/>
                <a:cs typeface="Roboto" pitchFamily="34" charset="-120"/>
              </a:rPr>
              <a:t>Data Processing: pandas, numpy</a:t>
            </a:r>
            <a:endParaRPr lang="en-US" sz="1750" dirty="0"/>
          </a:p>
        </p:txBody>
      </p:sp>
      <p:sp>
        <p:nvSpPr>
          <p:cNvPr id="15" name="Text 13"/>
          <p:cNvSpPr/>
          <p:nvPr/>
        </p:nvSpPr>
        <p:spPr>
          <a:xfrm>
            <a:off x="9866948" y="3695105"/>
            <a:ext cx="3742730" cy="362903"/>
          </a:xfrm>
          <a:prstGeom prst="rect">
            <a:avLst/>
          </a:prstGeom>
          <a:noFill/>
          <a:ln/>
        </p:spPr>
        <p:txBody>
          <a:bodyPr wrap="none" lIns="0" tIns="0" rIns="0" bIns="0" rtlCol="0" anchor="t"/>
          <a:lstStyle/>
          <a:p>
            <a:pPr indent="0" marL="0">
              <a:lnSpc>
                <a:spcPts val="2850"/>
              </a:lnSpc>
              <a:buNone/>
            </a:pPr>
            <a:r>
              <a:rPr lang="en-US" sz="1750" dirty="0">
                <a:solidFill>
                  <a:srgbClr val="15213F"/>
                </a:solidFill>
                <a:latin typeface="Roboto" pitchFamily="34" charset="0"/>
                <a:ea typeface="Roboto" pitchFamily="34" charset="-122"/>
                <a:cs typeface="Roboto" pitchFamily="34" charset="-120"/>
              </a:rPr>
              <a:t>NLP: re, qalsadi</a:t>
            </a:r>
            <a:endParaRPr lang="en-US" sz="1750" dirty="0"/>
          </a:p>
        </p:txBody>
      </p:sp>
      <p:sp>
        <p:nvSpPr>
          <p:cNvPr id="16" name="Text 14"/>
          <p:cNvSpPr/>
          <p:nvPr/>
        </p:nvSpPr>
        <p:spPr>
          <a:xfrm>
            <a:off x="9866948" y="4194096"/>
            <a:ext cx="3742730" cy="725805"/>
          </a:xfrm>
          <a:prstGeom prst="rect">
            <a:avLst/>
          </a:prstGeom>
          <a:noFill/>
          <a:ln/>
        </p:spPr>
        <p:txBody>
          <a:bodyPr wrap="square" lIns="0" tIns="0" rIns="0" bIns="0" rtlCol="0" anchor="t"/>
          <a:lstStyle/>
          <a:p>
            <a:pPr indent="0" marL="0">
              <a:lnSpc>
                <a:spcPts val="2850"/>
              </a:lnSpc>
              <a:buNone/>
            </a:pPr>
            <a:r>
              <a:rPr lang="en-US" sz="1750" dirty="0">
                <a:solidFill>
                  <a:srgbClr val="15213F"/>
                </a:solidFill>
                <a:latin typeface="Roboto" pitchFamily="34" charset="0"/>
                <a:ea typeface="Roboto" pitchFamily="34" charset="-122"/>
                <a:cs typeface="Roboto" pitchFamily="34" charset="-120"/>
              </a:rPr>
              <a:t>ML Models: sklearn, tensorflow, keras</a:t>
            </a:r>
            <a:endParaRPr lang="en-US" sz="1750" dirty="0"/>
          </a:p>
        </p:txBody>
      </p:sp>
      <p:sp>
        <p:nvSpPr>
          <p:cNvPr id="17" name="Text 15"/>
          <p:cNvSpPr/>
          <p:nvPr/>
        </p:nvSpPr>
        <p:spPr>
          <a:xfrm>
            <a:off x="9866948" y="5055989"/>
            <a:ext cx="3742730" cy="725805"/>
          </a:xfrm>
          <a:prstGeom prst="rect">
            <a:avLst/>
          </a:prstGeom>
          <a:noFill/>
          <a:ln/>
        </p:spPr>
        <p:txBody>
          <a:bodyPr wrap="square" lIns="0" tIns="0" rIns="0" bIns="0" rtlCol="0" anchor="t"/>
          <a:lstStyle/>
          <a:p>
            <a:pPr indent="0" marL="0">
              <a:lnSpc>
                <a:spcPts val="2850"/>
              </a:lnSpc>
              <a:buNone/>
            </a:pPr>
            <a:r>
              <a:rPr lang="en-US" sz="1750" dirty="0">
                <a:solidFill>
                  <a:srgbClr val="15213F"/>
                </a:solidFill>
                <a:latin typeface="Roboto" pitchFamily="34" charset="0"/>
                <a:ea typeface="Roboto" pitchFamily="34" charset="-122"/>
                <a:cs typeface="Roboto" pitchFamily="34" charset="-120"/>
              </a:rPr>
              <a:t>Deep Learning: LSTM, GRU, Dropout, Embedding, Dense</a:t>
            </a:r>
            <a:endParaRPr lang="en-US" sz="1750" dirty="0"/>
          </a:p>
        </p:txBody>
      </p:sp>
      <p:sp>
        <p:nvSpPr>
          <p:cNvPr id="18" name="Text 16"/>
          <p:cNvSpPr/>
          <p:nvPr/>
        </p:nvSpPr>
        <p:spPr>
          <a:xfrm>
            <a:off x="9866948" y="5917883"/>
            <a:ext cx="3742730" cy="725805"/>
          </a:xfrm>
          <a:prstGeom prst="rect">
            <a:avLst/>
          </a:prstGeom>
          <a:noFill/>
          <a:ln/>
        </p:spPr>
        <p:txBody>
          <a:bodyPr wrap="square" lIns="0" tIns="0" rIns="0" bIns="0" rtlCol="0" anchor="t"/>
          <a:lstStyle/>
          <a:p>
            <a:pPr indent="0" marL="0">
              <a:lnSpc>
                <a:spcPts val="2850"/>
              </a:lnSpc>
              <a:buNone/>
            </a:pPr>
            <a:r>
              <a:rPr lang="en-US" sz="1750" dirty="0">
                <a:solidFill>
                  <a:srgbClr val="15213F"/>
                </a:solidFill>
                <a:latin typeface="Roboto" pitchFamily="34" charset="0"/>
                <a:ea typeface="Roboto" pitchFamily="34" charset="-122"/>
                <a:cs typeface="Roboto" pitchFamily="34" charset="-120"/>
              </a:rPr>
              <a:t>Evaluation: EarlyStopping, accuracy_score, SequenceMatcher</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882140"/>
            <a:ext cx="5670590" cy="708779"/>
          </a:xfrm>
          <a:prstGeom prst="rect">
            <a:avLst/>
          </a:prstGeom>
          <a:noFill/>
          <a:ln/>
        </p:spPr>
        <p:txBody>
          <a:bodyPr wrap="none" lIns="0" tIns="0" rIns="0" bIns="0" rtlCol="0" anchor="t"/>
          <a:lstStyle/>
          <a:p>
            <a:pPr indent="0" marL="0">
              <a:lnSpc>
                <a:spcPts val="5550"/>
              </a:lnSpc>
              <a:buNone/>
            </a:pPr>
            <a:r>
              <a:rPr lang="en-US" sz="4450" dirty="0">
                <a:solidFill>
                  <a:srgbClr val="3257B8"/>
                </a:solidFill>
                <a:latin typeface="Roboto Slab" pitchFamily="34" charset="0"/>
                <a:ea typeface="Roboto Slab" pitchFamily="34" charset="-122"/>
                <a:cs typeface="Roboto Slab" pitchFamily="34" charset="-120"/>
              </a:rPr>
              <a:t>Data Preprocessing</a:t>
            </a:r>
            <a:endParaRPr lang="en-US" sz="4450" dirty="0"/>
          </a:p>
        </p:txBody>
      </p:sp>
      <p:pic>
        <p:nvPicPr>
          <p:cNvPr id="3" name="Image 0" descr="preencoded.png">    </p:cNvPr>
          <p:cNvPicPr>
            <a:picLocks noChangeAspect="1"/>
          </p:cNvPicPr>
          <p:nvPr/>
        </p:nvPicPr>
        <p:blipFill>
          <a:blip r:embed="rId1"/>
          <a:stretch>
            <a:fillRect/>
          </a:stretch>
        </p:blipFill>
        <p:spPr>
          <a:xfrm>
            <a:off x="793790" y="2931081"/>
            <a:ext cx="4347567" cy="907256"/>
          </a:xfrm>
          <a:prstGeom prst="rect">
            <a:avLst/>
          </a:prstGeom>
        </p:spPr>
      </p:pic>
      <p:sp>
        <p:nvSpPr>
          <p:cNvPr id="4" name="Text 1"/>
          <p:cNvSpPr/>
          <p:nvPr/>
        </p:nvSpPr>
        <p:spPr>
          <a:xfrm>
            <a:off x="1020604" y="4178498"/>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15213F"/>
                </a:solidFill>
                <a:latin typeface="Roboto Slab" pitchFamily="34" charset="0"/>
                <a:ea typeface="Roboto Slab" pitchFamily="34" charset="-122"/>
                <a:cs typeface="Roboto Slab" pitchFamily="34" charset="-120"/>
              </a:rPr>
              <a:t>Text Normalization</a:t>
            </a:r>
            <a:endParaRPr lang="en-US" sz="2200" dirty="0"/>
          </a:p>
        </p:txBody>
      </p:sp>
      <p:sp>
        <p:nvSpPr>
          <p:cNvPr id="5" name="Text 2"/>
          <p:cNvSpPr/>
          <p:nvPr/>
        </p:nvSpPr>
        <p:spPr>
          <a:xfrm>
            <a:off x="1020604" y="4668917"/>
            <a:ext cx="3893939" cy="1451610"/>
          </a:xfrm>
          <a:prstGeom prst="rect">
            <a:avLst/>
          </a:prstGeom>
          <a:noFill/>
          <a:ln/>
        </p:spPr>
        <p:txBody>
          <a:bodyPr wrap="square" lIns="0" tIns="0" rIns="0" bIns="0" rtlCol="0" anchor="t"/>
          <a:lstStyle/>
          <a:p>
            <a:pPr algn="l" indent="0" marL="0">
              <a:lnSpc>
                <a:spcPts val="2850"/>
              </a:lnSpc>
              <a:buNone/>
            </a:pPr>
            <a:r>
              <a:rPr lang="en-US" sz="1750" dirty="0">
                <a:solidFill>
                  <a:srgbClr val="15213F"/>
                </a:solidFill>
                <a:latin typeface="Roboto" pitchFamily="34" charset="0"/>
                <a:ea typeface="Roboto" pitchFamily="34" charset="-122"/>
                <a:cs typeface="Roboto" pitchFamily="34" charset="-120"/>
              </a:rPr>
              <a:t>We removed diacritics and standardized text. We handled stop words effectively. This improved data consistency.</a:t>
            </a:r>
            <a:endParaRPr lang="en-US" sz="1750" dirty="0"/>
          </a:p>
        </p:txBody>
      </p:sp>
      <p:pic>
        <p:nvPicPr>
          <p:cNvPr id="6" name="Image 1" descr="preencoded.png">    </p:cNvPr>
          <p:cNvPicPr>
            <a:picLocks noChangeAspect="1"/>
          </p:cNvPicPr>
          <p:nvPr/>
        </p:nvPicPr>
        <p:blipFill>
          <a:blip r:embed="rId2"/>
          <a:stretch>
            <a:fillRect/>
          </a:stretch>
        </p:blipFill>
        <p:spPr>
          <a:xfrm>
            <a:off x="5141357" y="2931081"/>
            <a:ext cx="4347567" cy="907256"/>
          </a:xfrm>
          <a:prstGeom prst="rect">
            <a:avLst/>
          </a:prstGeom>
        </p:spPr>
      </p:pic>
      <p:sp>
        <p:nvSpPr>
          <p:cNvPr id="7" name="Text 3"/>
          <p:cNvSpPr/>
          <p:nvPr/>
        </p:nvSpPr>
        <p:spPr>
          <a:xfrm>
            <a:off x="5368171" y="4178498"/>
            <a:ext cx="3617714" cy="354330"/>
          </a:xfrm>
          <a:prstGeom prst="rect">
            <a:avLst/>
          </a:prstGeom>
          <a:noFill/>
          <a:ln/>
        </p:spPr>
        <p:txBody>
          <a:bodyPr wrap="none" lIns="0" tIns="0" rIns="0" bIns="0" rtlCol="0" anchor="t"/>
          <a:lstStyle/>
          <a:p>
            <a:pPr algn="l" indent="0" marL="0">
              <a:lnSpc>
                <a:spcPts val="2750"/>
              </a:lnSpc>
              <a:buNone/>
            </a:pPr>
            <a:r>
              <a:rPr lang="en-US" sz="2200" dirty="0">
                <a:solidFill>
                  <a:srgbClr val="15213F"/>
                </a:solidFill>
                <a:latin typeface="Roboto Slab" pitchFamily="34" charset="0"/>
                <a:ea typeface="Roboto Slab" pitchFamily="34" charset="-122"/>
                <a:cs typeface="Roboto Slab" pitchFamily="34" charset="-120"/>
              </a:rPr>
              <a:t>Tokenization &amp; Embedding</a:t>
            </a:r>
            <a:endParaRPr lang="en-US" sz="2200" dirty="0"/>
          </a:p>
        </p:txBody>
      </p:sp>
      <p:sp>
        <p:nvSpPr>
          <p:cNvPr id="8" name="Text 4"/>
          <p:cNvSpPr/>
          <p:nvPr/>
        </p:nvSpPr>
        <p:spPr>
          <a:xfrm>
            <a:off x="5368171" y="4668917"/>
            <a:ext cx="3893939" cy="1451610"/>
          </a:xfrm>
          <a:prstGeom prst="rect">
            <a:avLst/>
          </a:prstGeom>
          <a:noFill/>
          <a:ln/>
        </p:spPr>
        <p:txBody>
          <a:bodyPr wrap="square" lIns="0" tIns="0" rIns="0" bIns="0" rtlCol="0" anchor="t"/>
          <a:lstStyle/>
          <a:p>
            <a:pPr algn="l" indent="0" marL="0">
              <a:lnSpc>
                <a:spcPts val="2850"/>
              </a:lnSpc>
              <a:buNone/>
            </a:pPr>
            <a:r>
              <a:rPr lang="en-US" sz="1750" dirty="0">
                <a:solidFill>
                  <a:srgbClr val="15213F"/>
                </a:solidFill>
                <a:latin typeface="Roboto" pitchFamily="34" charset="0"/>
                <a:ea typeface="Roboto" pitchFamily="34" charset="-122"/>
                <a:cs typeface="Roboto" pitchFamily="34" charset="-120"/>
              </a:rPr>
              <a:t>Words were split into meaningful units. Word embeddings enhanced feature representation. This improved model accuracy.</a:t>
            </a:r>
            <a:endParaRPr lang="en-US" sz="1750" dirty="0"/>
          </a:p>
        </p:txBody>
      </p:sp>
      <p:pic>
        <p:nvPicPr>
          <p:cNvPr id="9" name="Image 2" descr="preencoded.png">    </p:cNvPr>
          <p:cNvPicPr>
            <a:picLocks noChangeAspect="1"/>
          </p:cNvPicPr>
          <p:nvPr/>
        </p:nvPicPr>
        <p:blipFill>
          <a:blip r:embed="rId3"/>
          <a:stretch>
            <a:fillRect/>
          </a:stretch>
        </p:blipFill>
        <p:spPr>
          <a:xfrm>
            <a:off x="9488924" y="2931081"/>
            <a:ext cx="4347567" cy="907256"/>
          </a:xfrm>
          <a:prstGeom prst="rect">
            <a:avLst/>
          </a:prstGeom>
        </p:spPr>
      </p:pic>
      <p:sp>
        <p:nvSpPr>
          <p:cNvPr id="10" name="Text 5"/>
          <p:cNvSpPr/>
          <p:nvPr/>
        </p:nvSpPr>
        <p:spPr>
          <a:xfrm>
            <a:off x="9715738" y="4178498"/>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15213F"/>
                </a:solidFill>
                <a:latin typeface="Roboto Slab" pitchFamily="34" charset="0"/>
                <a:ea typeface="Roboto Slab" pitchFamily="34" charset="-122"/>
                <a:cs typeface="Roboto Slab" pitchFamily="34" charset="-120"/>
              </a:rPr>
              <a:t>Numeric Data</a:t>
            </a:r>
            <a:endParaRPr lang="en-US" sz="2200" dirty="0"/>
          </a:p>
        </p:txBody>
      </p:sp>
      <p:sp>
        <p:nvSpPr>
          <p:cNvPr id="11" name="Text 6"/>
          <p:cNvSpPr/>
          <p:nvPr/>
        </p:nvSpPr>
        <p:spPr>
          <a:xfrm>
            <a:off x="9715738" y="4668917"/>
            <a:ext cx="3893939" cy="1451610"/>
          </a:xfrm>
          <a:prstGeom prst="rect">
            <a:avLst/>
          </a:prstGeom>
          <a:noFill/>
          <a:ln/>
        </p:spPr>
        <p:txBody>
          <a:bodyPr wrap="square" lIns="0" tIns="0" rIns="0" bIns="0" rtlCol="0" anchor="t"/>
          <a:lstStyle/>
          <a:p>
            <a:pPr algn="l" indent="0" marL="0">
              <a:lnSpc>
                <a:spcPts val="2850"/>
              </a:lnSpc>
              <a:buNone/>
            </a:pPr>
            <a:r>
              <a:rPr lang="en-US" sz="1750" dirty="0">
                <a:solidFill>
                  <a:srgbClr val="15213F"/>
                </a:solidFill>
                <a:latin typeface="Roboto" pitchFamily="34" charset="0"/>
                <a:ea typeface="Roboto" pitchFamily="34" charset="-122"/>
                <a:cs typeface="Roboto" pitchFamily="34" charset="-120"/>
              </a:rPr>
              <a:t>We scaled price features for model integration. This ensured proper data scaling. The process enhanced model performance.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2491740"/>
            <a:ext cx="5670590" cy="708779"/>
          </a:xfrm>
          <a:prstGeom prst="rect">
            <a:avLst/>
          </a:prstGeom>
          <a:noFill/>
          <a:ln/>
        </p:spPr>
        <p:txBody>
          <a:bodyPr wrap="none" lIns="0" tIns="0" rIns="0" bIns="0" rtlCol="0" anchor="t"/>
          <a:lstStyle/>
          <a:p>
            <a:pPr indent="0" marL="0">
              <a:lnSpc>
                <a:spcPts val="5550"/>
              </a:lnSpc>
              <a:buNone/>
            </a:pPr>
            <a:r>
              <a:rPr lang="en-US" sz="4450" dirty="0">
                <a:solidFill>
                  <a:srgbClr val="3257B8"/>
                </a:solidFill>
                <a:latin typeface="Roboto Slab" pitchFamily="34" charset="0"/>
                <a:ea typeface="Roboto Slab" pitchFamily="34" charset="-122"/>
                <a:cs typeface="Roboto Slab" pitchFamily="34" charset="-120"/>
              </a:rPr>
              <a:t>Model Architecture</a:t>
            </a:r>
            <a:endParaRPr lang="en-US" sz="4450" dirty="0"/>
          </a:p>
        </p:txBody>
      </p:sp>
      <p:sp>
        <p:nvSpPr>
          <p:cNvPr id="3" name="Shape 1"/>
          <p:cNvSpPr/>
          <p:nvPr/>
        </p:nvSpPr>
        <p:spPr>
          <a:xfrm>
            <a:off x="793790" y="3795832"/>
            <a:ext cx="510302" cy="510302"/>
          </a:xfrm>
          <a:prstGeom prst="roundRect">
            <a:avLst>
              <a:gd name="adj" fmla="val 6667"/>
            </a:avLst>
          </a:prstGeom>
          <a:solidFill>
            <a:srgbClr val="E9ECF2"/>
          </a:solidFill>
          <a:ln/>
        </p:spPr>
      </p:sp>
      <p:sp>
        <p:nvSpPr>
          <p:cNvPr id="4" name="Text 2"/>
          <p:cNvSpPr/>
          <p:nvPr/>
        </p:nvSpPr>
        <p:spPr>
          <a:xfrm>
            <a:off x="978813" y="3880842"/>
            <a:ext cx="140256" cy="340281"/>
          </a:xfrm>
          <a:prstGeom prst="rect">
            <a:avLst/>
          </a:prstGeom>
          <a:noFill/>
          <a:ln/>
        </p:spPr>
        <p:txBody>
          <a:bodyPr wrap="none" lIns="0" tIns="0" rIns="0" bIns="0" rtlCol="0" anchor="t"/>
          <a:lstStyle/>
          <a:p>
            <a:pPr algn="ctr" indent="0" marL="0">
              <a:lnSpc>
                <a:spcPts val="2650"/>
              </a:lnSpc>
              <a:buNone/>
            </a:pPr>
            <a:r>
              <a:rPr lang="en-US" sz="2650" dirty="0">
                <a:solidFill>
                  <a:srgbClr val="15213F"/>
                </a:solidFill>
                <a:latin typeface="Roboto Slab" pitchFamily="34" charset="0"/>
                <a:ea typeface="Roboto Slab" pitchFamily="34" charset="-122"/>
                <a:cs typeface="Roboto Slab" pitchFamily="34" charset="-120"/>
              </a:rPr>
              <a:t>1</a:t>
            </a:r>
            <a:endParaRPr lang="en-US" sz="2650" dirty="0"/>
          </a:p>
        </p:txBody>
      </p:sp>
      <p:sp>
        <p:nvSpPr>
          <p:cNvPr id="5" name="Text 3"/>
          <p:cNvSpPr/>
          <p:nvPr/>
        </p:nvSpPr>
        <p:spPr>
          <a:xfrm>
            <a:off x="1530906" y="3795832"/>
            <a:ext cx="3308747" cy="354330"/>
          </a:xfrm>
          <a:prstGeom prst="rect">
            <a:avLst/>
          </a:prstGeom>
          <a:noFill/>
          <a:ln/>
        </p:spPr>
        <p:txBody>
          <a:bodyPr wrap="none" lIns="0" tIns="0" rIns="0" bIns="0" rtlCol="0" anchor="t"/>
          <a:lstStyle/>
          <a:p>
            <a:pPr indent="0" marL="0">
              <a:lnSpc>
                <a:spcPts val="2750"/>
              </a:lnSpc>
              <a:buNone/>
            </a:pPr>
            <a:r>
              <a:rPr lang="en-US" sz="2200" dirty="0">
                <a:solidFill>
                  <a:srgbClr val="15213F"/>
                </a:solidFill>
                <a:latin typeface="Roboto Slab" pitchFamily="34" charset="0"/>
                <a:ea typeface="Roboto Slab" pitchFamily="34" charset="-122"/>
                <a:cs typeface="Roboto Slab" pitchFamily="34" charset="-120"/>
              </a:rPr>
              <a:t>Deep Learning Approach</a:t>
            </a:r>
            <a:endParaRPr lang="en-US" sz="2200" dirty="0"/>
          </a:p>
        </p:txBody>
      </p:sp>
      <p:sp>
        <p:nvSpPr>
          <p:cNvPr id="6" name="Text 4"/>
          <p:cNvSpPr/>
          <p:nvPr/>
        </p:nvSpPr>
        <p:spPr>
          <a:xfrm>
            <a:off x="1530906" y="4286250"/>
            <a:ext cx="3459242" cy="1088708"/>
          </a:xfrm>
          <a:prstGeom prst="rect">
            <a:avLst/>
          </a:prstGeom>
          <a:noFill/>
          <a:ln/>
        </p:spPr>
        <p:txBody>
          <a:bodyPr wrap="square" lIns="0" tIns="0" rIns="0" bIns="0" rtlCol="0" anchor="t"/>
          <a:lstStyle/>
          <a:p>
            <a:pPr indent="0" marL="0">
              <a:lnSpc>
                <a:spcPts val="2850"/>
              </a:lnSpc>
              <a:buNone/>
            </a:pPr>
            <a:r>
              <a:rPr lang="en-US" sz="1750" dirty="0">
                <a:solidFill>
                  <a:srgbClr val="15213F"/>
                </a:solidFill>
                <a:latin typeface="Roboto" pitchFamily="34" charset="0"/>
                <a:ea typeface="Roboto" pitchFamily="34" charset="-122"/>
                <a:cs typeface="Roboto" pitchFamily="34" charset="-120"/>
              </a:rPr>
              <a:t>We used RNN with Bidirectional LSTM &amp; GRU. They were used for sequence processing.</a:t>
            </a:r>
            <a:endParaRPr lang="en-US" sz="1750" dirty="0"/>
          </a:p>
        </p:txBody>
      </p:sp>
      <p:sp>
        <p:nvSpPr>
          <p:cNvPr id="7" name="Shape 5"/>
          <p:cNvSpPr/>
          <p:nvPr/>
        </p:nvSpPr>
        <p:spPr>
          <a:xfrm>
            <a:off x="5216962" y="3795832"/>
            <a:ext cx="510302" cy="510302"/>
          </a:xfrm>
          <a:prstGeom prst="roundRect">
            <a:avLst>
              <a:gd name="adj" fmla="val 6667"/>
            </a:avLst>
          </a:prstGeom>
          <a:solidFill>
            <a:srgbClr val="E9ECF2"/>
          </a:solidFill>
          <a:ln/>
        </p:spPr>
      </p:sp>
      <p:sp>
        <p:nvSpPr>
          <p:cNvPr id="8" name="Text 6"/>
          <p:cNvSpPr/>
          <p:nvPr/>
        </p:nvSpPr>
        <p:spPr>
          <a:xfrm>
            <a:off x="5378172" y="3880842"/>
            <a:ext cx="187881" cy="340281"/>
          </a:xfrm>
          <a:prstGeom prst="rect">
            <a:avLst/>
          </a:prstGeom>
          <a:noFill/>
          <a:ln/>
        </p:spPr>
        <p:txBody>
          <a:bodyPr wrap="none" lIns="0" tIns="0" rIns="0" bIns="0" rtlCol="0" anchor="t"/>
          <a:lstStyle/>
          <a:p>
            <a:pPr algn="ctr" indent="0" marL="0">
              <a:lnSpc>
                <a:spcPts val="2650"/>
              </a:lnSpc>
              <a:buNone/>
            </a:pPr>
            <a:r>
              <a:rPr lang="en-US" sz="2650" dirty="0">
                <a:solidFill>
                  <a:srgbClr val="15213F"/>
                </a:solidFill>
                <a:latin typeface="Roboto Slab" pitchFamily="34" charset="0"/>
                <a:ea typeface="Roboto Slab" pitchFamily="34" charset="-122"/>
                <a:cs typeface="Roboto Slab" pitchFamily="34" charset="-120"/>
              </a:rPr>
              <a:t>2</a:t>
            </a:r>
            <a:endParaRPr lang="en-US" sz="2650" dirty="0"/>
          </a:p>
        </p:txBody>
      </p:sp>
      <p:sp>
        <p:nvSpPr>
          <p:cNvPr id="9" name="Text 7"/>
          <p:cNvSpPr/>
          <p:nvPr/>
        </p:nvSpPr>
        <p:spPr>
          <a:xfrm>
            <a:off x="5954078" y="3795832"/>
            <a:ext cx="2835235" cy="354330"/>
          </a:xfrm>
          <a:prstGeom prst="rect">
            <a:avLst/>
          </a:prstGeom>
          <a:noFill/>
          <a:ln/>
        </p:spPr>
        <p:txBody>
          <a:bodyPr wrap="none" lIns="0" tIns="0" rIns="0" bIns="0" rtlCol="0" anchor="t"/>
          <a:lstStyle/>
          <a:p>
            <a:pPr indent="0" marL="0">
              <a:lnSpc>
                <a:spcPts val="2750"/>
              </a:lnSpc>
              <a:buNone/>
            </a:pPr>
            <a:r>
              <a:rPr lang="en-US" sz="2200" dirty="0">
                <a:solidFill>
                  <a:srgbClr val="15213F"/>
                </a:solidFill>
                <a:latin typeface="Roboto Slab" pitchFamily="34" charset="0"/>
                <a:ea typeface="Roboto Slab" pitchFamily="34" charset="-122"/>
                <a:cs typeface="Roboto Slab" pitchFamily="34" charset="-120"/>
              </a:rPr>
              <a:t>Why LSTM &amp; GRU?</a:t>
            </a:r>
            <a:endParaRPr lang="en-US" sz="2200" dirty="0"/>
          </a:p>
        </p:txBody>
      </p:sp>
      <p:sp>
        <p:nvSpPr>
          <p:cNvPr id="10" name="Text 8"/>
          <p:cNvSpPr/>
          <p:nvPr/>
        </p:nvSpPr>
        <p:spPr>
          <a:xfrm>
            <a:off x="5954078" y="4286250"/>
            <a:ext cx="3459242" cy="1451610"/>
          </a:xfrm>
          <a:prstGeom prst="rect">
            <a:avLst/>
          </a:prstGeom>
          <a:noFill/>
          <a:ln/>
        </p:spPr>
        <p:txBody>
          <a:bodyPr wrap="square" lIns="0" tIns="0" rIns="0" bIns="0" rtlCol="0" anchor="t"/>
          <a:lstStyle/>
          <a:p>
            <a:pPr indent="0" marL="0">
              <a:lnSpc>
                <a:spcPts val="2850"/>
              </a:lnSpc>
              <a:buNone/>
            </a:pPr>
            <a:r>
              <a:rPr lang="en-US" sz="1750" dirty="0">
                <a:solidFill>
                  <a:srgbClr val="15213F"/>
                </a:solidFill>
                <a:latin typeface="Roboto" pitchFamily="34" charset="0"/>
                <a:ea typeface="Roboto" pitchFamily="34" charset="-122"/>
                <a:cs typeface="Roboto" pitchFamily="34" charset="-120"/>
              </a:rPr>
              <a:t>They capture long-term dependencies. They are more effective than traditional ML models.</a:t>
            </a:r>
            <a:endParaRPr lang="en-US" sz="1750" dirty="0"/>
          </a:p>
        </p:txBody>
      </p:sp>
      <p:sp>
        <p:nvSpPr>
          <p:cNvPr id="11" name="Shape 9"/>
          <p:cNvSpPr/>
          <p:nvPr/>
        </p:nvSpPr>
        <p:spPr>
          <a:xfrm>
            <a:off x="9640133" y="3795832"/>
            <a:ext cx="510302" cy="510302"/>
          </a:xfrm>
          <a:prstGeom prst="roundRect">
            <a:avLst>
              <a:gd name="adj" fmla="val 6667"/>
            </a:avLst>
          </a:prstGeom>
          <a:solidFill>
            <a:srgbClr val="E9ECF2"/>
          </a:solidFill>
          <a:ln/>
        </p:spPr>
      </p:sp>
      <p:sp>
        <p:nvSpPr>
          <p:cNvPr id="12" name="Text 10"/>
          <p:cNvSpPr/>
          <p:nvPr/>
        </p:nvSpPr>
        <p:spPr>
          <a:xfrm>
            <a:off x="9803368" y="3880842"/>
            <a:ext cx="183713" cy="340281"/>
          </a:xfrm>
          <a:prstGeom prst="rect">
            <a:avLst/>
          </a:prstGeom>
          <a:noFill/>
          <a:ln/>
        </p:spPr>
        <p:txBody>
          <a:bodyPr wrap="none" lIns="0" tIns="0" rIns="0" bIns="0" rtlCol="0" anchor="t"/>
          <a:lstStyle/>
          <a:p>
            <a:pPr algn="ctr" indent="0" marL="0">
              <a:lnSpc>
                <a:spcPts val="2650"/>
              </a:lnSpc>
              <a:buNone/>
            </a:pPr>
            <a:r>
              <a:rPr lang="en-US" sz="2650" dirty="0">
                <a:solidFill>
                  <a:srgbClr val="15213F"/>
                </a:solidFill>
                <a:latin typeface="Roboto Slab" pitchFamily="34" charset="0"/>
                <a:ea typeface="Roboto Slab" pitchFamily="34" charset="-122"/>
                <a:cs typeface="Roboto Slab" pitchFamily="34" charset="-120"/>
              </a:rPr>
              <a:t>3</a:t>
            </a:r>
            <a:endParaRPr lang="en-US" sz="2650" dirty="0"/>
          </a:p>
        </p:txBody>
      </p:sp>
      <p:sp>
        <p:nvSpPr>
          <p:cNvPr id="13" name="Text 11"/>
          <p:cNvSpPr/>
          <p:nvPr/>
        </p:nvSpPr>
        <p:spPr>
          <a:xfrm>
            <a:off x="10377249" y="3795832"/>
            <a:ext cx="2835235" cy="354330"/>
          </a:xfrm>
          <a:prstGeom prst="rect">
            <a:avLst/>
          </a:prstGeom>
          <a:noFill/>
          <a:ln/>
        </p:spPr>
        <p:txBody>
          <a:bodyPr wrap="none" lIns="0" tIns="0" rIns="0" bIns="0" rtlCol="0" anchor="t"/>
          <a:lstStyle/>
          <a:p>
            <a:pPr indent="0" marL="0">
              <a:lnSpc>
                <a:spcPts val="2750"/>
              </a:lnSpc>
              <a:buNone/>
            </a:pPr>
            <a:r>
              <a:rPr lang="en-US" sz="2200" dirty="0">
                <a:solidFill>
                  <a:srgbClr val="15213F"/>
                </a:solidFill>
                <a:latin typeface="Roboto Slab" pitchFamily="34" charset="0"/>
                <a:ea typeface="Roboto Slab" pitchFamily="34" charset="-122"/>
                <a:cs typeface="Roboto Slab" pitchFamily="34" charset="-120"/>
              </a:rPr>
              <a:t>Temperature Scaling</a:t>
            </a:r>
            <a:endParaRPr lang="en-US" sz="2200" dirty="0"/>
          </a:p>
        </p:txBody>
      </p:sp>
      <p:sp>
        <p:nvSpPr>
          <p:cNvPr id="14" name="Text 12"/>
          <p:cNvSpPr/>
          <p:nvPr/>
        </p:nvSpPr>
        <p:spPr>
          <a:xfrm>
            <a:off x="10377249" y="4286250"/>
            <a:ext cx="3459242" cy="1088708"/>
          </a:xfrm>
          <a:prstGeom prst="rect">
            <a:avLst/>
          </a:prstGeom>
          <a:noFill/>
          <a:ln/>
        </p:spPr>
        <p:txBody>
          <a:bodyPr wrap="square" lIns="0" tIns="0" rIns="0" bIns="0" rtlCol="0" anchor="t"/>
          <a:lstStyle/>
          <a:p>
            <a:pPr indent="0" marL="0">
              <a:lnSpc>
                <a:spcPts val="2850"/>
              </a:lnSpc>
              <a:buNone/>
            </a:pPr>
            <a:r>
              <a:rPr lang="en-US" sz="1750" dirty="0">
                <a:solidFill>
                  <a:srgbClr val="15213F"/>
                </a:solidFill>
                <a:latin typeface="Roboto" pitchFamily="34" charset="0"/>
                <a:ea typeface="Roboto" pitchFamily="34" charset="-122"/>
                <a:cs typeface="Roboto" pitchFamily="34" charset="-120"/>
              </a:rPr>
              <a:t>Confidence scores were adjusted to avoid overconfidence. This improved prediction reliability.</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797248"/>
            <a:ext cx="5881092" cy="708779"/>
          </a:xfrm>
          <a:prstGeom prst="rect">
            <a:avLst/>
          </a:prstGeom>
          <a:noFill/>
          <a:ln/>
        </p:spPr>
        <p:txBody>
          <a:bodyPr wrap="none" lIns="0" tIns="0" rIns="0" bIns="0" rtlCol="0" anchor="t"/>
          <a:lstStyle/>
          <a:p>
            <a:pPr indent="0" marL="0">
              <a:lnSpc>
                <a:spcPts val="5550"/>
              </a:lnSpc>
              <a:buNone/>
            </a:pPr>
            <a:r>
              <a:rPr lang="en-US" sz="4450" dirty="0">
                <a:solidFill>
                  <a:srgbClr val="3257B8"/>
                </a:solidFill>
                <a:latin typeface="Roboto Slab" pitchFamily="34" charset="0"/>
                <a:ea typeface="Roboto Slab" pitchFamily="34" charset="-122"/>
                <a:cs typeface="Roboto Slab" pitchFamily="34" charset="-120"/>
              </a:rPr>
              <a:t>Training &amp; Evaluation</a:t>
            </a:r>
            <a:endParaRPr lang="en-US" sz="4450" dirty="0"/>
          </a:p>
        </p:txBody>
      </p:sp>
      <p:sp>
        <p:nvSpPr>
          <p:cNvPr id="3" name="Text 1"/>
          <p:cNvSpPr/>
          <p:nvPr/>
        </p:nvSpPr>
        <p:spPr>
          <a:xfrm>
            <a:off x="793790" y="3073003"/>
            <a:ext cx="2835235" cy="354330"/>
          </a:xfrm>
          <a:prstGeom prst="rect">
            <a:avLst/>
          </a:prstGeom>
          <a:noFill/>
          <a:ln/>
        </p:spPr>
        <p:txBody>
          <a:bodyPr wrap="none" lIns="0" tIns="0" rIns="0" bIns="0" rtlCol="0" anchor="t"/>
          <a:lstStyle/>
          <a:p>
            <a:pPr indent="0" marL="0">
              <a:lnSpc>
                <a:spcPts val="2750"/>
              </a:lnSpc>
              <a:buNone/>
            </a:pPr>
            <a:r>
              <a:rPr lang="en-US" sz="2200" dirty="0">
                <a:solidFill>
                  <a:srgbClr val="3257B8"/>
                </a:solidFill>
                <a:latin typeface="Roboto Slab" pitchFamily="34" charset="0"/>
                <a:ea typeface="Roboto Slab" pitchFamily="34" charset="-122"/>
                <a:cs typeface="Roboto Slab" pitchFamily="34" charset="-120"/>
              </a:rPr>
              <a:t>Model Training</a:t>
            </a:r>
            <a:endParaRPr lang="en-US" sz="2200" dirty="0"/>
          </a:p>
        </p:txBody>
      </p:sp>
      <p:sp>
        <p:nvSpPr>
          <p:cNvPr id="4" name="Text 2"/>
          <p:cNvSpPr/>
          <p:nvPr/>
        </p:nvSpPr>
        <p:spPr>
          <a:xfrm>
            <a:off x="793790" y="3654147"/>
            <a:ext cx="6244709" cy="1088708"/>
          </a:xfrm>
          <a:prstGeom prst="rect">
            <a:avLst/>
          </a:prstGeom>
          <a:noFill/>
          <a:ln/>
        </p:spPr>
        <p:txBody>
          <a:bodyPr wrap="square" lIns="0" tIns="0" rIns="0" bIns="0" rtlCol="0" anchor="t"/>
          <a:lstStyle/>
          <a:p>
            <a:pPr indent="0" marL="0">
              <a:lnSpc>
                <a:spcPts val="2850"/>
              </a:lnSpc>
              <a:buNone/>
            </a:pPr>
            <a:r>
              <a:rPr lang="en-US" sz="1750" b="1" dirty="0">
                <a:solidFill>
                  <a:srgbClr val="15213F"/>
                </a:solidFill>
                <a:latin typeface="Roboto" pitchFamily="34" charset="0"/>
                <a:ea typeface="Roboto" pitchFamily="34" charset="-122"/>
                <a:cs typeface="Roboto" pitchFamily="34" charset="-120"/>
              </a:rPr>
              <a:t>Approach</a:t>
            </a:r>
            <a:pPr indent="0" marL="0">
              <a:lnSpc>
                <a:spcPts val="2850"/>
              </a:lnSpc>
              <a:buNone/>
            </a:pPr>
            <a:r>
              <a:rPr lang="en-US" sz="1750" dirty="0">
                <a:solidFill>
                  <a:srgbClr val="15213F"/>
                </a:solidFill>
                <a:latin typeface="Roboto" pitchFamily="34" charset="0"/>
                <a:ea typeface="Roboto" pitchFamily="34" charset="-122"/>
                <a:cs typeface="Roboto" pitchFamily="34" charset="-120"/>
              </a:rPr>
              <a:t>: Utilized a train-test split for SKU classification, ensuring class balance for fairness in both training and evaluation.</a:t>
            </a:r>
            <a:endParaRPr lang="en-US" sz="1750" dirty="0"/>
          </a:p>
        </p:txBody>
      </p:sp>
      <p:sp>
        <p:nvSpPr>
          <p:cNvPr id="5" name="Text 3"/>
          <p:cNvSpPr/>
          <p:nvPr/>
        </p:nvSpPr>
        <p:spPr>
          <a:xfrm>
            <a:off x="7599521" y="3073003"/>
            <a:ext cx="2835235" cy="354330"/>
          </a:xfrm>
          <a:prstGeom prst="rect">
            <a:avLst/>
          </a:prstGeom>
          <a:noFill/>
          <a:ln/>
        </p:spPr>
        <p:txBody>
          <a:bodyPr wrap="none" lIns="0" tIns="0" rIns="0" bIns="0" rtlCol="0" anchor="t"/>
          <a:lstStyle/>
          <a:p>
            <a:pPr indent="0" marL="0">
              <a:lnSpc>
                <a:spcPts val="2750"/>
              </a:lnSpc>
              <a:buNone/>
            </a:pPr>
            <a:r>
              <a:rPr lang="en-US" sz="2200" dirty="0">
                <a:solidFill>
                  <a:srgbClr val="3257B8"/>
                </a:solidFill>
                <a:latin typeface="Roboto Slab" pitchFamily="34" charset="0"/>
                <a:ea typeface="Roboto Slab" pitchFamily="34" charset="-122"/>
                <a:cs typeface="Roboto Slab" pitchFamily="34" charset="-120"/>
              </a:rPr>
              <a:t>Performance Metrics</a:t>
            </a:r>
            <a:endParaRPr lang="en-US" sz="2200" dirty="0"/>
          </a:p>
        </p:txBody>
      </p:sp>
      <p:sp>
        <p:nvSpPr>
          <p:cNvPr id="6" name="Text 4"/>
          <p:cNvSpPr/>
          <p:nvPr/>
        </p:nvSpPr>
        <p:spPr>
          <a:xfrm>
            <a:off x="7599521" y="3654147"/>
            <a:ext cx="6244709" cy="725805"/>
          </a:xfrm>
          <a:prstGeom prst="rect">
            <a:avLst/>
          </a:prstGeom>
          <a:noFill/>
          <a:ln/>
        </p:spPr>
        <p:txBody>
          <a:bodyPr wrap="square" lIns="0" tIns="0" rIns="0" bIns="0" rtlCol="0" anchor="t"/>
          <a:lstStyle/>
          <a:p>
            <a:pPr marL="342900" indent="-342900">
              <a:lnSpc>
                <a:spcPts val="2850"/>
              </a:lnSpc>
              <a:buSzPct val="100000"/>
              <a:buChar char="•"/>
            </a:pPr>
            <a:r>
              <a:rPr lang="en-US" sz="1750" b="1" dirty="0">
                <a:solidFill>
                  <a:srgbClr val="15213F"/>
                </a:solidFill>
                <a:latin typeface="Roboto" pitchFamily="34" charset="0"/>
                <a:ea typeface="Roboto" pitchFamily="34" charset="-122"/>
                <a:cs typeface="Roboto" pitchFamily="34" charset="-120"/>
              </a:rPr>
              <a:t>Confidence Score</a:t>
            </a:r>
            <a:pPr indent="0" marL="0">
              <a:lnSpc>
                <a:spcPts val="2850"/>
              </a:lnSpc>
              <a:buNone/>
            </a:pPr>
            <a:r>
              <a:rPr lang="en-US" sz="1750" dirty="0">
                <a:solidFill>
                  <a:srgbClr val="15213F"/>
                </a:solidFill>
                <a:latin typeface="Roboto" pitchFamily="34" charset="0"/>
                <a:ea typeface="Roboto" pitchFamily="34" charset="-122"/>
                <a:cs typeface="Roboto" pitchFamily="34" charset="-120"/>
              </a:rPr>
              <a:t>: Most values were high, indicating reliable predictions.</a:t>
            </a:r>
            <a:endParaRPr lang="en-US" sz="1750" dirty="0"/>
          </a:p>
        </p:txBody>
      </p:sp>
      <p:sp>
        <p:nvSpPr>
          <p:cNvPr id="7" name="Text 5"/>
          <p:cNvSpPr/>
          <p:nvPr/>
        </p:nvSpPr>
        <p:spPr>
          <a:xfrm>
            <a:off x="7599521" y="4459248"/>
            <a:ext cx="6244709" cy="725805"/>
          </a:xfrm>
          <a:prstGeom prst="rect">
            <a:avLst/>
          </a:prstGeom>
          <a:noFill/>
          <a:ln/>
        </p:spPr>
        <p:txBody>
          <a:bodyPr wrap="square" lIns="0" tIns="0" rIns="0" bIns="0" rtlCol="0" anchor="t"/>
          <a:lstStyle/>
          <a:p>
            <a:pPr marL="342900" indent="-342900">
              <a:lnSpc>
                <a:spcPts val="2850"/>
              </a:lnSpc>
              <a:buSzPct val="100000"/>
              <a:buChar char="•"/>
            </a:pPr>
            <a:r>
              <a:rPr lang="en-US" sz="1750" b="1" dirty="0">
                <a:solidFill>
                  <a:srgbClr val="15213F"/>
                </a:solidFill>
                <a:latin typeface="Roboto" pitchFamily="34" charset="0"/>
                <a:ea typeface="Roboto" pitchFamily="34" charset="-122"/>
                <a:cs typeface="Roboto" pitchFamily="34" charset="-120"/>
              </a:rPr>
              <a:t>Levenshtein Similarity Score</a:t>
            </a:r>
            <a:pPr indent="0" marL="0">
              <a:lnSpc>
                <a:spcPts val="2850"/>
              </a:lnSpc>
              <a:buNone/>
            </a:pPr>
            <a:r>
              <a:rPr lang="en-US" sz="1750" dirty="0">
                <a:solidFill>
                  <a:srgbClr val="15213F"/>
                </a:solidFill>
                <a:latin typeface="Roboto" pitchFamily="34" charset="0"/>
                <a:ea typeface="Roboto" pitchFamily="34" charset="-122"/>
                <a:cs typeface="Roboto" pitchFamily="34" charset="-120"/>
              </a:rPr>
              <a:t>: Some values were low, reflecting the need for improvement.</a:t>
            </a:r>
            <a:endParaRPr lang="en-US" sz="1750" dirty="0"/>
          </a:p>
        </p:txBody>
      </p:sp>
      <p:sp>
        <p:nvSpPr>
          <p:cNvPr id="8" name="Text 6"/>
          <p:cNvSpPr/>
          <p:nvPr/>
        </p:nvSpPr>
        <p:spPr>
          <a:xfrm>
            <a:off x="7599521" y="5264348"/>
            <a:ext cx="6244709" cy="1088708"/>
          </a:xfrm>
          <a:prstGeom prst="rect">
            <a:avLst/>
          </a:prstGeom>
          <a:noFill/>
          <a:ln/>
        </p:spPr>
        <p:txBody>
          <a:bodyPr wrap="square" lIns="0" tIns="0" rIns="0" bIns="0" rtlCol="0" anchor="t"/>
          <a:lstStyle/>
          <a:p>
            <a:pPr marL="342900" indent="-342900">
              <a:lnSpc>
                <a:spcPts val="2850"/>
              </a:lnSpc>
              <a:buSzPct val="100000"/>
              <a:buChar char="•"/>
            </a:pPr>
            <a:r>
              <a:rPr lang="en-US" sz="1750" b="1" dirty="0">
                <a:solidFill>
                  <a:srgbClr val="15213F"/>
                </a:solidFill>
                <a:latin typeface="Roboto" pitchFamily="34" charset="0"/>
                <a:ea typeface="Roboto" pitchFamily="34" charset="-122"/>
                <a:cs typeface="Roboto" pitchFamily="34" charset="-120"/>
              </a:rPr>
              <a:t>Strategy</a:t>
            </a:r>
            <a:pPr indent="0" marL="0">
              <a:lnSpc>
                <a:spcPts val="2850"/>
              </a:lnSpc>
              <a:buNone/>
            </a:pPr>
            <a:r>
              <a:rPr lang="en-US" sz="1750" dirty="0">
                <a:solidFill>
                  <a:srgbClr val="15213F"/>
                </a:solidFill>
                <a:latin typeface="Roboto" pitchFamily="34" charset="0"/>
                <a:ea typeface="Roboto" pitchFamily="34" charset="-122"/>
                <a:cs typeface="Roboto" pitchFamily="34" charset="-120"/>
              </a:rPr>
              <a:t>: Combined confidence score and Levenshtein similarity using a </a:t>
            </a:r>
            <a:pPr indent="0" marL="0">
              <a:lnSpc>
                <a:spcPts val="2850"/>
              </a:lnSpc>
              <a:buNone/>
            </a:pPr>
            <a:r>
              <a:rPr lang="en-US" sz="1750" b="1" dirty="0">
                <a:solidFill>
                  <a:srgbClr val="15213F"/>
                </a:solidFill>
                <a:latin typeface="Roboto" pitchFamily="34" charset="0"/>
                <a:ea typeface="Roboto" pitchFamily="34" charset="-122"/>
                <a:cs typeface="Roboto" pitchFamily="34" charset="-120"/>
              </a:rPr>
              <a:t>weighted average</a:t>
            </a:r>
            <a:pPr indent="0" marL="0">
              <a:lnSpc>
                <a:spcPts val="2850"/>
              </a:lnSpc>
              <a:buNone/>
            </a:pPr>
            <a:r>
              <a:rPr lang="en-US" sz="1750" dirty="0">
                <a:solidFill>
                  <a:srgbClr val="15213F"/>
                </a:solidFill>
                <a:latin typeface="Roboto" pitchFamily="34" charset="0"/>
                <a:ea typeface="Roboto" pitchFamily="34" charset="-122"/>
                <a:cs typeface="Roboto" pitchFamily="34" charset="-120"/>
              </a:rPr>
              <a:t> to refine overall performance and improve prediction accuracy.</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1872258"/>
            <a:ext cx="7556421" cy="1417558"/>
          </a:xfrm>
          <a:prstGeom prst="rect">
            <a:avLst/>
          </a:prstGeom>
          <a:noFill/>
          <a:ln/>
        </p:spPr>
        <p:txBody>
          <a:bodyPr wrap="square" lIns="0" tIns="0" rIns="0" bIns="0" rtlCol="0" anchor="t"/>
          <a:lstStyle/>
          <a:p>
            <a:pPr indent="0" marL="0">
              <a:lnSpc>
                <a:spcPts val="5550"/>
              </a:lnSpc>
              <a:buNone/>
            </a:pPr>
            <a:r>
              <a:rPr lang="en-US" sz="4450" dirty="0">
                <a:solidFill>
                  <a:srgbClr val="3257B8"/>
                </a:solidFill>
                <a:latin typeface="Roboto Slab" pitchFamily="34" charset="0"/>
                <a:ea typeface="Roboto Slab" pitchFamily="34" charset="-122"/>
                <a:cs typeface="Roboto Slab" pitchFamily="34" charset="-120"/>
              </a:rPr>
              <a:t>Handling Unknown Products &amp; Mismatches</a:t>
            </a:r>
            <a:endParaRPr lang="en-US" sz="4450" dirty="0"/>
          </a:p>
        </p:txBody>
      </p:sp>
      <p:pic>
        <p:nvPicPr>
          <p:cNvPr id="4" name="Image 1" descr="preencoded.png">    </p:cNvPr>
          <p:cNvPicPr>
            <a:picLocks noChangeAspect="1"/>
          </p:cNvPicPr>
          <p:nvPr/>
        </p:nvPicPr>
        <p:blipFill>
          <a:blip r:embed="rId2"/>
          <a:stretch>
            <a:fillRect/>
          </a:stretch>
        </p:blipFill>
        <p:spPr>
          <a:xfrm>
            <a:off x="793790" y="3629978"/>
            <a:ext cx="566976" cy="566976"/>
          </a:xfrm>
          <a:prstGeom prst="rect">
            <a:avLst/>
          </a:prstGeom>
        </p:spPr>
      </p:pic>
      <p:sp>
        <p:nvSpPr>
          <p:cNvPr id="5" name="Text 1"/>
          <p:cNvSpPr/>
          <p:nvPr/>
        </p:nvSpPr>
        <p:spPr>
          <a:xfrm>
            <a:off x="793790" y="4423767"/>
            <a:ext cx="3608070" cy="708660"/>
          </a:xfrm>
          <a:prstGeom prst="rect">
            <a:avLst/>
          </a:prstGeom>
          <a:noFill/>
          <a:ln/>
        </p:spPr>
        <p:txBody>
          <a:bodyPr wrap="square" lIns="0" tIns="0" rIns="0" bIns="0" rtlCol="0" anchor="t"/>
          <a:lstStyle/>
          <a:p>
            <a:pPr algn="l" indent="0" marL="0">
              <a:lnSpc>
                <a:spcPts val="2750"/>
              </a:lnSpc>
              <a:buNone/>
            </a:pPr>
            <a:r>
              <a:rPr lang="en-US" sz="2200" dirty="0">
                <a:solidFill>
                  <a:srgbClr val="15213F"/>
                </a:solidFill>
                <a:latin typeface="Roboto Slab" pitchFamily="34" charset="0"/>
                <a:ea typeface="Roboto Slab" pitchFamily="34" charset="-122"/>
                <a:cs typeface="Roboto Slab" pitchFamily="34" charset="-120"/>
              </a:rPr>
              <a:t>Confidence-Based Filtering</a:t>
            </a:r>
            <a:endParaRPr lang="en-US" sz="2200" dirty="0"/>
          </a:p>
        </p:txBody>
      </p:sp>
      <p:sp>
        <p:nvSpPr>
          <p:cNvPr id="6" name="Text 2"/>
          <p:cNvSpPr/>
          <p:nvPr/>
        </p:nvSpPr>
        <p:spPr>
          <a:xfrm>
            <a:off x="793790" y="5268516"/>
            <a:ext cx="3608070" cy="1088708"/>
          </a:xfrm>
          <a:prstGeom prst="rect">
            <a:avLst/>
          </a:prstGeom>
          <a:noFill/>
          <a:ln/>
        </p:spPr>
        <p:txBody>
          <a:bodyPr wrap="square" lIns="0" tIns="0" rIns="0" bIns="0" rtlCol="0" anchor="t"/>
          <a:lstStyle/>
          <a:p>
            <a:pPr algn="l" indent="0" marL="0">
              <a:lnSpc>
                <a:spcPts val="2850"/>
              </a:lnSpc>
              <a:buNone/>
            </a:pPr>
            <a:r>
              <a:rPr lang="en-US" sz="1750" dirty="0">
                <a:solidFill>
                  <a:srgbClr val="15213F"/>
                </a:solidFill>
                <a:latin typeface="Roboto" pitchFamily="34" charset="0"/>
                <a:ea typeface="Roboto" pitchFamily="34" charset="-122"/>
                <a:cs typeface="Roboto" pitchFamily="34" charset="-120"/>
              </a:rPr>
              <a:t>Thresholding identified uncertain classifications. This helped flag ambiguous cases.</a:t>
            </a:r>
            <a:endParaRPr lang="en-US" sz="1750" dirty="0"/>
          </a:p>
        </p:txBody>
      </p:sp>
      <p:pic>
        <p:nvPicPr>
          <p:cNvPr id="7" name="Image 2" descr="preencoded.png">    </p:cNvPr>
          <p:cNvPicPr>
            <a:picLocks noChangeAspect="1"/>
          </p:cNvPicPr>
          <p:nvPr/>
        </p:nvPicPr>
        <p:blipFill>
          <a:blip r:embed="rId3"/>
          <a:stretch>
            <a:fillRect/>
          </a:stretch>
        </p:blipFill>
        <p:spPr>
          <a:xfrm>
            <a:off x="4742021" y="3629978"/>
            <a:ext cx="566976" cy="566976"/>
          </a:xfrm>
          <a:prstGeom prst="rect">
            <a:avLst/>
          </a:prstGeom>
        </p:spPr>
      </p:pic>
      <p:sp>
        <p:nvSpPr>
          <p:cNvPr id="8" name="Text 3"/>
          <p:cNvSpPr/>
          <p:nvPr/>
        </p:nvSpPr>
        <p:spPr>
          <a:xfrm>
            <a:off x="4742021" y="4423767"/>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15213F"/>
                </a:solidFill>
                <a:latin typeface="Roboto Slab" pitchFamily="34" charset="0"/>
                <a:ea typeface="Roboto Slab" pitchFamily="34" charset="-122"/>
                <a:cs typeface="Roboto Slab" pitchFamily="34" charset="-120"/>
              </a:rPr>
              <a:t>SequenceMatcher</a:t>
            </a:r>
            <a:endParaRPr lang="en-US" sz="2200" dirty="0"/>
          </a:p>
        </p:txBody>
      </p:sp>
      <p:sp>
        <p:nvSpPr>
          <p:cNvPr id="9" name="Text 4"/>
          <p:cNvSpPr/>
          <p:nvPr/>
        </p:nvSpPr>
        <p:spPr>
          <a:xfrm>
            <a:off x="4742021" y="4914186"/>
            <a:ext cx="3608189" cy="1088708"/>
          </a:xfrm>
          <a:prstGeom prst="rect">
            <a:avLst/>
          </a:prstGeom>
          <a:noFill/>
          <a:ln/>
        </p:spPr>
        <p:txBody>
          <a:bodyPr wrap="square" lIns="0" tIns="0" rIns="0" bIns="0" rtlCol="0" anchor="t"/>
          <a:lstStyle/>
          <a:p>
            <a:pPr algn="l" indent="0" marL="0">
              <a:lnSpc>
                <a:spcPts val="2850"/>
              </a:lnSpc>
              <a:buNone/>
            </a:pPr>
            <a:r>
              <a:rPr lang="en-US" sz="1750" dirty="0">
                <a:solidFill>
                  <a:srgbClr val="15213F"/>
                </a:solidFill>
                <a:latin typeface="Roboto" pitchFamily="34" charset="0"/>
                <a:ea typeface="Roboto" pitchFamily="34" charset="-122"/>
                <a:cs typeface="Roboto" pitchFamily="34" charset="-120"/>
              </a:rPr>
              <a:t>New products were compared with existing SKUs. Similarity matching aided identification.</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224076" y="1596628"/>
            <a:ext cx="5038249" cy="5038249"/>
          </a:xfrm>
          <a:prstGeom prst="rect">
            <a:avLst/>
          </a:prstGeom>
        </p:spPr>
      </p:pic>
      <p:sp>
        <p:nvSpPr>
          <p:cNvPr id="3" name="Text 0"/>
          <p:cNvSpPr/>
          <p:nvPr/>
        </p:nvSpPr>
        <p:spPr>
          <a:xfrm>
            <a:off x="6114098" y="493157"/>
            <a:ext cx="5379720" cy="560427"/>
          </a:xfrm>
          <a:prstGeom prst="rect">
            <a:avLst/>
          </a:prstGeom>
          <a:noFill/>
          <a:ln/>
        </p:spPr>
        <p:txBody>
          <a:bodyPr wrap="none" lIns="0" tIns="0" rIns="0" bIns="0" rtlCol="0" anchor="t"/>
          <a:lstStyle/>
          <a:p>
            <a:pPr indent="0" marL="0">
              <a:lnSpc>
                <a:spcPts val="4400"/>
              </a:lnSpc>
              <a:buNone/>
            </a:pPr>
            <a:r>
              <a:rPr lang="en-US" sz="3500" dirty="0">
                <a:solidFill>
                  <a:srgbClr val="3257B8"/>
                </a:solidFill>
                <a:latin typeface="Roboto Slab" pitchFamily="34" charset="0"/>
                <a:ea typeface="Roboto Slab" pitchFamily="34" charset="-122"/>
                <a:cs typeface="Roboto Slab" pitchFamily="34" charset="-120"/>
              </a:rPr>
              <a:t>Results &amp; Key Takeaways</a:t>
            </a:r>
            <a:endParaRPr lang="en-US" sz="3500" dirty="0"/>
          </a:p>
        </p:txBody>
      </p:sp>
      <p:sp>
        <p:nvSpPr>
          <p:cNvPr id="4" name="Shape 1"/>
          <p:cNvSpPr/>
          <p:nvPr/>
        </p:nvSpPr>
        <p:spPr>
          <a:xfrm>
            <a:off x="6371630" y="1322546"/>
            <a:ext cx="22860" cy="6415802"/>
          </a:xfrm>
          <a:prstGeom prst="roundRect">
            <a:avLst>
              <a:gd name="adj" fmla="val 117681"/>
            </a:avLst>
          </a:prstGeom>
          <a:solidFill>
            <a:srgbClr val="CFD2D8"/>
          </a:solidFill>
          <a:ln/>
        </p:spPr>
      </p:sp>
      <p:sp>
        <p:nvSpPr>
          <p:cNvPr id="5" name="Shape 2"/>
          <p:cNvSpPr/>
          <p:nvPr/>
        </p:nvSpPr>
        <p:spPr>
          <a:xfrm>
            <a:off x="6561951" y="1714500"/>
            <a:ext cx="627698" cy="22860"/>
          </a:xfrm>
          <a:prstGeom prst="roundRect">
            <a:avLst>
              <a:gd name="adj" fmla="val 117681"/>
            </a:avLst>
          </a:prstGeom>
          <a:solidFill>
            <a:srgbClr val="CFD2D8"/>
          </a:solidFill>
          <a:ln/>
        </p:spPr>
      </p:sp>
      <p:sp>
        <p:nvSpPr>
          <p:cNvPr id="6" name="Shape 3"/>
          <p:cNvSpPr/>
          <p:nvPr/>
        </p:nvSpPr>
        <p:spPr>
          <a:xfrm>
            <a:off x="6181308" y="1524238"/>
            <a:ext cx="403503" cy="403503"/>
          </a:xfrm>
          <a:prstGeom prst="roundRect">
            <a:avLst>
              <a:gd name="adj" fmla="val 6667"/>
            </a:avLst>
          </a:prstGeom>
          <a:solidFill>
            <a:srgbClr val="E9ECF2"/>
          </a:solidFill>
          <a:ln/>
        </p:spPr>
      </p:sp>
      <p:sp>
        <p:nvSpPr>
          <p:cNvPr id="7" name="Text 4"/>
          <p:cNvSpPr/>
          <p:nvPr/>
        </p:nvSpPr>
        <p:spPr>
          <a:xfrm>
            <a:off x="6327636" y="1591508"/>
            <a:ext cx="110847" cy="268962"/>
          </a:xfrm>
          <a:prstGeom prst="rect">
            <a:avLst/>
          </a:prstGeom>
          <a:noFill/>
          <a:ln/>
        </p:spPr>
        <p:txBody>
          <a:bodyPr wrap="none" lIns="0" tIns="0" rIns="0" bIns="0" rtlCol="0" anchor="t"/>
          <a:lstStyle/>
          <a:p>
            <a:pPr algn="ctr" indent="0" marL="0">
              <a:lnSpc>
                <a:spcPts val="2100"/>
              </a:lnSpc>
              <a:buNone/>
            </a:pPr>
            <a:r>
              <a:rPr lang="en-US" sz="2100" dirty="0">
                <a:solidFill>
                  <a:srgbClr val="15213F"/>
                </a:solidFill>
                <a:latin typeface="Roboto Slab" pitchFamily="34" charset="0"/>
                <a:ea typeface="Roboto Slab" pitchFamily="34" charset="-122"/>
                <a:cs typeface="Roboto Slab" pitchFamily="34" charset="-120"/>
              </a:rPr>
              <a:t>1</a:t>
            </a:r>
            <a:endParaRPr lang="en-US" sz="2100" dirty="0"/>
          </a:p>
        </p:txBody>
      </p:sp>
      <p:sp>
        <p:nvSpPr>
          <p:cNvPr id="8" name="Text 5"/>
          <p:cNvSpPr/>
          <p:nvPr/>
        </p:nvSpPr>
        <p:spPr>
          <a:xfrm>
            <a:off x="7369373" y="1501854"/>
            <a:ext cx="2241709" cy="280154"/>
          </a:xfrm>
          <a:prstGeom prst="rect">
            <a:avLst/>
          </a:prstGeom>
          <a:noFill/>
          <a:ln/>
        </p:spPr>
        <p:txBody>
          <a:bodyPr wrap="none" lIns="0" tIns="0" rIns="0" bIns="0" rtlCol="0" anchor="t"/>
          <a:lstStyle/>
          <a:p>
            <a:pPr algn="l" indent="0" marL="0">
              <a:lnSpc>
                <a:spcPts val="2200"/>
              </a:lnSpc>
              <a:buNone/>
            </a:pPr>
            <a:r>
              <a:rPr lang="en-US" sz="1750" dirty="0">
                <a:solidFill>
                  <a:srgbClr val="15213F"/>
                </a:solidFill>
                <a:latin typeface="Roboto Slab" pitchFamily="34" charset="0"/>
                <a:ea typeface="Roboto Slab" pitchFamily="34" charset="-122"/>
                <a:cs typeface="Roboto Slab" pitchFamily="34" charset="-120"/>
              </a:rPr>
              <a:t>Model Performance</a:t>
            </a:r>
            <a:endParaRPr lang="en-US" sz="1750" dirty="0"/>
          </a:p>
        </p:txBody>
      </p:sp>
      <p:sp>
        <p:nvSpPr>
          <p:cNvPr id="9" name="Text 6"/>
          <p:cNvSpPr/>
          <p:nvPr/>
        </p:nvSpPr>
        <p:spPr>
          <a:xfrm>
            <a:off x="7369373" y="1889522"/>
            <a:ext cx="6633329" cy="573643"/>
          </a:xfrm>
          <a:prstGeom prst="rect">
            <a:avLst/>
          </a:prstGeom>
          <a:noFill/>
          <a:ln/>
        </p:spPr>
        <p:txBody>
          <a:bodyPr wrap="square" lIns="0" tIns="0" rIns="0" bIns="0" rtlCol="0" anchor="t"/>
          <a:lstStyle/>
          <a:p>
            <a:pPr algn="l" indent="0" marL="0">
              <a:lnSpc>
                <a:spcPts val="2250"/>
              </a:lnSpc>
              <a:buNone/>
            </a:pPr>
            <a:r>
              <a:rPr lang="en-US" sz="1400" dirty="0">
                <a:solidFill>
                  <a:srgbClr val="15213F"/>
                </a:solidFill>
                <a:latin typeface="Roboto" pitchFamily="34" charset="0"/>
                <a:ea typeface="Roboto" pitchFamily="34" charset="-122"/>
                <a:cs typeface="Roboto" pitchFamily="34" charset="-120"/>
              </a:rPr>
              <a:t>We achieved </a:t>
            </a:r>
            <a:pPr algn="l" indent="0" marL="0">
              <a:lnSpc>
                <a:spcPts val="2250"/>
              </a:lnSpc>
              <a:buNone/>
            </a:pPr>
            <a:r>
              <a:rPr lang="en-US" sz="1400" b="1" dirty="0">
                <a:solidFill>
                  <a:srgbClr val="15213F"/>
                </a:solidFill>
                <a:latin typeface="Roboto" pitchFamily="34" charset="0"/>
                <a:ea typeface="Roboto" pitchFamily="34" charset="-122"/>
                <a:cs typeface="Roboto" pitchFamily="34" charset="-120"/>
              </a:rPr>
              <a:t>99.01% accuracy</a:t>
            </a:r>
            <a:pPr algn="l" indent="0" marL="0">
              <a:lnSpc>
                <a:spcPts val="2250"/>
              </a:lnSpc>
              <a:buNone/>
            </a:pPr>
            <a:r>
              <a:rPr lang="en-US" sz="1400" dirty="0">
                <a:solidFill>
                  <a:srgbClr val="15213F"/>
                </a:solidFill>
                <a:latin typeface="Roboto" pitchFamily="34" charset="0"/>
                <a:ea typeface="Roboto" pitchFamily="34" charset="-122"/>
                <a:cs typeface="Roboto" pitchFamily="34" charset="-120"/>
              </a:rPr>
              <a:t> on test set and conducted error analysis. The results highlighted strengths and weaknesses.</a:t>
            </a:r>
            <a:endParaRPr lang="en-US" sz="1400" dirty="0"/>
          </a:p>
        </p:txBody>
      </p:sp>
      <p:sp>
        <p:nvSpPr>
          <p:cNvPr id="10" name="Shape 7"/>
          <p:cNvSpPr/>
          <p:nvPr/>
        </p:nvSpPr>
        <p:spPr>
          <a:xfrm>
            <a:off x="6561951" y="3213735"/>
            <a:ext cx="627698" cy="22860"/>
          </a:xfrm>
          <a:prstGeom prst="roundRect">
            <a:avLst>
              <a:gd name="adj" fmla="val 117681"/>
            </a:avLst>
          </a:prstGeom>
          <a:solidFill>
            <a:srgbClr val="CFD2D8"/>
          </a:solidFill>
          <a:ln/>
        </p:spPr>
      </p:sp>
      <p:sp>
        <p:nvSpPr>
          <p:cNvPr id="11" name="Shape 8"/>
          <p:cNvSpPr/>
          <p:nvPr/>
        </p:nvSpPr>
        <p:spPr>
          <a:xfrm>
            <a:off x="6181308" y="3023473"/>
            <a:ext cx="403503" cy="403503"/>
          </a:xfrm>
          <a:prstGeom prst="roundRect">
            <a:avLst>
              <a:gd name="adj" fmla="val 6667"/>
            </a:avLst>
          </a:prstGeom>
          <a:solidFill>
            <a:srgbClr val="E9ECF2"/>
          </a:solidFill>
          <a:ln/>
        </p:spPr>
      </p:sp>
      <p:sp>
        <p:nvSpPr>
          <p:cNvPr id="12" name="Text 9"/>
          <p:cNvSpPr/>
          <p:nvPr/>
        </p:nvSpPr>
        <p:spPr>
          <a:xfrm>
            <a:off x="6308705" y="3090743"/>
            <a:ext cx="148590" cy="268962"/>
          </a:xfrm>
          <a:prstGeom prst="rect">
            <a:avLst/>
          </a:prstGeom>
          <a:noFill/>
          <a:ln/>
        </p:spPr>
        <p:txBody>
          <a:bodyPr wrap="none" lIns="0" tIns="0" rIns="0" bIns="0" rtlCol="0" anchor="t"/>
          <a:lstStyle/>
          <a:p>
            <a:pPr algn="ctr" indent="0" marL="0">
              <a:lnSpc>
                <a:spcPts val="2100"/>
              </a:lnSpc>
              <a:buNone/>
            </a:pPr>
            <a:r>
              <a:rPr lang="en-US" sz="2100" dirty="0">
                <a:solidFill>
                  <a:srgbClr val="15213F"/>
                </a:solidFill>
                <a:latin typeface="Roboto Slab" pitchFamily="34" charset="0"/>
                <a:ea typeface="Roboto Slab" pitchFamily="34" charset="-122"/>
                <a:cs typeface="Roboto Slab" pitchFamily="34" charset="-120"/>
              </a:rPr>
              <a:t>2</a:t>
            </a:r>
            <a:endParaRPr lang="en-US" sz="2100" dirty="0"/>
          </a:p>
        </p:txBody>
      </p:sp>
      <p:sp>
        <p:nvSpPr>
          <p:cNvPr id="13" name="Text 10"/>
          <p:cNvSpPr/>
          <p:nvPr/>
        </p:nvSpPr>
        <p:spPr>
          <a:xfrm>
            <a:off x="7369373" y="3001089"/>
            <a:ext cx="2411373" cy="280154"/>
          </a:xfrm>
          <a:prstGeom prst="rect">
            <a:avLst/>
          </a:prstGeom>
          <a:noFill/>
          <a:ln/>
        </p:spPr>
        <p:txBody>
          <a:bodyPr wrap="none" lIns="0" tIns="0" rIns="0" bIns="0" rtlCol="0" anchor="t"/>
          <a:lstStyle/>
          <a:p>
            <a:pPr algn="l" indent="0" marL="0">
              <a:lnSpc>
                <a:spcPts val="2200"/>
              </a:lnSpc>
              <a:buNone/>
            </a:pPr>
            <a:r>
              <a:rPr lang="en-US" sz="1750" dirty="0">
                <a:solidFill>
                  <a:srgbClr val="15213F"/>
                </a:solidFill>
                <a:latin typeface="Roboto Slab" pitchFamily="34" charset="0"/>
                <a:ea typeface="Roboto Slab" pitchFamily="34" charset="-122"/>
                <a:cs typeface="Roboto Slab" pitchFamily="34" charset="-120"/>
              </a:rPr>
              <a:t>Challenges &amp; Solutions</a:t>
            </a:r>
            <a:endParaRPr lang="en-US" sz="1750" dirty="0"/>
          </a:p>
        </p:txBody>
      </p:sp>
      <p:sp>
        <p:nvSpPr>
          <p:cNvPr id="14" name="Text 11"/>
          <p:cNvSpPr/>
          <p:nvPr/>
        </p:nvSpPr>
        <p:spPr>
          <a:xfrm>
            <a:off x="7369373" y="3388757"/>
            <a:ext cx="6633329" cy="573643"/>
          </a:xfrm>
          <a:prstGeom prst="rect">
            <a:avLst/>
          </a:prstGeom>
          <a:noFill/>
          <a:ln/>
        </p:spPr>
        <p:txBody>
          <a:bodyPr wrap="square" lIns="0" tIns="0" rIns="0" bIns="0" rtlCol="0" anchor="t"/>
          <a:lstStyle/>
          <a:p>
            <a:pPr algn="l" indent="0" marL="0">
              <a:lnSpc>
                <a:spcPts val="2250"/>
              </a:lnSpc>
              <a:buNone/>
            </a:pPr>
            <a:r>
              <a:rPr lang="en-US" sz="1400" dirty="0">
                <a:solidFill>
                  <a:srgbClr val="15213F"/>
                </a:solidFill>
                <a:latin typeface="Roboto" pitchFamily="34" charset="0"/>
                <a:ea typeface="Roboto" pitchFamily="34" charset="-122"/>
                <a:cs typeface="Roboto" pitchFamily="34" charset="-120"/>
              </a:rPr>
              <a:t>We improved classification for similar product names. This enhanced overall performance.</a:t>
            </a:r>
            <a:endParaRPr lang="en-US" sz="1400" dirty="0"/>
          </a:p>
        </p:txBody>
      </p:sp>
      <p:sp>
        <p:nvSpPr>
          <p:cNvPr id="15" name="Shape 12"/>
          <p:cNvSpPr/>
          <p:nvPr/>
        </p:nvSpPr>
        <p:spPr>
          <a:xfrm>
            <a:off x="6561951" y="4712970"/>
            <a:ext cx="627698" cy="22860"/>
          </a:xfrm>
          <a:prstGeom prst="roundRect">
            <a:avLst>
              <a:gd name="adj" fmla="val 117681"/>
            </a:avLst>
          </a:prstGeom>
          <a:solidFill>
            <a:srgbClr val="CFD2D8"/>
          </a:solidFill>
          <a:ln/>
        </p:spPr>
      </p:sp>
      <p:sp>
        <p:nvSpPr>
          <p:cNvPr id="16" name="Shape 13"/>
          <p:cNvSpPr/>
          <p:nvPr/>
        </p:nvSpPr>
        <p:spPr>
          <a:xfrm>
            <a:off x="6181308" y="4522708"/>
            <a:ext cx="403503" cy="403503"/>
          </a:xfrm>
          <a:prstGeom prst="roundRect">
            <a:avLst>
              <a:gd name="adj" fmla="val 6667"/>
            </a:avLst>
          </a:prstGeom>
          <a:solidFill>
            <a:srgbClr val="E9ECF2"/>
          </a:solidFill>
          <a:ln/>
        </p:spPr>
      </p:sp>
      <p:sp>
        <p:nvSpPr>
          <p:cNvPr id="17" name="Text 14"/>
          <p:cNvSpPr/>
          <p:nvPr/>
        </p:nvSpPr>
        <p:spPr>
          <a:xfrm>
            <a:off x="6310372" y="4589978"/>
            <a:ext cx="145256" cy="268962"/>
          </a:xfrm>
          <a:prstGeom prst="rect">
            <a:avLst/>
          </a:prstGeom>
          <a:noFill/>
          <a:ln/>
        </p:spPr>
        <p:txBody>
          <a:bodyPr wrap="none" lIns="0" tIns="0" rIns="0" bIns="0" rtlCol="0" anchor="t"/>
          <a:lstStyle/>
          <a:p>
            <a:pPr algn="ctr" indent="0" marL="0">
              <a:lnSpc>
                <a:spcPts val="2100"/>
              </a:lnSpc>
              <a:buNone/>
            </a:pPr>
            <a:r>
              <a:rPr lang="en-US" sz="2100" dirty="0">
                <a:solidFill>
                  <a:srgbClr val="15213F"/>
                </a:solidFill>
                <a:latin typeface="Roboto Slab" pitchFamily="34" charset="0"/>
                <a:ea typeface="Roboto Slab" pitchFamily="34" charset="-122"/>
                <a:cs typeface="Roboto Slab" pitchFamily="34" charset="-120"/>
              </a:rPr>
              <a:t>3</a:t>
            </a:r>
            <a:endParaRPr lang="en-US" sz="2100" dirty="0"/>
          </a:p>
        </p:txBody>
      </p:sp>
      <p:sp>
        <p:nvSpPr>
          <p:cNvPr id="18" name="Text 15"/>
          <p:cNvSpPr/>
          <p:nvPr/>
        </p:nvSpPr>
        <p:spPr>
          <a:xfrm>
            <a:off x="7369373" y="4500324"/>
            <a:ext cx="2241709" cy="280154"/>
          </a:xfrm>
          <a:prstGeom prst="rect">
            <a:avLst/>
          </a:prstGeom>
          <a:noFill/>
          <a:ln/>
        </p:spPr>
        <p:txBody>
          <a:bodyPr wrap="none" lIns="0" tIns="0" rIns="0" bIns="0" rtlCol="0" anchor="t"/>
          <a:lstStyle/>
          <a:p>
            <a:pPr algn="l" indent="0" marL="0">
              <a:lnSpc>
                <a:spcPts val="2200"/>
              </a:lnSpc>
              <a:buNone/>
            </a:pPr>
            <a:r>
              <a:rPr lang="en-US" sz="1750" dirty="0">
                <a:solidFill>
                  <a:srgbClr val="15213F"/>
                </a:solidFill>
                <a:latin typeface="Roboto Slab" pitchFamily="34" charset="0"/>
                <a:ea typeface="Roboto Slab" pitchFamily="34" charset="-122"/>
                <a:cs typeface="Roboto Slab" pitchFamily="34" charset="-120"/>
              </a:rPr>
              <a:t>Key Achievements</a:t>
            </a:r>
            <a:endParaRPr lang="en-US" sz="1750" dirty="0"/>
          </a:p>
        </p:txBody>
      </p:sp>
      <p:sp>
        <p:nvSpPr>
          <p:cNvPr id="19" name="Text 16"/>
          <p:cNvSpPr/>
          <p:nvPr/>
        </p:nvSpPr>
        <p:spPr>
          <a:xfrm>
            <a:off x="7369373" y="4887992"/>
            <a:ext cx="6633329" cy="573643"/>
          </a:xfrm>
          <a:prstGeom prst="rect">
            <a:avLst/>
          </a:prstGeom>
          <a:noFill/>
          <a:ln/>
        </p:spPr>
        <p:txBody>
          <a:bodyPr wrap="square" lIns="0" tIns="0" rIns="0" bIns="0" rtlCol="0" anchor="t"/>
          <a:lstStyle/>
          <a:p>
            <a:pPr marL="342900" indent="-342900">
              <a:lnSpc>
                <a:spcPts val="2250"/>
              </a:lnSpc>
              <a:buSzPct val="100000"/>
              <a:buChar char="•"/>
            </a:pPr>
            <a:r>
              <a:rPr lang="en-US" sz="1400" dirty="0">
                <a:solidFill>
                  <a:srgbClr val="15213F"/>
                </a:solidFill>
                <a:latin typeface="Roboto" pitchFamily="34" charset="0"/>
                <a:ea typeface="Roboto" pitchFamily="34" charset="-122"/>
                <a:cs typeface="Roboto" pitchFamily="34" charset="-120"/>
              </a:rPr>
              <a:t>Identified Strengths &amp; Areas for Improvement: Guided future strategies for optimization.</a:t>
            </a:r>
            <a:endParaRPr lang="en-US" sz="1400" dirty="0"/>
          </a:p>
        </p:txBody>
      </p:sp>
      <p:sp>
        <p:nvSpPr>
          <p:cNvPr id="20" name="Text 17"/>
          <p:cNvSpPr/>
          <p:nvPr/>
        </p:nvSpPr>
        <p:spPr>
          <a:xfrm>
            <a:off x="7369373" y="5524381"/>
            <a:ext cx="6633329" cy="286822"/>
          </a:xfrm>
          <a:prstGeom prst="rect">
            <a:avLst/>
          </a:prstGeom>
          <a:noFill/>
          <a:ln/>
        </p:spPr>
        <p:txBody>
          <a:bodyPr wrap="none" lIns="0" tIns="0" rIns="0" bIns="0" rtlCol="0" anchor="t"/>
          <a:lstStyle/>
          <a:p>
            <a:pPr marL="342900" indent="-342900">
              <a:lnSpc>
                <a:spcPts val="2250"/>
              </a:lnSpc>
              <a:buSzPct val="100000"/>
              <a:buChar char="•"/>
            </a:pPr>
            <a:r>
              <a:rPr lang="en-US" sz="1400" dirty="0">
                <a:solidFill>
                  <a:srgbClr val="15213F"/>
                </a:solidFill>
                <a:latin typeface="Roboto" pitchFamily="34" charset="0"/>
                <a:ea typeface="Roboto" pitchFamily="34" charset="-122"/>
                <a:cs typeface="Roboto" pitchFamily="34" charset="-120"/>
              </a:rPr>
              <a:t>Performance Metrics:</a:t>
            </a:r>
            <a:endParaRPr lang="en-US" sz="1400" dirty="0"/>
          </a:p>
        </p:txBody>
      </p:sp>
      <p:sp>
        <p:nvSpPr>
          <p:cNvPr id="21" name="Text 18"/>
          <p:cNvSpPr/>
          <p:nvPr/>
        </p:nvSpPr>
        <p:spPr>
          <a:xfrm>
            <a:off x="7369373" y="5873948"/>
            <a:ext cx="6633329" cy="286822"/>
          </a:xfrm>
          <a:prstGeom prst="rect">
            <a:avLst/>
          </a:prstGeom>
          <a:noFill/>
          <a:ln/>
        </p:spPr>
        <p:txBody>
          <a:bodyPr wrap="none" lIns="0" tIns="0" rIns="0" bIns="0" rtlCol="0" anchor="t"/>
          <a:lstStyle/>
          <a:p>
            <a:pPr marL="342900" indent="-342900">
              <a:lnSpc>
                <a:spcPts val="2250"/>
              </a:lnSpc>
              <a:buSzPct val="100000"/>
              <a:buChar char="•"/>
            </a:pPr>
            <a:r>
              <a:rPr lang="en-US" sz="1400" dirty="0">
                <a:solidFill>
                  <a:srgbClr val="15213F"/>
                </a:solidFill>
                <a:latin typeface="Roboto" pitchFamily="34" charset="0"/>
                <a:ea typeface="Roboto" pitchFamily="34" charset="-122"/>
                <a:cs typeface="Roboto" pitchFamily="34" charset="-120"/>
              </a:rPr>
              <a:t>Incorrect Predictions: 0.92%</a:t>
            </a:r>
            <a:endParaRPr lang="en-US" sz="1400" dirty="0"/>
          </a:p>
        </p:txBody>
      </p:sp>
      <p:sp>
        <p:nvSpPr>
          <p:cNvPr id="22" name="Text 19"/>
          <p:cNvSpPr/>
          <p:nvPr/>
        </p:nvSpPr>
        <p:spPr>
          <a:xfrm>
            <a:off x="7369373" y="6223516"/>
            <a:ext cx="6633329" cy="286822"/>
          </a:xfrm>
          <a:prstGeom prst="rect">
            <a:avLst/>
          </a:prstGeom>
          <a:noFill/>
          <a:ln/>
        </p:spPr>
        <p:txBody>
          <a:bodyPr wrap="none" lIns="0" tIns="0" rIns="0" bIns="0" rtlCol="0" anchor="t"/>
          <a:lstStyle/>
          <a:p>
            <a:pPr marL="342900" indent="-342900">
              <a:lnSpc>
                <a:spcPts val="2250"/>
              </a:lnSpc>
              <a:buSzPct val="100000"/>
              <a:buChar char="•"/>
            </a:pPr>
            <a:r>
              <a:rPr lang="en-US" sz="1400" dirty="0">
                <a:solidFill>
                  <a:srgbClr val="15213F"/>
                </a:solidFill>
                <a:latin typeface="Roboto" pitchFamily="34" charset="0"/>
                <a:ea typeface="Roboto" pitchFamily="34" charset="-122"/>
                <a:cs typeface="Roboto" pitchFamily="34" charset="-120"/>
              </a:rPr>
              <a:t>Unknown Products: 0.78%</a:t>
            </a:r>
            <a:endParaRPr lang="en-US" sz="1400" dirty="0"/>
          </a:p>
        </p:txBody>
      </p:sp>
      <p:sp>
        <p:nvSpPr>
          <p:cNvPr id="23" name="Text 20"/>
          <p:cNvSpPr/>
          <p:nvPr/>
        </p:nvSpPr>
        <p:spPr>
          <a:xfrm>
            <a:off x="7369373" y="6573083"/>
            <a:ext cx="6633329" cy="286822"/>
          </a:xfrm>
          <a:prstGeom prst="rect">
            <a:avLst/>
          </a:prstGeom>
          <a:noFill/>
          <a:ln/>
        </p:spPr>
        <p:txBody>
          <a:bodyPr wrap="none" lIns="0" tIns="0" rIns="0" bIns="0" rtlCol="0" anchor="t"/>
          <a:lstStyle/>
          <a:p>
            <a:pPr marL="342900" indent="-342900">
              <a:lnSpc>
                <a:spcPts val="2250"/>
              </a:lnSpc>
              <a:buSzPct val="100000"/>
              <a:buChar char="•"/>
            </a:pPr>
            <a:r>
              <a:rPr lang="en-US" sz="1400" dirty="0">
                <a:solidFill>
                  <a:srgbClr val="15213F"/>
                </a:solidFill>
                <a:latin typeface="Roboto" pitchFamily="34" charset="0"/>
                <a:ea typeface="Roboto" pitchFamily="34" charset="-122"/>
                <a:cs typeface="Roboto" pitchFamily="34" charset="-120"/>
              </a:rPr>
              <a:t>Incorrect Predictions with Confidence &gt; 90%: 0.01%</a:t>
            </a:r>
            <a:endParaRPr lang="en-US" sz="1400" dirty="0"/>
          </a:p>
        </p:txBody>
      </p:sp>
      <p:sp>
        <p:nvSpPr>
          <p:cNvPr id="24" name="Text 21"/>
          <p:cNvSpPr/>
          <p:nvPr/>
        </p:nvSpPr>
        <p:spPr>
          <a:xfrm>
            <a:off x="7369373" y="6922651"/>
            <a:ext cx="6633329" cy="286822"/>
          </a:xfrm>
          <a:prstGeom prst="rect">
            <a:avLst/>
          </a:prstGeom>
          <a:noFill/>
          <a:ln/>
        </p:spPr>
        <p:txBody>
          <a:bodyPr wrap="none" lIns="0" tIns="0" rIns="0" bIns="0" rtlCol="0" anchor="t"/>
          <a:lstStyle/>
          <a:p>
            <a:pPr marL="342900" indent="-342900">
              <a:lnSpc>
                <a:spcPts val="2250"/>
              </a:lnSpc>
              <a:buSzPct val="100000"/>
              <a:buChar char="•"/>
            </a:pPr>
            <a:r>
              <a:rPr lang="en-US" sz="1400" dirty="0">
                <a:solidFill>
                  <a:srgbClr val="15213F"/>
                </a:solidFill>
                <a:latin typeface="Roboto" pitchFamily="34" charset="0"/>
                <a:ea typeface="Roboto" pitchFamily="34" charset="-122"/>
                <a:cs typeface="Roboto" pitchFamily="34" charset="-120"/>
              </a:rPr>
              <a:t>Analysis:</a:t>
            </a:r>
            <a:endParaRPr lang="en-US" sz="1400" dirty="0"/>
          </a:p>
        </p:txBody>
      </p:sp>
      <p:sp>
        <p:nvSpPr>
          <p:cNvPr id="25" name="Text 22"/>
          <p:cNvSpPr/>
          <p:nvPr/>
        </p:nvSpPr>
        <p:spPr>
          <a:xfrm>
            <a:off x="7369373" y="7272218"/>
            <a:ext cx="6633329" cy="286822"/>
          </a:xfrm>
          <a:prstGeom prst="rect">
            <a:avLst/>
          </a:prstGeom>
          <a:noFill/>
          <a:ln/>
        </p:spPr>
        <p:txBody>
          <a:bodyPr wrap="none" lIns="0" tIns="0" rIns="0" bIns="0" rtlCol="0" anchor="t"/>
          <a:lstStyle/>
          <a:p>
            <a:pPr marL="342900" indent="-342900">
              <a:lnSpc>
                <a:spcPts val="2250"/>
              </a:lnSpc>
              <a:buSzPct val="100000"/>
              <a:buChar char="•"/>
            </a:pPr>
            <a:r>
              <a:rPr lang="en-US" sz="1400" dirty="0">
                <a:solidFill>
                  <a:srgbClr val="15213F"/>
                </a:solidFill>
                <a:latin typeface="Roboto" pitchFamily="34" charset="0"/>
                <a:ea typeface="Roboto" pitchFamily="34" charset="-122"/>
                <a:cs typeface="Roboto" pitchFamily="34" charset="-120"/>
              </a:rPr>
              <a:t>193 Rows × 6 Columns: Detailed review of incorrect predictions.</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2025-02-17T19:53:01Z</dcterms:created>
  <dcterms:modified xsi:type="dcterms:W3CDTF">2025-02-17T19:53:01Z</dcterms:modified>
</cp:coreProperties>
</file>