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odoni FLF" charset="1" panose="02000606090000020003"/>
      <p:regular r:id="rId10"/>
    </p:embeddedFont>
    <p:embeddedFont>
      <p:font typeface="Bodoni FLF Bold" charset="1" panose="02000803080000020003"/>
      <p:regular r:id="rId11"/>
    </p:embeddedFont>
    <p:embeddedFont>
      <p:font typeface="Bodoni FLF Italics" charset="1" panose="02000603090000090003"/>
      <p:regular r:id="rId12"/>
    </p:embeddedFont>
    <p:embeddedFont>
      <p:font typeface="Bodoni FLF Bold Italics" charset="1" panose="02000803090000090003"/>
      <p:regular r:id="rId13"/>
    </p:embeddedFont>
    <p:embeddedFont>
      <p:font typeface="ITC Benguiat" charset="1" panose="02030603050306020704"/>
      <p:regular r:id="rId14"/>
    </p:embeddedFont>
    <p:embeddedFont>
      <p:font typeface="ITC Benguiat Bold" charset="1" panose="02030904050306020704"/>
      <p:regular r:id="rId15"/>
    </p:embeddedFont>
    <p:embeddedFont>
      <p:font typeface="ITC Benguiat Italics" charset="1" panose="02030604050306090704"/>
      <p:regular r:id="rId16"/>
    </p:embeddedFont>
    <p:embeddedFont>
      <p:font typeface="ITC Benguiat Bold Italics" charset="1" panose="02030905050306090704"/>
      <p:regular r:id="rId17"/>
    </p:embeddedFont>
    <p:embeddedFont>
      <p:font typeface="ITC Benguiat Medium" charset="1" panose="02030704050306020704"/>
      <p:regular r:id="rId18"/>
    </p:embeddedFont>
    <p:embeddedFont>
      <p:font typeface="ITC Benguiat Medium Italics" charset="1" panose="02030704050306090704"/>
      <p:regular r:id="rId19"/>
    </p:embeddedFont>
    <p:embeddedFont>
      <p:font typeface="The Seasons" charset="1" panose="00000000000000000000"/>
      <p:regular r:id="rId20"/>
    </p:embeddedFont>
    <p:embeddedFont>
      <p:font typeface="The Seasons Bold" charset="1" panose="00000000000000000000"/>
      <p:regular r:id="rId21"/>
    </p:embeddedFont>
    <p:embeddedFont>
      <p:font typeface="The Seasons Italics" charset="1" panose="00000000000000000000"/>
      <p:regular r:id="rId22"/>
    </p:embeddedFont>
    <p:embeddedFont>
      <p:font typeface="The Seasons Bold Italics" charset="1" panose="00000000000000000000"/>
      <p:regular r:id="rId23"/>
    </p:embeddedFont>
    <p:embeddedFont>
      <p:font typeface="The Seasons Light" charset="1" panose="00000000000000000000"/>
      <p:regular r:id="rId24"/>
    </p:embeddedFont>
    <p:embeddedFont>
      <p:font typeface="The Seasons Light Italics" charset="1" panose="00000000000000000000"/>
      <p:regular r:id="rId25"/>
    </p:embeddedFont>
    <p:embeddedFont>
      <p:font typeface="Alice" charset="1" panose="00000500000000000000"/>
      <p:regular r:id="rId26"/>
    </p:embeddedFont>
    <p:embeddedFont>
      <p:font typeface="Alice Bold" charset="1" panose="00000500000000000000"/>
      <p:regular r:id="rId27"/>
    </p:embeddedFont>
    <p:embeddedFont>
      <p:font typeface="Alice Italics" charset="1" panose="00000500000000000000"/>
      <p:regular r:id="rId28"/>
    </p:embeddedFont>
    <p:embeddedFont>
      <p:font typeface="Alice Bold Italics" charset="1" panose="000005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slides/slide1.xml" Type="http://schemas.openxmlformats.org/officeDocument/2006/relationships/slide"/><Relationship Id="rId31" Target="slides/slide2.xml" Type="http://schemas.openxmlformats.org/officeDocument/2006/relationships/slide"/><Relationship Id="rId32" Target="slides/slide3.xml" Type="http://schemas.openxmlformats.org/officeDocument/2006/relationships/slide"/><Relationship Id="rId33" Target="slides/slide4.xml" Type="http://schemas.openxmlformats.org/officeDocument/2006/relationships/slide"/><Relationship Id="rId34" Target="slides/slide5.xml" Type="http://schemas.openxmlformats.org/officeDocument/2006/relationships/slide"/><Relationship Id="rId35" Target="slides/slide6.xml" Type="http://schemas.openxmlformats.org/officeDocument/2006/relationships/slide"/><Relationship Id="rId36" Target="slides/slide7.xml" Type="http://schemas.openxmlformats.org/officeDocument/2006/relationships/slide"/><Relationship Id="rId37" Target="slides/slide8.xml" Type="http://schemas.openxmlformats.org/officeDocument/2006/relationships/slide"/><Relationship Id="rId38" Target="slides/slide9.xml" Type="http://schemas.openxmlformats.org/officeDocument/2006/relationships/slide"/><Relationship Id="rId39" Target="slides/slide10.xml" Type="http://schemas.openxmlformats.org/officeDocument/2006/relationships/slide"/><Relationship Id="rId4" Target="theme/theme1.xml" Type="http://schemas.openxmlformats.org/officeDocument/2006/relationships/theme"/><Relationship Id="rId40" Target="slides/slide11.xml" Type="http://schemas.openxmlformats.org/officeDocument/2006/relationships/slide"/><Relationship Id="rId41" Target="slides/slide12.xml" Type="http://schemas.openxmlformats.org/officeDocument/2006/relationships/slide"/><Relationship Id="rId42" Target="slides/slide13.xml" Type="http://schemas.openxmlformats.org/officeDocument/2006/relationships/slide"/><Relationship Id="rId43" Target="slides/slide14.xml" Type="http://schemas.openxmlformats.org/officeDocument/2006/relationships/slide"/><Relationship Id="rId44" Target="slides/slide15.xml" Type="http://schemas.openxmlformats.org/officeDocument/2006/relationships/slide"/><Relationship Id="rId45" Target="slides/slide16.xml" Type="http://schemas.openxmlformats.org/officeDocument/2006/relationships/slide"/><Relationship Id="rId46" Target="slides/slide17.xml" Type="http://schemas.openxmlformats.org/officeDocument/2006/relationships/slide"/><Relationship Id="rId47" Target="slides/slide18.xml" Type="http://schemas.openxmlformats.org/officeDocument/2006/relationships/slide"/><Relationship Id="rId48" Target="slides/slide19.xml" Type="http://schemas.openxmlformats.org/officeDocument/2006/relationships/slide"/><Relationship Id="rId49" Target="slides/slide20.xml" Type="http://schemas.openxmlformats.org/officeDocument/2006/relationships/slide"/><Relationship Id="rId5" Target="tableStyles.xml" Type="http://schemas.openxmlformats.org/officeDocument/2006/relationships/tableStyles"/><Relationship Id="rId50" Target="slides/slide21.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4171284" y="4547249"/>
            <a:ext cx="9945432" cy="1466850"/>
          </a:xfrm>
          <a:prstGeom prst="rect">
            <a:avLst/>
          </a:prstGeom>
        </p:spPr>
        <p:txBody>
          <a:bodyPr anchor="t" rtlCol="false" tIns="0" lIns="0" bIns="0" rIns="0">
            <a:spAutoFit/>
          </a:bodyPr>
          <a:lstStyle/>
          <a:p>
            <a:pPr algn="ctr">
              <a:lnSpc>
                <a:spcPts val="11519"/>
              </a:lnSpc>
            </a:pPr>
            <a:r>
              <a:rPr lang="en-US" sz="9600">
                <a:solidFill>
                  <a:srgbClr val="271905"/>
                </a:solidFill>
                <a:latin typeface="Alice"/>
              </a:rPr>
              <a:t>DATA  SCIENCE</a:t>
            </a:r>
          </a:p>
        </p:txBody>
      </p:sp>
      <p:grpSp>
        <p:nvGrpSpPr>
          <p:cNvPr name="Group 3" id="3"/>
          <p:cNvGrpSpPr/>
          <p:nvPr/>
        </p:nvGrpSpPr>
        <p:grpSpPr>
          <a:xfrm rot="0">
            <a:off x="14875708" y="-2383592"/>
            <a:ext cx="4767184" cy="476718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747083" y="6696061"/>
            <a:ext cx="10793833" cy="491490"/>
          </a:xfrm>
          <a:prstGeom prst="rect">
            <a:avLst/>
          </a:prstGeom>
        </p:spPr>
        <p:txBody>
          <a:bodyPr anchor="t" rtlCol="false" tIns="0" lIns="0" bIns="0" rIns="0">
            <a:spAutoFit/>
          </a:bodyPr>
          <a:lstStyle/>
          <a:p>
            <a:pPr algn="ctr">
              <a:lnSpc>
                <a:spcPts val="3600"/>
              </a:lnSpc>
            </a:pPr>
            <a:r>
              <a:rPr lang="en-US" sz="3600">
                <a:solidFill>
                  <a:srgbClr val="271905"/>
                </a:solidFill>
                <a:latin typeface="Alice"/>
              </a:rPr>
              <a:t>Presented By Youssef Saraya </a:t>
            </a:r>
          </a:p>
        </p:txBody>
      </p:sp>
      <p:sp>
        <p:nvSpPr>
          <p:cNvPr name="TextBox 7" id="7"/>
          <p:cNvSpPr txBox="true"/>
          <p:nvPr/>
        </p:nvSpPr>
        <p:spPr>
          <a:xfrm rot="0">
            <a:off x="5451107" y="3143236"/>
            <a:ext cx="7385786" cy="1638300"/>
          </a:xfrm>
          <a:prstGeom prst="rect">
            <a:avLst/>
          </a:prstGeom>
        </p:spPr>
        <p:txBody>
          <a:bodyPr anchor="t" rtlCol="false" tIns="0" lIns="0" bIns="0" rIns="0">
            <a:spAutoFit/>
          </a:bodyPr>
          <a:lstStyle/>
          <a:p>
            <a:pPr algn="ctr">
              <a:lnSpc>
                <a:spcPts val="12239"/>
              </a:lnSpc>
            </a:pPr>
            <a:r>
              <a:rPr lang="en-US" sz="10199">
                <a:solidFill>
                  <a:srgbClr val="271905"/>
                </a:solidFill>
                <a:latin typeface="Bodoni FLF Italics"/>
              </a:rPr>
              <a:t>Phase 2</a:t>
            </a:r>
          </a:p>
        </p:txBody>
      </p:sp>
      <p:grpSp>
        <p:nvGrpSpPr>
          <p:cNvPr name="Group 8" id="8"/>
          <p:cNvGrpSpPr/>
          <p:nvPr/>
        </p:nvGrpSpPr>
        <p:grpSpPr>
          <a:xfrm rot="0">
            <a:off x="1363492" y="8746101"/>
            <a:ext cx="3521040" cy="35210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rot="0">
            <a:off x="10986615" y="9258300"/>
            <a:ext cx="7301385" cy="0"/>
          </a:xfrm>
          <a:prstGeom prst="line">
            <a:avLst/>
          </a:prstGeom>
          <a:ln cap="flat" w="38100">
            <a:solidFill>
              <a:srgbClr val="967D55"/>
            </a:solidFill>
            <a:prstDash val="solid"/>
            <a:headEnd type="none" len="sm" w="sm"/>
            <a:tailEnd type="none" len="sm" w="sm"/>
          </a:ln>
        </p:spPr>
      </p:sp>
      <p:sp>
        <p:nvSpPr>
          <p:cNvPr name="TextBox 12" id="12"/>
          <p:cNvSpPr txBox="true"/>
          <p:nvPr/>
        </p:nvSpPr>
        <p:spPr>
          <a:xfrm rot="0">
            <a:off x="5835216" y="9094153"/>
            <a:ext cx="6617568" cy="375920"/>
          </a:xfrm>
          <a:prstGeom prst="rect">
            <a:avLst/>
          </a:prstGeom>
        </p:spPr>
        <p:txBody>
          <a:bodyPr anchor="t" rtlCol="false" tIns="0" lIns="0" bIns="0" rIns="0">
            <a:spAutoFit/>
          </a:bodyPr>
          <a:lstStyle/>
          <a:p>
            <a:pPr algn="ctr">
              <a:lnSpc>
                <a:spcPts val="2799"/>
              </a:lnSpc>
            </a:pPr>
            <a:r>
              <a:rPr lang="en-US" sz="2799">
                <a:solidFill>
                  <a:srgbClr val="967D55"/>
                </a:solidFill>
                <a:latin typeface="Alice"/>
              </a:rPr>
              <a:t>reallygreatsite.com</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3270043" y="400999"/>
            <a:ext cx="10539412" cy="1240275"/>
          </a:xfrm>
          <a:prstGeom prst="rect">
            <a:avLst/>
          </a:prstGeom>
        </p:spPr>
        <p:txBody>
          <a:bodyPr anchor="t" rtlCol="false" tIns="0" lIns="0" bIns="0" rIns="0">
            <a:spAutoFit/>
          </a:bodyPr>
          <a:lstStyle/>
          <a:p>
            <a:pPr algn="ctr">
              <a:lnSpc>
                <a:spcPts val="9863"/>
              </a:lnSpc>
              <a:spcBef>
                <a:spcPct val="0"/>
              </a:spcBef>
            </a:pPr>
            <a:r>
              <a:rPr lang="en-US" sz="7045" u="sng">
                <a:solidFill>
                  <a:srgbClr val="000000"/>
                </a:solidFill>
                <a:latin typeface="Arimo Bold"/>
              </a:rPr>
              <a:t>DATA PREPROCESSING</a:t>
            </a:r>
          </a:p>
        </p:txBody>
      </p:sp>
      <p:sp>
        <p:nvSpPr>
          <p:cNvPr name="TextBox 3" id="3"/>
          <p:cNvSpPr txBox="true"/>
          <p:nvPr/>
        </p:nvSpPr>
        <p:spPr>
          <a:xfrm rot="0">
            <a:off x="4034331" y="4036717"/>
            <a:ext cx="9325745" cy="4234815"/>
          </a:xfrm>
          <a:prstGeom prst="rect">
            <a:avLst/>
          </a:prstGeom>
        </p:spPr>
        <p:txBody>
          <a:bodyPr anchor="t" rtlCol="false" tIns="0" lIns="0" bIns="0" rIns="0">
            <a:spAutoFit/>
          </a:bodyPr>
          <a:lstStyle/>
          <a:p>
            <a:pPr algn="ctr">
              <a:lnSpc>
                <a:spcPts val="4479"/>
              </a:lnSpc>
            </a:pPr>
            <a:r>
              <a:rPr lang="en-US" sz="3199">
                <a:solidFill>
                  <a:srgbClr val="000000"/>
                </a:solidFill>
                <a:latin typeface="Arimo Bold"/>
              </a:rPr>
              <a:t>•Conduct comprehensive data preprocessing to ensure data quality and suitability for machine learning algorithms.</a:t>
            </a:r>
          </a:p>
          <a:p>
            <a:pPr algn="ctr">
              <a:lnSpc>
                <a:spcPts val="4479"/>
              </a:lnSpc>
            </a:pPr>
            <a:r>
              <a:rPr lang="en-US" sz="3199">
                <a:solidFill>
                  <a:srgbClr val="000000"/>
                </a:solidFill>
                <a:latin typeface="Arimo Bold"/>
              </a:rPr>
              <a:t>•Address missing values, outliers, and any inconsistencies in the dataset.</a:t>
            </a:r>
          </a:p>
          <a:p>
            <a:pPr algn="ctr">
              <a:lnSpc>
                <a:spcPts val="4479"/>
              </a:lnSpc>
            </a:pPr>
            <a:r>
              <a:rPr lang="en-US" sz="3199">
                <a:solidFill>
                  <a:srgbClr val="000000"/>
                </a:solidFill>
                <a:latin typeface="Arimo Bold"/>
              </a:rPr>
              <a:t>•Standardize or normalize features to create a consistent and well-structured dataset.</a:t>
            </a:r>
          </a:p>
          <a:p>
            <a:pPr algn="ctr">
              <a:lnSpc>
                <a:spcPts val="224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0" y="400999"/>
            <a:ext cx="17079499" cy="2488050"/>
          </a:xfrm>
          <a:prstGeom prst="rect">
            <a:avLst/>
          </a:prstGeom>
        </p:spPr>
        <p:txBody>
          <a:bodyPr anchor="t" rtlCol="false" tIns="0" lIns="0" bIns="0" rIns="0">
            <a:spAutoFit/>
          </a:bodyPr>
          <a:lstStyle/>
          <a:p>
            <a:pPr algn="ctr">
              <a:lnSpc>
                <a:spcPts val="9863"/>
              </a:lnSpc>
              <a:spcBef>
                <a:spcPct val="0"/>
              </a:spcBef>
            </a:pPr>
            <a:r>
              <a:rPr lang="en-US" sz="7045" u="sng">
                <a:solidFill>
                  <a:srgbClr val="000000"/>
                </a:solidFill>
                <a:latin typeface="Arimo Bold"/>
              </a:rPr>
              <a:t>Applying Feature Reduction Techniques</a:t>
            </a:r>
          </a:p>
        </p:txBody>
      </p:sp>
      <p:sp>
        <p:nvSpPr>
          <p:cNvPr name="TextBox 3" id="3"/>
          <p:cNvSpPr txBox="true"/>
          <p:nvPr/>
        </p:nvSpPr>
        <p:spPr>
          <a:xfrm rot="0">
            <a:off x="4034331" y="4036717"/>
            <a:ext cx="9325745" cy="5358765"/>
          </a:xfrm>
          <a:prstGeom prst="rect">
            <a:avLst/>
          </a:prstGeom>
        </p:spPr>
        <p:txBody>
          <a:bodyPr anchor="t" rtlCol="false" tIns="0" lIns="0" bIns="0" rIns="0">
            <a:spAutoFit/>
          </a:bodyPr>
          <a:lstStyle/>
          <a:p>
            <a:pPr algn="ctr">
              <a:lnSpc>
                <a:spcPts val="4479"/>
              </a:lnSpc>
            </a:pPr>
            <a:r>
              <a:rPr lang="en-US" sz="3199">
                <a:solidFill>
                  <a:srgbClr val="000000"/>
                </a:solidFill>
                <a:latin typeface="Arimo Bold"/>
              </a:rPr>
              <a:t>•Implement feature reduction methods to enhance model efficiency and interpretability.</a:t>
            </a:r>
          </a:p>
          <a:p>
            <a:pPr algn="ctr">
              <a:lnSpc>
                <a:spcPts val="4479"/>
              </a:lnSpc>
            </a:pPr>
            <a:r>
              <a:rPr lang="en-US" sz="3199">
                <a:solidFill>
                  <a:srgbClr val="000000"/>
                </a:solidFill>
                <a:latin typeface="Arimo Bold"/>
              </a:rPr>
              <a:t>•Explore techniques such as Linear Discriminant Analysis (LDA), Principal Component Analysis (PCA), and Singular Value Decomposition (SVD).</a:t>
            </a:r>
          </a:p>
          <a:p>
            <a:pPr algn="ctr">
              <a:lnSpc>
                <a:spcPts val="4479"/>
              </a:lnSpc>
            </a:pPr>
            <a:r>
              <a:rPr lang="en-US" sz="3199">
                <a:solidFill>
                  <a:srgbClr val="000000"/>
                </a:solidFill>
                <a:latin typeface="Arimo Bold"/>
              </a:rPr>
              <a:t>•Select and retain the most informative features while reducing dimensionality.</a:t>
            </a:r>
          </a:p>
          <a:p>
            <a:pPr algn="ctr">
              <a:lnSpc>
                <a:spcPts val="4479"/>
              </a:lnSpc>
            </a:pPr>
          </a:p>
          <a:p>
            <a:pPr algn="ctr">
              <a:lnSpc>
                <a:spcPts val="224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0" y="400999"/>
            <a:ext cx="17079499" cy="2488050"/>
          </a:xfrm>
          <a:prstGeom prst="rect">
            <a:avLst/>
          </a:prstGeom>
        </p:spPr>
        <p:txBody>
          <a:bodyPr anchor="t" rtlCol="false" tIns="0" lIns="0" bIns="0" rIns="0">
            <a:spAutoFit/>
          </a:bodyPr>
          <a:lstStyle/>
          <a:p>
            <a:pPr algn="ctr">
              <a:lnSpc>
                <a:spcPts val="9863"/>
              </a:lnSpc>
              <a:spcBef>
                <a:spcPct val="0"/>
              </a:spcBef>
            </a:pPr>
            <a:r>
              <a:rPr lang="en-US" sz="7045" u="sng">
                <a:solidFill>
                  <a:srgbClr val="000000"/>
                </a:solidFill>
                <a:latin typeface="Arimo Bold"/>
              </a:rPr>
              <a:t>Implementing Classification Algorithms:</a:t>
            </a:r>
          </a:p>
        </p:txBody>
      </p:sp>
      <p:sp>
        <p:nvSpPr>
          <p:cNvPr name="TextBox 3" id="3"/>
          <p:cNvSpPr txBox="true"/>
          <p:nvPr/>
        </p:nvSpPr>
        <p:spPr>
          <a:xfrm rot="0">
            <a:off x="4034331" y="4036717"/>
            <a:ext cx="9325745" cy="5920740"/>
          </a:xfrm>
          <a:prstGeom prst="rect">
            <a:avLst/>
          </a:prstGeom>
        </p:spPr>
        <p:txBody>
          <a:bodyPr anchor="t" rtlCol="false" tIns="0" lIns="0" bIns="0" rIns="0">
            <a:spAutoFit/>
          </a:bodyPr>
          <a:lstStyle/>
          <a:p>
            <a:pPr algn="ctr">
              <a:lnSpc>
                <a:spcPts val="4479"/>
              </a:lnSpc>
            </a:pPr>
            <a:r>
              <a:rPr lang="en-US" sz="3199">
                <a:solidFill>
                  <a:srgbClr val="000000"/>
                </a:solidFill>
                <a:latin typeface="Arimo Bold"/>
              </a:rPr>
              <a:t>•Develop and deploy gender classification algorithms using machine learning techniques.</a:t>
            </a:r>
          </a:p>
          <a:p>
            <a:pPr algn="ctr">
              <a:lnSpc>
                <a:spcPts val="4479"/>
              </a:lnSpc>
            </a:pPr>
            <a:r>
              <a:rPr lang="en-US" sz="3199">
                <a:solidFill>
                  <a:srgbClr val="000000"/>
                </a:solidFill>
                <a:latin typeface="Arimo Bold"/>
              </a:rPr>
              <a:t>•Explore a diverse set of algorithms, including but not limited to Naive Bayes, Decision Trees (Entropy and Normal), Linear Discriminant Analysis (LDA), Neural Network (NN), and k-Nearest Neighbors (KNN).</a:t>
            </a:r>
          </a:p>
          <a:p>
            <a:pPr algn="ctr">
              <a:lnSpc>
                <a:spcPts val="4479"/>
              </a:lnSpc>
            </a:pPr>
            <a:r>
              <a:rPr lang="en-US" sz="3199">
                <a:solidFill>
                  <a:srgbClr val="000000"/>
                </a:solidFill>
                <a:latin typeface="Arimo Bold"/>
              </a:rPr>
              <a:t>•Fine-tune parameters and optimize algorithmic performance.</a:t>
            </a:r>
          </a:p>
          <a:p>
            <a:pPr algn="ctr">
              <a:lnSpc>
                <a:spcPts val="4479"/>
              </a:lnSpc>
            </a:pPr>
            <a:r>
              <a:rPr lang="en-US" sz="3199">
                <a:solidFill>
                  <a:srgbClr val="000000"/>
                </a:solidFill>
                <a:latin typeface="Arimo Bold"/>
              </a:rPr>
              <a:t>•</a:t>
            </a:r>
          </a:p>
          <a:p>
            <a:pPr algn="ctr">
              <a:lnSpc>
                <a:spcPts val="224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1852544" y="400999"/>
            <a:ext cx="13374410" cy="1240275"/>
          </a:xfrm>
          <a:prstGeom prst="rect">
            <a:avLst/>
          </a:prstGeom>
        </p:spPr>
        <p:txBody>
          <a:bodyPr anchor="t" rtlCol="false" tIns="0" lIns="0" bIns="0" rIns="0">
            <a:spAutoFit/>
          </a:bodyPr>
          <a:lstStyle/>
          <a:p>
            <a:pPr algn="ctr">
              <a:lnSpc>
                <a:spcPts val="9863"/>
              </a:lnSpc>
              <a:spcBef>
                <a:spcPct val="0"/>
              </a:spcBef>
            </a:pPr>
            <a:r>
              <a:rPr lang="en-US" sz="7045" u="sng">
                <a:solidFill>
                  <a:srgbClr val="000000"/>
                </a:solidFill>
                <a:latin typeface="Arimo Bold"/>
              </a:rPr>
              <a:t>Evaluating Model Performance:</a:t>
            </a:r>
          </a:p>
        </p:txBody>
      </p:sp>
      <p:sp>
        <p:nvSpPr>
          <p:cNvPr name="TextBox 3" id="3"/>
          <p:cNvSpPr txBox="true"/>
          <p:nvPr/>
        </p:nvSpPr>
        <p:spPr>
          <a:xfrm rot="0">
            <a:off x="4034331" y="4036717"/>
            <a:ext cx="9325745" cy="5920740"/>
          </a:xfrm>
          <a:prstGeom prst="rect">
            <a:avLst/>
          </a:prstGeom>
        </p:spPr>
        <p:txBody>
          <a:bodyPr anchor="t" rtlCol="false" tIns="0" lIns="0" bIns="0" rIns="0">
            <a:spAutoFit/>
          </a:bodyPr>
          <a:lstStyle/>
          <a:p>
            <a:pPr algn="ctr">
              <a:lnSpc>
                <a:spcPts val="4479"/>
              </a:lnSpc>
            </a:pPr>
            <a:r>
              <a:rPr lang="en-US" sz="3199">
                <a:solidFill>
                  <a:srgbClr val="000000"/>
                </a:solidFill>
                <a:latin typeface="Arimo Bold"/>
              </a:rPr>
              <a:t>•Employ rigorous evaluation metrics to assess the performance of the gender classification model.</a:t>
            </a:r>
          </a:p>
          <a:p>
            <a:pPr algn="ctr">
              <a:lnSpc>
                <a:spcPts val="4479"/>
              </a:lnSpc>
            </a:pPr>
            <a:r>
              <a:rPr lang="en-US" sz="3199">
                <a:solidFill>
                  <a:srgbClr val="000000"/>
                </a:solidFill>
                <a:latin typeface="Arimo Bold"/>
              </a:rPr>
              <a:t>•Utilize accuracy, error rate, precision, recall, F-measure, and Receiver Operating Characteristic (ROC) analysis.</a:t>
            </a:r>
          </a:p>
          <a:p>
            <a:pPr algn="ctr">
              <a:lnSpc>
                <a:spcPts val="4479"/>
              </a:lnSpc>
            </a:pPr>
            <a:r>
              <a:rPr lang="en-US" sz="3199">
                <a:solidFill>
                  <a:srgbClr val="000000"/>
                </a:solidFill>
                <a:latin typeface="Arimo Bold"/>
              </a:rPr>
              <a:t>•Employ techniques such as k-fold cross-validation to ensure robustness and generalizability of the model.</a:t>
            </a:r>
          </a:p>
          <a:p>
            <a:pPr algn="ctr">
              <a:lnSpc>
                <a:spcPts val="4479"/>
              </a:lnSpc>
            </a:pPr>
            <a:r>
              <a:rPr lang="en-US" sz="3199">
                <a:solidFill>
                  <a:srgbClr val="000000"/>
                </a:solidFill>
                <a:latin typeface="Arimo Bold"/>
              </a:rPr>
              <a:t>•</a:t>
            </a:r>
          </a:p>
          <a:p>
            <a:pPr algn="ctr">
              <a:lnSpc>
                <a:spcPts val="224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4977728" y="2030959"/>
            <a:ext cx="8332544" cy="8047207"/>
          </a:xfrm>
          <a:prstGeom prst="rect">
            <a:avLst/>
          </a:prstGeom>
        </p:spPr>
        <p:txBody>
          <a:bodyPr anchor="t" rtlCol="false" tIns="0" lIns="0" bIns="0" rIns="0">
            <a:spAutoFit/>
          </a:bodyPr>
          <a:lstStyle/>
          <a:p>
            <a:pPr algn="ctr">
              <a:lnSpc>
                <a:spcPts val="4002"/>
              </a:lnSpc>
            </a:pPr>
            <a:r>
              <a:rPr lang="en-US" sz="2859">
                <a:solidFill>
                  <a:srgbClr val="000000"/>
                </a:solidFill>
                <a:latin typeface="Arimo Bold"/>
              </a:rPr>
              <a:t>1.Effective Preprocessing:</a:t>
            </a:r>
          </a:p>
          <a:p>
            <a:pPr algn="ctr">
              <a:lnSpc>
                <a:spcPts val="4002"/>
              </a:lnSpc>
            </a:pPr>
            <a:r>
              <a:rPr lang="en-US" sz="2859">
                <a:solidFill>
                  <a:srgbClr val="000000"/>
                </a:solidFill>
                <a:latin typeface="Arimo Bold"/>
              </a:rPr>
              <a:t>Comprehensive handling of missing values, outliers, and statistical analyses provided a solid foundation for subsequent stages.</a:t>
            </a:r>
          </a:p>
          <a:p>
            <a:pPr algn="ctr">
              <a:lnSpc>
                <a:spcPts val="4002"/>
              </a:lnSpc>
            </a:pPr>
            <a:r>
              <a:rPr lang="en-US" sz="2859">
                <a:solidFill>
                  <a:srgbClr val="000000"/>
                </a:solidFill>
                <a:latin typeface="Arimo Bold"/>
              </a:rPr>
              <a:t>2.Feature Reduction Techniques:</a:t>
            </a:r>
          </a:p>
          <a:p>
            <a:pPr algn="ctr">
              <a:lnSpc>
                <a:spcPts val="4002"/>
              </a:lnSpc>
            </a:pPr>
            <a:r>
              <a:rPr lang="en-US" sz="2859">
                <a:solidFill>
                  <a:srgbClr val="000000"/>
                </a:solidFill>
                <a:latin typeface="Arimo Bold"/>
              </a:rPr>
              <a:t>Implementation of LDA, PCA, and SVD showcased the significance of reducing dimensionality while maintaining classification accuracy.</a:t>
            </a:r>
          </a:p>
          <a:p>
            <a:pPr algn="ctr">
              <a:lnSpc>
                <a:spcPts val="4002"/>
              </a:lnSpc>
            </a:pPr>
            <a:r>
              <a:rPr lang="en-US" sz="2859">
                <a:solidFill>
                  <a:srgbClr val="000000"/>
                </a:solidFill>
                <a:latin typeface="Arimo Bold"/>
              </a:rPr>
              <a:t>3.Diverse Classification Algorithms:</a:t>
            </a:r>
          </a:p>
          <a:p>
            <a:pPr algn="ctr">
              <a:lnSpc>
                <a:spcPts val="4002"/>
              </a:lnSpc>
            </a:pPr>
            <a:r>
              <a:rPr lang="en-US" sz="2859">
                <a:solidFill>
                  <a:srgbClr val="000000"/>
                </a:solidFill>
                <a:latin typeface="Arimo Bold"/>
              </a:rPr>
              <a:t>Exploration of Naive Bayes, Decision Trees, LDA, Neural Network, and KNN highlighted the importance of selecting appropriate algorithms for the task.</a:t>
            </a:r>
          </a:p>
          <a:p>
            <a:pPr algn="ctr">
              <a:lnSpc>
                <a:spcPts val="4002"/>
              </a:lnSpc>
            </a:pPr>
            <a:r>
              <a:rPr lang="en-US" sz="2859">
                <a:solidFill>
                  <a:srgbClr val="000000"/>
                </a:solidFill>
                <a:latin typeface="Arimo Bold"/>
              </a:rPr>
              <a:t>4.Rigorous Evaluation Metrics:</a:t>
            </a:r>
          </a:p>
          <a:p>
            <a:pPr algn="ctr">
              <a:lnSpc>
                <a:spcPts val="2001"/>
              </a:lnSpc>
              <a:spcBef>
                <a:spcPct val="0"/>
              </a:spcBef>
            </a:pPr>
            <a:r>
              <a:rPr lang="en-US" sz="1429">
                <a:solidFill>
                  <a:srgbClr val="000000"/>
                </a:solidFill>
                <a:latin typeface="Arimo Bold"/>
              </a:rPr>
              <a:t>Utilization of a broad set of metrics ensured a thorough assessment of model performance, contributing to reliable gender classification</a:t>
            </a:r>
          </a:p>
        </p:txBody>
      </p:sp>
      <p:sp>
        <p:nvSpPr>
          <p:cNvPr name="TextBox 3" id="3"/>
          <p:cNvSpPr txBox="true"/>
          <p:nvPr/>
        </p:nvSpPr>
        <p:spPr>
          <a:xfrm rot="0">
            <a:off x="1897695" y="227011"/>
            <a:ext cx="15361605" cy="1431928"/>
          </a:xfrm>
          <a:prstGeom prst="rect">
            <a:avLst/>
          </a:prstGeom>
        </p:spPr>
        <p:txBody>
          <a:bodyPr anchor="t" rtlCol="false" tIns="0" lIns="0" bIns="0" rIns="0">
            <a:spAutoFit/>
          </a:bodyPr>
          <a:lstStyle/>
          <a:p>
            <a:pPr algn="ctr">
              <a:lnSpc>
                <a:spcPts val="11648"/>
              </a:lnSpc>
              <a:spcBef>
                <a:spcPct val="0"/>
              </a:spcBef>
            </a:pPr>
            <a:r>
              <a:rPr lang="en-US" sz="8320">
                <a:solidFill>
                  <a:srgbClr val="A68E45"/>
                </a:solidFill>
                <a:latin typeface="The Seasons"/>
              </a:rPr>
              <a:t>Contributions of the Project:</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5161425" y="2841207"/>
            <a:ext cx="11677913" cy="5994554"/>
          </a:xfrm>
          <a:prstGeom prst="rect">
            <a:avLst/>
          </a:prstGeom>
        </p:spPr>
        <p:txBody>
          <a:bodyPr anchor="t" rtlCol="false" tIns="0" lIns="0" bIns="0" rIns="0">
            <a:spAutoFit/>
          </a:bodyPr>
          <a:lstStyle/>
          <a:p>
            <a:pPr algn="ctr">
              <a:lnSpc>
                <a:spcPts val="5609"/>
              </a:lnSpc>
            </a:pPr>
            <a:r>
              <a:rPr lang="en-US" sz="4007">
                <a:solidFill>
                  <a:srgbClr val="000000"/>
                </a:solidFill>
                <a:latin typeface="Arimo Bold"/>
              </a:rPr>
              <a:t>•Explore additional feature engineering techniques for further improving model performance.</a:t>
            </a:r>
          </a:p>
          <a:p>
            <a:pPr algn="ctr">
              <a:lnSpc>
                <a:spcPts val="5609"/>
              </a:lnSpc>
            </a:pPr>
            <a:r>
              <a:rPr lang="en-US" sz="4007">
                <a:solidFill>
                  <a:srgbClr val="000000"/>
                </a:solidFill>
                <a:latin typeface="Arimo Bold"/>
              </a:rPr>
              <a:t>•Investigate the impact of different datasets on Salary classification accuracy.</a:t>
            </a:r>
          </a:p>
          <a:p>
            <a:pPr algn="ctr">
              <a:lnSpc>
                <a:spcPts val="5609"/>
              </a:lnSpc>
            </a:pPr>
            <a:r>
              <a:rPr lang="en-US" sz="4007">
                <a:solidFill>
                  <a:srgbClr val="000000"/>
                </a:solidFill>
                <a:latin typeface="Arimo Bold"/>
              </a:rPr>
              <a:t>•Consider the integration of real-time applications and continuous model refinement.</a:t>
            </a:r>
          </a:p>
          <a:p>
            <a:pPr algn="ctr">
              <a:lnSpc>
                <a:spcPts val="5609"/>
              </a:lnSpc>
            </a:pPr>
            <a:r>
              <a:rPr lang="en-US" sz="4007">
                <a:solidFill>
                  <a:srgbClr val="000000"/>
                </a:solidFill>
                <a:latin typeface="Arimo Bold"/>
              </a:rPr>
              <a:t>•</a:t>
            </a:r>
          </a:p>
          <a:p>
            <a:pPr algn="ctr">
              <a:lnSpc>
                <a:spcPts val="2804"/>
              </a:lnSpc>
              <a:spcBef>
                <a:spcPct val="0"/>
              </a:spcBef>
            </a:pPr>
          </a:p>
        </p:txBody>
      </p:sp>
      <p:sp>
        <p:nvSpPr>
          <p:cNvPr name="TextBox 3" id="3"/>
          <p:cNvSpPr txBox="true"/>
          <p:nvPr/>
        </p:nvSpPr>
        <p:spPr>
          <a:xfrm rot="0">
            <a:off x="1897695" y="224730"/>
            <a:ext cx="15361605" cy="1436490"/>
          </a:xfrm>
          <a:prstGeom prst="rect">
            <a:avLst/>
          </a:prstGeom>
        </p:spPr>
        <p:txBody>
          <a:bodyPr anchor="t" rtlCol="false" tIns="0" lIns="0" bIns="0" rIns="0">
            <a:spAutoFit/>
          </a:bodyPr>
          <a:lstStyle/>
          <a:p>
            <a:pPr algn="ctr">
              <a:lnSpc>
                <a:spcPts val="11648"/>
              </a:lnSpc>
              <a:spcBef>
                <a:spcPct val="0"/>
              </a:spcBef>
            </a:pPr>
            <a:r>
              <a:rPr lang="en-US" sz="8320" u="sng">
                <a:solidFill>
                  <a:srgbClr val="A68E45"/>
                </a:solidFill>
                <a:latin typeface="The Seasons"/>
              </a:rPr>
              <a:t>Next Steps and Future Work:</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sp>
        <p:nvSpPr>
          <p:cNvPr name="Freeform 2" id="2"/>
          <p:cNvSpPr/>
          <p:nvPr/>
        </p:nvSpPr>
        <p:spPr>
          <a:xfrm flipH="false" flipV="false" rot="0">
            <a:off x="5232951" y="2100966"/>
            <a:ext cx="9630325" cy="7622666"/>
          </a:xfrm>
          <a:custGeom>
            <a:avLst/>
            <a:gdLst/>
            <a:ahLst/>
            <a:cxnLst/>
            <a:rect r="r" b="b" t="t" l="l"/>
            <a:pathLst>
              <a:path h="7622666" w="9630325">
                <a:moveTo>
                  <a:pt x="0" y="0"/>
                </a:moveTo>
                <a:lnTo>
                  <a:pt x="9630325" y="0"/>
                </a:lnTo>
                <a:lnTo>
                  <a:pt x="9630325" y="7622665"/>
                </a:lnTo>
                <a:lnTo>
                  <a:pt x="0" y="7622665"/>
                </a:lnTo>
                <a:lnTo>
                  <a:pt x="0" y="0"/>
                </a:lnTo>
                <a:close/>
              </a:path>
            </a:pathLst>
          </a:custGeom>
          <a:blipFill>
            <a:blip r:embed="rId2"/>
            <a:stretch>
              <a:fillRect l="0" t="0" r="0" b="0"/>
            </a:stretch>
          </a:blipFill>
        </p:spPr>
      </p:sp>
      <p:sp>
        <p:nvSpPr>
          <p:cNvPr name="TextBox 3" id="3"/>
          <p:cNvSpPr txBox="true"/>
          <p:nvPr/>
        </p:nvSpPr>
        <p:spPr>
          <a:xfrm rot="0">
            <a:off x="1897695" y="227011"/>
            <a:ext cx="15361605" cy="1431928"/>
          </a:xfrm>
          <a:prstGeom prst="rect">
            <a:avLst/>
          </a:prstGeom>
        </p:spPr>
        <p:txBody>
          <a:bodyPr anchor="t" rtlCol="false" tIns="0" lIns="0" bIns="0" rIns="0">
            <a:spAutoFit/>
          </a:bodyPr>
          <a:lstStyle/>
          <a:p>
            <a:pPr algn="ctr">
              <a:lnSpc>
                <a:spcPts val="11648"/>
              </a:lnSpc>
              <a:spcBef>
                <a:spcPct val="0"/>
              </a:spcBef>
            </a:pPr>
            <a:r>
              <a:rPr lang="en-US" sz="8320">
                <a:solidFill>
                  <a:srgbClr val="A68E45"/>
                </a:solidFill>
                <a:latin typeface="The Seasons"/>
              </a:rPr>
              <a:t>PCA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sp>
        <p:nvSpPr>
          <p:cNvPr name="Freeform 2" id="2"/>
          <p:cNvSpPr/>
          <p:nvPr/>
        </p:nvSpPr>
        <p:spPr>
          <a:xfrm flipH="false" flipV="false" rot="0">
            <a:off x="3806359" y="1973426"/>
            <a:ext cx="10212588" cy="7752283"/>
          </a:xfrm>
          <a:custGeom>
            <a:avLst/>
            <a:gdLst/>
            <a:ahLst/>
            <a:cxnLst/>
            <a:rect r="r" b="b" t="t" l="l"/>
            <a:pathLst>
              <a:path h="7752283" w="10212588">
                <a:moveTo>
                  <a:pt x="0" y="0"/>
                </a:moveTo>
                <a:lnTo>
                  <a:pt x="10212588" y="0"/>
                </a:lnTo>
                <a:lnTo>
                  <a:pt x="10212588" y="7752283"/>
                </a:lnTo>
                <a:lnTo>
                  <a:pt x="0" y="7752283"/>
                </a:lnTo>
                <a:lnTo>
                  <a:pt x="0" y="0"/>
                </a:lnTo>
                <a:close/>
              </a:path>
            </a:pathLst>
          </a:custGeom>
          <a:blipFill>
            <a:blip r:embed="rId2"/>
            <a:stretch>
              <a:fillRect l="0" t="0" r="0" b="0"/>
            </a:stretch>
          </a:blipFill>
        </p:spPr>
      </p:sp>
      <p:sp>
        <p:nvSpPr>
          <p:cNvPr name="TextBox 3" id="3"/>
          <p:cNvSpPr txBox="true"/>
          <p:nvPr/>
        </p:nvSpPr>
        <p:spPr>
          <a:xfrm rot="0">
            <a:off x="1554795" y="227011"/>
            <a:ext cx="15361605" cy="1431928"/>
          </a:xfrm>
          <a:prstGeom prst="rect">
            <a:avLst/>
          </a:prstGeom>
        </p:spPr>
        <p:txBody>
          <a:bodyPr anchor="t" rtlCol="false" tIns="0" lIns="0" bIns="0" rIns="0">
            <a:spAutoFit/>
          </a:bodyPr>
          <a:lstStyle/>
          <a:p>
            <a:pPr algn="ctr">
              <a:lnSpc>
                <a:spcPts val="11648"/>
              </a:lnSpc>
              <a:spcBef>
                <a:spcPct val="0"/>
              </a:spcBef>
            </a:pPr>
            <a:r>
              <a:rPr lang="en-US" sz="8320">
                <a:solidFill>
                  <a:srgbClr val="A68E45"/>
                </a:solidFill>
                <a:latin typeface="The Seasons"/>
              </a:rPr>
              <a:t>Confusion Matrix</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sp>
        <p:nvSpPr>
          <p:cNvPr name="Freeform 2" id="2"/>
          <p:cNvSpPr/>
          <p:nvPr/>
        </p:nvSpPr>
        <p:spPr>
          <a:xfrm flipH="false" flipV="false" rot="0">
            <a:off x="5471562" y="2087703"/>
            <a:ext cx="8323912" cy="6926240"/>
          </a:xfrm>
          <a:custGeom>
            <a:avLst/>
            <a:gdLst/>
            <a:ahLst/>
            <a:cxnLst/>
            <a:rect r="r" b="b" t="t" l="l"/>
            <a:pathLst>
              <a:path h="6926240" w="8323912">
                <a:moveTo>
                  <a:pt x="0" y="0"/>
                </a:moveTo>
                <a:lnTo>
                  <a:pt x="8323912" y="0"/>
                </a:lnTo>
                <a:lnTo>
                  <a:pt x="8323912" y="6926240"/>
                </a:lnTo>
                <a:lnTo>
                  <a:pt x="0" y="6926240"/>
                </a:lnTo>
                <a:lnTo>
                  <a:pt x="0" y="0"/>
                </a:lnTo>
                <a:close/>
              </a:path>
            </a:pathLst>
          </a:custGeom>
          <a:blipFill>
            <a:blip r:embed="rId2"/>
            <a:stretch>
              <a:fillRect l="0" t="0" r="0" b="0"/>
            </a:stretch>
          </a:blipFill>
        </p:spPr>
      </p:sp>
      <p:sp>
        <p:nvSpPr>
          <p:cNvPr name="TextBox 3" id="3"/>
          <p:cNvSpPr txBox="true"/>
          <p:nvPr/>
        </p:nvSpPr>
        <p:spPr>
          <a:xfrm rot="0">
            <a:off x="1554795" y="227011"/>
            <a:ext cx="15361605" cy="1431928"/>
          </a:xfrm>
          <a:prstGeom prst="rect">
            <a:avLst/>
          </a:prstGeom>
        </p:spPr>
        <p:txBody>
          <a:bodyPr anchor="t" rtlCol="false" tIns="0" lIns="0" bIns="0" rIns="0">
            <a:spAutoFit/>
          </a:bodyPr>
          <a:lstStyle/>
          <a:p>
            <a:pPr algn="ctr">
              <a:lnSpc>
                <a:spcPts val="11648"/>
              </a:lnSpc>
              <a:spcBef>
                <a:spcPct val="0"/>
              </a:spcBef>
            </a:pPr>
            <a:r>
              <a:rPr lang="en-US" sz="8320">
                <a:solidFill>
                  <a:srgbClr val="A68E45"/>
                </a:solidFill>
                <a:latin typeface="The Seasons"/>
              </a:rPr>
              <a:t>Correlation Matrix</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sp>
        <p:nvSpPr>
          <p:cNvPr name="Freeform 2" id="2"/>
          <p:cNvSpPr/>
          <p:nvPr/>
        </p:nvSpPr>
        <p:spPr>
          <a:xfrm flipH="false" flipV="false" rot="0">
            <a:off x="2317750" y="4583254"/>
            <a:ext cx="14072379" cy="2642551"/>
          </a:xfrm>
          <a:custGeom>
            <a:avLst/>
            <a:gdLst/>
            <a:ahLst/>
            <a:cxnLst/>
            <a:rect r="r" b="b" t="t" l="l"/>
            <a:pathLst>
              <a:path h="2642551" w="14072379">
                <a:moveTo>
                  <a:pt x="0" y="0"/>
                </a:moveTo>
                <a:lnTo>
                  <a:pt x="14072378" y="0"/>
                </a:lnTo>
                <a:lnTo>
                  <a:pt x="14072378" y="2642551"/>
                </a:lnTo>
                <a:lnTo>
                  <a:pt x="0" y="2642551"/>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AutoShape 2" id="2"/>
          <p:cNvSpPr/>
          <p:nvPr/>
        </p:nvSpPr>
        <p:spPr>
          <a:xfrm rot="0">
            <a:off x="9780663" y="9239250"/>
            <a:ext cx="8507337" cy="0"/>
          </a:xfrm>
          <a:prstGeom prst="line">
            <a:avLst/>
          </a:prstGeom>
          <a:ln cap="flat" w="38100">
            <a:solidFill>
              <a:srgbClr val="967D55"/>
            </a:solidFill>
            <a:prstDash val="solid"/>
            <a:headEnd type="none" len="sm" w="sm"/>
            <a:tailEnd type="none" len="sm" w="sm"/>
          </a:ln>
        </p:spPr>
      </p:sp>
      <p:sp>
        <p:nvSpPr>
          <p:cNvPr name="TextBox 3" id="3"/>
          <p:cNvSpPr txBox="true"/>
          <p:nvPr/>
        </p:nvSpPr>
        <p:spPr>
          <a:xfrm rot="0">
            <a:off x="8298068" y="9094153"/>
            <a:ext cx="1691865" cy="375920"/>
          </a:xfrm>
          <a:prstGeom prst="rect">
            <a:avLst/>
          </a:prstGeom>
        </p:spPr>
        <p:txBody>
          <a:bodyPr anchor="t" rtlCol="false" tIns="0" lIns="0" bIns="0" rIns="0">
            <a:spAutoFit/>
          </a:bodyPr>
          <a:lstStyle/>
          <a:p>
            <a:pPr algn="ctr">
              <a:lnSpc>
                <a:spcPts val="2799"/>
              </a:lnSpc>
            </a:pPr>
            <a:r>
              <a:rPr lang="en-US" sz="2799">
                <a:solidFill>
                  <a:srgbClr val="967D55"/>
                </a:solidFill>
                <a:latin typeface="Alice"/>
              </a:rPr>
              <a:t>01</a:t>
            </a:r>
          </a:p>
        </p:txBody>
      </p:sp>
      <p:sp>
        <p:nvSpPr>
          <p:cNvPr name="AutoShape 4" id="4"/>
          <p:cNvSpPr/>
          <p:nvPr/>
        </p:nvSpPr>
        <p:spPr>
          <a:xfrm rot="0">
            <a:off x="58478" y="9258300"/>
            <a:ext cx="8507337" cy="0"/>
          </a:xfrm>
          <a:prstGeom prst="line">
            <a:avLst/>
          </a:prstGeom>
          <a:ln cap="flat" w="38100">
            <a:solidFill>
              <a:srgbClr val="967D55"/>
            </a:solidFill>
            <a:prstDash val="solid"/>
            <a:headEnd type="none" len="sm" w="sm"/>
            <a:tailEnd type="none" len="sm" w="sm"/>
          </a:ln>
        </p:spPr>
      </p:sp>
      <p:grpSp>
        <p:nvGrpSpPr>
          <p:cNvPr name="Group 5" id="5"/>
          <p:cNvGrpSpPr/>
          <p:nvPr/>
        </p:nvGrpSpPr>
        <p:grpSpPr>
          <a:xfrm rot="0">
            <a:off x="16675432" y="5850515"/>
            <a:ext cx="2712720" cy="27127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731820" y="-930219"/>
            <a:ext cx="3521040" cy="35210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4312147" y="2581296"/>
            <a:ext cx="9663706" cy="1104900"/>
          </a:xfrm>
          <a:prstGeom prst="rect">
            <a:avLst/>
          </a:prstGeom>
        </p:spPr>
        <p:txBody>
          <a:bodyPr anchor="t" rtlCol="false" tIns="0" lIns="0" bIns="0" rIns="0">
            <a:spAutoFit/>
          </a:bodyPr>
          <a:lstStyle/>
          <a:p>
            <a:pPr algn="ctr">
              <a:lnSpc>
                <a:spcPts val="8640"/>
              </a:lnSpc>
            </a:pPr>
            <a:r>
              <a:rPr lang="en-US" sz="7200">
                <a:solidFill>
                  <a:srgbClr val="271905"/>
                </a:solidFill>
                <a:latin typeface="Alice"/>
              </a:rPr>
              <a:t>CONTENT</a:t>
            </a:r>
          </a:p>
        </p:txBody>
      </p:sp>
      <p:grpSp>
        <p:nvGrpSpPr>
          <p:cNvPr name="Group 12" id="12"/>
          <p:cNvGrpSpPr/>
          <p:nvPr/>
        </p:nvGrpSpPr>
        <p:grpSpPr>
          <a:xfrm rot="0">
            <a:off x="1649180" y="3951925"/>
            <a:ext cx="4914321" cy="4387636"/>
            <a:chOff x="0" y="0"/>
            <a:chExt cx="6552428" cy="5850182"/>
          </a:xfrm>
        </p:grpSpPr>
        <p:grpSp>
          <p:nvGrpSpPr>
            <p:cNvPr name="Group 13" id="13"/>
            <p:cNvGrpSpPr/>
            <p:nvPr/>
          </p:nvGrpSpPr>
          <p:grpSpPr>
            <a:xfrm rot="0">
              <a:off x="12700" y="0"/>
              <a:ext cx="6539728" cy="1510248"/>
              <a:chOff x="0" y="0"/>
              <a:chExt cx="1291798" cy="298320"/>
            </a:xfrm>
          </p:grpSpPr>
          <p:sp>
            <p:nvSpPr>
              <p:cNvPr name="Freeform 14" id="14"/>
              <p:cNvSpPr/>
              <p:nvPr/>
            </p:nvSpPr>
            <p:spPr>
              <a:xfrm flipH="false" flipV="false" rot="0">
                <a:off x="0" y="0"/>
                <a:ext cx="1291798" cy="298321"/>
              </a:xfrm>
              <a:custGeom>
                <a:avLst/>
                <a:gdLst/>
                <a:ahLst/>
                <a:cxnLst/>
                <a:rect r="r" b="b" t="t" l="l"/>
                <a:pathLst>
                  <a:path h="298321" w="1291798">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sp>
          <p:sp>
            <p:nvSpPr>
              <p:cNvPr name="TextBox 15" id="15"/>
              <p:cNvSpPr txBox="true"/>
              <p:nvPr/>
            </p:nvSpPr>
            <p:spPr>
              <a:xfrm>
                <a:off x="0" y="-47625"/>
                <a:ext cx="1291798" cy="34594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255971" y="427464"/>
              <a:ext cx="4473064" cy="770466"/>
            </a:xfrm>
            <a:prstGeom prst="rect">
              <a:avLst/>
            </a:prstGeom>
          </p:spPr>
          <p:txBody>
            <a:bodyPr anchor="t" rtlCol="false" tIns="0" lIns="0" bIns="0" rIns="0">
              <a:spAutoFit/>
            </a:bodyPr>
            <a:lstStyle/>
            <a:p>
              <a:pPr algn="ctr">
                <a:lnSpc>
                  <a:spcPts val="3999"/>
                </a:lnSpc>
              </a:pPr>
              <a:r>
                <a:rPr lang="en-US" sz="3999">
                  <a:solidFill>
                    <a:srgbClr val="271905"/>
                  </a:solidFill>
                  <a:latin typeface="Bodoni FLF Italics"/>
                </a:rPr>
                <a:t>Introduction</a:t>
              </a:r>
            </a:p>
          </p:txBody>
        </p:sp>
        <p:grpSp>
          <p:nvGrpSpPr>
            <p:cNvPr name="Group 17" id="17"/>
            <p:cNvGrpSpPr/>
            <p:nvPr/>
          </p:nvGrpSpPr>
          <p:grpSpPr>
            <a:xfrm rot="0">
              <a:off x="0" y="4339934"/>
              <a:ext cx="6539728" cy="1510248"/>
              <a:chOff x="0" y="0"/>
              <a:chExt cx="1291798" cy="298320"/>
            </a:xfrm>
          </p:grpSpPr>
          <p:sp>
            <p:nvSpPr>
              <p:cNvPr name="Freeform 18" id="18"/>
              <p:cNvSpPr/>
              <p:nvPr/>
            </p:nvSpPr>
            <p:spPr>
              <a:xfrm flipH="false" flipV="false" rot="0">
                <a:off x="0" y="0"/>
                <a:ext cx="1291798" cy="298321"/>
              </a:xfrm>
              <a:custGeom>
                <a:avLst/>
                <a:gdLst/>
                <a:ahLst/>
                <a:cxnLst/>
                <a:rect r="r" b="b" t="t" l="l"/>
                <a:pathLst>
                  <a:path h="298321" w="1291798">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sp>
          <p:sp>
            <p:nvSpPr>
              <p:cNvPr name="TextBox 19" id="19"/>
              <p:cNvSpPr txBox="true"/>
              <p:nvPr/>
            </p:nvSpPr>
            <p:spPr>
              <a:xfrm>
                <a:off x="0" y="-47625"/>
                <a:ext cx="1291798" cy="34594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111303" y="4757873"/>
              <a:ext cx="4473064" cy="702945"/>
            </a:xfrm>
            <a:prstGeom prst="rect">
              <a:avLst/>
            </a:prstGeom>
          </p:spPr>
          <p:txBody>
            <a:bodyPr anchor="t" rtlCol="false" tIns="0" lIns="0" bIns="0" rIns="0">
              <a:spAutoFit/>
            </a:bodyPr>
            <a:lstStyle/>
            <a:p>
              <a:pPr algn="ctr">
                <a:lnSpc>
                  <a:spcPts val="3600"/>
                </a:lnSpc>
              </a:pPr>
              <a:r>
                <a:rPr lang="en-US" sz="3600">
                  <a:solidFill>
                    <a:srgbClr val="271905"/>
                  </a:solidFill>
                  <a:latin typeface="Bodoni FLF Italics"/>
                </a:rPr>
                <a:t>METHODOLOGY</a:t>
              </a:r>
            </a:p>
          </p:txBody>
        </p:sp>
        <p:grpSp>
          <p:nvGrpSpPr>
            <p:cNvPr name="Group 21" id="21"/>
            <p:cNvGrpSpPr/>
            <p:nvPr/>
          </p:nvGrpSpPr>
          <p:grpSpPr>
            <a:xfrm rot="0">
              <a:off x="0" y="2169967"/>
              <a:ext cx="6539728" cy="1510248"/>
              <a:chOff x="0" y="0"/>
              <a:chExt cx="1291798" cy="298320"/>
            </a:xfrm>
          </p:grpSpPr>
          <p:sp>
            <p:nvSpPr>
              <p:cNvPr name="Freeform 22" id="22"/>
              <p:cNvSpPr/>
              <p:nvPr/>
            </p:nvSpPr>
            <p:spPr>
              <a:xfrm flipH="false" flipV="false" rot="0">
                <a:off x="0" y="0"/>
                <a:ext cx="1291798" cy="298321"/>
              </a:xfrm>
              <a:custGeom>
                <a:avLst/>
                <a:gdLst/>
                <a:ahLst/>
                <a:cxnLst/>
                <a:rect r="r" b="b" t="t" l="l"/>
                <a:pathLst>
                  <a:path h="298321" w="1291798">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sp>
          <p:sp>
            <p:nvSpPr>
              <p:cNvPr name="TextBox 23" id="23"/>
              <p:cNvSpPr txBox="true"/>
              <p:nvPr/>
            </p:nvSpPr>
            <p:spPr>
              <a:xfrm>
                <a:off x="0" y="-47625"/>
                <a:ext cx="1291798" cy="345945"/>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033332" y="2608990"/>
              <a:ext cx="4473064" cy="770466"/>
            </a:xfrm>
            <a:prstGeom prst="rect">
              <a:avLst/>
            </a:prstGeom>
          </p:spPr>
          <p:txBody>
            <a:bodyPr anchor="t" rtlCol="false" tIns="0" lIns="0" bIns="0" rIns="0">
              <a:spAutoFit/>
            </a:bodyPr>
            <a:lstStyle/>
            <a:p>
              <a:pPr algn="ctr">
                <a:lnSpc>
                  <a:spcPts val="3999"/>
                </a:lnSpc>
              </a:pPr>
              <a:r>
                <a:rPr lang="en-US" sz="3999">
                  <a:solidFill>
                    <a:srgbClr val="271905"/>
                  </a:solidFill>
                  <a:latin typeface="Bodoni FLF Italics"/>
                </a:rPr>
                <a:t>Objectives</a:t>
              </a:r>
            </a:p>
          </p:txBody>
        </p:sp>
      </p:grpSp>
      <p:grpSp>
        <p:nvGrpSpPr>
          <p:cNvPr name="Group 25" id="25"/>
          <p:cNvGrpSpPr/>
          <p:nvPr/>
        </p:nvGrpSpPr>
        <p:grpSpPr>
          <a:xfrm rot="0">
            <a:off x="9552957" y="3960516"/>
            <a:ext cx="4904796" cy="1132686"/>
            <a:chOff x="0" y="0"/>
            <a:chExt cx="1291798" cy="298320"/>
          </a:xfrm>
        </p:grpSpPr>
        <p:sp>
          <p:nvSpPr>
            <p:cNvPr name="Freeform 26" id="26"/>
            <p:cNvSpPr/>
            <p:nvPr/>
          </p:nvSpPr>
          <p:spPr>
            <a:xfrm flipH="false" flipV="false" rot="0">
              <a:off x="0" y="0"/>
              <a:ext cx="1291798" cy="298321"/>
            </a:xfrm>
            <a:custGeom>
              <a:avLst/>
              <a:gdLst/>
              <a:ahLst/>
              <a:cxnLst/>
              <a:rect r="r" b="b" t="t" l="l"/>
              <a:pathLst>
                <a:path h="298321" w="1291798">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sp>
        <p:sp>
          <p:nvSpPr>
            <p:cNvPr name="TextBox 27" id="27"/>
            <p:cNvSpPr txBox="true"/>
            <p:nvPr/>
          </p:nvSpPr>
          <p:spPr>
            <a:xfrm>
              <a:off x="0" y="-47625"/>
              <a:ext cx="1291798" cy="345945"/>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9991860" y="4272522"/>
            <a:ext cx="3722192" cy="520065"/>
          </a:xfrm>
          <a:prstGeom prst="rect">
            <a:avLst/>
          </a:prstGeom>
        </p:spPr>
        <p:txBody>
          <a:bodyPr anchor="t" rtlCol="false" tIns="0" lIns="0" bIns="0" rIns="0">
            <a:spAutoFit/>
          </a:bodyPr>
          <a:lstStyle/>
          <a:p>
            <a:pPr algn="ctr">
              <a:lnSpc>
                <a:spcPts val="3600"/>
              </a:lnSpc>
            </a:pPr>
            <a:r>
              <a:rPr lang="en-US" sz="3600">
                <a:solidFill>
                  <a:srgbClr val="271905"/>
                </a:solidFill>
                <a:latin typeface="Bodoni FLF Italics"/>
              </a:rPr>
              <a:t>CONTRIBUTIONS</a:t>
            </a:r>
          </a:p>
        </p:txBody>
      </p:sp>
      <p:sp>
        <p:nvSpPr>
          <p:cNvPr name="TextBox 29" id="29"/>
          <p:cNvSpPr txBox="true"/>
          <p:nvPr/>
        </p:nvSpPr>
        <p:spPr>
          <a:xfrm rot="0">
            <a:off x="4312147" y="1438296"/>
            <a:ext cx="9663706" cy="1162050"/>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Italics"/>
              </a:rPr>
              <a:t>Table of</a:t>
            </a:r>
          </a:p>
        </p:txBody>
      </p:sp>
      <p:grpSp>
        <p:nvGrpSpPr>
          <p:cNvPr name="Group 30" id="30"/>
          <p:cNvGrpSpPr/>
          <p:nvPr/>
        </p:nvGrpSpPr>
        <p:grpSpPr>
          <a:xfrm rot="0">
            <a:off x="9655444" y="5655176"/>
            <a:ext cx="4904796" cy="1132686"/>
            <a:chOff x="0" y="0"/>
            <a:chExt cx="1291798" cy="298320"/>
          </a:xfrm>
        </p:grpSpPr>
        <p:sp>
          <p:nvSpPr>
            <p:cNvPr name="Freeform 31" id="31"/>
            <p:cNvSpPr/>
            <p:nvPr/>
          </p:nvSpPr>
          <p:spPr>
            <a:xfrm flipH="false" flipV="false" rot="0">
              <a:off x="0" y="0"/>
              <a:ext cx="1291798" cy="298321"/>
            </a:xfrm>
            <a:custGeom>
              <a:avLst/>
              <a:gdLst/>
              <a:ahLst/>
              <a:cxnLst/>
              <a:rect r="r" b="b" t="t" l="l"/>
              <a:pathLst>
                <a:path h="298321" w="1291798">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sp>
        <p:sp>
          <p:nvSpPr>
            <p:cNvPr name="TextBox 32" id="32"/>
            <p:cNvSpPr txBox="true"/>
            <p:nvPr/>
          </p:nvSpPr>
          <p:spPr>
            <a:xfrm>
              <a:off x="0" y="-47625"/>
              <a:ext cx="1291798" cy="345945"/>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0246746" y="5966206"/>
            <a:ext cx="3722192" cy="568325"/>
          </a:xfrm>
          <a:prstGeom prst="rect">
            <a:avLst/>
          </a:prstGeom>
        </p:spPr>
        <p:txBody>
          <a:bodyPr anchor="t" rtlCol="false" tIns="0" lIns="0" bIns="0" rIns="0">
            <a:spAutoFit/>
          </a:bodyPr>
          <a:lstStyle/>
          <a:p>
            <a:pPr algn="ctr">
              <a:lnSpc>
                <a:spcPts val="3999"/>
              </a:lnSpc>
            </a:pPr>
            <a:r>
              <a:rPr lang="en-US" sz="3999">
                <a:solidFill>
                  <a:srgbClr val="271905"/>
                </a:solidFill>
                <a:latin typeface="Bodoni FLF Italics"/>
              </a:rPr>
              <a:t>Future Work</a:t>
            </a:r>
          </a:p>
        </p:txBody>
      </p:sp>
      <p:grpSp>
        <p:nvGrpSpPr>
          <p:cNvPr name="Group 34" id="34"/>
          <p:cNvGrpSpPr/>
          <p:nvPr/>
        </p:nvGrpSpPr>
        <p:grpSpPr>
          <a:xfrm rot="0">
            <a:off x="9678176" y="7206875"/>
            <a:ext cx="4904796" cy="1132686"/>
            <a:chOff x="0" y="0"/>
            <a:chExt cx="1291798" cy="298320"/>
          </a:xfrm>
        </p:grpSpPr>
        <p:sp>
          <p:nvSpPr>
            <p:cNvPr name="Freeform 35" id="35"/>
            <p:cNvSpPr/>
            <p:nvPr/>
          </p:nvSpPr>
          <p:spPr>
            <a:xfrm flipH="false" flipV="false" rot="0">
              <a:off x="0" y="0"/>
              <a:ext cx="1291798" cy="298321"/>
            </a:xfrm>
            <a:custGeom>
              <a:avLst/>
              <a:gdLst/>
              <a:ahLst/>
              <a:cxnLst/>
              <a:rect r="r" b="b" t="t" l="l"/>
              <a:pathLst>
                <a:path h="298321" w="1291798">
                  <a:moveTo>
                    <a:pt x="0" y="0"/>
                  </a:moveTo>
                  <a:lnTo>
                    <a:pt x="1291798" y="0"/>
                  </a:lnTo>
                  <a:lnTo>
                    <a:pt x="1291798" y="298321"/>
                  </a:lnTo>
                  <a:lnTo>
                    <a:pt x="0" y="298321"/>
                  </a:lnTo>
                  <a:close/>
                </a:path>
              </a:pathLst>
            </a:custGeom>
            <a:solidFill>
              <a:srgbClr val="000000">
                <a:alpha val="0"/>
              </a:srgbClr>
            </a:solidFill>
            <a:ln w="38100" cap="sq">
              <a:solidFill>
                <a:srgbClr val="967D55"/>
              </a:solidFill>
              <a:prstDash val="solid"/>
              <a:miter/>
            </a:ln>
          </p:spPr>
        </p:sp>
        <p:sp>
          <p:nvSpPr>
            <p:cNvPr name="TextBox 36" id="36"/>
            <p:cNvSpPr txBox="true"/>
            <p:nvPr/>
          </p:nvSpPr>
          <p:spPr>
            <a:xfrm>
              <a:off x="0" y="-47625"/>
              <a:ext cx="1291798" cy="345945"/>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10144260" y="7527473"/>
            <a:ext cx="3722192" cy="520065"/>
          </a:xfrm>
          <a:prstGeom prst="rect">
            <a:avLst/>
          </a:prstGeom>
        </p:spPr>
        <p:txBody>
          <a:bodyPr anchor="t" rtlCol="false" tIns="0" lIns="0" bIns="0" rIns="0">
            <a:spAutoFit/>
          </a:bodyPr>
          <a:lstStyle/>
          <a:p>
            <a:pPr algn="ctr">
              <a:lnSpc>
                <a:spcPts val="3600"/>
              </a:lnSpc>
            </a:pPr>
            <a:r>
              <a:rPr lang="en-US" sz="3600">
                <a:solidFill>
                  <a:srgbClr val="271905"/>
                </a:solidFill>
                <a:latin typeface="Bodoni FLF Italics"/>
              </a:rPr>
              <a:t>REFERENCES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sp>
        <p:nvSpPr>
          <p:cNvPr name="Freeform 2" id="2"/>
          <p:cNvSpPr/>
          <p:nvPr/>
        </p:nvSpPr>
        <p:spPr>
          <a:xfrm flipH="false" flipV="false" rot="0">
            <a:off x="5261517" y="2108700"/>
            <a:ext cx="7764967" cy="6069600"/>
          </a:xfrm>
          <a:custGeom>
            <a:avLst/>
            <a:gdLst/>
            <a:ahLst/>
            <a:cxnLst/>
            <a:rect r="r" b="b" t="t" l="l"/>
            <a:pathLst>
              <a:path h="6069600" w="7764967">
                <a:moveTo>
                  <a:pt x="0" y="0"/>
                </a:moveTo>
                <a:lnTo>
                  <a:pt x="7764966" y="0"/>
                </a:lnTo>
                <a:lnTo>
                  <a:pt x="7764966" y="6069600"/>
                </a:lnTo>
                <a:lnTo>
                  <a:pt x="0" y="6069600"/>
                </a:lnTo>
                <a:lnTo>
                  <a:pt x="0" y="0"/>
                </a:lnTo>
                <a:close/>
              </a:path>
            </a:pathLst>
          </a:custGeom>
          <a:blipFill>
            <a:blip r:embed="rId2"/>
            <a:stretch>
              <a:fillRect l="0" t="0" r="0" b="0"/>
            </a:stretch>
          </a:blipFill>
        </p:spPr>
      </p:sp>
      <p:sp>
        <p:nvSpPr>
          <p:cNvPr name="TextBox 3" id="3"/>
          <p:cNvSpPr txBox="true"/>
          <p:nvPr/>
        </p:nvSpPr>
        <p:spPr>
          <a:xfrm rot="0">
            <a:off x="1554795" y="227011"/>
            <a:ext cx="15361605" cy="1431928"/>
          </a:xfrm>
          <a:prstGeom prst="rect">
            <a:avLst/>
          </a:prstGeom>
        </p:spPr>
        <p:txBody>
          <a:bodyPr anchor="t" rtlCol="false" tIns="0" lIns="0" bIns="0" rIns="0">
            <a:spAutoFit/>
          </a:bodyPr>
          <a:lstStyle/>
          <a:p>
            <a:pPr algn="ctr">
              <a:lnSpc>
                <a:spcPts val="11648"/>
              </a:lnSpc>
              <a:spcBef>
                <a:spcPct val="0"/>
              </a:spcBef>
            </a:pPr>
            <a:r>
              <a:rPr lang="en-US" sz="8320">
                <a:solidFill>
                  <a:srgbClr val="A68E45"/>
                </a:solidFill>
                <a:latin typeface="The Seasons"/>
              </a:rPr>
              <a:t>ROC Matrix</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sp>
        <p:nvSpPr>
          <p:cNvPr name="Freeform 2" id="2"/>
          <p:cNvSpPr/>
          <p:nvPr/>
        </p:nvSpPr>
        <p:spPr>
          <a:xfrm flipH="false" flipV="false" rot="0">
            <a:off x="3410429" y="1967881"/>
            <a:ext cx="11467141" cy="6351239"/>
          </a:xfrm>
          <a:custGeom>
            <a:avLst/>
            <a:gdLst/>
            <a:ahLst/>
            <a:cxnLst/>
            <a:rect r="r" b="b" t="t" l="l"/>
            <a:pathLst>
              <a:path h="6351239" w="11467141">
                <a:moveTo>
                  <a:pt x="0" y="0"/>
                </a:moveTo>
                <a:lnTo>
                  <a:pt x="11467142" y="0"/>
                </a:lnTo>
                <a:lnTo>
                  <a:pt x="11467142" y="6351238"/>
                </a:lnTo>
                <a:lnTo>
                  <a:pt x="0" y="6351238"/>
                </a:lnTo>
                <a:lnTo>
                  <a:pt x="0" y="0"/>
                </a:lnTo>
                <a:close/>
              </a:path>
            </a:pathLst>
          </a:custGeom>
          <a:blipFill>
            <a:blip r:embed="rId2"/>
            <a:stretch>
              <a:fillRect l="0" t="0" r="0" b="0"/>
            </a:stretch>
          </a:blipFill>
        </p:spPr>
      </p:sp>
      <p:sp>
        <p:nvSpPr>
          <p:cNvPr name="TextBox 3" id="3"/>
          <p:cNvSpPr txBox="true"/>
          <p:nvPr/>
        </p:nvSpPr>
        <p:spPr>
          <a:xfrm rot="0">
            <a:off x="1554795" y="227011"/>
            <a:ext cx="15361605" cy="1431928"/>
          </a:xfrm>
          <a:prstGeom prst="rect">
            <a:avLst/>
          </a:prstGeom>
        </p:spPr>
        <p:txBody>
          <a:bodyPr anchor="t" rtlCol="false" tIns="0" lIns="0" bIns="0" rIns="0">
            <a:spAutoFit/>
          </a:bodyPr>
          <a:lstStyle/>
          <a:p>
            <a:pPr algn="ctr">
              <a:lnSpc>
                <a:spcPts val="11648"/>
              </a:lnSpc>
              <a:spcBef>
                <a:spcPct val="0"/>
              </a:spcBef>
            </a:pPr>
            <a:r>
              <a:rPr lang="en-US" sz="8320">
                <a:solidFill>
                  <a:srgbClr val="A68E45"/>
                </a:solidFill>
                <a:latin typeface="The Seasons"/>
              </a:rPr>
              <a:t>NN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EADB"/>
        </a:solidFill>
      </p:bgPr>
    </p:bg>
    <p:spTree>
      <p:nvGrpSpPr>
        <p:cNvPr id="1" name=""/>
        <p:cNvGrpSpPr/>
        <p:nvPr/>
      </p:nvGrpSpPr>
      <p:grpSpPr>
        <a:xfrm>
          <a:off x="0" y="0"/>
          <a:ext cx="0" cy="0"/>
          <a:chOff x="0" y="0"/>
          <a:chExt cx="0" cy="0"/>
        </a:xfrm>
      </p:grpSpPr>
      <p:grpSp>
        <p:nvGrpSpPr>
          <p:cNvPr name="Group 2" id="2"/>
          <p:cNvGrpSpPr/>
          <p:nvPr/>
        </p:nvGrpSpPr>
        <p:grpSpPr>
          <a:xfrm rot="0">
            <a:off x="-503362" y="-504985"/>
            <a:ext cx="19178563" cy="5648485"/>
            <a:chOff x="0" y="0"/>
            <a:chExt cx="25571417" cy="7531313"/>
          </a:xfrm>
        </p:grpSpPr>
        <p:pic>
          <p:nvPicPr>
            <p:cNvPr name="Picture 3" id="3"/>
            <p:cNvPicPr>
              <a:picLocks noChangeAspect="true"/>
            </p:cNvPicPr>
            <p:nvPr/>
          </p:nvPicPr>
          <p:blipFill>
            <a:blip r:embed="rId2"/>
            <a:srcRect l="2864" t="50640" r="2864" b="0"/>
            <a:stretch>
              <a:fillRect/>
            </a:stretch>
          </p:blipFill>
          <p:spPr>
            <a:xfrm flipH="false" flipV="false">
              <a:off x="0" y="0"/>
              <a:ext cx="25571417" cy="7531313"/>
            </a:xfrm>
            <a:prstGeom prst="rect">
              <a:avLst/>
            </a:prstGeom>
          </p:spPr>
        </p:pic>
      </p:grpSp>
      <p:grpSp>
        <p:nvGrpSpPr>
          <p:cNvPr name="Group 4" id="4"/>
          <p:cNvGrpSpPr/>
          <p:nvPr/>
        </p:nvGrpSpPr>
        <p:grpSpPr>
          <a:xfrm rot="0">
            <a:off x="12452784" y="8405337"/>
            <a:ext cx="4249100" cy="42491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67D55"/>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835216" y="9094153"/>
            <a:ext cx="6617568" cy="375920"/>
          </a:xfrm>
          <a:prstGeom prst="rect">
            <a:avLst/>
          </a:prstGeom>
        </p:spPr>
        <p:txBody>
          <a:bodyPr anchor="t" rtlCol="false" tIns="0" lIns="0" bIns="0" rIns="0">
            <a:spAutoFit/>
          </a:bodyPr>
          <a:lstStyle/>
          <a:p>
            <a:pPr algn="ctr">
              <a:lnSpc>
                <a:spcPts val="2799"/>
              </a:lnSpc>
            </a:pPr>
            <a:r>
              <a:rPr lang="en-US" sz="2799">
                <a:solidFill>
                  <a:srgbClr val="967D55"/>
                </a:solidFill>
                <a:latin typeface="Alice"/>
              </a:rPr>
              <a:t>02</a:t>
            </a:r>
          </a:p>
        </p:txBody>
      </p:sp>
      <p:sp>
        <p:nvSpPr>
          <p:cNvPr name="AutoShape 8" id="8"/>
          <p:cNvSpPr/>
          <p:nvPr/>
        </p:nvSpPr>
        <p:spPr>
          <a:xfrm rot="0">
            <a:off x="58478" y="9258300"/>
            <a:ext cx="8507337" cy="0"/>
          </a:xfrm>
          <a:prstGeom prst="line">
            <a:avLst/>
          </a:prstGeom>
          <a:ln cap="flat" w="38100">
            <a:solidFill>
              <a:srgbClr val="967D55"/>
            </a:solidFill>
            <a:prstDash val="solid"/>
            <a:headEnd type="none" len="sm" w="sm"/>
            <a:tailEnd type="none" len="sm" w="sm"/>
          </a:ln>
        </p:spPr>
      </p:sp>
      <p:grpSp>
        <p:nvGrpSpPr>
          <p:cNvPr name="Group 9" id="9"/>
          <p:cNvGrpSpPr/>
          <p:nvPr/>
        </p:nvGrpSpPr>
        <p:grpSpPr>
          <a:xfrm rot="0">
            <a:off x="789502" y="-2038670"/>
            <a:ext cx="3067370" cy="306737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DBC8A"/>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4312147" y="5496251"/>
            <a:ext cx="9663706" cy="1162050"/>
          </a:xfrm>
          <a:prstGeom prst="rect">
            <a:avLst/>
          </a:prstGeom>
        </p:spPr>
        <p:txBody>
          <a:bodyPr anchor="t" rtlCol="false" tIns="0" lIns="0" bIns="0" rIns="0">
            <a:spAutoFit/>
          </a:bodyPr>
          <a:lstStyle/>
          <a:p>
            <a:pPr algn="ctr">
              <a:lnSpc>
                <a:spcPts val="8640"/>
              </a:lnSpc>
            </a:pPr>
            <a:r>
              <a:rPr lang="en-US" sz="7200">
                <a:solidFill>
                  <a:srgbClr val="271905"/>
                </a:solidFill>
                <a:latin typeface="Bodoni FLF Italics"/>
              </a:rPr>
              <a:t>Introduction</a:t>
            </a:r>
          </a:p>
        </p:txBody>
      </p:sp>
      <p:sp>
        <p:nvSpPr>
          <p:cNvPr name="TextBox 13" id="13"/>
          <p:cNvSpPr txBox="true"/>
          <p:nvPr/>
        </p:nvSpPr>
        <p:spPr>
          <a:xfrm rot="0">
            <a:off x="862921" y="7191218"/>
            <a:ext cx="16562158" cy="1433195"/>
          </a:xfrm>
          <a:prstGeom prst="rect">
            <a:avLst/>
          </a:prstGeom>
        </p:spPr>
        <p:txBody>
          <a:bodyPr anchor="t" rtlCol="false" tIns="0" lIns="0" bIns="0" rIns="0">
            <a:spAutoFit/>
          </a:bodyPr>
          <a:lstStyle/>
          <a:p>
            <a:pPr algn="just">
              <a:lnSpc>
                <a:spcPts val="2799"/>
              </a:lnSpc>
            </a:pPr>
            <a:r>
              <a:rPr lang="en-US" sz="2799">
                <a:solidFill>
                  <a:srgbClr val="271905"/>
                </a:solidFill>
                <a:latin typeface="Alice"/>
              </a:rPr>
              <a:t>The project is made to analyze a dataset called Salary Predictions, using various statistical and machine learning techniques, it includes first importing necessary libraries for data manipulation (like Pandas and NumPy), visualization (Matplotlib and Seaborn), and several machine learning models (Decision Tree, Gaussian Naive Bayes, Linear Discriminant Analysis) and so on.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2286060" y="4214818"/>
            <a:ext cx="13715879" cy="1990715"/>
          </a:xfrm>
          <a:prstGeom prst="rect">
            <a:avLst/>
          </a:prstGeom>
        </p:spPr>
        <p:txBody>
          <a:bodyPr anchor="t" rtlCol="false" tIns="0" lIns="0" bIns="0" rIns="0">
            <a:spAutoFit/>
          </a:bodyPr>
          <a:lstStyle/>
          <a:p>
            <a:pPr algn="ctr">
              <a:lnSpc>
                <a:spcPts val="12599"/>
              </a:lnSpc>
            </a:pPr>
            <a:r>
              <a:rPr lang="en-US" sz="13999" spc="-279">
                <a:solidFill>
                  <a:srgbClr val="D0A933"/>
                </a:solidFill>
                <a:latin typeface="ITC Benguiat"/>
              </a:rPr>
              <a:t>METHODOLOGY</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610051" y="3914832"/>
            <a:ext cx="6464618" cy="1240275"/>
          </a:xfrm>
          <a:prstGeom prst="rect">
            <a:avLst/>
          </a:prstGeom>
        </p:spPr>
        <p:txBody>
          <a:bodyPr anchor="t" rtlCol="false" tIns="0" lIns="0" bIns="0" rIns="0">
            <a:spAutoFit/>
          </a:bodyPr>
          <a:lstStyle/>
          <a:p>
            <a:pPr algn="ctr">
              <a:lnSpc>
                <a:spcPts val="9863"/>
              </a:lnSpc>
              <a:spcBef>
                <a:spcPct val="0"/>
              </a:spcBef>
            </a:pPr>
            <a:r>
              <a:rPr lang="en-US" sz="7045" u="sng">
                <a:solidFill>
                  <a:srgbClr val="000000"/>
                </a:solidFill>
                <a:latin typeface="Arimo Bold"/>
              </a:rPr>
              <a:t>Preprocessing</a:t>
            </a:r>
            <a:r>
              <a:rPr lang="en-US" sz="7045">
                <a:solidFill>
                  <a:srgbClr val="000000"/>
                </a:solidFill>
                <a:latin typeface="Arimo"/>
              </a:rPr>
              <a:t>:</a:t>
            </a:r>
          </a:p>
        </p:txBody>
      </p:sp>
      <p:sp>
        <p:nvSpPr>
          <p:cNvPr name="TextBox 3" id="3"/>
          <p:cNvSpPr txBox="true"/>
          <p:nvPr/>
        </p:nvSpPr>
        <p:spPr>
          <a:xfrm rot="0">
            <a:off x="7498328" y="424815"/>
            <a:ext cx="9325745" cy="8444865"/>
          </a:xfrm>
          <a:prstGeom prst="rect">
            <a:avLst/>
          </a:prstGeom>
        </p:spPr>
        <p:txBody>
          <a:bodyPr anchor="t" rtlCol="false" tIns="0" lIns="0" bIns="0" rIns="0">
            <a:spAutoFit/>
          </a:bodyPr>
          <a:lstStyle/>
          <a:p>
            <a:pPr algn="ctr">
              <a:lnSpc>
                <a:spcPts val="4479"/>
              </a:lnSpc>
            </a:pPr>
            <a:r>
              <a:rPr lang="en-US" sz="3199">
                <a:solidFill>
                  <a:srgbClr val="000000"/>
                </a:solidFill>
                <a:latin typeface="Arimo Bold"/>
              </a:rPr>
              <a:t>•Data Visualization: Utilize visualizations such as pair plots, box plots, violin plots, and scatter plots to gain insights into the distribution and relationships within the dataset.</a:t>
            </a:r>
          </a:p>
          <a:p>
            <a:pPr algn="ctr">
              <a:lnSpc>
                <a:spcPts val="4479"/>
              </a:lnSpc>
            </a:pPr>
          </a:p>
          <a:p>
            <a:pPr algn="ctr">
              <a:lnSpc>
                <a:spcPts val="4479"/>
              </a:lnSpc>
            </a:pPr>
            <a:r>
              <a:rPr lang="en-US" sz="3199">
                <a:solidFill>
                  <a:srgbClr val="000000"/>
                </a:solidFill>
                <a:latin typeface="Arimo Bold"/>
              </a:rPr>
              <a:t>•Missing Values Treatment: Address any missing values in the dataset through appropriate imputation methods or exclusion strategies.</a:t>
            </a:r>
          </a:p>
          <a:p>
            <a:pPr algn="ctr">
              <a:lnSpc>
                <a:spcPts val="4479"/>
              </a:lnSpc>
            </a:pPr>
          </a:p>
          <a:p>
            <a:pPr algn="ctr">
              <a:lnSpc>
                <a:spcPts val="4479"/>
              </a:lnSpc>
            </a:pPr>
            <a:r>
              <a:rPr lang="en-US" sz="3199">
                <a:solidFill>
                  <a:srgbClr val="000000"/>
                </a:solidFill>
                <a:latin typeface="Arimo Bold"/>
              </a:rPr>
              <a:t>•Statistical Analysis: Conduct thorough statistical analyses, including summary statistics, covariance matrix, and correlation matrix, to understand the data's characteristics.</a:t>
            </a:r>
          </a:p>
          <a:p>
            <a:pPr algn="ctr">
              <a:lnSpc>
                <a:spcPts val="2240"/>
              </a:lnSpc>
            </a:pPr>
          </a:p>
          <a:p>
            <a:pPr algn="ctr">
              <a:lnSpc>
                <a:spcPts val="224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0" y="3914832"/>
            <a:ext cx="7684720" cy="2488050"/>
          </a:xfrm>
          <a:prstGeom prst="rect">
            <a:avLst/>
          </a:prstGeom>
        </p:spPr>
        <p:txBody>
          <a:bodyPr anchor="t" rtlCol="false" tIns="0" lIns="0" bIns="0" rIns="0">
            <a:spAutoFit/>
          </a:bodyPr>
          <a:lstStyle/>
          <a:p>
            <a:pPr algn="ctr">
              <a:lnSpc>
                <a:spcPts val="9863"/>
              </a:lnSpc>
              <a:spcBef>
                <a:spcPct val="0"/>
              </a:spcBef>
            </a:pPr>
            <a:r>
              <a:rPr lang="en-US" sz="7045" u="sng">
                <a:solidFill>
                  <a:srgbClr val="000000"/>
                </a:solidFill>
                <a:latin typeface="Arimo Bold"/>
              </a:rPr>
              <a:t>Feature Reduction:</a:t>
            </a:r>
            <a:r>
              <a:rPr lang="en-US" sz="7045">
                <a:solidFill>
                  <a:srgbClr val="000000"/>
                </a:solidFill>
                <a:latin typeface="Arimo"/>
              </a:rPr>
              <a:t>:</a:t>
            </a:r>
          </a:p>
        </p:txBody>
      </p:sp>
      <p:sp>
        <p:nvSpPr>
          <p:cNvPr name="TextBox 3" id="3"/>
          <p:cNvSpPr txBox="true"/>
          <p:nvPr/>
        </p:nvSpPr>
        <p:spPr>
          <a:xfrm rot="0">
            <a:off x="7498328" y="424815"/>
            <a:ext cx="9325745" cy="7044690"/>
          </a:xfrm>
          <a:prstGeom prst="rect">
            <a:avLst/>
          </a:prstGeom>
        </p:spPr>
        <p:txBody>
          <a:bodyPr anchor="t" rtlCol="false" tIns="0" lIns="0" bIns="0" rIns="0">
            <a:spAutoFit/>
          </a:bodyPr>
          <a:lstStyle/>
          <a:p>
            <a:pPr algn="ctr">
              <a:lnSpc>
                <a:spcPts val="4479"/>
              </a:lnSpc>
            </a:pPr>
            <a:r>
              <a:rPr lang="en-US" sz="3199">
                <a:solidFill>
                  <a:srgbClr val="000000"/>
                </a:solidFill>
                <a:latin typeface="Arimo Bold"/>
              </a:rPr>
              <a:t>•Linear Discriminant Analysis (LDA): Implement LDA to project the dataset into a lower-dimensional space while maximizing class separability.</a:t>
            </a:r>
          </a:p>
          <a:p>
            <a:pPr algn="ctr">
              <a:lnSpc>
                <a:spcPts val="4479"/>
              </a:lnSpc>
            </a:pPr>
            <a:r>
              <a:rPr lang="en-US" sz="3199">
                <a:solidFill>
                  <a:srgbClr val="000000"/>
                </a:solidFill>
                <a:latin typeface="Arimo Bold"/>
              </a:rPr>
              <a:t>•Principal Component Analysis (PCA): Apply PCA to transform the data into a set of uncorrelated principal components, reducing dimensionality.</a:t>
            </a:r>
          </a:p>
          <a:p>
            <a:pPr algn="ctr">
              <a:lnSpc>
                <a:spcPts val="4479"/>
              </a:lnSpc>
            </a:pPr>
            <a:r>
              <a:rPr lang="en-US" sz="3199">
                <a:solidFill>
                  <a:srgbClr val="000000"/>
                </a:solidFill>
                <a:latin typeface="Arimo Bold"/>
              </a:rPr>
              <a:t>•Singular Value Decomposition (SVD): Utilize SVD as a technique for factorizing the dataset matrix into singular vectors and singular values, facilitating feature</a:t>
            </a:r>
          </a:p>
          <a:p>
            <a:pPr algn="ctr">
              <a:lnSpc>
                <a:spcPts val="224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784597" y="3914832"/>
            <a:ext cx="6115526" cy="1240275"/>
          </a:xfrm>
          <a:prstGeom prst="rect">
            <a:avLst/>
          </a:prstGeom>
        </p:spPr>
        <p:txBody>
          <a:bodyPr anchor="t" rtlCol="false" tIns="0" lIns="0" bIns="0" rIns="0">
            <a:spAutoFit/>
          </a:bodyPr>
          <a:lstStyle/>
          <a:p>
            <a:pPr algn="ctr">
              <a:lnSpc>
                <a:spcPts val="9863"/>
              </a:lnSpc>
              <a:spcBef>
                <a:spcPct val="0"/>
              </a:spcBef>
            </a:pPr>
            <a:r>
              <a:rPr lang="en-US" sz="7045" u="sng">
                <a:solidFill>
                  <a:srgbClr val="000000"/>
                </a:solidFill>
                <a:latin typeface="Arimo Bold"/>
              </a:rPr>
              <a:t>Classification:</a:t>
            </a:r>
          </a:p>
        </p:txBody>
      </p:sp>
      <p:sp>
        <p:nvSpPr>
          <p:cNvPr name="TextBox 3" id="3"/>
          <p:cNvSpPr txBox="true"/>
          <p:nvPr/>
        </p:nvSpPr>
        <p:spPr>
          <a:xfrm rot="0">
            <a:off x="7498328" y="424815"/>
            <a:ext cx="9325745" cy="9854565"/>
          </a:xfrm>
          <a:prstGeom prst="rect">
            <a:avLst/>
          </a:prstGeom>
        </p:spPr>
        <p:txBody>
          <a:bodyPr anchor="t" rtlCol="false" tIns="0" lIns="0" bIns="0" rIns="0">
            <a:spAutoFit/>
          </a:bodyPr>
          <a:lstStyle/>
          <a:p>
            <a:pPr algn="ctr">
              <a:lnSpc>
                <a:spcPts val="4479"/>
              </a:lnSpc>
            </a:pPr>
            <a:r>
              <a:rPr lang="en-US" sz="3199">
                <a:solidFill>
                  <a:srgbClr val="000000"/>
                </a:solidFill>
                <a:latin typeface="Arimo Bold"/>
              </a:rPr>
              <a:t>•Naive Bayes: Implement the Naive Bayes algorithm for its simplicity and efficiency in classification tasks.</a:t>
            </a:r>
          </a:p>
          <a:p>
            <a:pPr algn="ctr">
              <a:lnSpc>
                <a:spcPts val="4479"/>
              </a:lnSpc>
            </a:pPr>
            <a:r>
              <a:rPr lang="en-US" sz="3199">
                <a:solidFill>
                  <a:srgbClr val="000000"/>
                </a:solidFill>
                <a:latin typeface="Arimo Bold"/>
              </a:rPr>
              <a:t>•Decision Trees (Entropy and Normal): Employ decision tree models, utilizing both entropy-based and normal-based criteria for effective gender classification.</a:t>
            </a:r>
          </a:p>
          <a:p>
            <a:pPr algn="ctr">
              <a:lnSpc>
                <a:spcPts val="4479"/>
              </a:lnSpc>
            </a:pPr>
            <a:r>
              <a:rPr lang="en-US" sz="3199">
                <a:solidFill>
                  <a:srgbClr val="000000"/>
                </a:solidFill>
                <a:latin typeface="Arimo Bold"/>
              </a:rPr>
              <a:t>•Linear Discriminant Analysis (LDA): Apply LDA not only for feature reduction but also as a standalone classification method.</a:t>
            </a:r>
          </a:p>
          <a:p>
            <a:pPr algn="ctr">
              <a:lnSpc>
                <a:spcPts val="4479"/>
              </a:lnSpc>
            </a:pPr>
            <a:r>
              <a:rPr lang="en-US" sz="3199">
                <a:solidFill>
                  <a:srgbClr val="000000"/>
                </a:solidFill>
                <a:latin typeface="Arimo Bold"/>
              </a:rPr>
              <a:t>•Neural Network (NN): Develop a neural network model to capture complex patterns in facial features and enhance classification accuracy.</a:t>
            </a:r>
          </a:p>
          <a:p>
            <a:pPr algn="ctr">
              <a:lnSpc>
                <a:spcPts val="4479"/>
              </a:lnSpc>
            </a:pPr>
            <a:r>
              <a:rPr lang="en-US" sz="3199">
                <a:solidFill>
                  <a:srgbClr val="000000"/>
                </a:solidFill>
                <a:latin typeface="Arimo Bold"/>
              </a:rPr>
              <a:t>•k-Nearest Neighbors (KNN): Leverage the KNN algorithm for its simplicity and effectiveness in pattern recognition tasks.</a:t>
            </a:r>
          </a:p>
          <a:p>
            <a:pPr algn="ctr">
              <a:lnSpc>
                <a:spcPts val="4479"/>
              </a:lnSpc>
            </a:pPr>
            <a:r>
              <a:rPr lang="en-US" sz="3199">
                <a:solidFill>
                  <a:srgbClr val="000000"/>
                </a:solidFill>
                <a:latin typeface="Arimo Bold"/>
              </a:rPr>
              <a:t>•</a:t>
            </a:r>
          </a:p>
          <a:p>
            <a:pPr algn="ctr">
              <a:lnSpc>
                <a:spcPts val="224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0" y="3914832"/>
            <a:ext cx="7684720" cy="2488050"/>
          </a:xfrm>
          <a:prstGeom prst="rect">
            <a:avLst/>
          </a:prstGeom>
        </p:spPr>
        <p:txBody>
          <a:bodyPr anchor="t" rtlCol="false" tIns="0" lIns="0" bIns="0" rIns="0">
            <a:spAutoFit/>
          </a:bodyPr>
          <a:lstStyle/>
          <a:p>
            <a:pPr algn="ctr">
              <a:lnSpc>
                <a:spcPts val="9863"/>
              </a:lnSpc>
              <a:spcBef>
                <a:spcPct val="0"/>
              </a:spcBef>
            </a:pPr>
            <a:r>
              <a:rPr lang="en-US" sz="7045" u="sng">
                <a:solidFill>
                  <a:srgbClr val="000000"/>
                </a:solidFill>
                <a:latin typeface="Arimo Bold"/>
              </a:rPr>
              <a:t>Evaluation Metrics:</a:t>
            </a:r>
          </a:p>
        </p:txBody>
      </p:sp>
      <p:sp>
        <p:nvSpPr>
          <p:cNvPr name="TextBox 3" id="3"/>
          <p:cNvSpPr txBox="true"/>
          <p:nvPr/>
        </p:nvSpPr>
        <p:spPr>
          <a:xfrm rot="0">
            <a:off x="8128145" y="2803324"/>
            <a:ext cx="9325745" cy="4796790"/>
          </a:xfrm>
          <a:prstGeom prst="rect">
            <a:avLst/>
          </a:prstGeom>
        </p:spPr>
        <p:txBody>
          <a:bodyPr anchor="t" rtlCol="false" tIns="0" lIns="0" bIns="0" rIns="0">
            <a:spAutoFit/>
          </a:bodyPr>
          <a:lstStyle/>
          <a:p>
            <a:pPr algn="ctr">
              <a:lnSpc>
                <a:spcPts val="4479"/>
              </a:lnSpc>
            </a:pPr>
            <a:r>
              <a:rPr lang="en-US" sz="3199">
                <a:solidFill>
                  <a:srgbClr val="000000"/>
                </a:solidFill>
                <a:latin typeface="Arimo Bold"/>
              </a:rPr>
              <a:t>•Utilize a set of comprehensive evaluation metrics to assess model performance.</a:t>
            </a:r>
          </a:p>
          <a:p>
            <a:pPr algn="ctr">
              <a:lnSpc>
                <a:spcPts val="4479"/>
              </a:lnSpc>
            </a:pPr>
            <a:r>
              <a:rPr lang="en-US" sz="3199">
                <a:solidFill>
                  <a:srgbClr val="000000"/>
                </a:solidFill>
                <a:latin typeface="Arimo Bold"/>
              </a:rPr>
              <a:t>•Metrics include accuracy, error rate, precision, recall, F-measure, and ROC analysis.</a:t>
            </a:r>
          </a:p>
          <a:p>
            <a:pPr algn="ctr">
              <a:lnSpc>
                <a:spcPts val="4479"/>
              </a:lnSpc>
            </a:pPr>
            <a:r>
              <a:rPr lang="en-US" sz="3199">
                <a:solidFill>
                  <a:srgbClr val="000000"/>
                </a:solidFill>
                <a:latin typeface="Arimo Bold"/>
              </a:rPr>
              <a:t>•Implement k-fold cross-validation to ensure the model's robustness and generalizability across different subsets of the dataset.</a:t>
            </a:r>
          </a:p>
          <a:p>
            <a:pPr algn="ctr">
              <a:lnSpc>
                <a:spcPts val="4479"/>
              </a:lnSpc>
            </a:pPr>
            <a:r>
              <a:rPr lang="en-US" sz="3199">
                <a:solidFill>
                  <a:srgbClr val="000000"/>
                </a:solidFill>
                <a:latin typeface="Arimo Bold"/>
              </a:rPr>
              <a:t>•</a:t>
            </a:r>
          </a:p>
          <a:p>
            <a:pPr algn="ctr">
              <a:lnSpc>
                <a:spcPts val="224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4EADB"/>
        </a:solidFill>
      </p:bgPr>
    </p:bg>
    <p:spTree>
      <p:nvGrpSpPr>
        <p:cNvPr id="1" name=""/>
        <p:cNvGrpSpPr/>
        <p:nvPr/>
      </p:nvGrpSpPr>
      <p:grpSpPr>
        <a:xfrm>
          <a:off x="0" y="0"/>
          <a:ext cx="0" cy="0"/>
          <a:chOff x="0" y="0"/>
          <a:chExt cx="0" cy="0"/>
        </a:xfrm>
      </p:grpSpPr>
      <p:sp>
        <p:nvSpPr>
          <p:cNvPr name="TextBox 2" id="2"/>
          <p:cNvSpPr txBox="true"/>
          <p:nvPr/>
        </p:nvSpPr>
        <p:spPr>
          <a:xfrm rot="0">
            <a:off x="3650665" y="4214818"/>
            <a:ext cx="11537760" cy="1990715"/>
          </a:xfrm>
          <a:prstGeom prst="rect">
            <a:avLst/>
          </a:prstGeom>
        </p:spPr>
        <p:txBody>
          <a:bodyPr anchor="t" rtlCol="false" tIns="0" lIns="0" bIns="0" rIns="0">
            <a:spAutoFit/>
          </a:bodyPr>
          <a:lstStyle/>
          <a:p>
            <a:pPr algn="ctr">
              <a:lnSpc>
                <a:spcPts val="12599"/>
              </a:lnSpc>
            </a:pPr>
            <a:r>
              <a:rPr lang="en-US" sz="13999" spc="-279">
                <a:solidFill>
                  <a:srgbClr val="D0A933"/>
                </a:solidFill>
                <a:latin typeface="ITC Benguiat"/>
              </a:rPr>
              <a:t>OBJECTIVES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DAF5eF12MSQ</dc:identifier>
  <dcterms:modified xsi:type="dcterms:W3CDTF">2011-08-01T06:04:30Z</dcterms:modified>
  <cp:revision>1</cp:revision>
  <dc:title>Pink Minimalist Digital Marketing Presentation</dc:title>
</cp:coreProperties>
</file>