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ublic Sans Medium" charset="1" panose="00000000000000000000"/>
      <p:regular r:id="rId21"/>
    </p:embeddedFont>
    <p:embeddedFont>
      <p:font typeface="Public Sans Thin" charset="1" panose="00000000000000000000"/>
      <p:regular r:id="rId22"/>
    </p:embeddedFont>
    <p:embeddedFont>
      <p:font typeface="Fraunces Light" charset="1" panose="00000000000000000000"/>
      <p:regular r:id="rId23"/>
    </p:embeddedFont>
    <p:embeddedFont>
      <p:font typeface="Fraunces Light Italics" charset="1" panose="00000000000000000000"/>
      <p:regular r:id="rId24"/>
    </p:embeddedFont>
    <p:embeddedFont>
      <p:font typeface="Public Sans Medium Italics" charset="1" panose="00000000000000000000"/>
      <p:regular r:id="rId25"/>
    </p:embeddedFont>
    <p:embeddedFont>
      <p:font typeface="Fraunces Bold" charset="1" panose="00000000000000000000"/>
      <p:regular r:id="rId26"/>
    </p:embeddedFont>
    <p:embeddedFont>
      <p:font typeface="Public Sans Bold" charset="1" panose="00000000000000000000"/>
      <p:regular r:id="rId27"/>
    </p:embeddedFont>
    <p:embeddedFont>
      <p:font typeface="Fraunces" charset="1" panose="00000000000000000000"/>
      <p:regular r:id="rId28"/>
    </p:embeddedFont>
    <p:embeddedFont>
      <p:font typeface="Public Sans" charset="1" panose="00000000000000000000"/>
      <p:regular r:id="rId29"/>
    </p:embeddedFont>
    <p:embeddedFont>
      <p:font typeface="Fraunces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1028700" y="8843010"/>
            <a:ext cx="2547610"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1</a:t>
            </a:r>
          </a:p>
        </p:txBody>
      </p:sp>
      <p:sp>
        <p:nvSpPr>
          <p:cNvPr name="TextBox 3" id="3"/>
          <p:cNvSpPr txBox="true"/>
          <p:nvPr/>
        </p:nvSpPr>
        <p:spPr>
          <a:xfrm rot="0">
            <a:off x="9165083" y="8843010"/>
            <a:ext cx="199859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Youssef</a:t>
            </a:r>
          </a:p>
        </p:txBody>
      </p:sp>
      <p:sp>
        <p:nvSpPr>
          <p:cNvPr name="AutoShape 4" id="4"/>
          <p:cNvSpPr/>
          <p:nvPr/>
        </p:nvSpPr>
        <p:spPr>
          <a:xfrm>
            <a:off x="3576310" y="9079230"/>
            <a:ext cx="5588773" cy="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3662490" y="1609539"/>
            <a:ext cx="10963021" cy="4648200"/>
          </a:xfrm>
          <a:prstGeom prst="rect">
            <a:avLst/>
          </a:prstGeom>
        </p:spPr>
        <p:txBody>
          <a:bodyPr anchor="t" rtlCol="false" tIns="0" lIns="0" bIns="0" rIns="0">
            <a:spAutoFit/>
          </a:bodyPr>
          <a:lstStyle/>
          <a:p>
            <a:pPr algn="ctr">
              <a:lnSpc>
                <a:spcPts val="12000"/>
              </a:lnSpc>
            </a:pPr>
            <a:r>
              <a:rPr lang="en-US" sz="12000" spc="-480">
                <a:solidFill>
                  <a:srgbClr val="36211B"/>
                </a:solidFill>
                <a:latin typeface="Fraunces Light"/>
              </a:rPr>
              <a:t>FACIAL EXPRESSION RECOGNITION</a:t>
            </a:r>
          </a:p>
        </p:txBody>
      </p:sp>
      <p:sp>
        <p:nvSpPr>
          <p:cNvPr name="TextBox 6" id="6"/>
          <p:cNvSpPr txBox="true"/>
          <p:nvPr/>
        </p:nvSpPr>
        <p:spPr>
          <a:xfrm rot="0">
            <a:off x="3662490" y="6268984"/>
            <a:ext cx="10963021" cy="613410"/>
          </a:xfrm>
          <a:prstGeom prst="rect">
            <a:avLst/>
          </a:prstGeom>
        </p:spPr>
        <p:txBody>
          <a:bodyPr anchor="t" rtlCol="false" tIns="0" lIns="0" bIns="0" rIns="0">
            <a:spAutoFit/>
          </a:bodyPr>
          <a:lstStyle/>
          <a:p>
            <a:pPr algn="ctr">
              <a:lnSpc>
                <a:spcPts val="5040"/>
              </a:lnSpc>
            </a:pPr>
            <a:r>
              <a:rPr lang="en-US" sz="3600" spc="-144">
                <a:solidFill>
                  <a:srgbClr val="36211B"/>
                </a:solidFill>
                <a:latin typeface="Fraunces Light Italics"/>
              </a:rPr>
              <a:t>Digital Image Processing Project</a:t>
            </a:r>
          </a:p>
        </p:txBody>
      </p:sp>
      <p:sp>
        <p:nvSpPr>
          <p:cNvPr name="TextBox 7" id="7"/>
          <p:cNvSpPr txBox="true"/>
          <p:nvPr/>
        </p:nvSpPr>
        <p:spPr>
          <a:xfrm rot="0">
            <a:off x="11163677" y="8843010"/>
            <a:ext cx="199859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Roaa</a:t>
            </a:r>
          </a:p>
        </p:txBody>
      </p:sp>
      <p:sp>
        <p:nvSpPr>
          <p:cNvPr name="TextBox 8" id="8"/>
          <p:cNvSpPr txBox="true"/>
          <p:nvPr/>
        </p:nvSpPr>
        <p:spPr>
          <a:xfrm rot="0">
            <a:off x="13162271" y="8843010"/>
            <a:ext cx="199859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Hana</a:t>
            </a:r>
          </a:p>
        </p:txBody>
      </p:sp>
      <p:sp>
        <p:nvSpPr>
          <p:cNvPr name="TextBox 9" id="9"/>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Marwa</a:t>
            </a:r>
          </a:p>
        </p:txBody>
      </p:sp>
      <p:sp>
        <p:nvSpPr>
          <p:cNvPr name="TextBox 10" id="10"/>
          <p:cNvSpPr txBox="true"/>
          <p:nvPr/>
        </p:nvSpPr>
        <p:spPr>
          <a:xfrm rot="0">
            <a:off x="1028700" y="792480"/>
            <a:ext cx="4384578" cy="464820"/>
          </a:xfrm>
          <a:prstGeom prst="rect">
            <a:avLst/>
          </a:prstGeom>
        </p:spPr>
        <p:txBody>
          <a:bodyPr anchor="t" rtlCol="false" tIns="0" lIns="0" bIns="0" rIns="0">
            <a:spAutoFit/>
          </a:bodyPr>
          <a:lstStyle/>
          <a:p>
            <a:pPr algn="l">
              <a:lnSpc>
                <a:spcPts val="3779"/>
              </a:lnSpc>
            </a:pPr>
            <a:r>
              <a:rPr lang="en-US" sz="2699" spc="-53">
                <a:solidFill>
                  <a:srgbClr val="36211B"/>
                </a:solidFill>
                <a:latin typeface="Public Sans Medium"/>
              </a:rPr>
              <a:t>Image Processing Course</a:t>
            </a:r>
          </a:p>
        </p:txBody>
      </p:sp>
      <p:sp>
        <p:nvSpPr>
          <p:cNvPr name="Freeform 11" id="11"/>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AutoShape 2" id="2"/>
          <p:cNvSpPr/>
          <p:nvPr/>
        </p:nvSpPr>
        <p:spPr>
          <a:xfrm>
            <a:off x="5868461" y="9079230"/>
            <a:ext cx="3296623" cy="0"/>
          </a:xfrm>
          <a:prstGeom prst="line">
            <a:avLst/>
          </a:prstGeom>
          <a:ln cap="flat" w="9525">
            <a:solidFill>
              <a:srgbClr val="36211B"/>
            </a:solidFill>
            <a:prstDash val="solid"/>
            <a:headEnd type="none" len="sm" w="sm"/>
            <a:tailEnd type="none" len="sm" w="sm"/>
          </a:ln>
        </p:spPr>
      </p:sp>
      <p:sp>
        <p:nvSpPr>
          <p:cNvPr name="Freeform 3" id="3"/>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4" id="4"/>
          <p:cNvSpPr txBox="true"/>
          <p:nvPr/>
        </p:nvSpPr>
        <p:spPr>
          <a:xfrm rot="0">
            <a:off x="1028700" y="1417320"/>
            <a:ext cx="10963021" cy="1094740"/>
          </a:xfrm>
          <a:prstGeom prst="rect">
            <a:avLst/>
          </a:prstGeom>
        </p:spPr>
        <p:txBody>
          <a:bodyPr anchor="t" rtlCol="false" tIns="0" lIns="0" bIns="0" rIns="0">
            <a:spAutoFit/>
          </a:bodyPr>
          <a:lstStyle/>
          <a:p>
            <a:pPr algn="l">
              <a:lnSpc>
                <a:spcPts val="8959"/>
              </a:lnSpc>
            </a:pPr>
            <a:r>
              <a:rPr lang="en-US" sz="6399" spc="-255" u="sng">
                <a:solidFill>
                  <a:srgbClr val="36211B"/>
                </a:solidFill>
                <a:latin typeface="Fraunces Italics"/>
              </a:rPr>
              <a:t>Model Accuracy</a:t>
            </a:r>
          </a:p>
        </p:txBody>
      </p:sp>
      <p:sp>
        <p:nvSpPr>
          <p:cNvPr name="Freeform 5" id="5"/>
          <p:cNvSpPr/>
          <p:nvPr/>
        </p:nvSpPr>
        <p:spPr>
          <a:xfrm flipH="false" flipV="false" rot="0">
            <a:off x="731875" y="3493135"/>
            <a:ext cx="6210829" cy="5141156"/>
          </a:xfrm>
          <a:custGeom>
            <a:avLst/>
            <a:gdLst/>
            <a:ahLst/>
            <a:cxnLst/>
            <a:rect r="r" b="b" t="t" l="l"/>
            <a:pathLst>
              <a:path h="5141156" w="6210829">
                <a:moveTo>
                  <a:pt x="0" y="0"/>
                </a:moveTo>
                <a:lnTo>
                  <a:pt x="6210828" y="0"/>
                </a:lnTo>
                <a:lnTo>
                  <a:pt x="6210828" y="5141156"/>
                </a:lnTo>
                <a:lnTo>
                  <a:pt x="0" y="5141156"/>
                </a:lnTo>
                <a:lnTo>
                  <a:pt x="0" y="0"/>
                </a:lnTo>
                <a:close/>
              </a:path>
            </a:pathLst>
          </a:custGeom>
          <a:blipFill>
            <a:blip r:embed="rId3"/>
            <a:stretch>
              <a:fillRect l="0" t="0" r="0" b="-1136"/>
            </a:stretch>
          </a:blipFill>
        </p:spPr>
      </p:sp>
      <p:sp>
        <p:nvSpPr>
          <p:cNvPr name="Freeform 6" id="6"/>
          <p:cNvSpPr/>
          <p:nvPr/>
        </p:nvSpPr>
        <p:spPr>
          <a:xfrm flipH="false" flipV="false" rot="0">
            <a:off x="572881" y="2678748"/>
            <a:ext cx="7060897" cy="647700"/>
          </a:xfrm>
          <a:custGeom>
            <a:avLst/>
            <a:gdLst/>
            <a:ahLst/>
            <a:cxnLst/>
            <a:rect r="r" b="b" t="t" l="l"/>
            <a:pathLst>
              <a:path h="647700" w="7060897">
                <a:moveTo>
                  <a:pt x="0" y="0"/>
                </a:moveTo>
                <a:lnTo>
                  <a:pt x="7060897" y="0"/>
                </a:lnTo>
                <a:lnTo>
                  <a:pt x="7060897" y="647700"/>
                </a:lnTo>
                <a:lnTo>
                  <a:pt x="0" y="647700"/>
                </a:lnTo>
                <a:lnTo>
                  <a:pt x="0" y="0"/>
                </a:lnTo>
                <a:close/>
              </a:path>
            </a:pathLst>
          </a:custGeom>
          <a:blipFill>
            <a:blip r:embed="rId4"/>
            <a:stretch>
              <a:fillRect l="0" t="0" r="-10076" b="0"/>
            </a:stretch>
          </a:blipFill>
        </p:spPr>
      </p:sp>
      <p:sp>
        <p:nvSpPr>
          <p:cNvPr name="Freeform 7" id="7"/>
          <p:cNvSpPr/>
          <p:nvPr/>
        </p:nvSpPr>
        <p:spPr>
          <a:xfrm flipH="false" flipV="false" rot="0">
            <a:off x="10182724" y="3493135"/>
            <a:ext cx="6438828" cy="5138848"/>
          </a:xfrm>
          <a:custGeom>
            <a:avLst/>
            <a:gdLst/>
            <a:ahLst/>
            <a:cxnLst/>
            <a:rect r="r" b="b" t="t" l="l"/>
            <a:pathLst>
              <a:path h="5138848" w="6438828">
                <a:moveTo>
                  <a:pt x="0" y="0"/>
                </a:moveTo>
                <a:lnTo>
                  <a:pt x="6438828" y="0"/>
                </a:lnTo>
                <a:lnTo>
                  <a:pt x="6438828" y="5138848"/>
                </a:lnTo>
                <a:lnTo>
                  <a:pt x="0" y="5138848"/>
                </a:lnTo>
                <a:lnTo>
                  <a:pt x="0" y="0"/>
                </a:lnTo>
                <a:close/>
              </a:path>
            </a:pathLst>
          </a:custGeom>
          <a:blipFill>
            <a:blip r:embed="rId5"/>
            <a:stretch>
              <a:fillRect l="0" t="0" r="0" b="0"/>
            </a:stretch>
          </a:blipFill>
        </p:spPr>
      </p:sp>
      <p:sp>
        <p:nvSpPr>
          <p:cNvPr name="TextBox 8" id="8"/>
          <p:cNvSpPr txBox="true"/>
          <p:nvPr/>
        </p:nvSpPr>
        <p:spPr>
          <a:xfrm rot="0">
            <a:off x="572881" y="8843010"/>
            <a:ext cx="5295580"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9" id="9"/>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10</a:t>
            </a:r>
          </a:p>
        </p:txBody>
      </p:sp>
      <p:sp>
        <p:nvSpPr>
          <p:cNvPr name="TextBox 10" id="10"/>
          <p:cNvSpPr txBox="true"/>
          <p:nvPr/>
        </p:nvSpPr>
        <p:spPr>
          <a:xfrm rot="0">
            <a:off x="10268449" y="1417320"/>
            <a:ext cx="10963021" cy="1094740"/>
          </a:xfrm>
          <a:prstGeom prst="rect">
            <a:avLst/>
          </a:prstGeom>
        </p:spPr>
        <p:txBody>
          <a:bodyPr anchor="t" rtlCol="false" tIns="0" lIns="0" bIns="0" rIns="0">
            <a:spAutoFit/>
          </a:bodyPr>
          <a:lstStyle/>
          <a:p>
            <a:pPr algn="l">
              <a:lnSpc>
                <a:spcPts val="8959"/>
              </a:lnSpc>
            </a:pPr>
            <a:r>
              <a:rPr lang="en-US" sz="6399" spc="-255" u="sng">
                <a:solidFill>
                  <a:srgbClr val="36211B"/>
                </a:solidFill>
                <a:latin typeface="Fraunces Italics"/>
              </a:rPr>
              <a:t>Model Loss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AutoShape 2" id="2"/>
          <p:cNvSpPr/>
          <p:nvPr/>
        </p:nvSpPr>
        <p:spPr>
          <a:xfrm>
            <a:off x="5853958" y="9079230"/>
            <a:ext cx="3311125" cy="0"/>
          </a:xfrm>
          <a:prstGeom prst="line">
            <a:avLst/>
          </a:prstGeom>
          <a:ln cap="flat" w="9525">
            <a:solidFill>
              <a:srgbClr val="36211B"/>
            </a:solidFill>
            <a:prstDash val="solid"/>
            <a:headEnd type="none" len="sm" w="sm"/>
            <a:tailEnd type="none" len="sm" w="sm"/>
          </a:ln>
        </p:spPr>
      </p:sp>
      <p:sp>
        <p:nvSpPr>
          <p:cNvPr name="Freeform 3" id="3"/>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4" id="4"/>
          <p:cNvSpPr/>
          <p:nvPr/>
        </p:nvSpPr>
        <p:spPr>
          <a:xfrm flipH="false" flipV="false" rot="0">
            <a:off x="10120849" y="2140267"/>
            <a:ext cx="7914297" cy="5871711"/>
          </a:xfrm>
          <a:custGeom>
            <a:avLst/>
            <a:gdLst/>
            <a:ahLst/>
            <a:cxnLst/>
            <a:rect r="r" b="b" t="t" l="l"/>
            <a:pathLst>
              <a:path h="5871711" w="7914297">
                <a:moveTo>
                  <a:pt x="0" y="0"/>
                </a:moveTo>
                <a:lnTo>
                  <a:pt x="7914297" y="0"/>
                </a:lnTo>
                <a:lnTo>
                  <a:pt x="7914297" y="5871712"/>
                </a:lnTo>
                <a:lnTo>
                  <a:pt x="0" y="5871712"/>
                </a:lnTo>
                <a:lnTo>
                  <a:pt x="0" y="0"/>
                </a:lnTo>
                <a:close/>
              </a:path>
            </a:pathLst>
          </a:custGeom>
          <a:blipFill>
            <a:blip r:embed="rId3"/>
            <a:stretch>
              <a:fillRect l="-16631" t="0" r="-17046" b="0"/>
            </a:stretch>
          </a:blipFill>
        </p:spPr>
      </p:sp>
      <p:sp>
        <p:nvSpPr>
          <p:cNvPr name="TextBox 5" id="5"/>
          <p:cNvSpPr txBox="true"/>
          <p:nvPr/>
        </p:nvSpPr>
        <p:spPr>
          <a:xfrm rot="0">
            <a:off x="470909" y="8843010"/>
            <a:ext cx="5383049"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1028700" y="850265"/>
            <a:ext cx="6918067" cy="540385"/>
          </a:xfrm>
          <a:prstGeom prst="rect">
            <a:avLst/>
          </a:prstGeom>
        </p:spPr>
        <p:txBody>
          <a:bodyPr anchor="t" rtlCol="false" tIns="0" lIns="0" bIns="0" rIns="0">
            <a:spAutoFit/>
          </a:bodyPr>
          <a:lstStyle/>
          <a:p>
            <a:pPr algn="l">
              <a:lnSpc>
                <a:spcPts val="4339"/>
              </a:lnSpc>
            </a:pPr>
            <a:r>
              <a:rPr lang="en-US" sz="3099" spc="-61">
                <a:solidFill>
                  <a:srgbClr val="36211B"/>
                </a:solidFill>
                <a:latin typeface="Public Sans Bold"/>
              </a:rPr>
              <a:t>Classification methods used are:</a:t>
            </a:r>
          </a:p>
        </p:txBody>
      </p:sp>
      <p:sp>
        <p:nvSpPr>
          <p:cNvPr name="TextBox 7" id="7"/>
          <p:cNvSpPr txBox="true"/>
          <p:nvPr/>
        </p:nvSpPr>
        <p:spPr>
          <a:xfrm rot="0">
            <a:off x="633598" y="3366135"/>
            <a:ext cx="7116897" cy="4640581"/>
          </a:xfrm>
          <a:prstGeom prst="rect">
            <a:avLst/>
          </a:prstGeom>
        </p:spPr>
        <p:txBody>
          <a:bodyPr anchor="t" rtlCol="false" tIns="0" lIns="0" bIns="0" rIns="0">
            <a:spAutoFit/>
          </a:bodyPr>
          <a:lstStyle/>
          <a:p>
            <a:pPr algn="l">
              <a:lnSpc>
                <a:spcPts val="4619"/>
              </a:lnSpc>
            </a:pPr>
            <a:r>
              <a:rPr lang="en-US" sz="3299" spc="-65">
                <a:solidFill>
                  <a:srgbClr val="36211B"/>
                </a:solidFill>
                <a:latin typeface="Public Sans Bold"/>
              </a:rPr>
              <a:t>Clustering in digital image processing groups pixels based on similarity. Algorithms like K-means or fuzzy C-means assign pixels to clusters iteratively. This helps in segmenting images into regions, aiding tasks like object recognition or compression.</a:t>
            </a:r>
          </a:p>
        </p:txBody>
      </p:sp>
      <p:sp>
        <p:nvSpPr>
          <p:cNvPr name="TextBox 8" id="8"/>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11</a:t>
            </a:r>
          </a:p>
        </p:txBody>
      </p:sp>
      <p:sp>
        <p:nvSpPr>
          <p:cNvPr name="TextBox 9" id="9"/>
          <p:cNvSpPr txBox="true"/>
          <p:nvPr/>
        </p:nvSpPr>
        <p:spPr>
          <a:xfrm rot="0">
            <a:off x="633598" y="1771650"/>
            <a:ext cx="7116897" cy="854076"/>
          </a:xfrm>
          <a:prstGeom prst="rect">
            <a:avLst/>
          </a:prstGeom>
        </p:spPr>
        <p:txBody>
          <a:bodyPr anchor="t" rtlCol="false" tIns="0" lIns="0" bIns="0" rIns="0">
            <a:spAutoFit/>
          </a:bodyPr>
          <a:lstStyle/>
          <a:p>
            <a:pPr algn="l">
              <a:lnSpc>
                <a:spcPts val="6999"/>
              </a:lnSpc>
            </a:pPr>
            <a:r>
              <a:rPr lang="en-US" sz="4999" spc="-199">
                <a:solidFill>
                  <a:srgbClr val="36211B"/>
                </a:solidFill>
                <a:latin typeface="Fraunces Bold"/>
              </a:rPr>
              <a:t>Clustering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AutoShape 3" id="3"/>
          <p:cNvSpPr/>
          <p:nvPr/>
        </p:nvSpPr>
        <p:spPr>
          <a:xfrm>
            <a:off x="6187490" y="9079230"/>
            <a:ext cx="2977593" cy="0"/>
          </a:xfrm>
          <a:prstGeom prst="line">
            <a:avLst/>
          </a:prstGeom>
          <a:ln cap="flat" w="9525">
            <a:solidFill>
              <a:srgbClr val="36211B"/>
            </a:solidFill>
            <a:prstDash val="solid"/>
            <a:headEnd type="none" len="sm" w="sm"/>
            <a:tailEnd type="none" len="sm" w="sm"/>
          </a:ln>
        </p:spPr>
      </p:sp>
      <p:sp>
        <p:nvSpPr>
          <p:cNvPr name="Freeform 4" id="4"/>
          <p:cNvSpPr/>
          <p:nvPr/>
        </p:nvSpPr>
        <p:spPr>
          <a:xfrm flipH="false" flipV="false" rot="0">
            <a:off x="7993249" y="2360296"/>
            <a:ext cx="10076024" cy="6159174"/>
          </a:xfrm>
          <a:custGeom>
            <a:avLst/>
            <a:gdLst/>
            <a:ahLst/>
            <a:cxnLst/>
            <a:rect r="r" b="b" t="t" l="l"/>
            <a:pathLst>
              <a:path h="6159174" w="10076024">
                <a:moveTo>
                  <a:pt x="0" y="0"/>
                </a:moveTo>
                <a:lnTo>
                  <a:pt x="10076025" y="0"/>
                </a:lnTo>
                <a:lnTo>
                  <a:pt x="10076025" y="6159174"/>
                </a:lnTo>
                <a:lnTo>
                  <a:pt x="0" y="6159174"/>
                </a:lnTo>
                <a:lnTo>
                  <a:pt x="0" y="0"/>
                </a:lnTo>
                <a:close/>
              </a:path>
            </a:pathLst>
          </a:custGeom>
          <a:blipFill>
            <a:blip r:embed="rId3"/>
            <a:stretch>
              <a:fillRect l="-3354" t="0" r="-11076" b="0"/>
            </a:stretch>
          </a:blipFill>
        </p:spPr>
      </p:sp>
      <p:sp>
        <p:nvSpPr>
          <p:cNvPr name="TextBox 5" id="5"/>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12</a:t>
            </a:r>
          </a:p>
        </p:txBody>
      </p:sp>
      <p:sp>
        <p:nvSpPr>
          <p:cNvPr name="TextBox 6" id="6"/>
          <p:cNvSpPr txBox="true"/>
          <p:nvPr/>
        </p:nvSpPr>
        <p:spPr>
          <a:xfrm rot="0">
            <a:off x="874165" y="8843010"/>
            <a:ext cx="5313325"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7" id="7"/>
          <p:cNvSpPr txBox="true"/>
          <p:nvPr/>
        </p:nvSpPr>
        <p:spPr>
          <a:xfrm rot="0">
            <a:off x="1028700" y="2596198"/>
            <a:ext cx="4477275" cy="854076"/>
          </a:xfrm>
          <a:prstGeom prst="rect">
            <a:avLst/>
          </a:prstGeom>
        </p:spPr>
        <p:txBody>
          <a:bodyPr anchor="t" rtlCol="false" tIns="0" lIns="0" bIns="0" rIns="0">
            <a:spAutoFit/>
          </a:bodyPr>
          <a:lstStyle/>
          <a:p>
            <a:pPr algn="l">
              <a:lnSpc>
                <a:spcPts val="6999"/>
              </a:lnSpc>
            </a:pPr>
            <a:r>
              <a:rPr lang="en-US" sz="4999" spc="-199">
                <a:solidFill>
                  <a:srgbClr val="36211B"/>
                </a:solidFill>
                <a:latin typeface="Fraunces Bold"/>
                <a:ea typeface="Fraunces Bold"/>
              </a:rPr>
              <a:t>✓K-Means</a:t>
            </a:r>
          </a:p>
        </p:txBody>
      </p:sp>
      <p:sp>
        <p:nvSpPr>
          <p:cNvPr name="TextBox 8" id="8"/>
          <p:cNvSpPr txBox="true"/>
          <p:nvPr/>
        </p:nvSpPr>
        <p:spPr>
          <a:xfrm rot="0">
            <a:off x="897611" y="3716974"/>
            <a:ext cx="7095638" cy="2744054"/>
          </a:xfrm>
          <a:prstGeom prst="rect">
            <a:avLst/>
          </a:prstGeom>
        </p:spPr>
        <p:txBody>
          <a:bodyPr anchor="t" rtlCol="false" tIns="0" lIns="0" bIns="0" rIns="0">
            <a:spAutoFit/>
          </a:bodyPr>
          <a:lstStyle/>
          <a:p>
            <a:pPr algn="l">
              <a:lnSpc>
                <a:spcPts val="3627"/>
              </a:lnSpc>
            </a:pPr>
            <a:r>
              <a:rPr lang="en-US" sz="2591" spc="-51">
                <a:solidFill>
                  <a:srgbClr val="36211B"/>
                </a:solidFill>
                <a:latin typeface="Public Sans Bold"/>
              </a:rPr>
              <a:t>In digital image processing, clustering groups pixels based on similarity in features like color or intensity. It assigns pixels to clusters iteratively, updating centroids until convergence. Clustering is used for tasks like image segmentation and compression.</a:t>
            </a:r>
          </a:p>
        </p:txBody>
      </p:sp>
      <p:sp>
        <p:nvSpPr>
          <p:cNvPr name="TextBox 9" id="9"/>
          <p:cNvSpPr txBox="true"/>
          <p:nvPr/>
        </p:nvSpPr>
        <p:spPr>
          <a:xfrm rot="0">
            <a:off x="874165" y="1598295"/>
            <a:ext cx="7119084" cy="762001"/>
          </a:xfrm>
          <a:prstGeom prst="rect">
            <a:avLst/>
          </a:prstGeom>
        </p:spPr>
        <p:txBody>
          <a:bodyPr anchor="t" rtlCol="false" tIns="0" lIns="0" bIns="0" rIns="0">
            <a:spAutoFit/>
          </a:bodyPr>
          <a:lstStyle/>
          <a:p>
            <a:pPr algn="l">
              <a:lnSpc>
                <a:spcPts val="6299"/>
              </a:lnSpc>
            </a:pPr>
            <a:r>
              <a:rPr lang="en-US" sz="4499" spc="-179">
                <a:solidFill>
                  <a:srgbClr val="36211B"/>
                </a:solidFill>
                <a:latin typeface="Fraunces Bold"/>
              </a:rPr>
              <a:t>Clustering Method used: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AutoShape 3" id="3"/>
          <p:cNvSpPr/>
          <p:nvPr/>
        </p:nvSpPr>
        <p:spPr>
          <a:xfrm>
            <a:off x="5877199" y="9079230"/>
            <a:ext cx="3287884" cy="0"/>
          </a:xfrm>
          <a:prstGeom prst="line">
            <a:avLst/>
          </a:prstGeom>
          <a:ln cap="flat" w="9525">
            <a:solidFill>
              <a:srgbClr val="36211B"/>
            </a:solidFill>
            <a:prstDash val="solid"/>
            <a:headEnd type="none" len="sm" w="sm"/>
            <a:tailEnd type="none" len="sm" w="sm"/>
          </a:ln>
        </p:spPr>
      </p:sp>
      <p:sp>
        <p:nvSpPr>
          <p:cNvPr name="Freeform 4" id="4"/>
          <p:cNvSpPr/>
          <p:nvPr/>
        </p:nvSpPr>
        <p:spPr>
          <a:xfrm flipH="false" flipV="false" rot="0">
            <a:off x="10611019" y="1870026"/>
            <a:ext cx="7676981" cy="5536331"/>
          </a:xfrm>
          <a:custGeom>
            <a:avLst/>
            <a:gdLst/>
            <a:ahLst/>
            <a:cxnLst/>
            <a:rect r="r" b="b" t="t" l="l"/>
            <a:pathLst>
              <a:path h="5536331" w="7676981">
                <a:moveTo>
                  <a:pt x="0" y="0"/>
                </a:moveTo>
                <a:lnTo>
                  <a:pt x="7676981" y="0"/>
                </a:lnTo>
                <a:lnTo>
                  <a:pt x="7676981" y="5536331"/>
                </a:lnTo>
                <a:lnTo>
                  <a:pt x="0" y="5536331"/>
                </a:lnTo>
                <a:lnTo>
                  <a:pt x="0" y="0"/>
                </a:lnTo>
                <a:close/>
              </a:path>
            </a:pathLst>
          </a:custGeom>
          <a:blipFill>
            <a:blip r:embed="rId3"/>
            <a:stretch>
              <a:fillRect l="-4086" t="0" r="-4086" b="0"/>
            </a:stretch>
          </a:blipFill>
        </p:spPr>
      </p:sp>
      <p:sp>
        <p:nvSpPr>
          <p:cNvPr name="TextBox 5" id="5"/>
          <p:cNvSpPr txBox="true"/>
          <p:nvPr/>
        </p:nvSpPr>
        <p:spPr>
          <a:xfrm rot="0">
            <a:off x="1000125" y="763905"/>
            <a:ext cx="3710767" cy="721996"/>
          </a:xfrm>
          <a:prstGeom prst="rect">
            <a:avLst/>
          </a:prstGeom>
        </p:spPr>
        <p:txBody>
          <a:bodyPr anchor="t" rtlCol="false" tIns="0" lIns="0" bIns="0" rIns="0">
            <a:spAutoFit/>
          </a:bodyPr>
          <a:lstStyle/>
          <a:p>
            <a:pPr algn="l">
              <a:lnSpc>
                <a:spcPts val="5879"/>
              </a:lnSpc>
            </a:pPr>
            <a:r>
              <a:rPr lang="en-US" sz="4199" spc="-83" u="sng">
                <a:solidFill>
                  <a:srgbClr val="36211B"/>
                </a:solidFill>
                <a:latin typeface="Public Sans Bold"/>
              </a:rPr>
              <a:t>CONCLUSION</a:t>
            </a:r>
          </a:p>
        </p:txBody>
      </p:sp>
      <p:sp>
        <p:nvSpPr>
          <p:cNvPr name="TextBox 6" id="6"/>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13</a:t>
            </a:r>
          </a:p>
        </p:txBody>
      </p:sp>
      <p:sp>
        <p:nvSpPr>
          <p:cNvPr name="TextBox 7" id="7"/>
          <p:cNvSpPr txBox="true"/>
          <p:nvPr/>
        </p:nvSpPr>
        <p:spPr>
          <a:xfrm rot="0">
            <a:off x="680080" y="8843010"/>
            <a:ext cx="5197119"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8" id="8"/>
          <p:cNvSpPr txBox="true"/>
          <p:nvPr/>
        </p:nvSpPr>
        <p:spPr>
          <a:xfrm rot="0">
            <a:off x="680080" y="1803351"/>
            <a:ext cx="9629912" cy="57188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a:rPr>
              <a:t>In summary, the face expression recognition project in digital image processing employs contrast stretching and unsharp mask for </a:t>
            </a:r>
          </a:p>
          <a:p>
            <a:pPr algn="l">
              <a:lnSpc>
                <a:spcPts val="5040"/>
              </a:lnSpc>
            </a:pPr>
            <a:r>
              <a:rPr lang="en-US" sz="3600" spc="-144">
                <a:solidFill>
                  <a:srgbClr val="36211B"/>
                </a:solidFill>
                <a:latin typeface="Fraunces"/>
              </a:rPr>
              <a:t>pre-processing, followed by feature extraction using HOG and LBP. Classification is done using CNNs, while K-means clustering aids in grouping similar expressions. This integrated approach ensures accurate recognition and analysis of facial expressions in images.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594423" y="8843010"/>
            <a:ext cx="5299446"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3" id="3"/>
          <p:cNvSpPr txBox="true"/>
          <p:nvPr/>
        </p:nvSpPr>
        <p:spPr>
          <a:xfrm rot="0">
            <a:off x="9165083" y="8843010"/>
            <a:ext cx="218452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Youssef </a:t>
            </a:r>
          </a:p>
        </p:txBody>
      </p:sp>
      <p:sp>
        <p:nvSpPr>
          <p:cNvPr name="AutoShape 4" id="4"/>
          <p:cNvSpPr/>
          <p:nvPr/>
        </p:nvSpPr>
        <p:spPr>
          <a:xfrm flipV="true">
            <a:off x="5893869" y="9079230"/>
            <a:ext cx="3271214" cy="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2870204" y="4045453"/>
            <a:ext cx="12547592" cy="1600200"/>
          </a:xfrm>
          <a:prstGeom prst="rect">
            <a:avLst/>
          </a:prstGeom>
        </p:spPr>
        <p:txBody>
          <a:bodyPr anchor="t" rtlCol="false" tIns="0" lIns="0" bIns="0" rIns="0">
            <a:spAutoFit/>
          </a:bodyPr>
          <a:lstStyle/>
          <a:p>
            <a:pPr algn="ctr">
              <a:lnSpc>
                <a:spcPts val="12000"/>
              </a:lnSpc>
            </a:pPr>
            <a:r>
              <a:rPr lang="en-US" sz="12000" spc="-480">
                <a:solidFill>
                  <a:srgbClr val="36211B"/>
                </a:solidFill>
                <a:latin typeface="Fraunces Light"/>
              </a:rPr>
              <a:t>THANK YOU </a:t>
            </a:r>
          </a:p>
        </p:txBody>
      </p:sp>
      <p:sp>
        <p:nvSpPr>
          <p:cNvPr name="TextBox 6" id="6"/>
          <p:cNvSpPr txBox="true"/>
          <p:nvPr/>
        </p:nvSpPr>
        <p:spPr>
          <a:xfrm rot="0">
            <a:off x="11163677" y="8843010"/>
            <a:ext cx="199859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Roaa </a:t>
            </a:r>
          </a:p>
        </p:txBody>
      </p:sp>
      <p:sp>
        <p:nvSpPr>
          <p:cNvPr name="TextBox 7" id="7"/>
          <p:cNvSpPr txBox="true"/>
          <p:nvPr/>
        </p:nvSpPr>
        <p:spPr>
          <a:xfrm rot="0">
            <a:off x="13162271" y="8843010"/>
            <a:ext cx="1998594"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Hana</a:t>
            </a:r>
          </a:p>
        </p:txBody>
      </p:sp>
      <p:sp>
        <p:nvSpPr>
          <p:cNvPr name="TextBox 8" id="8"/>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Marwa </a:t>
            </a:r>
          </a:p>
        </p:txBody>
      </p:sp>
      <p:sp>
        <p:nvSpPr>
          <p:cNvPr name="TextBox 9" id="9"/>
          <p:cNvSpPr txBox="true"/>
          <p:nvPr/>
        </p:nvSpPr>
        <p:spPr>
          <a:xfrm rot="0">
            <a:off x="1028700" y="782955"/>
            <a:ext cx="4865169" cy="514350"/>
          </a:xfrm>
          <a:prstGeom prst="rect">
            <a:avLst/>
          </a:prstGeom>
        </p:spPr>
        <p:txBody>
          <a:bodyPr anchor="t" rtlCol="false" tIns="0" lIns="0" bIns="0" rIns="0">
            <a:spAutoFit/>
          </a:bodyPr>
          <a:lstStyle/>
          <a:p>
            <a:pPr algn="l">
              <a:lnSpc>
                <a:spcPts val="4199"/>
              </a:lnSpc>
            </a:pPr>
            <a:r>
              <a:rPr lang="en-US" sz="2999" spc="-59">
                <a:solidFill>
                  <a:srgbClr val="36211B"/>
                </a:solidFill>
                <a:latin typeface="Public Sans Medium"/>
              </a:rPr>
              <a:t>Digital Image Processing</a:t>
            </a:r>
          </a:p>
        </p:txBody>
      </p:sp>
      <p:sp>
        <p:nvSpPr>
          <p:cNvPr name="Freeform 10" id="10"/>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594423" y="8843010"/>
            <a:ext cx="5299446"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AutoShape 3" id="3"/>
          <p:cNvSpPr/>
          <p:nvPr/>
        </p:nvSpPr>
        <p:spPr>
          <a:xfrm flipV="true">
            <a:off x="5893869" y="9079230"/>
            <a:ext cx="3271214" cy="0"/>
          </a:xfrm>
          <a:prstGeom prst="line">
            <a:avLst/>
          </a:prstGeom>
          <a:ln cap="flat" w="9525">
            <a:solidFill>
              <a:srgbClr val="36211B"/>
            </a:solidFill>
            <a:prstDash val="solid"/>
            <a:headEnd type="none" len="sm" w="sm"/>
            <a:tailEnd type="none" len="sm" w="sm"/>
          </a:ln>
        </p:spPr>
      </p:sp>
      <p:sp>
        <p:nvSpPr>
          <p:cNvPr name="TextBox 4" id="4"/>
          <p:cNvSpPr txBox="true"/>
          <p:nvPr/>
        </p:nvSpPr>
        <p:spPr>
          <a:xfrm rot="0">
            <a:off x="-3720943" y="2253588"/>
            <a:ext cx="23378039" cy="3747799"/>
          </a:xfrm>
          <a:prstGeom prst="rect">
            <a:avLst/>
          </a:prstGeom>
        </p:spPr>
        <p:txBody>
          <a:bodyPr anchor="t" rtlCol="false" tIns="0" lIns="0" bIns="0" rIns="0">
            <a:spAutoFit/>
          </a:bodyPr>
          <a:lstStyle/>
          <a:p>
            <a:pPr algn="ctr">
              <a:lnSpc>
                <a:spcPts val="7301"/>
              </a:lnSpc>
            </a:pPr>
            <a:r>
              <a:rPr lang="en-US" sz="7301" spc="-292">
                <a:solidFill>
                  <a:srgbClr val="36211B"/>
                </a:solidFill>
                <a:latin typeface="Fraunces"/>
              </a:rPr>
              <a:t>YOUSSEF SARAYA       320210002</a:t>
            </a:r>
          </a:p>
          <a:p>
            <a:pPr algn="ctr">
              <a:lnSpc>
                <a:spcPts val="7301"/>
              </a:lnSpc>
            </a:pPr>
            <a:r>
              <a:rPr lang="en-US" sz="7301" spc="-292">
                <a:solidFill>
                  <a:srgbClr val="36211B"/>
                </a:solidFill>
                <a:latin typeface="Fraunces"/>
              </a:rPr>
              <a:t>ROAA HATEM                 320210003</a:t>
            </a:r>
          </a:p>
          <a:p>
            <a:pPr algn="ctr">
              <a:lnSpc>
                <a:spcPts val="7301"/>
              </a:lnSpc>
            </a:pPr>
            <a:r>
              <a:rPr lang="en-US" sz="7301" spc="-292">
                <a:solidFill>
                  <a:srgbClr val="36211B"/>
                </a:solidFill>
                <a:latin typeface="Fraunces"/>
              </a:rPr>
              <a:t>HANA ADEL                     320210014</a:t>
            </a:r>
          </a:p>
          <a:p>
            <a:pPr algn="ctr">
              <a:lnSpc>
                <a:spcPts val="7301"/>
              </a:lnSpc>
            </a:pPr>
            <a:r>
              <a:rPr lang="en-US" sz="7301" spc="-292">
                <a:solidFill>
                  <a:srgbClr val="36211B"/>
                </a:solidFill>
                <a:latin typeface="Fraunces"/>
              </a:rPr>
              <a:t>MARWA AHMED           320210298</a:t>
            </a:r>
          </a:p>
        </p:txBody>
      </p:sp>
      <p:sp>
        <p:nvSpPr>
          <p:cNvPr name="TextBox 5" id="5"/>
          <p:cNvSpPr txBox="true"/>
          <p:nvPr/>
        </p:nvSpPr>
        <p:spPr>
          <a:xfrm rot="0">
            <a:off x="1028700" y="773430"/>
            <a:ext cx="2547610" cy="639446"/>
          </a:xfrm>
          <a:prstGeom prst="rect">
            <a:avLst/>
          </a:prstGeom>
        </p:spPr>
        <p:txBody>
          <a:bodyPr anchor="t" rtlCol="false" tIns="0" lIns="0" bIns="0" rIns="0">
            <a:spAutoFit/>
          </a:bodyPr>
          <a:lstStyle/>
          <a:p>
            <a:pPr algn="l">
              <a:lnSpc>
                <a:spcPts val="5179"/>
              </a:lnSpc>
            </a:pPr>
            <a:r>
              <a:rPr lang="en-US" sz="3699" spc="-73">
                <a:solidFill>
                  <a:srgbClr val="36211B"/>
                </a:solidFill>
                <a:latin typeface="Public Sans Medium"/>
              </a:rPr>
              <a:t>BY</a:t>
            </a:r>
          </a:p>
        </p:txBody>
      </p:sp>
      <p:sp>
        <p:nvSpPr>
          <p:cNvPr name="Freeform 6" id="6"/>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AutoShape 2" id="2"/>
          <p:cNvSpPr/>
          <p:nvPr/>
        </p:nvSpPr>
        <p:spPr>
          <a:xfrm>
            <a:off x="5885057" y="9079230"/>
            <a:ext cx="3280026" cy="0"/>
          </a:xfrm>
          <a:prstGeom prst="line">
            <a:avLst/>
          </a:prstGeom>
          <a:ln cap="flat" w="9525">
            <a:solidFill>
              <a:srgbClr val="36211B"/>
            </a:solidFill>
            <a:prstDash val="solid"/>
            <a:headEnd type="none" len="sm" w="sm"/>
            <a:tailEnd type="none" len="sm" w="sm"/>
          </a:ln>
        </p:spPr>
      </p:sp>
      <p:sp>
        <p:nvSpPr>
          <p:cNvPr name="Freeform 3" id="3"/>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4" id="4"/>
          <p:cNvSpPr txBox="true"/>
          <p:nvPr/>
        </p:nvSpPr>
        <p:spPr>
          <a:xfrm rot="0">
            <a:off x="314325" y="8843010"/>
            <a:ext cx="5570732"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5" id="5"/>
          <p:cNvSpPr txBox="true"/>
          <p:nvPr/>
        </p:nvSpPr>
        <p:spPr>
          <a:xfrm rot="0">
            <a:off x="1446689" y="2714626"/>
            <a:ext cx="16230600" cy="4772024"/>
          </a:xfrm>
          <a:prstGeom prst="rect">
            <a:avLst/>
          </a:prstGeom>
        </p:spPr>
        <p:txBody>
          <a:bodyPr anchor="t" rtlCol="false" tIns="0" lIns="0" bIns="0" rIns="0">
            <a:spAutoFit/>
          </a:bodyPr>
          <a:lstStyle/>
          <a:p>
            <a:pPr algn="l">
              <a:lnSpc>
                <a:spcPts val="6300"/>
              </a:lnSpc>
            </a:pPr>
            <a:r>
              <a:rPr lang="en-US" sz="4500" spc="-180">
                <a:solidFill>
                  <a:srgbClr val="36211B"/>
                </a:solidFill>
                <a:latin typeface="Fraunces Light Italics"/>
              </a:rPr>
              <a:t>Facial expression recognition via digital image processing involves analyzing facial features to interpret emotions like happiness, sadness, and anger. It employs techniques such as face detection, feature extraction, and classification using machine learning algorithms. Advancements in this field have wide applications in human-computer interaction, healthcare, security, and psychology.</a:t>
            </a:r>
          </a:p>
        </p:txBody>
      </p:sp>
      <p:sp>
        <p:nvSpPr>
          <p:cNvPr name="TextBox 6" id="6"/>
          <p:cNvSpPr txBox="true"/>
          <p:nvPr/>
        </p:nvSpPr>
        <p:spPr>
          <a:xfrm rot="0">
            <a:off x="2785366" y="1186624"/>
            <a:ext cx="7592342" cy="1012192"/>
          </a:xfrm>
          <a:prstGeom prst="rect">
            <a:avLst/>
          </a:prstGeom>
        </p:spPr>
        <p:txBody>
          <a:bodyPr anchor="t" rtlCol="false" tIns="0" lIns="0" bIns="0" rIns="0">
            <a:spAutoFit/>
          </a:bodyPr>
          <a:lstStyle/>
          <a:p>
            <a:pPr algn="r">
              <a:lnSpc>
                <a:spcPts val="8259"/>
              </a:lnSpc>
            </a:pPr>
            <a:r>
              <a:rPr lang="en-US" sz="5899" spc="-117" u="sng">
                <a:solidFill>
                  <a:srgbClr val="36211B"/>
                </a:solidFill>
                <a:latin typeface="Public Sans Medium Italics"/>
              </a:rPr>
              <a:t>Abstract</a:t>
            </a:r>
          </a:p>
        </p:txBody>
      </p:sp>
      <p:sp>
        <p:nvSpPr>
          <p:cNvPr name="TextBox 7" id="7"/>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3</a:t>
            </a:r>
          </a:p>
        </p:txBody>
      </p:sp>
      <p:sp>
        <p:nvSpPr>
          <p:cNvPr name="AutoShape 4" id="4"/>
          <p:cNvSpPr/>
          <p:nvPr/>
        </p:nvSpPr>
        <p:spPr>
          <a:xfrm>
            <a:off x="5703208" y="9079230"/>
            <a:ext cx="3461875" cy="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413124" y="8843010"/>
            <a:ext cx="5290084"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1028700" y="3931294"/>
            <a:ext cx="4477275" cy="188976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Data Loading and Inspection:</a:t>
            </a:r>
          </a:p>
          <a:p>
            <a:pPr algn="l">
              <a:lnSpc>
                <a:spcPts val="5040"/>
              </a:lnSpc>
            </a:pPr>
          </a:p>
        </p:txBody>
      </p:sp>
      <p:sp>
        <p:nvSpPr>
          <p:cNvPr name="TextBox 7" id="7"/>
          <p:cNvSpPr txBox="true"/>
          <p:nvPr/>
        </p:nvSpPr>
        <p:spPr>
          <a:xfrm rot="0">
            <a:off x="1028700" y="5601979"/>
            <a:ext cx="4477275" cy="29298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 Images are loaded from a directory structure where each folder represents a label.</a:t>
            </a:r>
          </a:p>
          <a:p>
            <a:pPr algn="l">
              <a:lnSpc>
                <a:spcPts val="3359"/>
              </a:lnSpc>
            </a:pPr>
            <a:r>
              <a:rPr lang="en-US" sz="2400" spc="-48">
                <a:solidFill>
                  <a:srgbClr val="36211B"/>
                </a:solidFill>
                <a:latin typeface="Public Sans Bold"/>
              </a:rPr>
              <a:t>• The dataset consists of training and testing sets, clearly separated.</a:t>
            </a:r>
          </a:p>
          <a:p>
            <a:pPr algn="l">
              <a:lnSpc>
                <a:spcPts val="3359"/>
              </a:lnSpc>
            </a:pPr>
          </a:p>
        </p:txBody>
      </p:sp>
      <p:sp>
        <p:nvSpPr>
          <p:cNvPr name="TextBox 8" id="8"/>
          <p:cNvSpPr txBox="true"/>
          <p:nvPr/>
        </p:nvSpPr>
        <p:spPr>
          <a:xfrm rot="0">
            <a:off x="6926445" y="3931294"/>
            <a:ext cx="4477275" cy="188976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Image Normalization:</a:t>
            </a:r>
          </a:p>
          <a:p>
            <a:pPr algn="l">
              <a:lnSpc>
                <a:spcPts val="5040"/>
              </a:lnSpc>
            </a:pPr>
          </a:p>
        </p:txBody>
      </p:sp>
      <p:sp>
        <p:nvSpPr>
          <p:cNvPr name="TextBox 9" id="9"/>
          <p:cNvSpPr txBox="true"/>
          <p:nvPr/>
        </p:nvSpPr>
        <p:spPr>
          <a:xfrm rot="0">
            <a:off x="6926445" y="5601979"/>
            <a:ext cx="4477275" cy="29298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 Each image pixel intensity is normalized by dividing by 255 to convert values to a range of 0 to 1. This step helps in speeding up the convergence during model training.</a:t>
            </a:r>
          </a:p>
          <a:p>
            <a:pPr algn="l">
              <a:lnSpc>
                <a:spcPts val="3359"/>
              </a:lnSpc>
            </a:pPr>
          </a:p>
        </p:txBody>
      </p:sp>
      <p:sp>
        <p:nvSpPr>
          <p:cNvPr name="TextBox 10" id="10"/>
          <p:cNvSpPr txBox="true"/>
          <p:nvPr/>
        </p:nvSpPr>
        <p:spPr>
          <a:xfrm rot="0">
            <a:off x="12782025" y="3679024"/>
            <a:ext cx="4477275" cy="188976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Image Enhancement:</a:t>
            </a:r>
          </a:p>
          <a:p>
            <a:pPr algn="l">
              <a:lnSpc>
                <a:spcPts val="5040"/>
              </a:lnSpc>
            </a:pPr>
          </a:p>
        </p:txBody>
      </p:sp>
      <p:sp>
        <p:nvSpPr>
          <p:cNvPr name="TextBox 11" id="11"/>
          <p:cNvSpPr txBox="true"/>
          <p:nvPr/>
        </p:nvSpPr>
        <p:spPr>
          <a:xfrm rot="0">
            <a:off x="12810600" y="5067300"/>
            <a:ext cx="4477275" cy="2604135"/>
          </a:xfrm>
          <a:prstGeom prst="rect">
            <a:avLst/>
          </a:prstGeom>
        </p:spPr>
        <p:txBody>
          <a:bodyPr anchor="t" rtlCol="false" tIns="0" lIns="0" bIns="0" rIns="0">
            <a:spAutoFit/>
          </a:bodyPr>
          <a:lstStyle/>
          <a:p>
            <a:pPr algn="l">
              <a:lnSpc>
                <a:spcPts val="2940"/>
              </a:lnSpc>
            </a:pPr>
            <a:r>
              <a:rPr lang="en-US" sz="2100" spc="-42">
                <a:solidFill>
                  <a:srgbClr val="36211B"/>
                </a:solidFill>
                <a:latin typeface="Public Sans Bold"/>
              </a:rPr>
              <a:t>Contrast Stretching: enhances image contrast by expanding intensity value ranges.</a:t>
            </a:r>
          </a:p>
          <a:p>
            <a:pPr algn="l">
              <a:lnSpc>
                <a:spcPts val="2940"/>
              </a:lnSpc>
            </a:pPr>
            <a:r>
              <a:rPr lang="en-US" sz="2100" spc="-42">
                <a:solidFill>
                  <a:srgbClr val="36211B"/>
                </a:solidFill>
                <a:latin typeface="Public Sans Bold"/>
              </a:rPr>
              <a:t> Unsharp Masking :sharpens images by using a blurred version to create an edge mask, boosting edge detail contrast.</a:t>
            </a:r>
          </a:p>
        </p:txBody>
      </p:sp>
      <p:sp>
        <p:nvSpPr>
          <p:cNvPr name="TextBox 12" id="12"/>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1</a:t>
            </a:r>
          </a:p>
        </p:txBody>
      </p:sp>
      <p:sp>
        <p:nvSpPr>
          <p:cNvPr name="TextBox 13" id="13"/>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2</a:t>
            </a:r>
          </a:p>
        </p:txBody>
      </p:sp>
      <p:sp>
        <p:nvSpPr>
          <p:cNvPr name="TextBox 14" id="14"/>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3</a:t>
            </a:r>
          </a:p>
        </p:txBody>
      </p:sp>
      <p:sp>
        <p:nvSpPr>
          <p:cNvPr name="TextBox 15" id="15"/>
          <p:cNvSpPr txBox="true"/>
          <p:nvPr/>
        </p:nvSpPr>
        <p:spPr>
          <a:xfrm rot="0">
            <a:off x="874165" y="1598295"/>
            <a:ext cx="3865302" cy="762001"/>
          </a:xfrm>
          <a:prstGeom prst="rect">
            <a:avLst/>
          </a:prstGeom>
        </p:spPr>
        <p:txBody>
          <a:bodyPr anchor="t" rtlCol="false" tIns="0" lIns="0" bIns="0" rIns="0">
            <a:spAutoFit/>
          </a:bodyPr>
          <a:lstStyle/>
          <a:p>
            <a:pPr algn="l">
              <a:lnSpc>
                <a:spcPts val="6299"/>
              </a:lnSpc>
            </a:pPr>
            <a:r>
              <a:rPr lang="en-US" sz="4499" spc="-179">
                <a:solidFill>
                  <a:srgbClr val="36211B"/>
                </a:solidFill>
                <a:latin typeface="Fraunces Bold"/>
              </a:rPr>
              <a:t>Methodology </a:t>
            </a:r>
          </a:p>
        </p:txBody>
      </p:sp>
      <p:sp>
        <p:nvSpPr>
          <p:cNvPr name="TextBox 16" id="16"/>
          <p:cNvSpPr txBox="true"/>
          <p:nvPr/>
        </p:nvSpPr>
        <p:spPr>
          <a:xfrm rot="0">
            <a:off x="5138200" y="1371283"/>
            <a:ext cx="8011601" cy="1225550"/>
          </a:xfrm>
          <a:prstGeom prst="rect">
            <a:avLst/>
          </a:prstGeom>
        </p:spPr>
        <p:txBody>
          <a:bodyPr anchor="t" rtlCol="false" tIns="0" lIns="0" bIns="0" rIns="0">
            <a:spAutoFit/>
          </a:bodyPr>
          <a:lstStyle/>
          <a:p>
            <a:pPr algn="l">
              <a:lnSpc>
                <a:spcPts val="4900"/>
              </a:lnSpc>
            </a:pPr>
            <a:r>
              <a:rPr lang="en-US" sz="3500" spc="-140">
                <a:solidFill>
                  <a:srgbClr val="36211B"/>
                </a:solidFill>
                <a:latin typeface="Fraunces"/>
              </a:rPr>
              <a:t>The preprocessing pipeline implemented in the code involves several key steps: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4</a:t>
            </a:r>
          </a:p>
        </p:txBody>
      </p:sp>
      <p:sp>
        <p:nvSpPr>
          <p:cNvPr name="AutoShape 4" id="4"/>
          <p:cNvSpPr/>
          <p:nvPr/>
        </p:nvSpPr>
        <p:spPr>
          <a:xfrm>
            <a:off x="5688738" y="9079230"/>
            <a:ext cx="3476345" cy="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259206" y="8843010"/>
            <a:ext cx="5429532"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4046576" y="3950344"/>
            <a:ext cx="4477275" cy="188976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Data Augmentation:</a:t>
            </a:r>
          </a:p>
          <a:p>
            <a:pPr algn="l">
              <a:lnSpc>
                <a:spcPts val="5040"/>
              </a:lnSpc>
            </a:pPr>
          </a:p>
        </p:txBody>
      </p:sp>
      <p:sp>
        <p:nvSpPr>
          <p:cNvPr name="TextBox 7" id="7"/>
          <p:cNvSpPr txBox="true"/>
          <p:nvPr/>
        </p:nvSpPr>
        <p:spPr>
          <a:xfrm rot="0">
            <a:off x="4046576" y="5523252"/>
            <a:ext cx="4477275" cy="29298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 Techniques such as rotations, shifts, and flips are used to artificially expand the size of the dataset, which helps the model generalize better by training on varied data.</a:t>
            </a:r>
          </a:p>
          <a:p>
            <a:pPr algn="l">
              <a:lnSpc>
                <a:spcPts val="3359"/>
              </a:lnSpc>
            </a:pPr>
          </a:p>
        </p:txBody>
      </p:sp>
      <p:sp>
        <p:nvSpPr>
          <p:cNvPr name="TextBox 8" id="8"/>
          <p:cNvSpPr txBox="true"/>
          <p:nvPr/>
        </p:nvSpPr>
        <p:spPr>
          <a:xfrm rot="0">
            <a:off x="10390442"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Visualization:</a:t>
            </a:r>
          </a:p>
          <a:p>
            <a:pPr algn="l">
              <a:lnSpc>
                <a:spcPts val="5040"/>
              </a:lnSpc>
            </a:pPr>
          </a:p>
        </p:txBody>
      </p:sp>
      <p:sp>
        <p:nvSpPr>
          <p:cNvPr name="TextBox 9" id="9"/>
          <p:cNvSpPr txBox="true"/>
          <p:nvPr/>
        </p:nvSpPr>
        <p:spPr>
          <a:xfrm rot="0">
            <a:off x="10390442" y="5782954"/>
            <a:ext cx="4477275" cy="16725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Functions are implemented to visualize the original and processed images for qualitative analysis.</a:t>
            </a:r>
          </a:p>
        </p:txBody>
      </p:sp>
      <p:sp>
        <p:nvSpPr>
          <p:cNvPr name="TextBox 10" id="10"/>
          <p:cNvSpPr txBox="true"/>
          <p:nvPr/>
        </p:nvSpPr>
        <p:spPr>
          <a:xfrm rot="0">
            <a:off x="4046576" y="339535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4</a:t>
            </a:r>
          </a:p>
        </p:txBody>
      </p:sp>
      <p:sp>
        <p:nvSpPr>
          <p:cNvPr name="TextBox 11" id="11"/>
          <p:cNvSpPr txBox="true"/>
          <p:nvPr/>
        </p:nvSpPr>
        <p:spPr>
          <a:xfrm rot="0">
            <a:off x="10652866"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5</a:t>
            </a:r>
          </a:p>
        </p:txBody>
      </p:sp>
      <p:sp>
        <p:nvSpPr>
          <p:cNvPr name="TextBox 12" id="12"/>
          <p:cNvSpPr txBox="true"/>
          <p:nvPr/>
        </p:nvSpPr>
        <p:spPr>
          <a:xfrm rot="0">
            <a:off x="874165" y="1598295"/>
            <a:ext cx="3865302" cy="762001"/>
          </a:xfrm>
          <a:prstGeom prst="rect">
            <a:avLst/>
          </a:prstGeom>
        </p:spPr>
        <p:txBody>
          <a:bodyPr anchor="t" rtlCol="false" tIns="0" lIns="0" bIns="0" rIns="0">
            <a:spAutoFit/>
          </a:bodyPr>
          <a:lstStyle/>
          <a:p>
            <a:pPr algn="l">
              <a:lnSpc>
                <a:spcPts val="6299"/>
              </a:lnSpc>
            </a:pPr>
            <a:r>
              <a:rPr lang="en-US" sz="4499" spc="-179">
                <a:solidFill>
                  <a:srgbClr val="36211B"/>
                </a:solidFill>
                <a:latin typeface="Fraunces Bold"/>
              </a:rPr>
              <a:t>Methodology </a:t>
            </a:r>
          </a:p>
        </p:txBody>
      </p:sp>
      <p:sp>
        <p:nvSpPr>
          <p:cNvPr name="TextBox 13" id="13"/>
          <p:cNvSpPr txBox="true"/>
          <p:nvPr/>
        </p:nvSpPr>
        <p:spPr>
          <a:xfrm rot="0">
            <a:off x="5138200" y="1371283"/>
            <a:ext cx="8011601" cy="1225550"/>
          </a:xfrm>
          <a:prstGeom prst="rect">
            <a:avLst/>
          </a:prstGeom>
        </p:spPr>
        <p:txBody>
          <a:bodyPr anchor="t" rtlCol="false" tIns="0" lIns="0" bIns="0" rIns="0">
            <a:spAutoFit/>
          </a:bodyPr>
          <a:lstStyle/>
          <a:p>
            <a:pPr algn="l">
              <a:lnSpc>
                <a:spcPts val="4900"/>
              </a:lnSpc>
            </a:pPr>
            <a:r>
              <a:rPr lang="en-US" sz="3500" spc="-140">
                <a:solidFill>
                  <a:srgbClr val="36211B"/>
                </a:solidFill>
                <a:latin typeface="Fraunces"/>
              </a:rPr>
              <a:t>The preprocessing pipeline implemented in the code involves several key steps: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AutoShape 3" id="3"/>
          <p:cNvSpPr/>
          <p:nvPr/>
        </p:nvSpPr>
        <p:spPr>
          <a:xfrm>
            <a:off x="6132853" y="9079230"/>
            <a:ext cx="3032230" cy="0"/>
          </a:xfrm>
          <a:prstGeom prst="line">
            <a:avLst/>
          </a:prstGeom>
          <a:ln cap="flat" w="9525">
            <a:solidFill>
              <a:srgbClr val="36211B"/>
            </a:solidFill>
            <a:prstDash val="solid"/>
            <a:headEnd type="none" len="sm" w="sm"/>
            <a:tailEnd type="none" len="sm" w="sm"/>
          </a:ln>
        </p:spPr>
      </p:sp>
      <p:sp>
        <p:nvSpPr>
          <p:cNvPr name="Freeform 4" id="4"/>
          <p:cNvSpPr/>
          <p:nvPr/>
        </p:nvSpPr>
        <p:spPr>
          <a:xfrm flipH="false" flipV="false" rot="0">
            <a:off x="11189186" y="376223"/>
            <a:ext cx="7098814" cy="9807572"/>
          </a:xfrm>
          <a:custGeom>
            <a:avLst/>
            <a:gdLst/>
            <a:ahLst/>
            <a:cxnLst/>
            <a:rect r="r" b="b" t="t" l="l"/>
            <a:pathLst>
              <a:path h="9807572" w="7098814">
                <a:moveTo>
                  <a:pt x="0" y="0"/>
                </a:moveTo>
                <a:lnTo>
                  <a:pt x="7098814" y="0"/>
                </a:lnTo>
                <a:lnTo>
                  <a:pt x="7098814" y="9807573"/>
                </a:lnTo>
                <a:lnTo>
                  <a:pt x="0" y="9807573"/>
                </a:lnTo>
                <a:lnTo>
                  <a:pt x="0" y="0"/>
                </a:lnTo>
                <a:close/>
              </a:path>
            </a:pathLst>
          </a:custGeom>
          <a:blipFill>
            <a:blip r:embed="rId3"/>
            <a:stretch>
              <a:fillRect l="0" t="0" r="0" b="0"/>
            </a:stretch>
          </a:blipFill>
        </p:spPr>
      </p:sp>
      <p:sp>
        <p:nvSpPr>
          <p:cNvPr name="TextBox 5" id="5"/>
          <p:cNvSpPr txBox="true"/>
          <p:nvPr/>
        </p:nvSpPr>
        <p:spPr>
          <a:xfrm rot="0">
            <a:off x="1028700" y="773430"/>
            <a:ext cx="7639525" cy="589916"/>
          </a:xfrm>
          <a:prstGeom prst="rect">
            <a:avLst/>
          </a:prstGeom>
        </p:spPr>
        <p:txBody>
          <a:bodyPr anchor="t" rtlCol="false" tIns="0" lIns="0" bIns="0" rIns="0">
            <a:spAutoFit/>
          </a:bodyPr>
          <a:lstStyle/>
          <a:p>
            <a:pPr algn="l">
              <a:lnSpc>
                <a:spcPts val="4759"/>
              </a:lnSpc>
            </a:pPr>
            <a:r>
              <a:rPr lang="en-US" sz="3399" spc="-67">
                <a:solidFill>
                  <a:srgbClr val="36211B"/>
                </a:solidFill>
                <a:latin typeface="Public Sans Bold"/>
              </a:rPr>
              <a:t>Methods used in pre-processing:</a:t>
            </a:r>
          </a:p>
        </p:txBody>
      </p:sp>
      <p:sp>
        <p:nvSpPr>
          <p:cNvPr name="TextBox 6" id="6"/>
          <p:cNvSpPr txBox="true"/>
          <p:nvPr/>
        </p:nvSpPr>
        <p:spPr>
          <a:xfrm rot="0">
            <a:off x="7647107"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a:rPr>
              <a:t>5</a:t>
            </a:r>
          </a:p>
        </p:txBody>
      </p:sp>
      <p:sp>
        <p:nvSpPr>
          <p:cNvPr name="TextBox 7" id="7"/>
          <p:cNvSpPr txBox="true"/>
          <p:nvPr/>
        </p:nvSpPr>
        <p:spPr>
          <a:xfrm rot="0">
            <a:off x="610357" y="8843010"/>
            <a:ext cx="5522497"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8" id="8"/>
          <p:cNvSpPr txBox="true"/>
          <p:nvPr/>
        </p:nvSpPr>
        <p:spPr>
          <a:xfrm rot="0">
            <a:off x="1028700" y="2658114"/>
            <a:ext cx="7127897" cy="1976755"/>
          </a:xfrm>
          <a:prstGeom prst="rect">
            <a:avLst/>
          </a:prstGeom>
        </p:spPr>
        <p:txBody>
          <a:bodyPr anchor="t" rtlCol="false" tIns="0" lIns="0" bIns="0" rIns="0">
            <a:spAutoFit/>
          </a:bodyPr>
          <a:lstStyle/>
          <a:p>
            <a:pPr algn="l">
              <a:lnSpc>
                <a:spcPts val="3919"/>
              </a:lnSpc>
            </a:pPr>
            <a:r>
              <a:rPr lang="en-US" sz="2799" spc="-55">
                <a:solidFill>
                  <a:srgbClr val="36211B"/>
                </a:solidFill>
                <a:latin typeface="Public Sans Bold"/>
              </a:rPr>
              <a:t>This method enhances the contrast of images by stretching the range of intensity values.</a:t>
            </a:r>
          </a:p>
          <a:p>
            <a:pPr algn="l">
              <a:lnSpc>
                <a:spcPts val="3919"/>
              </a:lnSpc>
            </a:pPr>
          </a:p>
        </p:txBody>
      </p:sp>
      <p:sp>
        <p:nvSpPr>
          <p:cNvPr name="TextBox 9" id="9"/>
          <p:cNvSpPr txBox="true"/>
          <p:nvPr/>
        </p:nvSpPr>
        <p:spPr>
          <a:xfrm rot="0">
            <a:off x="1028700" y="6011554"/>
            <a:ext cx="7127897" cy="2472055"/>
          </a:xfrm>
          <a:prstGeom prst="rect">
            <a:avLst/>
          </a:prstGeom>
        </p:spPr>
        <p:txBody>
          <a:bodyPr anchor="t" rtlCol="false" tIns="0" lIns="0" bIns="0" rIns="0">
            <a:spAutoFit/>
          </a:bodyPr>
          <a:lstStyle/>
          <a:p>
            <a:pPr algn="l">
              <a:lnSpc>
                <a:spcPts val="3919"/>
              </a:lnSpc>
            </a:pPr>
            <a:r>
              <a:rPr lang="en-US" sz="2799" spc="-55">
                <a:solidFill>
                  <a:srgbClr val="36211B"/>
                </a:solidFill>
                <a:latin typeface="Public Sans Bold"/>
              </a:rPr>
              <a:t>Applied to increase the sharpness of the images, this technique uses a blurred version of the image to create a mask of the original and enhances the contrast of edge details.</a:t>
            </a:r>
          </a:p>
        </p:txBody>
      </p:sp>
      <p:sp>
        <p:nvSpPr>
          <p:cNvPr name="TextBox 10" id="10"/>
          <p:cNvSpPr txBox="true"/>
          <p:nvPr/>
        </p:nvSpPr>
        <p:spPr>
          <a:xfrm rot="0">
            <a:off x="1085850" y="1835154"/>
            <a:ext cx="5746312"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rPr>
              <a:t>• Contrast Stretching</a:t>
            </a:r>
          </a:p>
        </p:txBody>
      </p:sp>
      <p:sp>
        <p:nvSpPr>
          <p:cNvPr name="TextBox 11" id="11"/>
          <p:cNvSpPr txBox="true"/>
          <p:nvPr/>
        </p:nvSpPr>
        <p:spPr>
          <a:xfrm rot="0">
            <a:off x="1085850" y="4841557"/>
            <a:ext cx="5746312"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rPr>
              <a:t>• Unsharp Masking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6</a:t>
            </a:r>
          </a:p>
        </p:txBody>
      </p:sp>
      <p:sp>
        <p:nvSpPr>
          <p:cNvPr name="AutoShape 4" id="4"/>
          <p:cNvSpPr/>
          <p:nvPr/>
        </p:nvSpPr>
        <p:spPr>
          <a:xfrm flipV="true">
            <a:off x="6214119" y="9079230"/>
            <a:ext cx="2950964" cy="1270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874165" y="8855710"/>
            <a:ext cx="5339954"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1028700"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✓Feature Extraction</a:t>
            </a:r>
          </a:p>
        </p:txBody>
      </p:sp>
      <p:sp>
        <p:nvSpPr>
          <p:cNvPr name="TextBox 7" id="7"/>
          <p:cNvSpPr txBox="true"/>
          <p:nvPr/>
        </p:nvSpPr>
        <p:spPr>
          <a:xfrm rot="0">
            <a:off x="1028700" y="4830454"/>
            <a:ext cx="4739453" cy="2622769"/>
          </a:xfrm>
          <a:prstGeom prst="rect">
            <a:avLst/>
          </a:prstGeom>
        </p:spPr>
        <p:txBody>
          <a:bodyPr anchor="t" rtlCol="false" tIns="0" lIns="0" bIns="0" rIns="0">
            <a:spAutoFit/>
          </a:bodyPr>
          <a:lstStyle/>
          <a:p>
            <a:pPr algn="l">
              <a:lnSpc>
                <a:spcPts val="3487"/>
              </a:lnSpc>
            </a:pPr>
            <a:r>
              <a:rPr lang="en-US" sz="2491" spc="-49">
                <a:solidFill>
                  <a:srgbClr val="36211B"/>
                </a:solidFill>
                <a:latin typeface="Public Sans Bold"/>
              </a:rPr>
              <a:t>Feature extraction in facial expression recognition condenses raw facial data into key characteristics, enhancing emotion classification accuracy and efficiency.</a:t>
            </a:r>
          </a:p>
        </p:txBody>
      </p:sp>
      <p:sp>
        <p:nvSpPr>
          <p:cNvPr name="TextBox 8" id="8"/>
          <p:cNvSpPr txBox="true"/>
          <p:nvPr/>
        </p:nvSpPr>
        <p:spPr>
          <a:xfrm rot="0">
            <a:off x="6926445"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✓Classification</a:t>
            </a:r>
          </a:p>
        </p:txBody>
      </p:sp>
      <p:sp>
        <p:nvSpPr>
          <p:cNvPr name="TextBox 9" id="9"/>
          <p:cNvSpPr txBox="true"/>
          <p:nvPr/>
        </p:nvSpPr>
        <p:spPr>
          <a:xfrm rot="0">
            <a:off x="6926445" y="4904740"/>
            <a:ext cx="4477275" cy="33489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Classification in digital image processing labels images or regions based on visual features. In facial expression recognition, it identifies emotions like happiness or sadness in facial images using machine learning algorithms.</a:t>
            </a:r>
          </a:p>
        </p:txBody>
      </p:sp>
      <p:sp>
        <p:nvSpPr>
          <p:cNvPr name="TextBox 10" id="10"/>
          <p:cNvSpPr txBox="true"/>
          <p:nvPr/>
        </p:nvSpPr>
        <p:spPr>
          <a:xfrm rot="0">
            <a:off x="12782025"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ea typeface="Fraunces Bold"/>
              </a:rPr>
              <a:t>✓ Clustering</a:t>
            </a:r>
          </a:p>
          <a:p>
            <a:pPr algn="l">
              <a:lnSpc>
                <a:spcPts val="5040"/>
              </a:lnSpc>
            </a:pPr>
          </a:p>
        </p:txBody>
      </p:sp>
      <p:sp>
        <p:nvSpPr>
          <p:cNvPr name="TextBox 11" id="11"/>
          <p:cNvSpPr txBox="true"/>
          <p:nvPr/>
        </p:nvSpPr>
        <p:spPr>
          <a:xfrm rot="0">
            <a:off x="12565771" y="4857115"/>
            <a:ext cx="4477275" cy="25107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Clustering in digital image processing groups similar pixels or regions, assisting in tasks such as image segmentation and object recognition.</a:t>
            </a:r>
          </a:p>
        </p:txBody>
      </p:sp>
      <p:sp>
        <p:nvSpPr>
          <p:cNvPr name="TextBox 12" id="12"/>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1</a:t>
            </a:r>
          </a:p>
        </p:txBody>
      </p:sp>
      <p:sp>
        <p:nvSpPr>
          <p:cNvPr name="TextBox 13" id="13"/>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2</a:t>
            </a:r>
          </a:p>
        </p:txBody>
      </p:sp>
      <p:sp>
        <p:nvSpPr>
          <p:cNvPr name="TextBox 14" id="14"/>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rPr>
              <a:t>3</a:t>
            </a:r>
          </a:p>
        </p:txBody>
      </p:sp>
      <p:sp>
        <p:nvSpPr>
          <p:cNvPr name="TextBox 15" id="15"/>
          <p:cNvSpPr txBox="true"/>
          <p:nvPr/>
        </p:nvSpPr>
        <p:spPr>
          <a:xfrm rot="0">
            <a:off x="874165" y="1598295"/>
            <a:ext cx="3865302" cy="762001"/>
          </a:xfrm>
          <a:prstGeom prst="rect">
            <a:avLst/>
          </a:prstGeom>
        </p:spPr>
        <p:txBody>
          <a:bodyPr anchor="t" rtlCol="false" tIns="0" lIns="0" bIns="0" rIns="0">
            <a:spAutoFit/>
          </a:bodyPr>
          <a:lstStyle/>
          <a:p>
            <a:pPr algn="l">
              <a:lnSpc>
                <a:spcPts val="6299"/>
              </a:lnSpc>
            </a:pPr>
            <a:r>
              <a:rPr lang="en-US" sz="4499" spc="-179">
                <a:solidFill>
                  <a:srgbClr val="36211B"/>
                </a:solidFill>
                <a:latin typeface="Fraunces Bold"/>
              </a:rPr>
              <a:t>Methodology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AutoShape 2" id="2"/>
          <p:cNvSpPr/>
          <p:nvPr/>
        </p:nvSpPr>
        <p:spPr>
          <a:xfrm>
            <a:off x="6477135" y="9074468"/>
            <a:ext cx="2218786" cy="0"/>
          </a:xfrm>
          <a:prstGeom prst="line">
            <a:avLst/>
          </a:prstGeom>
          <a:ln cap="flat" w="9525">
            <a:solidFill>
              <a:srgbClr val="36211B"/>
            </a:solidFill>
            <a:prstDash val="solid"/>
            <a:headEnd type="none" len="sm" w="sm"/>
            <a:tailEnd type="none" len="sm" w="sm"/>
          </a:ln>
        </p:spPr>
      </p:sp>
      <p:sp>
        <p:nvSpPr>
          <p:cNvPr name="Freeform 3" id="3"/>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4" id="4"/>
          <p:cNvSpPr/>
          <p:nvPr/>
        </p:nvSpPr>
        <p:spPr>
          <a:xfrm flipH="false" flipV="false" rot="0">
            <a:off x="9174608" y="376223"/>
            <a:ext cx="9066742" cy="9185455"/>
          </a:xfrm>
          <a:custGeom>
            <a:avLst/>
            <a:gdLst/>
            <a:ahLst/>
            <a:cxnLst/>
            <a:rect r="r" b="b" t="t" l="l"/>
            <a:pathLst>
              <a:path h="9185455" w="9066742">
                <a:moveTo>
                  <a:pt x="0" y="0"/>
                </a:moveTo>
                <a:lnTo>
                  <a:pt x="9066742" y="0"/>
                </a:lnTo>
                <a:lnTo>
                  <a:pt x="9066742" y="9185455"/>
                </a:lnTo>
                <a:lnTo>
                  <a:pt x="0" y="9185455"/>
                </a:lnTo>
                <a:lnTo>
                  <a:pt x="0" y="0"/>
                </a:lnTo>
                <a:close/>
              </a:path>
            </a:pathLst>
          </a:custGeom>
          <a:blipFill>
            <a:blip r:embed="rId3"/>
            <a:stretch>
              <a:fillRect l="0" t="0" r="0" b="0"/>
            </a:stretch>
          </a:blipFill>
        </p:spPr>
      </p:sp>
      <p:sp>
        <p:nvSpPr>
          <p:cNvPr name="TextBox 5" id="5"/>
          <p:cNvSpPr txBox="true"/>
          <p:nvPr/>
        </p:nvSpPr>
        <p:spPr>
          <a:xfrm rot="0">
            <a:off x="884914" y="8838248"/>
            <a:ext cx="5592221"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1028700" y="773430"/>
            <a:ext cx="6918067" cy="540385"/>
          </a:xfrm>
          <a:prstGeom prst="rect">
            <a:avLst/>
          </a:prstGeom>
        </p:spPr>
        <p:txBody>
          <a:bodyPr anchor="t" rtlCol="false" tIns="0" lIns="0" bIns="0" rIns="0">
            <a:spAutoFit/>
          </a:bodyPr>
          <a:lstStyle/>
          <a:p>
            <a:pPr algn="l">
              <a:lnSpc>
                <a:spcPts val="4339"/>
              </a:lnSpc>
            </a:pPr>
            <a:r>
              <a:rPr lang="en-US" sz="3099" spc="-61">
                <a:solidFill>
                  <a:srgbClr val="36211B"/>
                </a:solidFill>
                <a:latin typeface="Public Sans Bold"/>
              </a:rPr>
              <a:t>Feature Extraction methods used are:</a:t>
            </a:r>
          </a:p>
        </p:txBody>
      </p:sp>
      <p:sp>
        <p:nvSpPr>
          <p:cNvPr name="TextBox 7" id="7"/>
          <p:cNvSpPr txBox="true"/>
          <p:nvPr/>
        </p:nvSpPr>
        <p:spPr>
          <a:xfrm rot="0">
            <a:off x="633598" y="3470910"/>
            <a:ext cx="7116897" cy="16725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It computes the distribution of gradient orientations in an image, capturing shape and edge information. It's commonly used in object detection tasks.</a:t>
            </a:r>
          </a:p>
        </p:txBody>
      </p:sp>
      <p:sp>
        <p:nvSpPr>
          <p:cNvPr name="TextBox 8" id="8"/>
          <p:cNvSpPr txBox="true"/>
          <p:nvPr/>
        </p:nvSpPr>
        <p:spPr>
          <a:xfrm rot="0">
            <a:off x="6897549" y="8845868"/>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7</a:t>
            </a:r>
          </a:p>
        </p:txBody>
      </p:sp>
      <p:sp>
        <p:nvSpPr>
          <p:cNvPr name="TextBox 9" id="9"/>
          <p:cNvSpPr txBox="true"/>
          <p:nvPr/>
        </p:nvSpPr>
        <p:spPr>
          <a:xfrm rot="0">
            <a:off x="633598" y="1800225"/>
            <a:ext cx="7116897"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rPr>
              <a:t>Histogram of Oriented Gradients (HOG):</a:t>
            </a:r>
          </a:p>
        </p:txBody>
      </p:sp>
      <p:sp>
        <p:nvSpPr>
          <p:cNvPr name="TextBox 10" id="10"/>
          <p:cNvSpPr txBox="true"/>
          <p:nvPr/>
        </p:nvSpPr>
        <p:spPr>
          <a:xfrm rot="0">
            <a:off x="829870" y="6668452"/>
            <a:ext cx="7116897" cy="16725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It encodes local texture patterns by comparing the intensity of a central pixel with its neighbors, creating a binary pattern. It's effective for texture classification and facial expression analysis.</a:t>
            </a:r>
          </a:p>
        </p:txBody>
      </p:sp>
      <p:sp>
        <p:nvSpPr>
          <p:cNvPr name="TextBox 11" id="11"/>
          <p:cNvSpPr txBox="true"/>
          <p:nvPr/>
        </p:nvSpPr>
        <p:spPr>
          <a:xfrm rot="0">
            <a:off x="633598" y="5553075"/>
            <a:ext cx="711689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rPr>
              <a:t>Local Binary Patterns (LBP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AutoShape 2" id="2"/>
          <p:cNvSpPr/>
          <p:nvPr/>
        </p:nvSpPr>
        <p:spPr>
          <a:xfrm>
            <a:off x="5993406" y="9079230"/>
            <a:ext cx="3171678" cy="0"/>
          </a:xfrm>
          <a:prstGeom prst="line">
            <a:avLst/>
          </a:prstGeom>
          <a:ln cap="flat" w="9525">
            <a:solidFill>
              <a:srgbClr val="36211B"/>
            </a:solidFill>
            <a:prstDash val="solid"/>
            <a:headEnd type="none" len="sm" w="sm"/>
            <a:tailEnd type="none" len="sm" w="sm"/>
          </a:ln>
        </p:spPr>
      </p:sp>
      <p:sp>
        <p:nvSpPr>
          <p:cNvPr name="Freeform 3" id="3"/>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4" id="4"/>
          <p:cNvSpPr/>
          <p:nvPr/>
        </p:nvSpPr>
        <p:spPr>
          <a:xfrm flipH="false" flipV="false" rot="0">
            <a:off x="8932670" y="1952497"/>
            <a:ext cx="9211549" cy="6382007"/>
          </a:xfrm>
          <a:custGeom>
            <a:avLst/>
            <a:gdLst/>
            <a:ahLst/>
            <a:cxnLst/>
            <a:rect r="r" b="b" t="t" l="l"/>
            <a:pathLst>
              <a:path h="6382007" w="9211549">
                <a:moveTo>
                  <a:pt x="0" y="0"/>
                </a:moveTo>
                <a:lnTo>
                  <a:pt x="9211549" y="0"/>
                </a:lnTo>
                <a:lnTo>
                  <a:pt x="9211549" y="6382006"/>
                </a:lnTo>
                <a:lnTo>
                  <a:pt x="0" y="6382006"/>
                </a:lnTo>
                <a:lnTo>
                  <a:pt x="0" y="0"/>
                </a:lnTo>
                <a:close/>
              </a:path>
            </a:pathLst>
          </a:custGeom>
          <a:blipFill>
            <a:blip r:embed="rId3"/>
            <a:stretch>
              <a:fillRect l="-3923" t="0" r="0" b="0"/>
            </a:stretch>
          </a:blipFill>
        </p:spPr>
      </p:sp>
      <p:sp>
        <p:nvSpPr>
          <p:cNvPr name="TextBox 5" id="5"/>
          <p:cNvSpPr txBox="true"/>
          <p:nvPr/>
        </p:nvSpPr>
        <p:spPr>
          <a:xfrm rot="0">
            <a:off x="633598" y="8843010"/>
            <a:ext cx="5359808"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1028700" y="850265"/>
            <a:ext cx="6918067" cy="540385"/>
          </a:xfrm>
          <a:prstGeom prst="rect">
            <a:avLst/>
          </a:prstGeom>
        </p:spPr>
        <p:txBody>
          <a:bodyPr anchor="t" rtlCol="false" tIns="0" lIns="0" bIns="0" rIns="0">
            <a:spAutoFit/>
          </a:bodyPr>
          <a:lstStyle/>
          <a:p>
            <a:pPr algn="l">
              <a:lnSpc>
                <a:spcPts val="4339"/>
              </a:lnSpc>
            </a:pPr>
            <a:r>
              <a:rPr lang="en-US" sz="3099" spc="-61">
                <a:solidFill>
                  <a:srgbClr val="36211B"/>
                </a:solidFill>
                <a:latin typeface="Public Sans Bold"/>
              </a:rPr>
              <a:t>Classification methods used are:</a:t>
            </a:r>
          </a:p>
        </p:txBody>
      </p:sp>
      <p:sp>
        <p:nvSpPr>
          <p:cNvPr name="TextBox 7" id="7"/>
          <p:cNvSpPr txBox="true"/>
          <p:nvPr/>
        </p:nvSpPr>
        <p:spPr>
          <a:xfrm rot="0">
            <a:off x="633598" y="3988760"/>
            <a:ext cx="7116897" cy="29298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Bold"/>
              </a:rPr>
              <a:t>CNNs are deep learning models used in image processing for tasks like image recognition. They automatically learn features from pixel data, making them adept at classifying images accurately. With layers like convolutional, pooling, and fully connected layers, CNNs capture complex patterns and spatial relationships within images.</a:t>
            </a:r>
          </a:p>
        </p:txBody>
      </p:sp>
      <p:sp>
        <p:nvSpPr>
          <p:cNvPr name="TextBox 8" id="8"/>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8</a:t>
            </a:r>
          </a:p>
        </p:txBody>
      </p:sp>
      <p:sp>
        <p:nvSpPr>
          <p:cNvPr name="TextBox 9" id="9"/>
          <p:cNvSpPr txBox="true"/>
          <p:nvPr/>
        </p:nvSpPr>
        <p:spPr>
          <a:xfrm rot="0">
            <a:off x="633598" y="1800225"/>
            <a:ext cx="7116897"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Bold"/>
              </a:rPr>
              <a:t>Convolutional Neural Network(CNN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rPr>
              <a:t>9</a:t>
            </a:r>
          </a:p>
        </p:txBody>
      </p:sp>
      <p:sp>
        <p:nvSpPr>
          <p:cNvPr name="AutoShape 4" id="4"/>
          <p:cNvSpPr/>
          <p:nvPr/>
        </p:nvSpPr>
        <p:spPr>
          <a:xfrm>
            <a:off x="5904020" y="9079230"/>
            <a:ext cx="3261063" cy="0"/>
          </a:xfrm>
          <a:prstGeom prst="line">
            <a:avLst/>
          </a:prstGeom>
          <a:ln cap="flat" w="9525">
            <a:solidFill>
              <a:srgbClr val="36211B"/>
            </a:solidFill>
            <a:prstDash val="solid"/>
            <a:headEnd type="none" len="sm" w="sm"/>
            <a:tailEnd type="none" len="sm" w="sm"/>
          </a:ln>
        </p:spPr>
      </p:sp>
      <p:sp>
        <p:nvSpPr>
          <p:cNvPr name="TextBox 5" id="5"/>
          <p:cNvSpPr txBox="true"/>
          <p:nvPr/>
        </p:nvSpPr>
        <p:spPr>
          <a:xfrm rot="0">
            <a:off x="683660" y="8843010"/>
            <a:ext cx="5220360" cy="415290"/>
          </a:xfrm>
          <a:prstGeom prst="rect">
            <a:avLst/>
          </a:prstGeom>
        </p:spPr>
        <p:txBody>
          <a:bodyPr anchor="t" rtlCol="false" tIns="0" lIns="0" bIns="0" rIns="0">
            <a:spAutoFit/>
          </a:bodyPr>
          <a:lstStyle/>
          <a:p>
            <a:pPr algn="l">
              <a:lnSpc>
                <a:spcPts val="3359"/>
              </a:lnSpc>
            </a:pPr>
            <a:r>
              <a:rPr lang="en-US" sz="2400" spc="-48">
                <a:solidFill>
                  <a:srgbClr val="36211B"/>
                </a:solidFill>
                <a:latin typeface="Public Sans Medium"/>
              </a:rPr>
              <a:t>FACIAL EXPRESSION RECOGNITION</a:t>
            </a:r>
          </a:p>
        </p:txBody>
      </p:sp>
      <p:sp>
        <p:nvSpPr>
          <p:cNvPr name="TextBox 6" id="6"/>
          <p:cNvSpPr txBox="true"/>
          <p:nvPr/>
        </p:nvSpPr>
        <p:spPr>
          <a:xfrm rot="0">
            <a:off x="3199244" y="3815717"/>
            <a:ext cx="4477275" cy="854076"/>
          </a:xfrm>
          <a:prstGeom prst="rect">
            <a:avLst/>
          </a:prstGeom>
        </p:spPr>
        <p:txBody>
          <a:bodyPr anchor="t" rtlCol="false" tIns="0" lIns="0" bIns="0" rIns="0">
            <a:spAutoFit/>
          </a:bodyPr>
          <a:lstStyle/>
          <a:p>
            <a:pPr algn="l">
              <a:lnSpc>
                <a:spcPts val="6999"/>
              </a:lnSpc>
            </a:pPr>
            <a:r>
              <a:rPr lang="en-US" sz="4999" spc="-199">
                <a:solidFill>
                  <a:srgbClr val="36211B"/>
                </a:solidFill>
                <a:latin typeface="Fraunces Bold"/>
                <a:ea typeface="Fraunces Bold"/>
              </a:rPr>
              <a:t>✓ReLU</a:t>
            </a:r>
          </a:p>
        </p:txBody>
      </p:sp>
      <p:sp>
        <p:nvSpPr>
          <p:cNvPr name="TextBox 7" id="7"/>
          <p:cNvSpPr txBox="true"/>
          <p:nvPr/>
        </p:nvSpPr>
        <p:spPr>
          <a:xfrm rot="0">
            <a:off x="3199244" y="4867277"/>
            <a:ext cx="4739453" cy="3657820"/>
          </a:xfrm>
          <a:prstGeom prst="rect">
            <a:avLst/>
          </a:prstGeom>
        </p:spPr>
        <p:txBody>
          <a:bodyPr anchor="t" rtlCol="false" tIns="0" lIns="0" bIns="0" rIns="0">
            <a:spAutoFit/>
          </a:bodyPr>
          <a:lstStyle/>
          <a:p>
            <a:pPr algn="l">
              <a:lnSpc>
                <a:spcPts val="4187"/>
              </a:lnSpc>
            </a:pPr>
            <a:r>
              <a:rPr lang="en-US" sz="2991" spc="-59">
                <a:solidFill>
                  <a:srgbClr val="36211B"/>
                </a:solidFill>
                <a:latin typeface="Public Sans Bold"/>
              </a:rPr>
              <a:t>•It introduces non-linearity by replacing negative values with zero, allowing the network to learn more efficiently and avoid the vanishing gradient problem.</a:t>
            </a:r>
          </a:p>
        </p:txBody>
      </p:sp>
      <p:sp>
        <p:nvSpPr>
          <p:cNvPr name="TextBox 8" id="8"/>
          <p:cNvSpPr txBox="true"/>
          <p:nvPr/>
        </p:nvSpPr>
        <p:spPr>
          <a:xfrm rot="0">
            <a:off x="9994297" y="3918587"/>
            <a:ext cx="4477275" cy="854076"/>
          </a:xfrm>
          <a:prstGeom prst="rect">
            <a:avLst/>
          </a:prstGeom>
        </p:spPr>
        <p:txBody>
          <a:bodyPr anchor="t" rtlCol="false" tIns="0" lIns="0" bIns="0" rIns="0">
            <a:spAutoFit/>
          </a:bodyPr>
          <a:lstStyle/>
          <a:p>
            <a:pPr algn="l">
              <a:lnSpc>
                <a:spcPts val="6999"/>
              </a:lnSpc>
            </a:pPr>
            <a:r>
              <a:rPr lang="en-US" sz="4999" spc="-199">
                <a:solidFill>
                  <a:srgbClr val="36211B"/>
                </a:solidFill>
                <a:latin typeface="Fraunces Bold"/>
                <a:ea typeface="Fraunces Bold"/>
              </a:rPr>
              <a:t>✓Softmax</a:t>
            </a:r>
          </a:p>
        </p:txBody>
      </p:sp>
      <p:sp>
        <p:nvSpPr>
          <p:cNvPr name="TextBox 9" id="9"/>
          <p:cNvSpPr txBox="true"/>
          <p:nvPr/>
        </p:nvSpPr>
        <p:spPr>
          <a:xfrm rot="0">
            <a:off x="9994297" y="4820929"/>
            <a:ext cx="6383062" cy="3133725"/>
          </a:xfrm>
          <a:prstGeom prst="rect">
            <a:avLst/>
          </a:prstGeom>
        </p:spPr>
        <p:txBody>
          <a:bodyPr anchor="t" rtlCol="false" tIns="0" lIns="0" bIns="0" rIns="0">
            <a:spAutoFit/>
          </a:bodyPr>
          <a:lstStyle/>
          <a:p>
            <a:pPr algn="l">
              <a:lnSpc>
                <a:spcPts val="4199"/>
              </a:lnSpc>
            </a:pPr>
            <a:r>
              <a:rPr lang="en-US" sz="2999" spc="-59">
                <a:solidFill>
                  <a:srgbClr val="36211B"/>
                </a:solidFill>
                <a:latin typeface="Public Sans Bold"/>
              </a:rPr>
              <a:t>Softmax normalizes the output of a network into a probability distribution across classes, ensuring their sum equals one. It's often used in classification networks' output layers to provide class probabilities.</a:t>
            </a:r>
          </a:p>
        </p:txBody>
      </p:sp>
      <p:sp>
        <p:nvSpPr>
          <p:cNvPr name="TextBox 10" id="10"/>
          <p:cNvSpPr txBox="true"/>
          <p:nvPr/>
        </p:nvSpPr>
        <p:spPr>
          <a:xfrm rot="0">
            <a:off x="3199244" y="3009902"/>
            <a:ext cx="398364" cy="596901"/>
          </a:xfrm>
          <a:prstGeom prst="rect">
            <a:avLst/>
          </a:prstGeom>
        </p:spPr>
        <p:txBody>
          <a:bodyPr anchor="t" rtlCol="false" tIns="0" lIns="0" bIns="0" rIns="0">
            <a:spAutoFit/>
          </a:bodyPr>
          <a:lstStyle/>
          <a:p>
            <a:pPr algn="l">
              <a:lnSpc>
                <a:spcPts val="4899"/>
              </a:lnSpc>
            </a:pPr>
            <a:r>
              <a:rPr lang="en-US" sz="3499" spc="-139">
                <a:solidFill>
                  <a:srgbClr val="36211B"/>
                </a:solidFill>
                <a:latin typeface="Fraunces Light"/>
              </a:rPr>
              <a:t>1</a:t>
            </a:r>
          </a:p>
        </p:txBody>
      </p:sp>
      <p:sp>
        <p:nvSpPr>
          <p:cNvPr name="TextBox 11" id="11"/>
          <p:cNvSpPr txBox="true"/>
          <p:nvPr/>
        </p:nvSpPr>
        <p:spPr>
          <a:xfrm rot="0">
            <a:off x="10203469" y="3188972"/>
            <a:ext cx="398364" cy="596901"/>
          </a:xfrm>
          <a:prstGeom prst="rect">
            <a:avLst/>
          </a:prstGeom>
        </p:spPr>
        <p:txBody>
          <a:bodyPr anchor="t" rtlCol="false" tIns="0" lIns="0" bIns="0" rIns="0">
            <a:spAutoFit/>
          </a:bodyPr>
          <a:lstStyle/>
          <a:p>
            <a:pPr algn="l">
              <a:lnSpc>
                <a:spcPts val="4899"/>
              </a:lnSpc>
            </a:pPr>
            <a:r>
              <a:rPr lang="en-US" sz="3499" spc="-139">
                <a:solidFill>
                  <a:srgbClr val="36211B"/>
                </a:solidFill>
                <a:latin typeface="Fraunces Light"/>
              </a:rPr>
              <a:t>2</a:t>
            </a:r>
          </a:p>
        </p:txBody>
      </p:sp>
      <p:sp>
        <p:nvSpPr>
          <p:cNvPr name="TextBox 12" id="12"/>
          <p:cNvSpPr txBox="true"/>
          <p:nvPr/>
        </p:nvSpPr>
        <p:spPr>
          <a:xfrm rot="0">
            <a:off x="874165" y="1598295"/>
            <a:ext cx="7119084" cy="1552576"/>
          </a:xfrm>
          <a:prstGeom prst="rect">
            <a:avLst/>
          </a:prstGeom>
        </p:spPr>
        <p:txBody>
          <a:bodyPr anchor="t" rtlCol="false" tIns="0" lIns="0" bIns="0" rIns="0">
            <a:spAutoFit/>
          </a:bodyPr>
          <a:lstStyle/>
          <a:p>
            <a:pPr algn="l">
              <a:lnSpc>
                <a:spcPts val="6299"/>
              </a:lnSpc>
            </a:pPr>
            <a:r>
              <a:rPr lang="en-US" sz="4499" spc="-179">
                <a:solidFill>
                  <a:srgbClr val="36211B"/>
                </a:solidFill>
                <a:latin typeface="Fraunces Bold"/>
              </a:rPr>
              <a:t>CNN Activation Functions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DAGES_jgO3Q</dc:identifier>
  <dcterms:modified xsi:type="dcterms:W3CDTF">2011-08-01T06:04:30Z</dcterms:modified>
  <cp:revision>1</cp:revision>
  <dc:title>Facial Expression DIP Project</dc:title>
</cp:coreProperties>
</file>