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AE9C75-6960-4B91-A9D5-F7C84C32D89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263280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AE9C75-6960-4B91-A9D5-F7C84C32D89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17673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AE9C75-6960-4B91-A9D5-F7C84C32D89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1337158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AE9C75-6960-4B91-A9D5-F7C84C32D89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8606A-8D5F-4261-9A0E-F8B4838C150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6232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AE9C75-6960-4B91-A9D5-F7C84C32D89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1708842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AE9C75-6960-4B91-A9D5-F7C84C32D89A}"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311215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AE9C75-6960-4B91-A9D5-F7C84C32D89A}"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4227925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E9C75-6960-4B91-A9D5-F7C84C32D89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3482038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E9C75-6960-4B91-A9D5-F7C84C32D89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3095557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E9C75-6960-4B91-A9D5-F7C84C32D89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269176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E9C75-6960-4B91-A9D5-F7C84C32D89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47618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AE9C75-6960-4B91-A9D5-F7C84C32D89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1879618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AE9C75-6960-4B91-A9D5-F7C84C32D89A}"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272062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AE9C75-6960-4B91-A9D5-F7C84C32D89A}"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381980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E9C75-6960-4B91-A9D5-F7C84C32D89A}"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175900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E9C75-6960-4B91-A9D5-F7C84C32D89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94507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E9C75-6960-4B91-A9D5-F7C84C32D89A}"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8606A-8D5F-4261-9A0E-F8B4838C1508}" type="slidenum">
              <a:rPr lang="en-US" smtClean="0"/>
              <a:t>‹#›</a:t>
            </a:fld>
            <a:endParaRPr lang="en-US"/>
          </a:p>
        </p:txBody>
      </p:sp>
    </p:spTree>
    <p:extLst>
      <p:ext uri="{BB962C8B-B14F-4D97-AF65-F5344CB8AC3E}">
        <p14:creationId xmlns:p14="http://schemas.microsoft.com/office/powerpoint/2010/main" val="330309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9AE9C75-6960-4B91-A9D5-F7C84C32D89A}" type="datetimeFigureOut">
              <a:rPr lang="en-US" smtClean="0"/>
              <a:t>4/23/2024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58606A-8D5F-4261-9A0E-F8B4838C1508}" type="slidenum">
              <a:rPr lang="en-US" smtClean="0"/>
              <a:t>‹#›</a:t>
            </a:fld>
            <a:endParaRPr lang="en-US"/>
          </a:p>
        </p:txBody>
      </p:sp>
    </p:spTree>
    <p:extLst>
      <p:ext uri="{BB962C8B-B14F-4D97-AF65-F5344CB8AC3E}">
        <p14:creationId xmlns:p14="http://schemas.microsoft.com/office/powerpoint/2010/main" val="33610057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B89A-F1B2-E6D3-2360-74FA8050E2F9}"/>
              </a:ext>
            </a:extLst>
          </p:cNvPr>
          <p:cNvSpPr>
            <a:spLocks noGrp="1"/>
          </p:cNvSpPr>
          <p:nvPr>
            <p:ph type="ctrTitle"/>
          </p:nvPr>
        </p:nvSpPr>
        <p:spPr/>
        <p:txBody>
          <a:bodyPr/>
          <a:lstStyle/>
          <a:p>
            <a:r>
              <a:rPr lang="en-US" dirty="0"/>
              <a:t>Sign Language Translation</a:t>
            </a:r>
          </a:p>
        </p:txBody>
      </p:sp>
      <p:sp>
        <p:nvSpPr>
          <p:cNvPr id="3" name="Subtitle 2">
            <a:extLst>
              <a:ext uri="{FF2B5EF4-FFF2-40B4-BE49-F238E27FC236}">
                <a16:creationId xmlns:a16="http://schemas.microsoft.com/office/drawing/2014/main" id="{A9D1D9DB-7C24-70A9-2D73-F3793B79894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5578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E2E40-B107-6F0B-FE83-7821BC3DBBB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57B7B347-BB9E-9FF0-F8DF-2BD8F967B3FF}"/>
              </a:ext>
            </a:extLst>
          </p:cNvPr>
          <p:cNvSpPr>
            <a:spLocks noGrp="1"/>
          </p:cNvSpPr>
          <p:nvPr>
            <p:ph idx="1"/>
          </p:nvPr>
        </p:nvSpPr>
        <p:spPr/>
        <p:txBody>
          <a:bodyPr>
            <a:normAutofit lnSpcReduction="10000"/>
          </a:bodyPr>
          <a:lstStyle/>
          <a:p>
            <a:r>
              <a:rPr lang="en-US" b="1" dirty="0"/>
              <a:t>3-Sign Language Recognition, Generation, and Translation: An Interdisciplinary Perspective</a:t>
            </a:r>
          </a:p>
          <a:p>
            <a:r>
              <a:rPr lang="en-US" dirty="0"/>
              <a:t>This document emphasizes the importance of interdisciplinary research in developing advanced technologies for sign language processing. It critiques the current state of research for being too isolated, often lacking significant contributions from or engagement with members of the deaf community. The paper calls for a holistic approach that involves experts from linguistics, computer vision, machine learning, and deaf studies. Such collaboration aims to address the full spectrum of linguistic complexities inherent in sign languages and to develop technologies not just for real-time interpretation but also for educational applications and improving accessibility. The proposal advocates for creating more inclusive and effective tools that can accommodate the diverse needs of deaf sign language users.</a:t>
            </a:r>
          </a:p>
          <a:p>
            <a:r>
              <a:rPr lang="en-US" dirty="0"/>
              <a:t>http://vision.stanford.edu/teaching/cs231n/reports/2016/pdfs/214_Report.pdf</a:t>
            </a:r>
          </a:p>
        </p:txBody>
      </p:sp>
    </p:spTree>
    <p:extLst>
      <p:ext uri="{BB962C8B-B14F-4D97-AF65-F5344CB8AC3E}">
        <p14:creationId xmlns:p14="http://schemas.microsoft.com/office/powerpoint/2010/main" val="306226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1C459-D6A0-2295-00A7-C55F9DD70BB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C07A144-4DF2-4BD0-2338-24CB7923843B}"/>
              </a:ext>
            </a:extLst>
          </p:cNvPr>
          <p:cNvSpPr>
            <a:spLocks noGrp="1"/>
          </p:cNvSpPr>
          <p:nvPr>
            <p:ph idx="1"/>
          </p:nvPr>
        </p:nvSpPr>
        <p:spPr/>
        <p:txBody>
          <a:bodyPr>
            <a:normAutofit/>
          </a:bodyPr>
          <a:lstStyle/>
          <a:p>
            <a:r>
              <a:rPr lang="en-US" dirty="0"/>
              <a:t>In conclusion, sign language translation stands as a cornerstone in the quest for inclusive communication and societal integration of the Deaf community. Through this exploration, we have witnessed the complexities and importance of sign language translation in bridging the gap between Deaf and hearing individuals. Despite the challenges posed by linguistic nuances, cultural differences, and technological limitations, the field of sign language translation continues to evolve, driven by innovative methodologies and technologies. Moreover, the ethical considerations of accuracy, cultural sensitivity, and inclusivity underscore the imperative of responsible translation practices. As sign language translation permeates various domains, including education, healthcare, legal proceedings, and media, its impact on accessibility and social integration for Deaf individuals becomes increasingly evident. Ultimately, by recognizing and supporting the vital role of sign language translation, we pave the way for a more inclusive and equitable society where communication barriers are dismantled, and diversity is celebrated.</a:t>
            </a:r>
          </a:p>
        </p:txBody>
      </p:sp>
    </p:spTree>
    <p:extLst>
      <p:ext uri="{BB962C8B-B14F-4D97-AF65-F5344CB8AC3E}">
        <p14:creationId xmlns:p14="http://schemas.microsoft.com/office/powerpoint/2010/main" val="188134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F9E7-D439-2EB2-9960-61DF6E7D5F23}"/>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4559341-2268-4118-2056-F956D8BC2669}"/>
              </a:ext>
            </a:extLst>
          </p:cNvPr>
          <p:cNvSpPr>
            <a:spLocks noGrp="1"/>
          </p:cNvSpPr>
          <p:nvPr>
            <p:ph idx="1"/>
          </p:nvPr>
        </p:nvSpPr>
        <p:spPr/>
        <p:txBody>
          <a:bodyPr>
            <a:normAutofit/>
          </a:bodyPr>
          <a:lstStyle/>
          <a:p>
            <a:pPr marL="36900" indent="0">
              <a:buNone/>
            </a:pPr>
            <a:r>
              <a:rPr lang="en-US" dirty="0"/>
              <a:t>Sign language translation plays a pivotal role in facilitating communication between the Deaf and hearing communities. This abstract explores the intricacies and significance of sign language translation in various contexts. It delves into the challenges faced by translators, including linguistic nuances, cultural interpretations, and technological limitations. Moreover, it highlights the evolving methodologies and technologies employed in sign language translation, such as motion-capture technology, avatar-based systems, and neural machine translation. The abstract also discusses the ethical considerations inherent in sign language translation, emphasizing the importance of cultural sensitivity, accuracy, and inclusivity. Furthermore, it examines the impact of sign language translation on education, accessibility, and social integration for Deaf individuals. By shedding light on the complexities and advancements in sign language translation, this abstract underscores its crucial role in fostering effective communication and enhancing inclusivity in a diverse society.</a:t>
            </a:r>
          </a:p>
        </p:txBody>
      </p:sp>
    </p:spTree>
    <p:extLst>
      <p:ext uri="{BB962C8B-B14F-4D97-AF65-F5344CB8AC3E}">
        <p14:creationId xmlns:p14="http://schemas.microsoft.com/office/powerpoint/2010/main" val="338503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D2AE-E8AC-F426-A8BD-E0B6C3E199D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2814AB0-E1B8-7CF6-ED2E-07340745B13B}"/>
              </a:ext>
            </a:extLst>
          </p:cNvPr>
          <p:cNvSpPr>
            <a:spLocks noGrp="1"/>
          </p:cNvSpPr>
          <p:nvPr>
            <p:ph idx="1"/>
          </p:nvPr>
        </p:nvSpPr>
        <p:spPr/>
        <p:txBody>
          <a:bodyPr>
            <a:normAutofit/>
          </a:bodyPr>
          <a:lstStyle/>
          <a:p>
            <a:pPr marL="36900" indent="0">
              <a:buNone/>
            </a:pPr>
            <a:endParaRPr lang="en-US" dirty="0"/>
          </a:p>
          <a:p>
            <a:pPr marL="36900" indent="0">
              <a:buNone/>
            </a:pPr>
            <a:r>
              <a:rPr lang="en-US" dirty="0"/>
              <a:t>Sign language, a visual-gestural mode of communication used primarily by Deaf individuals, is an essential means of expression and connection within the Deaf community and beyond. With its own grammar, syntax, and vocabulary, sign language is a rich and complex linguistic system that embodies the cultural identity of Deaf individuals worldwide. However, for effective communication between Deaf and hearing individuals, sign language translation emerges as a critical bridge. This introduction sets the stage for exploring the multifaceted landscape of sign language translation, encompassing its challenges, methodologies, technologies, ethical considerations, and societal impact. By delving into the intricacies of sign language translation, we gain insight into its significance in fostering communication, accessibility, and inclusivity for Deaf individuals in diverse contexts.</a:t>
            </a:r>
          </a:p>
        </p:txBody>
      </p:sp>
    </p:spTree>
    <p:extLst>
      <p:ext uri="{BB962C8B-B14F-4D97-AF65-F5344CB8AC3E}">
        <p14:creationId xmlns:p14="http://schemas.microsoft.com/office/powerpoint/2010/main" val="207603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C437-35B4-CD37-05A0-BEED3E319427}"/>
              </a:ext>
            </a:extLst>
          </p:cNvPr>
          <p:cNvSpPr>
            <a:spLocks noGrp="1"/>
          </p:cNvSpPr>
          <p:nvPr>
            <p:ph type="title"/>
          </p:nvPr>
        </p:nvSpPr>
        <p:spPr/>
        <p:txBody>
          <a:bodyPr/>
          <a:lstStyle/>
          <a:p>
            <a:r>
              <a:rPr lang="en-US" dirty="0"/>
              <a:t>Approach and Methods</a:t>
            </a:r>
          </a:p>
        </p:txBody>
      </p:sp>
      <p:sp>
        <p:nvSpPr>
          <p:cNvPr id="3" name="Content Placeholder 2">
            <a:extLst>
              <a:ext uri="{FF2B5EF4-FFF2-40B4-BE49-F238E27FC236}">
                <a16:creationId xmlns:a16="http://schemas.microsoft.com/office/drawing/2014/main" id="{AB40CB31-93DC-8C40-878A-775C5B93D360}"/>
              </a:ext>
            </a:extLst>
          </p:cNvPr>
          <p:cNvSpPr>
            <a:spLocks noGrp="1"/>
          </p:cNvSpPr>
          <p:nvPr>
            <p:ph idx="1"/>
          </p:nvPr>
        </p:nvSpPr>
        <p:spPr/>
        <p:txBody>
          <a:bodyPr>
            <a:normAutofit/>
          </a:bodyPr>
          <a:lstStyle/>
          <a:p>
            <a:pPr algn="ctr"/>
            <a:r>
              <a:rPr lang="en-US" sz="4000" u="sng" dirty="0"/>
              <a:t>CNN</a:t>
            </a:r>
          </a:p>
          <a:p>
            <a:br>
              <a:rPr lang="en-US" sz="2400" dirty="0"/>
            </a:br>
            <a:r>
              <a:rPr lang="en-US" sz="2400" b="0" i="0" dirty="0">
                <a:solidFill>
                  <a:srgbClr val="ECECEC"/>
                </a:solidFill>
                <a:effectLst/>
                <a:latin typeface="Söhne"/>
              </a:rPr>
              <a:t>A Convolutional Neural Network (CNN) is a type of deep neural network that is primarily used for processing and analyzing visual data such as images and videos. CNNs are designed to automatically and adaptively learn spatial hierarchies of features from the input data.</a:t>
            </a:r>
          </a:p>
        </p:txBody>
      </p:sp>
    </p:spTree>
    <p:extLst>
      <p:ext uri="{BB962C8B-B14F-4D97-AF65-F5344CB8AC3E}">
        <p14:creationId xmlns:p14="http://schemas.microsoft.com/office/powerpoint/2010/main" val="142740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C437-35B4-CD37-05A0-BEED3E319427}"/>
              </a:ext>
            </a:extLst>
          </p:cNvPr>
          <p:cNvSpPr>
            <a:spLocks noGrp="1"/>
          </p:cNvSpPr>
          <p:nvPr>
            <p:ph type="title"/>
          </p:nvPr>
        </p:nvSpPr>
        <p:spPr/>
        <p:txBody>
          <a:bodyPr/>
          <a:lstStyle/>
          <a:p>
            <a:r>
              <a:rPr lang="en-US" dirty="0"/>
              <a:t>Approach and Methods</a:t>
            </a:r>
          </a:p>
        </p:txBody>
      </p:sp>
      <p:sp>
        <p:nvSpPr>
          <p:cNvPr id="3" name="Content Placeholder 2">
            <a:extLst>
              <a:ext uri="{FF2B5EF4-FFF2-40B4-BE49-F238E27FC236}">
                <a16:creationId xmlns:a16="http://schemas.microsoft.com/office/drawing/2014/main" id="{AB40CB31-93DC-8C40-878A-775C5B93D360}"/>
              </a:ext>
            </a:extLst>
          </p:cNvPr>
          <p:cNvSpPr>
            <a:spLocks noGrp="1"/>
          </p:cNvSpPr>
          <p:nvPr>
            <p:ph idx="1"/>
          </p:nvPr>
        </p:nvSpPr>
        <p:spPr>
          <a:xfrm>
            <a:off x="913795" y="1527243"/>
            <a:ext cx="10353762" cy="4058751"/>
          </a:xfrm>
        </p:spPr>
        <p:txBody>
          <a:bodyPr>
            <a:normAutofit/>
          </a:bodyPr>
          <a:lstStyle/>
          <a:p>
            <a:pPr algn="ctr"/>
            <a:r>
              <a:rPr lang="en-US" sz="4000" u="sng" dirty="0"/>
              <a:t>CNN</a:t>
            </a:r>
          </a:p>
          <a:p>
            <a:pPr algn="l">
              <a:buFont typeface="+mj-lt"/>
              <a:buAutoNum type="arabicPeriod"/>
            </a:pPr>
            <a:endParaRPr lang="en-US" sz="2000" b="1" i="0" dirty="0">
              <a:solidFill>
                <a:srgbClr val="ECECEC"/>
              </a:solidFill>
              <a:effectLst/>
              <a:latin typeface="Söhne"/>
            </a:endParaRPr>
          </a:p>
          <a:p>
            <a:pPr marL="36900" indent="0" algn="l">
              <a:buNone/>
            </a:pPr>
            <a:r>
              <a:rPr lang="en-US" sz="2800" b="1" i="0" u="sng" dirty="0">
                <a:solidFill>
                  <a:srgbClr val="ECECEC"/>
                </a:solidFill>
                <a:effectLst/>
                <a:latin typeface="Söhne"/>
              </a:rPr>
              <a:t>Here’s what CNN can do</a:t>
            </a:r>
          </a:p>
          <a:p>
            <a:pPr algn="l">
              <a:buFont typeface="+mj-lt"/>
              <a:buAutoNum type="arabicPeriod"/>
            </a:pPr>
            <a:r>
              <a:rPr lang="en-US" sz="2000" b="1" i="0" dirty="0">
                <a:solidFill>
                  <a:srgbClr val="ECECEC"/>
                </a:solidFill>
                <a:effectLst/>
                <a:latin typeface="Söhne"/>
              </a:rPr>
              <a:t>Convolutional Layers</a:t>
            </a:r>
            <a:r>
              <a:rPr lang="en-US" sz="2000" b="0" i="0" dirty="0">
                <a:solidFill>
                  <a:srgbClr val="ECECEC"/>
                </a:solidFill>
                <a:effectLst/>
                <a:latin typeface="Söhne"/>
              </a:rPr>
              <a:t>: Apply filters to extract features like edges and textures.</a:t>
            </a:r>
          </a:p>
          <a:p>
            <a:pPr algn="l">
              <a:buFont typeface="+mj-lt"/>
              <a:buAutoNum type="arabicPeriod"/>
            </a:pPr>
            <a:r>
              <a:rPr lang="en-US" sz="2000" b="1" i="0" dirty="0">
                <a:solidFill>
                  <a:srgbClr val="ECECEC"/>
                </a:solidFill>
                <a:effectLst/>
                <a:latin typeface="Söhne"/>
              </a:rPr>
              <a:t>Pooling Layers</a:t>
            </a:r>
            <a:r>
              <a:rPr lang="en-US" sz="2000" b="0" i="0" dirty="0">
                <a:solidFill>
                  <a:srgbClr val="ECECEC"/>
                </a:solidFill>
                <a:effectLst/>
                <a:latin typeface="Söhne"/>
              </a:rPr>
              <a:t>: Reduce spatial dimensions while retaining important information.</a:t>
            </a:r>
          </a:p>
          <a:p>
            <a:pPr algn="l">
              <a:buFont typeface="+mj-lt"/>
              <a:buAutoNum type="arabicPeriod"/>
            </a:pPr>
            <a:r>
              <a:rPr lang="en-US" sz="2000" b="1" i="0" dirty="0">
                <a:solidFill>
                  <a:srgbClr val="ECECEC"/>
                </a:solidFill>
                <a:effectLst/>
                <a:latin typeface="Söhne"/>
              </a:rPr>
              <a:t>Non-linear Activation Functions</a:t>
            </a:r>
            <a:r>
              <a:rPr lang="en-US" sz="2000" b="0" i="0" dirty="0">
                <a:solidFill>
                  <a:srgbClr val="ECECEC"/>
                </a:solidFill>
                <a:effectLst/>
                <a:latin typeface="Söhne"/>
              </a:rPr>
              <a:t>: Introduce non-linearity for learning complex relationships.</a:t>
            </a:r>
          </a:p>
          <a:p>
            <a:pPr algn="l">
              <a:buFont typeface="+mj-lt"/>
              <a:buAutoNum type="arabicPeriod"/>
            </a:pPr>
            <a:r>
              <a:rPr lang="en-US" sz="2000" b="1" i="0" dirty="0">
                <a:solidFill>
                  <a:srgbClr val="ECECEC"/>
                </a:solidFill>
                <a:effectLst/>
                <a:latin typeface="Söhne"/>
              </a:rPr>
              <a:t>Fully Connected Layers</a:t>
            </a:r>
            <a:r>
              <a:rPr lang="en-US" sz="2000" b="0" i="0" dirty="0">
                <a:solidFill>
                  <a:srgbClr val="ECECEC"/>
                </a:solidFill>
                <a:effectLst/>
                <a:latin typeface="Söhne"/>
              </a:rPr>
              <a:t>: Make predictions based on extracted features.</a:t>
            </a:r>
          </a:p>
          <a:p>
            <a:pPr algn="l">
              <a:buFont typeface="+mj-lt"/>
              <a:buAutoNum type="arabicPeriod"/>
            </a:pPr>
            <a:r>
              <a:rPr lang="en-US" sz="2000" b="1" i="0" dirty="0">
                <a:solidFill>
                  <a:srgbClr val="ECECEC"/>
                </a:solidFill>
                <a:effectLst/>
                <a:latin typeface="Söhne"/>
              </a:rPr>
              <a:t>Training and Learning</a:t>
            </a:r>
            <a:r>
              <a:rPr lang="en-US" sz="2000" b="0" i="0" dirty="0">
                <a:solidFill>
                  <a:srgbClr val="ECECEC"/>
                </a:solidFill>
                <a:effectLst/>
                <a:latin typeface="Söhne"/>
              </a:rPr>
              <a:t>: Adjust weights to minimize prediction error using backpropagation.</a:t>
            </a:r>
          </a:p>
          <a:p>
            <a:endParaRPr lang="en-US" sz="2400" b="0" i="0" dirty="0">
              <a:solidFill>
                <a:srgbClr val="ECECEC"/>
              </a:solidFill>
              <a:effectLst/>
              <a:latin typeface="Söhne"/>
            </a:endParaRPr>
          </a:p>
        </p:txBody>
      </p:sp>
    </p:spTree>
    <p:extLst>
      <p:ext uri="{BB962C8B-B14F-4D97-AF65-F5344CB8AC3E}">
        <p14:creationId xmlns:p14="http://schemas.microsoft.com/office/powerpoint/2010/main" val="419161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C437-35B4-CD37-05A0-BEED3E319427}"/>
              </a:ext>
            </a:extLst>
          </p:cNvPr>
          <p:cNvSpPr>
            <a:spLocks noGrp="1"/>
          </p:cNvSpPr>
          <p:nvPr>
            <p:ph type="title"/>
          </p:nvPr>
        </p:nvSpPr>
        <p:spPr/>
        <p:txBody>
          <a:bodyPr/>
          <a:lstStyle/>
          <a:p>
            <a:r>
              <a:rPr lang="en-US" dirty="0"/>
              <a:t>Approach and Methods</a:t>
            </a:r>
          </a:p>
        </p:txBody>
      </p:sp>
      <p:sp>
        <p:nvSpPr>
          <p:cNvPr id="3" name="Content Placeholder 2">
            <a:extLst>
              <a:ext uri="{FF2B5EF4-FFF2-40B4-BE49-F238E27FC236}">
                <a16:creationId xmlns:a16="http://schemas.microsoft.com/office/drawing/2014/main" id="{AB40CB31-93DC-8C40-878A-775C5B93D360}"/>
              </a:ext>
            </a:extLst>
          </p:cNvPr>
          <p:cNvSpPr>
            <a:spLocks noGrp="1"/>
          </p:cNvSpPr>
          <p:nvPr>
            <p:ph idx="1"/>
          </p:nvPr>
        </p:nvSpPr>
        <p:spPr>
          <a:xfrm>
            <a:off x="913795" y="1527243"/>
            <a:ext cx="10353762" cy="4058751"/>
          </a:xfrm>
        </p:spPr>
        <p:txBody>
          <a:bodyPr>
            <a:normAutofit/>
          </a:bodyPr>
          <a:lstStyle/>
          <a:p>
            <a:pPr algn="ctr"/>
            <a:r>
              <a:rPr lang="en-US" sz="2800" u="sng" dirty="0"/>
              <a:t>CNN</a:t>
            </a:r>
          </a:p>
          <a:p>
            <a:pPr marL="36900" indent="0" algn="l">
              <a:buNone/>
            </a:pPr>
            <a:r>
              <a:rPr lang="en-US" sz="2400" b="1" i="0" u="sng" dirty="0">
                <a:solidFill>
                  <a:srgbClr val="ECECEC"/>
                </a:solidFill>
                <a:effectLst/>
                <a:latin typeface="Söhne"/>
              </a:rPr>
              <a:t>Activation Functio</a:t>
            </a:r>
            <a:r>
              <a:rPr lang="en-US" sz="2400" b="1" u="sng" dirty="0">
                <a:solidFill>
                  <a:srgbClr val="ECECEC"/>
                </a:solidFill>
                <a:effectLst/>
                <a:latin typeface="Söhne"/>
              </a:rPr>
              <a:t>n used is</a:t>
            </a:r>
            <a:r>
              <a:rPr lang="en-US" sz="2400" b="1" dirty="0">
                <a:solidFill>
                  <a:srgbClr val="ECECEC"/>
                </a:solidFill>
                <a:effectLst/>
                <a:latin typeface="Söhne"/>
              </a:rPr>
              <a:t>: Soft Max</a:t>
            </a:r>
            <a:r>
              <a:rPr lang="en-US" sz="1800" b="0" i="0" dirty="0">
                <a:solidFill>
                  <a:srgbClr val="ECECEC"/>
                </a:solidFill>
                <a:effectLst/>
                <a:latin typeface="Söhne"/>
              </a:rPr>
              <a:t>.</a:t>
            </a:r>
          </a:p>
          <a:p>
            <a:pPr marL="36900" indent="0" algn="l">
              <a:buNone/>
            </a:pPr>
            <a:endParaRPr lang="en-US" sz="1800" dirty="0">
              <a:solidFill>
                <a:srgbClr val="ECECEC"/>
              </a:solidFill>
              <a:effectLst/>
              <a:latin typeface="Söhne"/>
            </a:endParaRPr>
          </a:p>
          <a:p>
            <a:pPr marL="36900" indent="0" algn="l">
              <a:buNone/>
            </a:pPr>
            <a:r>
              <a:rPr lang="en-US" sz="1800" b="1" i="0" dirty="0">
                <a:solidFill>
                  <a:srgbClr val="ECECEC"/>
                </a:solidFill>
                <a:effectLst/>
                <a:latin typeface="Söhne"/>
              </a:rPr>
              <a:t>The </a:t>
            </a:r>
            <a:r>
              <a:rPr lang="en-US" sz="1800" b="1" i="0" dirty="0" err="1">
                <a:solidFill>
                  <a:srgbClr val="ECECEC"/>
                </a:solidFill>
                <a:effectLst/>
                <a:latin typeface="Söhne"/>
              </a:rPr>
              <a:t>softmax</a:t>
            </a:r>
            <a:r>
              <a:rPr lang="en-US" sz="1800" b="1" i="0" dirty="0">
                <a:solidFill>
                  <a:srgbClr val="ECECEC"/>
                </a:solidFill>
                <a:effectLst/>
                <a:latin typeface="Söhne"/>
              </a:rPr>
              <a:t> activation function is commonly used in neural networks, particularly in the output layer of classification models. It converts the raw output scores (also known as logits) from the model into probabilities that sum up to one. This makes it suitable for multi-class classification tasks, where the model needs to output probabilities for each class.</a:t>
            </a:r>
          </a:p>
          <a:p>
            <a:pPr marL="36900" indent="0" algn="l">
              <a:buNone/>
            </a:pPr>
            <a:endParaRPr lang="en-US" b="1" i="0" dirty="0">
              <a:solidFill>
                <a:srgbClr val="ECECEC"/>
              </a:solidFill>
              <a:effectLst/>
              <a:latin typeface="Söhne"/>
            </a:endParaRPr>
          </a:p>
          <a:p>
            <a:endParaRPr lang="en-US" sz="2400" b="0" i="0" dirty="0">
              <a:solidFill>
                <a:srgbClr val="ECECEC"/>
              </a:solidFill>
              <a:effectLst/>
              <a:latin typeface="Söhne"/>
            </a:endParaRPr>
          </a:p>
        </p:txBody>
      </p:sp>
      <p:pic>
        <p:nvPicPr>
          <p:cNvPr id="5" name="Picture 4">
            <a:extLst>
              <a:ext uri="{FF2B5EF4-FFF2-40B4-BE49-F238E27FC236}">
                <a16:creationId xmlns:a16="http://schemas.microsoft.com/office/drawing/2014/main" id="{9B4C653F-2A35-47A8-8C14-FA2BB87BA6E6}"/>
              </a:ext>
            </a:extLst>
          </p:cNvPr>
          <p:cNvPicPr>
            <a:picLocks noChangeAspect="1"/>
          </p:cNvPicPr>
          <p:nvPr/>
        </p:nvPicPr>
        <p:blipFill>
          <a:blip r:embed="rId2"/>
          <a:stretch>
            <a:fillRect/>
          </a:stretch>
        </p:blipFill>
        <p:spPr>
          <a:xfrm>
            <a:off x="232660" y="4921775"/>
            <a:ext cx="5401429" cy="1105054"/>
          </a:xfrm>
          <a:prstGeom prst="rect">
            <a:avLst/>
          </a:prstGeom>
        </p:spPr>
      </p:pic>
      <p:pic>
        <p:nvPicPr>
          <p:cNvPr id="7" name="Picture 6">
            <a:extLst>
              <a:ext uri="{FF2B5EF4-FFF2-40B4-BE49-F238E27FC236}">
                <a16:creationId xmlns:a16="http://schemas.microsoft.com/office/drawing/2014/main" id="{21506FC3-3006-43B0-B711-8DC5C2ED91A3}"/>
              </a:ext>
            </a:extLst>
          </p:cNvPr>
          <p:cNvPicPr>
            <a:picLocks noChangeAspect="1"/>
          </p:cNvPicPr>
          <p:nvPr/>
        </p:nvPicPr>
        <p:blipFill>
          <a:blip r:embed="rId3"/>
          <a:stretch>
            <a:fillRect/>
          </a:stretch>
        </p:blipFill>
        <p:spPr>
          <a:xfrm>
            <a:off x="5390933" y="4873565"/>
            <a:ext cx="5887272" cy="1371791"/>
          </a:xfrm>
          <a:prstGeom prst="rect">
            <a:avLst/>
          </a:prstGeom>
        </p:spPr>
      </p:pic>
    </p:spTree>
    <p:extLst>
      <p:ext uri="{BB962C8B-B14F-4D97-AF65-F5344CB8AC3E}">
        <p14:creationId xmlns:p14="http://schemas.microsoft.com/office/powerpoint/2010/main" val="151727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598B-EB07-E7EE-48A3-8D9EA95E865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01385BF-6356-1300-F4FC-E6BAF3F69351}"/>
              </a:ext>
            </a:extLst>
          </p:cNvPr>
          <p:cNvSpPr>
            <a:spLocks noGrp="1"/>
          </p:cNvSpPr>
          <p:nvPr>
            <p:ph idx="1"/>
          </p:nvPr>
        </p:nvSpPr>
        <p:spPr/>
        <p:txBody>
          <a:bodyPr/>
          <a:lstStyle/>
          <a:p>
            <a:r>
              <a:rPr lang="en-US" dirty="0"/>
              <a:t>Model Accuracy=94.966536%</a:t>
            </a:r>
          </a:p>
          <a:p>
            <a:endParaRPr lang="en-US" dirty="0"/>
          </a:p>
          <a:p>
            <a:endParaRPr lang="en-US" dirty="0"/>
          </a:p>
        </p:txBody>
      </p:sp>
      <p:pic>
        <p:nvPicPr>
          <p:cNvPr id="9" name="Picture 8">
            <a:extLst>
              <a:ext uri="{FF2B5EF4-FFF2-40B4-BE49-F238E27FC236}">
                <a16:creationId xmlns:a16="http://schemas.microsoft.com/office/drawing/2014/main" id="{FC3B1A39-808A-420E-9532-39BA4F4A8325}"/>
              </a:ext>
            </a:extLst>
          </p:cNvPr>
          <p:cNvPicPr>
            <a:picLocks noChangeAspect="1"/>
          </p:cNvPicPr>
          <p:nvPr/>
        </p:nvPicPr>
        <p:blipFill>
          <a:blip r:embed="rId2"/>
          <a:stretch>
            <a:fillRect/>
          </a:stretch>
        </p:blipFill>
        <p:spPr>
          <a:xfrm>
            <a:off x="1347125" y="2976499"/>
            <a:ext cx="9497750" cy="905001"/>
          </a:xfrm>
          <a:prstGeom prst="rect">
            <a:avLst/>
          </a:prstGeom>
        </p:spPr>
      </p:pic>
      <p:pic>
        <p:nvPicPr>
          <p:cNvPr id="11" name="Picture 10">
            <a:extLst>
              <a:ext uri="{FF2B5EF4-FFF2-40B4-BE49-F238E27FC236}">
                <a16:creationId xmlns:a16="http://schemas.microsoft.com/office/drawing/2014/main" id="{F76BB241-3574-4586-805B-31E693DAF6C7}"/>
              </a:ext>
            </a:extLst>
          </p:cNvPr>
          <p:cNvPicPr>
            <a:picLocks noChangeAspect="1"/>
          </p:cNvPicPr>
          <p:nvPr/>
        </p:nvPicPr>
        <p:blipFill>
          <a:blip r:embed="rId3"/>
          <a:stretch>
            <a:fillRect/>
          </a:stretch>
        </p:blipFill>
        <p:spPr>
          <a:xfrm>
            <a:off x="1539273" y="4258654"/>
            <a:ext cx="2600688" cy="866896"/>
          </a:xfrm>
          <a:prstGeom prst="rect">
            <a:avLst/>
          </a:prstGeom>
        </p:spPr>
      </p:pic>
    </p:spTree>
    <p:extLst>
      <p:ext uri="{BB962C8B-B14F-4D97-AF65-F5344CB8AC3E}">
        <p14:creationId xmlns:p14="http://schemas.microsoft.com/office/powerpoint/2010/main" val="300345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7BE3-AB45-BEE7-52E6-72F89B948BDD}"/>
              </a:ext>
            </a:extLst>
          </p:cNvPr>
          <p:cNvSpPr>
            <a:spLocks noGrp="1"/>
          </p:cNvSpPr>
          <p:nvPr>
            <p:ph type="title"/>
          </p:nvPr>
        </p:nvSpPr>
        <p:spPr/>
        <p:txBody>
          <a:bodyPr/>
          <a:lstStyle/>
          <a:p>
            <a:r>
              <a:rPr lang="en-US" dirty="0"/>
              <a:t>Related Work </a:t>
            </a:r>
          </a:p>
        </p:txBody>
      </p:sp>
      <p:sp>
        <p:nvSpPr>
          <p:cNvPr id="3" name="Content Placeholder 2">
            <a:extLst>
              <a:ext uri="{FF2B5EF4-FFF2-40B4-BE49-F238E27FC236}">
                <a16:creationId xmlns:a16="http://schemas.microsoft.com/office/drawing/2014/main" id="{3E9A2A91-BE38-63FE-FAB4-54E3FAC0A085}"/>
              </a:ext>
            </a:extLst>
          </p:cNvPr>
          <p:cNvSpPr>
            <a:spLocks noGrp="1"/>
          </p:cNvSpPr>
          <p:nvPr>
            <p:ph idx="1"/>
          </p:nvPr>
        </p:nvSpPr>
        <p:spPr/>
        <p:txBody>
          <a:bodyPr>
            <a:normAutofit/>
          </a:bodyPr>
          <a:lstStyle/>
          <a:p>
            <a:r>
              <a:rPr lang="en-US" dirty="0"/>
              <a:t>Paper 1:</a:t>
            </a:r>
            <a:r>
              <a:rPr lang="en-US" b="1" dirty="0"/>
              <a:t>Sign Language Translation Using Deep Convolutional Neural Networks  </a:t>
            </a:r>
          </a:p>
          <a:p>
            <a:r>
              <a:rPr lang="en-US" dirty="0"/>
              <a:t>- This research paper elaborates on a sign language translation system specifically designed for American Sign Language (ASL). The system uses a combination of Single Shot </a:t>
            </a:r>
            <a:r>
              <a:rPr lang="en-US" dirty="0" err="1"/>
              <a:t>multiboxes</a:t>
            </a:r>
            <a:r>
              <a:rPr lang="en-US" dirty="0"/>
              <a:t> Detector (SSD) for detecting hand gestures, Inception v3 for extracting detailed features from these gestures, and a Support Vector Machine (SVM) for classifying the extracted features into corresponding signs. The system is capable of translating real-time hand gestures and achieves a high accuracy rate of 99.9% through cross-validation methods in simulations. This model's integration of detection, extraction, and classification processes highlights its innovative approach to improving communication for deaf and hard-of-hearing individuals.</a:t>
            </a:r>
          </a:p>
          <a:p>
            <a:r>
              <a:rPr lang="en-US" dirty="0"/>
              <a:t>https://dl.acm.org/doi/pdf/10.1145/3308561.3353774</a:t>
            </a:r>
          </a:p>
        </p:txBody>
      </p:sp>
    </p:spTree>
    <p:extLst>
      <p:ext uri="{BB962C8B-B14F-4D97-AF65-F5344CB8AC3E}">
        <p14:creationId xmlns:p14="http://schemas.microsoft.com/office/powerpoint/2010/main" val="169651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7367-AB9E-F721-CAB3-9F5EE8616C2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18F3C865-2B2D-C2B0-1699-52B2A4406455}"/>
              </a:ext>
            </a:extLst>
          </p:cNvPr>
          <p:cNvSpPr>
            <a:spLocks noGrp="1"/>
          </p:cNvSpPr>
          <p:nvPr>
            <p:ph idx="1"/>
          </p:nvPr>
        </p:nvSpPr>
        <p:spPr/>
        <p:txBody>
          <a:bodyPr/>
          <a:lstStyle/>
          <a:p>
            <a:r>
              <a:rPr lang="en-US" dirty="0"/>
              <a:t>2. </a:t>
            </a:r>
            <a:r>
              <a:rPr lang="en-US" b="1" dirty="0"/>
              <a:t>2 Real-time American Sign Language Recognition with Convolutional Neural Networks</a:t>
            </a:r>
          </a:p>
          <a:p>
            <a:r>
              <a:rPr lang="en-US" b="1" dirty="0"/>
              <a:t>   </a:t>
            </a:r>
            <a:r>
              <a:rPr lang="en-US" dirty="0"/>
              <a:t>- The 214_Report details the development of an ASL fingerspelling translator that operates in real-time. It utilizes the </a:t>
            </a:r>
            <a:r>
              <a:rPr lang="en-US" dirty="0" err="1"/>
              <a:t>GoogLe</a:t>
            </a:r>
            <a:r>
              <a:rPr lang="en-US" dirty="0"/>
              <a:t> Net architecture for its convolutional neural network and incorporates transfer learning, leveraging pre-trained models on various datasets to enhance its accuracy. The translator focuses on translating video inputs of ASL signs into text, aiming to provide a seamless communication tool for the deaf community. The report outlines the system's strengths in accurately classifying certain ASL letters, particularly from 'a' to 'e', but also acknowledges challenges such as varying environmental conditions and partial obstructions of signs during communication. It suggests that future work could focus on creating more robust models capable of handling such variability.</a:t>
            </a:r>
          </a:p>
          <a:p>
            <a:r>
              <a:rPr lang="en-US" dirty="0"/>
              <a:t>https://koreascience.kr/article/JAKO202011161036129.pdf</a:t>
            </a:r>
          </a:p>
        </p:txBody>
      </p:sp>
    </p:spTree>
    <p:extLst>
      <p:ext uri="{BB962C8B-B14F-4D97-AF65-F5344CB8AC3E}">
        <p14:creationId xmlns:p14="http://schemas.microsoft.com/office/powerpoint/2010/main" val="1520095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329</TotalTime>
  <Words>1123</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Calisto MT</vt:lpstr>
      <vt:lpstr>Söhne</vt:lpstr>
      <vt:lpstr>Wingdings 2</vt:lpstr>
      <vt:lpstr>Slate</vt:lpstr>
      <vt:lpstr>Sign Language Translation</vt:lpstr>
      <vt:lpstr>Abstract</vt:lpstr>
      <vt:lpstr>Introduction</vt:lpstr>
      <vt:lpstr>Approach and Methods</vt:lpstr>
      <vt:lpstr>Approach and Methods</vt:lpstr>
      <vt:lpstr>Approach and Methods</vt:lpstr>
      <vt:lpstr>Results</vt:lpstr>
      <vt:lpstr>Related Work </vt:lpstr>
      <vt:lpstr>Related Work</vt:lpstr>
      <vt:lpstr>Related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Translition</dc:title>
  <dc:creator>DELL</dc:creator>
  <cp:lastModifiedBy>Youssef Saraya</cp:lastModifiedBy>
  <cp:revision>2</cp:revision>
  <dcterms:created xsi:type="dcterms:W3CDTF">2024-04-21T16:44:02Z</dcterms:created>
  <dcterms:modified xsi:type="dcterms:W3CDTF">2024-04-23T12:30:36Z</dcterms:modified>
</cp:coreProperties>
</file>