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 Medium"/>
      <p:regular r:id="rId20"/>
      <p:bold r:id="rId21"/>
      <p:italic r:id="rId22"/>
      <p:boldItalic r:id="rId23"/>
    </p:embeddedFon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Medium-regular.fntdata"/><Relationship Id="rId22" Type="http://schemas.openxmlformats.org/officeDocument/2006/relationships/font" Target="fonts/PlayfairDisplayMedium-italic.fntdata"/><Relationship Id="rId21" Type="http://schemas.openxmlformats.org/officeDocument/2006/relationships/font" Target="fonts/PlayfairDisplayMedium-bold.fntdata"/><Relationship Id="rId24" Type="http://schemas.openxmlformats.org/officeDocument/2006/relationships/font" Target="fonts/PlayfairDisplay-regular.fntdata"/><Relationship Id="rId23" Type="http://schemas.openxmlformats.org/officeDocument/2006/relationships/font" Target="fonts/PlayfairDisplay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3ac85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3ac85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3ac85ae9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3ac85ae9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3ac85ae9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3ac85ae9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e3ac85ae9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e3ac85ae9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45f1cd8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45f1cd8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e3ac85ae9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e3ac85ae9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3ac85a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3ac85a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3ac85ae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3ac85ae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3ac85ae9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3ac85ae9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3ac85ae9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3ac85ae9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3ac85ae9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3ac85ae9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e3ac85ae9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e3ac85ae9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3ac85ae9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3ac85ae9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3ac85ae9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3ac85ae9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276075" y="457200"/>
            <a:ext cx="57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image with right text">
  <p:cSld name="BLANK_1_1_1_1_1_1_1_1_1_1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>
            <p:ph idx="2" type="pic"/>
          </p:nvPr>
        </p:nvSpPr>
        <p:spPr>
          <a:xfrm>
            <a:off x="0" y="0"/>
            <a:ext cx="434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type="title"/>
          </p:nvPr>
        </p:nvSpPr>
        <p:spPr>
          <a:xfrm>
            <a:off x="4618950" y="457200"/>
            <a:ext cx="42516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1"/>
          <p:cNvSpPr txBox="1"/>
          <p:nvPr>
            <p:ph idx="3" type="subTitle"/>
          </p:nvPr>
        </p:nvSpPr>
        <p:spPr>
          <a:xfrm>
            <a:off x="4618950" y="2823908"/>
            <a:ext cx="4251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4" type="body"/>
          </p:nvPr>
        </p:nvSpPr>
        <p:spPr>
          <a:xfrm>
            <a:off x="4618950" y="3457500"/>
            <a:ext cx="4251600" cy="90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image">
  <p:cSld name="BLANK_1_1_1_1_1_1_1_1_1_1_1_1_1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>
            <p:ph idx="2" type="pic"/>
          </p:nvPr>
        </p:nvSpPr>
        <p:spPr>
          <a:xfrm>
            <a:off x="6877724" y="0"/>
            <a:ext cx="2266200" cy="3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2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1114250" y="18790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2" type="subTitle"/>
          </p:nvPr>
        </p:nvSpPr>
        <p:spPr>
          <a:xfrm>
            <a:off x="2135350" y="18790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3" type="subTitle"/>
          </p:nvPr>
        </p:nvSpPr>
        <p:spPr>
          <a:xfrm>
            <a:off x="5787475" y="19129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4" type="subTitle"/>
          </p:nvPr>
        </p:nvSpPr>
        <p:spPr>
          <a:xfrm>
            <a:off x="1114250" y="28168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2135350" y="28168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6" type="subTitle"/>
          </p:nvPr>
        </p:nvSpPr>
        <p:spPr>
          <a:xfrm>
            <a:off x="5787475" y="28507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7" type="subTitle"/>
          </p:nvPr>
        </p:nvSpPr>
        <p:spPr>
          <a:xfrm>
            <a:off x="1114250" y="37546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8" type="subTitle"/>
          </p:nvPr>
        </p:nvSpPr>
        <p:spPr>
          <a:xfrm>
            <a:off x="2135350" y="37546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9" type="subTitle"/>
          </p:nvPr>
        </p:nvSpPr>
        <p:spPr>
          <a:xfrm>
            <a:off x="5787475" y="37885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1">
  <p:cSld name="CUSTOM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276075" y="1194000"/>
            <a:ext cx="19902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2" type="subTitle"/>
          </p:nvPr>
        </p:nvSpPr>
        <p:spPr>
          <a:xfrm>
            <a:off x="3074775" y="1194000"/>
            <a:ext cx="4164900" cy="2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3" type="body"/>
          </p:nvPr>
        </p:nvSpPr>
        <p:spPr>
          <a:xfrm>
            <a:off x="30747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2" name="Google Shape;142;p14"/>
          <p:cNvSpPr txBox="1"/>
          <p:nvPr>
            <p:ph idx="4" type="subTitle"/>
          </p:nvPr>
        </p:nvSpPr>
        <p:spPr>
          <a:xfrm>
            <a:off x="30747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14"/>
          <p:cNvSpPr txBox="1"/>
          <p:nvPr>
            <p:ph idx="5" type="body"/>
          </p:nvPr>
        </p:nvSpPr>
        <p:spPr>
          <a:xfrm>
            <a:off x="48828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6" type="subTitle"/>
          </p:nvPr>
        </p:nvSpPr>
        <p:spPr>
          <a:xfrm>
            <a:off x="48828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4"/>
          <p:cNvSpPr txBox="1"/>
          <p:nvPr>
            <p:ph idx="7" type="body"/>
          </p:nvPr>
        </p:nvSpPr>
        <p:spPr>
          <a:xfrm>
            <a:off x="66909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6" name="Google Shape;146;p14"/>
          <p:cNvSpPr txBox="1"/>
          <p:nvPr>
            <p:ph idx="8" type="subTitle"/>
          </p:nvPr>
        </p:nvSpPr>
        <p:spPr>
          <a:xfrm>
            <a:off x="66909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14"/>
          <p:cNvSpPr txBox="1"/>
          <p:nvPr>
            <p:ph idx="9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8" name="Google Shape;148;p14"/>
          <p:cNvSpPr/>
          <p:nvPr>
            <p:ph idx="13" type="pic"/>
          </p:nvPr>
        </p:nvSpPr>
        <p:spPr>
          <a:xfrm>
            <a:off x="-74" y="3991500"/>
            <a:ext cx="2266200" cy="115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2">
  <p:cSld name="CUSTOM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276075" y="1194000"/>
            <a:ext cx="49926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3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4" type="body"/>
          </p:nvPr>
        </p:nvSpPr>
        <p:spPr>
          <a:xfrm>
            <a:off x="2760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56" name="Google Shape;156;p15"/>
          <p:cNvSpPr txBox="1"/>
          <p:nvPr>
            <p:ph idx="5" type="subTitle"/>
          </p:nvPr>
        </p:nvSpPr>
        <p:spPr>
          <a:xfrm>
            <a:off x="2760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15"/>
          <p:cNvSpPr txBox="1"/>
          <p:nvPr>
            <p:ph idx="6" type="body"/>
          </p:nvPr>
        </p:nvSpPr>
        <p:spPr>
          <a:xfrm>
            <a:off x="30747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58" name="Google Shape;158;p15"/>
          <p:cNvSpPr txBox="1"/>
          <p:nvPr>
            <p:ph idx="7" type="subTitle"/>
          </p:nvPr>
        </p:nvSpPr>
        <p:spPr>
          <a:xfrm>
            <a:off x="30747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8" type="body"/>
          </p:nvPr>
        </p:nvSpPr>
        <p:spPr>
          <a:xfrm>
            <a:off x="58734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60" name="Google Shape;160;p15"/>
          <p:cNvSpPr txBox="1"/>
          <p:nvPr>
            <p:ph idx="9" type="subTitle"/>
          </p:nvPr>
        </p:nvSpPr>
        <p:spPr>
          <a:xfrm>
            <a:off x="58734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p15"/>
          <p:cNvSpPr/>
          <p:nvPr>
            <p:ph idx="13" type="pic"/>
          </p:nvPr>
        </p:nvSpPr>
        <p:spPr>
          <a:xfrm>
            <a:off x="276075" y="2076900"/>
            <a:ext cx="2463300" cy="15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5"/>
          <p:cNvSpPr/>
          <p:nvPr>
            <p:ph idx="14" type="pic"/>
          </p:nvPr>
        </p:nvSpPr>
        <p:spPr>
          <a:xfrm>
            <a:off x="3074775" y="2076900"/>
            <a:ext cx="2463300" cy="15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5"/>
          <p:cNvSpPr/>
          <p:nvPr>
            <p:ph idx="15" type="pic"/>
          </p:nvPr>
        </p:nvSpPr>
        <p:spPr>
          <a:xfrm>
            <a:off x="5873475" y="2073688"/>
            <a:ext cx="2463300" cy="157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3">
  <p:cSld name="CUSTOM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">
  <p:cSld name="BLANK_1_1_1_1_8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76075" y="457200"/>
            <a:ext cx="57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40710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71055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501400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731745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body"/>
          </p:nvPr>
        </p:nvSpPr>
        <p:spPr>
          <a:xfrm>
            <a:off x="40710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1" name="Google Shape;21;p3"/>
          <p:cNvSpPr txBox="1"/>
          <p:nvPr>
            <p:ph idx="7" type="body"/>
          </p:nvPr>
        </p:nvSpPr>
        <p:spPr>
          <a:xfrm>
            <a:off x="271055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2" name="Google Shape;22;p3"/>
          <p:cNvSpPr txBox="1"/>
          <p:nvPr>
            <p:ph idx="8" type="body"/>
          </p:nvPr>
        </p:nvSpPr>
        <p:spPr>
          <a:xfrm>
            <a:off x="501400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3" name="Google Shape;23;p3"/>
          <p:cNvSpPr txBox="1"/>
          <p:nvPr>
            <p:ph idx="9" type="body"/>
          </p:nvPr>
        </p:nvSpPr>
        <p:spPr>
          <a:xfrm>
            <a:off x="731745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90" name="Google Shape;190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9" name="Google Shape;209;p2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3" name="Google Shape;213;p3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4" name="Google Shape;214;p3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3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with small statement">
  <p:cSld name="BLANK_1_1_1_1_6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503325" y="524750"/>
            <a:ext cx="3356100" cy="8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276075" y="457200"/>
            <a:ext cx="5000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>
            <a:off x="279528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subTitle"/>
          </p:nvPr>
        </p:nvSpPr>
        <p:spPr>
          <a:xfrm>
            <a:off x="2489940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subTitle"/>
          </p:nvPr>
        </p:nvSpPr>
        <p:spPr>
          <a:xfrm>
            <a:off x="4695138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6" type="subTitle"/>
          </p:nvPr>
        </p:nvSpPr>
        <p:spPr>
          <a:xfrm>
            <a:off x="6900335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7" type="body"/>
          </p:nvPr>
        </p:nvSpPr>
        <p:spPr>
          <a:xfrm>
            <a:off x="27495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4" name="Google Shape;34;p4"/>
          <p:cNvSpPr txBox="1"/>
          <p:nvPr>
            <p:ph idx="8" type="body"/>
          </p:nvPr>
        </p:nvSpPr>
        <p:spPr>
          <a:xfrm>
            <a:off x="248994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5" name="Google Shape;35;p4"/>
          <p:cNvSpPr txBox="1"/>
          <p:nvPr>
            <p:ph idx="9" type="body"/>
          </p:nvPr>
        </p:nvSpPr>
        <p:spPr>
          <a:xfrm>
            <a:off x="470493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6" name="Google Shape;36;p4"/>
          <p:cNvSpPr txBox="1"/>
          <p:nvPr>
            <p:ph idx="13" type="body"/>
          </p:nvPr>
        </p:nvSpPr>
        <p:spPr>
          <a:xfrm>
            <a:off x="6900335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7" name="Google Shape;37;p4"/>
          <p:cNvSpPr txBox="1"/>
          <p:nvPr>
            <p:ph idx="14" type="subTitle"/>
          </p:nvPr>
        </p:nvSpPr>
        <p:spPr>
          <a:xfrm>
            <a:off x="27952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5" type="subTitle"/>
          </p:nvPr>
        </p:nvSpPr>
        <p:spPr>
          <a:xfrm>
            <a:off x="248995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6" type="subTitle"/>
          </p:nvPr>
        </p:nvSpPr>
        <p:spPr>
          <a:xfrm>
            <a:off x="470037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7" type="subTitle"/>
          </p:nvPr>
        </p:nvSpPr>
        <p:spPr>
          <a:xfrm>
            <a:off x="691080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0" name="Google Shape;220;p3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3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3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3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" name="Google Shape;233;p3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3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9" name="Google Shape;239;p3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3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3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3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7" name="Google Shape;247;p3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0" name="Google Shape;250;p3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3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4" name="Google Shape;254;p3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5" name="Google Shape;255;p3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6" name="Google Shape;266;p3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right image and 2 text boxes">
  <p:cSld name="BLANK_1_1_1_1_5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76075" y="457200"/>
            <a:ext cx="6432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>
            <p:ph idx="2" type="pic"/>
          </p:nvPr>
        </p:nvSpPr>
        <p:spPr>
          <a:xfrm>
            <a:off x="6802800" y="0"/>
            <a:ext cx="23412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682775" y="2717425"/>
            <a:ext cx="20262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6843453" y="2717425"/>
            <a:ext cx="20301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5" type="body"/>
          </p:nvPr>
        </p:nvSpPr>
        <p:spPr>
          <a:xfrm>
            <a:off x="4682775" y="3042765"/>
            <a:ext cx="20262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49" name="Google Shape;49;p5"/>
          <p:cNvSpPr txBox="1"/>
          <p:nvPr>
            <p:ph idx="6" type="body"/>
          </p:nvPr>
        </p:nvSpPr>
        <p:spPr>
          <a:xfrm>
            <a:off x="6843455" y="3042765"/>
            <a:ext cx="20301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peakers info">
  <p:cSld name="BLANK_1_1_1_1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5461825" y="850"/>
            <a:ext cx="368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1987875" y="1422801"/>
            <a:ext cx="1578300" cy="4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subTitle"/>
          </p:nvPr>
        </p:nvSpPr>
        <p:spPr>
          <a:xfrm>
            <a:off x="1987875" y="1849116"/>
            <a:ext cx="1547700" cy="32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4" name="Google Shape;54;p6"/>
          <p:cNvSpPr/>
          <p:nvPr>
            <p:ph idx="3" type="pic"/>
          </p:nvPr>
        </p:nvSpPr>
        <p:spPr>
          <a:xfrm>
            <a:off x="-50" y="1424175"/>
            <a:ext cx="1838100" cy="3267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"/>
          <p:cNvSpPr/>
          <p:nvPr>
            <p:ph idx="4" type="pic"/>
          </p:nvPr>
        </p:nvSpPr>
        <p:spPr>
          <a:xfrm>
            <a:off x="4527160" y="1424175"/>
            <a:ext cx="1838100" cy="3267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 txBox="1"/>
          <p:nvPr>
            <p:ph idx="5" type="subTitle"/>
          </p:nvPr>
        </p:nvSpPr>
        <p:spPr>
          <a:xfrm>
            <a:off x="6525486" y="1422801"/>
            <a:ext cx="1578300" cy="4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6" type="subTitle"/>
          </p:nvPr>
        </p:nvSpPr>
        <p:spPr>
          <a:xfrm>
            <a:off x="6525486" y="1849116"/>
            <a:ext cx="1547700" cy="32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276075" y="457200"/>
            <a:ext cx="4248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6"/>
          <p:cNvSpPr txBox="1"/>
          <p:nvPr>
            <p:ph idx="8" type="body"/>
          </p:nvPr>
        </p:nvSpPr>
        <p:spPr>
          <a:xfrm>
            <a:off x="1987875" y="3545425"/>
            <a:ext cx="1755000" cy="8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9" type="body"/>
          </p:nvPr>
        </p:nvSpPr>
        <p:spPr>
          <a:xfrm>
            <a:off x="6536675" y="3545425"/>
            <a:ext cx="1699800" cy="8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BLANK_1_1_1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>
            <p:ph idx="2" type="pic"/>
          </p:nvPr>
        </p:nvSpPr>
        <p:spPr>
          <a:xfrm>
            <a:off x="4138225" y="517875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"/>
          <p:cNvSpPr/>
          <p:nvPr>
            <p:ph idx="3" type="pic"/>
          </p:nvPr>
        </p:nvSpPr>
        <p:spPr>
          <a:xfrm>
            <a:off x="4138225" y="1957188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7"/>
          <p:cNvSpPr/>
          <p:nvPr>
            <p:ph idx="4" type="pic"/>
          </p:nvPr>
        </p:nvSpPr>
        <p:spPr>
          <a:xfrm>
            <a:off x="4138213" y="3403813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"/>
          <p:cNvSpPr/>
          <p:nvPr>
            <p:ph idx="5" type="pic"/>
          </p:nvPr>
        </p:nvSpPr>
        <p:spPr>
          <a:xfrm>
            <a:off x="6573252" y="517875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"/>
          <p:cNvSpPr/>
          <p:nvPr>
            <p:ph idx="6" type="pic"/>
          </p:nvPr>
        </p:nvSpPr>
        <p:spPr>
          <a:xfrm>
            <a:off x="6573252" y="1957188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7"/>
          <p:cNvSpPr/>
          <p:nvPr>
            <p:ph idx="7" type="pic"/>
          </p:nvPr>
        </p:nvSpPr>
        <p:spPr>
          <a:xfrm>
            <a:off x="6573252" y="3403813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"/>
          <p:cNvSpPr txBox="1"/>
          <p:nvPr>
            <p:ph idx="1" type="subTitle"/>
          </p:nvPr>
        </p:nvSpPr>
        <p:spPr>
          <a:xfrm>
            <a:off x="5406561" y="3413650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8" type="subTitle"/>
          </p:nvPr>
        </p:nvSpPr>
        <p:spPr>
          <a:xfrm>
            <a:off x="5406561" y="195147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9" type="subTitle"/>
          </p:nvPr>
        </p:nvSpPr>
        <p:spPr>
          <a:xfrm>
            <a:off x="5406561" y="51822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3" type="subTitle"/>
          </p:nvPr>
        </p:nvSpPr>
        <p:spPr>
          <a:xfrm>
            <a:off x="7840736" y="3413650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4" type="subTitle"/>
          </p:nvPr>
        </p:nvSpPr>
        <p:spPr>
          <a:xfrm>
            <a:off x="7840736" y="195147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5" type="subTitle"/>
          </p:nvPr>
        </p:nvSpPr>
        <p:spPr>
          <a:xfrm>
            <a:off x="7840736" y="51822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6" type="subTitle"/>
          </p:nvPr>
        </p:nvSpPr>
        <p:spPr>
          <a:xfrm>
            <a:off x="5406550" y="1480150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7" name="Google Shape;77;p7"/>
          <p:cNvSpPr txBox="1"/>
          <p:nvPr>
            <p:ph idx="17" type="subTitle"/>
          </p:nvPr>
        </p:nvSpPr>
        <p:spPr>
          <a:xfrm>
            <a:off x="7840725" y="1480150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8" name="Google Shape;78;p7"/>
          <p:cNvSpPr txBox="1"/>
          <p:nvPr>
            <p:ph idx="18" type="subTitle"/>
          </p:nvPr>
        </p:nvSpPr>
        <p:spPr>
          <a:xfrm>
            <a:off x="5406550" y="2923778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9" name="Google Shape;79;p7"/>
          <p:cNvSpPr txBox="1"/>
          <p:nvPr>
            <p:ph idx="19" type="subTitle"/>
          </p:nvPr>
        </p:nvSpPr>
        <p:spPr>
          <a:xfrm>
            <a:off x="7840725" y="2923778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0" name="Google Shape;80;p7"/>
          <p:cNvSpPr txBox="1"/>
          <p:nvPr>
            <p:ph idx="20" type="subTitle"/>
          </p:nvPr>
        </p:nvSpPr>
        <p:spPr>
          <a:xfrm>
            <a:off x="5406550" y="4367403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1" name="Google Shape;81;p7"/>
          <p:cNvSpPr txBox="1"/>
          <p:nvPr>
            <p:ph idx="21" type="subTitle"/>
          </p:nvPr>
        </p:nvSpPr>
        <p:spPr>
          <a:xfrm>
            <a:off x="7840725" y="4367403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2" name="Google Shape;82;p7"/>
          <p:cNvSpPr txBox="1"/>
          <p:nvPr>
            <p:ph type="title"/>
          </p:nvPr>
        </p:nvSpPr>
        <p:spPr>
          <a:xfrm>
            <a:off x="276075" y="457200"/>
            <a:ext cx="3800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2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8"/>
          <p:cNvSpPr txBox="1"/>
          <p:nvPr>
            <p:ph idx="2" type="body"/>
          </p:nvPr>
        </p:nvSpPr>
        <p:spPr>
          <a:xfrm>
            <a:off x="276075" y="1763425"/>
            <a:ext cx="4342800" cy="7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with picture">
  <p:cSld name="BLANK_1_1_1_1_1_1_1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1182150" y="1765350"/>
            <a:ext cx="6779700" cy="17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title"/>
          </p:nvPr>
        </p:nvSpPr>
        <p:spPr>
          <a:xfrm>
            <a:off x="1182150" y="4058050"/>
            <a:ext cx="6779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9"/>
          <p:cNvSpPr/>
          <p:nvPr>
            <p:ph idx="3" type="pic"/>
          </p:nvPr>
        </p:nvSpPr>
        <p:spPr>
          <a:xfrm>
            <a:off x="0" y="0"/>
            <a:ext cx="9144000" cy="107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70983" y="1985025"/>
            <a:ext cx="3342900" cy="27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8" name="Google Shape;98;p10"/>
          <p:cNvSpPr txBox="1"/>
          <p:nvPr>
            <p:ph idx="2" type="title"/>
          </p:nvPr>
        </p:nvSpPr>
        <p:spPr>
          <a:xfrm>
            <a:off x="270983" y="29228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3" type="title"/>
          </p:nvPr>
        </p:nvSpPr>
        <p:spPr>
          <a:xfrm>
            <a:off x="270983" y="38606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4" type="title"/>
          </p:nvPr>
        </p:nvSpPr>
        <p:spPr>
          <a:xfrm>
            <a:off x="4858317" y="19850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5" type="title"/>
          </p:nvPr>
        </p:nvSpPr>
        <p:spPr>
          <a:xfrm>
            <a:off x="4858317" y="29228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6" type="title"/>
          </p:nvPr>
        </p:nvSpPr>
        <p:spPr>
          <a:xfrm>
            <a:off x="4858317" y="38606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7"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8" type="subTitle"/>
          </p:nvPr>
        </p:nvSpPr>
        <p:spPr>
          <a:xfrm>
            <a:off x="271825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7" name="Google Shape;107;p10"/>
          <p:cNvSpPr txBox="1"/>
          <p:nvPr>
            <p:ph idx="9" type="subTitle"/>
          </p:nvPr>
        </p:nvSpPr>
        <p:spPr>
          <a:xfrm>
            <a:off x="4858700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8" name="Google Shape;108;p10"/>
          <p:cNvSpPr txBox="1"/>
          <p:nvPr>
            <p:ph idx="13" type="subTitle"/>
          </p:nvPr>
        </p:nvSpPr>
        <p:spPr>
          <a:xfrm>
            <a:off x="271825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9" name="Google Shape;109;p10"/>
          <p:cNvSpPr txBox="1"/>
          <p:nvPr>
            <p:ph idx="14" type="subTitle"/>
          </p:nvPr>
        </p:nvSpPr>
        <p:spPr>
          <a:xfrm>
            <a:off x="271825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10" name="Google Shape;110;p10"/>
          <p:cNvSpPr txBox="1"/>
          <p:nvPr>
            <p:ph idx="15" type="subTitle"/>
          </p:nvPr>
        </p:nvSpPr>
        <p:spPr>
          <a:xfrm>
            <a:off x="4858700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11" name="Google Shape;111;p10"/>
          <p:cNvSpPr txBox="1"/>
          <p:nvPr>
            <p:ph idx="16" type="subTitle"/>
          </p:nvPr>
        </p:nvSpPr>
        <p:spPr>
          <a:xfrm>
            <a:off x="4858700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3950" y="3166425"/>
            <a:ext cx="64248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78750" y="513900"/>
            <a:ext cx="5802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  <p15:guide id="21" pos="174">
          <p15:clr>
            <a:srgbClr val="E46962"/>
          </p15:clr>
        </p15:guide>
        <p15:guide id="22" pos="55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283950" y="3730650"/>
            <a:ext cx="20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Company Name: AI Collaborator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283950" y="4324052"/>
            <a:ext cx="2045700" cy="23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 Youssef Shafeek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283950" y="4057691"/>
            <a:ext cx="20457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Year: 2025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6" name="Google Shape;276;p38"/>
          <p:cNvCxnSpPr/>
          <p:nvPr/>
        </p:nvCxnSpPr>
        <p:spPr>
          <a:xfrm rot="10800000">
            <a:off x="283800" y="3964328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8"/>
          <p:cNvCxnSpPr/>
          <p:nvPr/>
        </p:nvCxnSpPr>
        <p:spPr>
          <a:xfrm rot="10800000">
            <a:off x="283800" y="4324039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8"/>
          <p:cNvCxnSpPr/>
          <p:nvPr/>
        </p:nvCxnSpPr>
        <p:spPr>
          <a:xfrm rot="10800000">
            <a:off x="283800" y="4683725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8"/>
          <p:cNvCxnSpPr/>
          <p:nvPr/>
        </p:nvCxnSpPr>
        <p:spPr>
          <a:xfrm rot="10800000">
            <a:off x="750" y="361488"/>
            <a:ext cx="9102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8"/>
          <p:cNvCxnSpPr/>
          <p:nvPr/>
        </p:nvCxnSpPr>
        <p:spPr>
          <a:xfrm rot="10800000">
            <a:off x="283800" y="3604625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n architectural detail of a modern building." id="281" name="Google Shape;281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1984" r="8587" t="0"/>
          <a:stretch/>
        </p:blipFill>
        <p:spPr>
          <a:xfrm>
            <a:off x="6877050" y="0"/>
            <a:ext cx="2271002" cy="51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>
            <p:ph idx="4294967295" type="title"/>
          </p:nvPr>
        </p:nvSpPr>
        <p:spPr>
          <a:xfrm>
            <a:off x="278750" y="513900"/>
            <a:ext cx="6425100" cy="2355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Enhancing Customer Experience with AI-Driven Feedback Analysis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27607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PDF report Pt. 3</a:t>
            </a:r>
            <a:endParaRPr/>
          </a:p>
        </p:txBody>
      </p:sp>
      <p:cxnSp>
        <p:nvCxnSpPr>
          <p:cNvPr id="363" name="Google Shape;363;p47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7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7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sp>
        <p:nvSpPr>
          <p:cNvPr id="366" name="Google Shape;366;p47"/>
          <p:cNvSpPr txBox="1"/>
          <p:nvPr>
            <p:ph idx="1" type="body"/>
          </p:nvPr>
        </p:nvSpPr>
        <p:spPr>
          <a:xfrm>
            <a:off x="285000" y="1291275"/>
            <a:ext cx="4587600" cy="28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36"/>
              <a:t>This page showcases:</a:t>
            </a:r>
            <a:endParaRPr sz="1836"/>
          </a:p>
          <a:p>
            <a:pPr indent="-3451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Operational</a:t>
            </a:r>
            <a:r>
              <a:rPr lang="en" sz="1836"/>
              <a:t> Performance with Resolution Rate </a:t>
            </a:r>
            <a:endParaRPr sz="1836"/>
          </a:p>
          <a:p>
            <a:pPr indent="-3451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Performance Evaluation </a:t>
            </a:r>
            <a:endParaRPr sz="1836"/>
          </a:p>
          <a:p>
            <a:pPr indent="-34519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Char char="○"/>
            </a:pPr>
            <a:r>
              <a:rPr lang="en" sz="1836"/>
              <a:t>Sentiment </a:t>
            </a:r>
            <a:r>
              <a:rPr lang="en" sz="1836"/>
              <a:t>Evaluation - Calculation Metrics</a:t>
            </a:r>
            <a:endParaRPr sz="1836"/>
          </a:p>
          <a:p>
            <a:pPr indent="-345199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Char char="○"/>
            </a:pPr>
            <a:r>
              <a:rPr lang="en" sz="1836"/>
              <a:t>Summarization Evaluation - ROUGE scores</a:t>
            </a:r>
            <a:r>
              <a:rPr lang="en" sz="1836"/>
              <a:t> </a:t>
            </a:r>
            <a:endParaRPr sz="1836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650" y="96375"/>
            <a:ext cx="3678350" cy="43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27607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cxnSp>
        <p:nvCxnSpPr>
          <p:cNvPr id="373" name="Google Shape;373;p48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48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8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276075" y="1147200"/>
            <a:ext cx="8492100" cy="346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Sentiment Classification Review 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checked how well the system understands whether feedback is positive, negative or neutral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Comparing to human </a:t>
            </a:r>
            <a:r>
              <a:rPr lang="en"/>
              <a:t>evaluation</a:t>
            </a:r>
            <a:r>
              <a:rPr lang="en"/>
              <a:t> about the sentiment even though feedback_text is distorted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b="1" lang="en"/>
              <a:t>Summary Quality Check </a:t>
            </a:r>
            <a:endParaRPr b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used standard technique called ROUGE to compare the system’s feedback to </a:t>
            </a:r>
            <a:r>
              <a:rPr lang="en"/>
              <a:t>original</a:t>
            </a:r>
            <a:r>
              <a:rPr lang="en"/>
              <a:t> feedback. The ROUGE acts like an </a:t>
            </a:r>
            <a:r>
              <a:rPr lang="en"/>
              <a:t>approximation</a:t>
            </a:r>
            <a:r>
              <a:rPr lang="en"/>
              <a:t> of how closely the system's summary matches what a human might write.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276075" y="457200"/>
            <a:ext cx="8492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System to Achieve Business Goals</a:t>
            </a:r>
            <a:endParaRPr/>
          </a:p>
        </p:txBody>
      </p:sp>
      <p:cxnSp>
        <p:nvCxnSpPr>
          <p:cNvPr id="382" name="Google Shape;382;p49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9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sp>
        <p:nvSpPr>
          <p:cNvPr id="385" name="Google Shape;385;p49"/>
          <p:cNvSpPr txBox="1"/>
          <p:nvPr>
            <p:ph idx="1" type="body"/>
          </p:nvPr>
        </p:nvSpPr>
        <p:spPr>
          <a:xfrm>
            <a:off x="276075" y="1308425"/>
            <a:ext cx="8492100" cy="30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Make Customer Voices Actionable</a:t>
            </a:r>
            <a:r>
              <a:rPr lang="en"/>
              <a:t> - Instead of letting valuable feedback sit unused, the system converts it into insights your team can act on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Support Strategic Planning </a:t>
            </a:r>
            <a:r>
              <a:rPr lang="en"/>
              <a:t>- The summarized themes and sentiment trends help leadership identify where to improve products, services and processes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Enhance</a:t>
            </a:r>
            <a:r>
              <a:rPr b="1" lang="en"/>
              <a:t> Customer Satisfaction</a:t>
            </a:r>
            <a:r>
              <a:rPr lang="en"/>
              <a:t> - </a:t>
            </a:r>
            <a:r>
              <a:rPr lang="en"/>
              <a:t>Responding to customer concerns more promptly and consistently builds trust and long-term loyalty.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Enable Data-Driven Decisions</a:t>
            </a:r>
            <a:r>
              <a:rPr lang="en"/>
              <a:t> - By generating structured reports from unstructured data, teams are empowered to make decisions back evidence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276075" y="457200"/>
            <a:ext cx="68262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 and </a:t>
            </a:r>
            <a:r>
              <a:rPr lang="en"/>
              <a:t>Enhancements</a:t>
            </a:r>
            <a:endParaRPr/>
          </a:p>
        </p:txBody>
      </p:sp>
      <p:cxnSp>
        <p:nvCxnSpPr>
          <p:cNvPr id="391" name="Google Shape;391;p50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50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50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sp>
        <p:nvSpPr>
          <p:cNvPr id="394" name="Google Shape;394;p50"/>
          <p:cNvSpPr txBox="1"/>
          <p:nvPr>
            <p:ph idx="1" type="body"/>
          </p:nvPr>
        </p:nvSpPr>
        <p:spPr>
          <a:xfrm>
            <a:off x="279000" y="1100425"/>
            <a:ext cx="8492100" cy="346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system is delivering value, there are opportunities to enhance </a:t>
            </a:r>
            <a:r>
              <a:rPr lang="en"/>
              <a:t>scalability</a:t>
            </a:r>
            <a:r>
              <a:rPr lang="en"/>
              <a:t> and </a:t>
            </a:r>
            <a:r>
              <a:rPr lang="en"/>
              <a:t>usability</a:t>
            </a:r>
            <a:r>
              <a:rPr lang="en"/>
              <a:t> moving forward. Here are some potential areas for improvement: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Sentiment Fine-Tuning</a:t>
            </a:r>
            <a:r>
              <a:rPr lang="en">
                <a:solidFill>
                  <a:srgbClr val="000000"/>
                </a:solidFill>
              </a:rPr>
              <a:t> – Improve sentiment classification by fine-tuning the model on emotionally mixed or ambiguous feedback.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Visual Sentiment Trends</a:t>
            </a:r>
            <a:r>
              <a:rPr lang="en">
                <a:solidFill>
                  <a:srgbClr val="000000"/>
                </a:solidFill>
              </a:rPr>
              <a:t> – Add dashboard visualizations of sentiment over time for monthly/quarterly review.</a:t>
            </a:r>
            <a:r>
              <a:rPr lang="en"/>
              <a:t>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Auto-Routing Insights</a:t>
            </a:r>
            <a:r>
              <a:rPr lang="en">
                <a:solidFill>
                  <a:srgbClr val="000000"/>
                </a:solidFill>
              </a:rPr>
              <a:t> – Automatically send insights to the relevant operational team for faster action.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Feedback Prioritization</a:t>
            </a:r>
            <a:r>
              <a:rPr lang="en">
                <a:solidFill>
                  <a:srgbClr val="000000"/>
                </a:solidFill>
              </a:rPr>
              <a:t> – Score feedback based on urgency and impact to help teams focus resources.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type="title"/>
          </p:nvPr>
        </p:nvSpPr>
        <p:spPr>
          <a:xfrm>
            <a:off x="1182150" y="1765350"/>
            <a:ext cx="6779700" cy="17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away!</a:t>
            </a:r>
            <a:endParaRPr/>
          </a:p>
        </p:txBody>
      </p:sp>
      <p:pic>
        <p:nvPicPr>
          <p:cNvPr descr="A modern glass building under a sunny blue sky. " id="400" name="Google Shape;400;p51"/>
          <p:cNvPicPr preferRelativeResize="0"/>
          <p:nvPr/>
        </p:nvPicPr>
        <p:blipFill rotWithShape="1">
          <a:blip r:embed="rId3">
            <a:alphaModFix/>
          </a:blip>
          <a:srcRect b="36562" l="0" r="0" t="46565"/>
          <a:stretch/>
        </p:blipFill>
        <p:spPr>
          <a:xfrm>
            <a:off x="9127" y="0"/>
            <a:ext cx="9143997" cy="10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1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51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cxnSp>
        <p:nvCxnSpPr>
          <p:cNvPr id="403" name="Google Shape;403;p51"/>
          <p:cNvCxnSpPr/>
          <p:nvPr/>
        </p:nvCxnSpPr>
        <p:spPr>
          <a:xfrm rot="10800000">
            <a:off x="283720" y="46075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oxy modern building with bright walls under a sunny sky." id="287" name="Google Shape;287;p39"/>
          <p:cNvPicPr preferRelativeResize="0"/>
          <p:nvPr/>
        </p:nvPicPr>
        <p:blipFill rotWithShape="1">
          <a:blip r:embed="rId3">
            <a:alphaModFix amt="90000"/>
          </a:blip>
          <a:srcRect b="29022" l="0" r="0" t="0"/>
          <a:stretch/>
        </p:blipFill>
        <p:spPr>
          <a:xfrm>
            <a:off x="-4" y="0"/>
            <a:ext cx="9144003" cy="5143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9"/>
          <p:cNvCxnSpPr/>
          <p:nvPr/>
        </p:nvCxnSpPr>
        <p:spPr>
          <a:xfrm rot="10800000">
            <a:off x="285600" y="1621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9"/>
          <p:cNvSpPr txBox="1"/>
          <p:nvPr>
            <p:ph type="title"/>
          </p:nvPr>
        </p:nvSpPr>
        <p:spPr>
          <a:xfrm>
            <a:off x="276075" y="457200"/>
            <a:ext cx="8594400" cy="111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000000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Manual feedback processing is too time-consuming due to large volume, making it hard to detect recurring issues and trends in a timely manner.</a:t>
            </a:r>
            <a:endParaRPr sz="5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290" name="Google Shape;290;p3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9"/>
          <p:cNvSpPr txBox="1"/>
          <p:nvPr>
            <p:ph idx="2" type="body"/>
          </p:nvPr>
        </p:nvSpPr>
        <p:spPr>
          <a:xfrm>
            <a:off x="252300" y="1801500"/>
            <a:ext cx="43428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latin typeface="Playfair Display"/>
                <a:ea typeface="Playfair Display"/>
                <a:cs typeface="Playfair Display"/>
                <a:sym typeface="Playfair Display"/>
              </a:rPr>
              <a:t>Problem Statement</a:t>
            </a:r>
            <a:endParaRPr b="1" sz="20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276075" y="457200"/>
            <a:ext cx="69015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- Why we built the system</a:t>
            </a:r>
            <a:endParaRPr/>
          </a:p>
        </p:txBody>
      </p:sp>
      <p:cxnSp>
        <p:nvCxnSpPr>
          <p:cNvPr id="297" name="Google Shape;297;p40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0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276075" y="1147200"/>
            <a:ext cx="8492100" cy="32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goal: Understand what customers are telling us to map current issues and provide consistent, actionable insights for the team to act on.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 reliable system that could: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 large </a:t>
            </a:r>
            <a:r>
              <a:rPr lang="en"/>
              <a:t>columns</a:t>
            </a:r>
            <a:r>
              <a:rPr lang="en"/>
              <a:t> of customer feedback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sentiment and common themes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Suggest clear next steps for operations 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documentation that summarizes everything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276075" y="457200"/>
            <a:ext cx="82362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 - Multi-Agent System</a:t>
            </a:r>
            <a:endParaRPr/>
          </a:p>
        </p:txBody>
      </p:sp>
      <p:cxnSp>
        <p:nvCxnSpPr>
          <p:cNvPr id="306" name="Google Shape;306;p41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41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1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sp>
        <p:nvSpPr>
          <p:cNvPr id="309" name="Google Shape;309;p41"/>
          <p:cNvSpPr txBox="1"/>
          <p:nvPr>
            <p:ph idx="1" type="body"/>
          </p:nvPr>
        </p:nvSpPr>
        <p:spPr>
          <a:xfrm>
            <a:off x="276075" y="1147200"/>
            <a:ext cx="8492100" cy="31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is built with different AI agents each with a focused job. Together, they turn raw customer feedback into a clear report. Here is an overview of each agent: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NLP Processing Agent</a:t>
            </a:r>
            <a:r>
              <a:rPr lang="en"/>
              <a:t>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Cleans up messy customer comments to make them easier to analyze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Sentiment Agent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Determines the emotional tone for each comment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Summarization Agent 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Reviews all the feedback and summarizes the most common themes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276075" y="457200"/>
            <a:ext cx="82362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 -Multi-Agent System Pt. 2</a:t>
            </a:r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4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2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276075" y="1147200"/>
            <a:ext cx="8492100" cy="317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Insights Agent</a:t>
            </a:r>
            <a:r>
              <a:rPr lang="en"/>
              <a:t> 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Recommends specific actions the business can take based on what customers are saying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Operational Performance  Agent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Checks how many customers concerns that needed a response were actually resolved 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Document Agent</a:t>
            </a:r>
            <a:r>
              <a:rPr b="1" lang="en"/>
              <a:t> </a:t>
            </a:r>
            <a:endParaRPr b="1"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Compiles all the results into </a:t>
            </a:r>
            <a:r>
              <a:rPr lang="en"/>
              <a:t>structured report for leadership and teams to review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type="title"/>
          </p:nvPr>
        </p:nvSpPr>
        <p:spPr>
          <a:xfrm>
            <a:off x="276075" y="457200"/>
            <a:ext cx="74025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 Diagram - LangGraph</a:t>
            </a:r>
            <a:endParaRPr/>
          </a:p>
        </p:txBody>
      </p:sp>
      <p:cxnSp>
        <p:nvCxnSpPr>
          <p:cNvPr id="324" name="Google Shape;324;p43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43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3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pic>
        <p:nvPicPr>
          <p:cNvPr id="327" name="Google Shape;3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875" y="971975"/>
            <a:ext cx="5736249" cy="350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>
            <p:ph type="title"/>
          </p:nvPr>
        </p:nvSpPr>
        <p:spPr>
          <a:xfrm>
            <a:off x="276075" y="457200"/>
            <a:ext cx="83805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System Produces</a:t>
            </a:r>
            <a:endParaRPr/>
          </a:p>
        </p:txBody>
      </p:sp>
      <p:cxnSp>
        <p:nvCxnSpPr>
          <p:cNvPr id="333" name="Google Shape;333;p44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44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4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276075" y="1147200"/>
            <a:ext cx="8492100" cy="33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36"/>
              <a:t>Everything produced by the agent is exported to a PDF file, an example is provided in the next couple of slides. The contents of the file:</a:t>
            </a:r>
            <a:endParaRPr sz="1836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6"/>
          </a:p>
          <a:p>
            <a:pPr indent="-3451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Processed Feedback example </a:t>
            </a:r>
            <a:endParaRPr sz="1836"/>
          </a:p>
          <a:p>
            <a:pPr indent="-3451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Sentiment Breakdown</a:t>
            </a:r>
            <a:endParaRPr sz="1836"/>
          </a:p>
          <a:p>
            <a:pPr indent="-3451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Summarized Feedback Themes</a:t>
            </a:r>
            <a:endParaRPr sz="1836"/>
          </a:p>
          <a:p>
            <a:pPr indent="-3451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Actionable Insights</a:t>
            </a:r>
            <a:endParaRPr sz="1836"/>
          </a:p>
          <a:p>
            <a:pPr indent="-3451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Operational Performance Summary </a:t>
            </a:r>
            <a:endParaRPr sz="1836"/>
          </a:p>
          <a:p>
            <a:pPr indent="-3451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Performance Evaluation</a:t>
            </a:r>
            <a:endParaRPr sz="1836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23722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PDF report Pt. 1</a:t>
            </a:r>
            <a:endParaRPr/>
          </a:p>
        </p:txBody>
      </p:sp>
      <p:cxnSp>
        <p:nvCxnSpPr>
          <p:cNvPr id="342" name="Google Shape;342;p45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5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5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276075" y="1147200"/>
            <a:ext cx="4922400" cy="3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36"/>
              <a:t>When the code is run. It will ask the User to pick a category and the </a:t>
            </a:r>
            <a:r>
              <a:rPr lang="en" sz="1836"/>
              <a:t>amount</a:t>
            </a:r>
            <a:r>
              <a:rPr lang="en" sz="1836"/>
              <a:t> of rows to analyze. User can select all. The first page of the pdf shows:</a:t>
            </a:r>
            <a:endParaRPr sz="1836"/>
          </a:p>
          <a:p>
            <a:pPr indent="-3451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Date and Feedback Category</a:t>
            </a:r>
            <a:endParaRPr sz="1836"/>
          </a:p>
          <a:p>
            <a:pPr indent="-3451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Example of Processed Feedback</a:t>
            </a:r>
            <a:endParaRPr sz="1836"/>
          </a:p>
          <a:p>
            <a:pPr indent="-3451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Sentiment Classification</a:t>
            </a:r>
            <a:endParaRPr sz="1836"/>
          </a:p>
          <a:p>
            <a:pPr indent="-3451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Start of Summarized Feedback Themes</a:t>
            </a:r>
            <a:endParaRPr sz="1836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6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25" y="4061250"/>
            <a:ext cx="5083900" cy="4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225" y="96650"/>
            <a:ext cx="3579775" cy="44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type="title"/>
          </p:nvPr>
        </p:nvSpPr>
        <p:spPr>
          <a:xfrm>
            <a:off x="27607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PDF report Pt. 2</a:t>
            </a:r>
            <a:endParaRPr/>
          </a:p>
        </p:txBody>
      </p:sp>
      <p:cxnSp>
        <p:nvCxnSpPr>
          <p:cNvPr id="353" name="Google Shape;353;p46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6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Collaborator</a:t>
            </a:r>
            <a:endParaRPr/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285000" y="1259150"/>
            <a:ext cx="4671900" cy="31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36"/>
              <a:t>The page on the right illustrates:</a:t>
            </a:r>
            <a:endParaRPr sz="1836"/>
          </a:p>
          <a:p>
            <a:pPr indent="-345199" lvl="0" marL="45720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Continued </a:t>
            </a:r>
            <a:r>
              <a:rPr lang="en" sz="1836"/>
              <a:t>Summarized Feedback Themes</a:t>
            </a:r>
            <a:endParaRPr sz="1836"/>
          </a:p>
          <a:p>
            <a:pPr indent="-345199" lvl="0" marL="457200" rtl="0" algn="l">
              <a:spcBef>
                <a:spcPts val="0"/>
              </a:spcBef>
              <a:spcAft>
                <a:spcPts val="0"/>
              </a:spcAft>
              <a:buSzPts val="1836"/>
              <a:buChar char="●"/>
            </a:pPr>
            <a:r>
              <a:rPr lang="en" sz="1836"/>
              <a:t>Actionable Insights</a:t>
            </a:r>
            <a:endParaRPr sz="1836"/>
          </a:p>
          <a:p>
            <a:pPr indent="-345199" lvl="1" marL="914400" rtl="0" algn="l">
              <a:spcBef>
                <a:spcPts val="0"/>
              </a:spcBef>
              <a:spcAft>
                <a:spcPts val="0"/>
              </a:spcAft>
              <a:buSzPts val="1836"/>
              <a:buChar char="○"/>
            </a:pPr>
            <a:r>
              <a:rPr lang="en" sz="1836"/>
              <a:t>AI agent will provide three to four insights</a:t>
            </a:r>
            <a:endParaRPr sz="1836"/>
          </a:p>
          <a:p>
            <a:pPr indent="-345199" lvl="1" marL="914400" rtl="0" algn="l">
              <a:spcBef>
                <a:spcPts val="0"/>
              </a:spcBef>
              <a:spcAft>
                <a:spcPts val="0"/>
              </a:spcAft>
              <a:buSzPts val="1836"/>
              <a:buChar char="○"/>
            </a:pPr>
            <a:r>
              <a:rPr lang="en" sz="1836"/>
              <a:t>Tailored for Customer Satisfaction and Product Quality </a:t>
            </a:r>
            <a:endParaRPr sz="1836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575" y="96375"/>
            <a:ext cx="3757425" cy="437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Kickoff Presentation">
  <a:themeElements>
    <a:clrScheme name="Simple Light">
      <a:dk1>
        <a:srgbClr val="FBFBFB"/>
      </a:dk1>
      <a:lt1>
        <a:srgbClr val="1C2026"/>
      </a:lt1>
      <a:dk2>
        <a:srgbClr val="F5F5F5"/>
      </a:dk2>
      <a:lt2>
        <a:srgbClr val="1C2026"/>
      </a:lt2>
      <a:accent1>
        <a:srgbClr val="E9E9E9"/>
      </a:accent1>
      <a:accent2>
        <a:srgbClr val="7A7A7A"/>
      </a:accent2>
      <a:accent3>
        <a:srgbClr val="C2C2C2"/>
      </a:accent3>
      <a:accent4>
        <a:srgbClr val="434343"/>
      </a:accent4>
      <a:accent5>
        <a:srgbClr val="666666"/>
      </a:accent5>
      <a:accent6>
        <a:srgbClr val="999999"/>
      </a:accent6>
      <a:hlink>
        <a:srgbClr val="B7B7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