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BE7E86-2121-F83D-B72F-3F78C07399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© Real State Team - Computer Science - Helwan University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FDA2A-058E-046B-7214-0E6B4172D7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CFA0B-4BD9-47A2-816C-7E98E8D51EE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30016-59DA-4C45-F7DA-3030275CCF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©Team - Computer Science - Helwan University - information systems department-Graduation project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F5710-ABAE-16A5-88EF-FBBD105D1F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7706A-B55F-4C31-90F6-67FECBC1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70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© Real State Team - Computer Science - Helwan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3582-AE3D-43FC-8947-0819AD365C67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©Team - Computer Science - Helwan University - information systems department-Graduation project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49BB6-BD53-49A1-8036-617C7CCA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149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E7F5-52E0-4A8C-9225-A4F7225ECBA2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ED33-DAAF-411F-9D02-20E72C2A48E1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11E-1D21-46B3-BF46-A74D2B082CEE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9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69D0-1C40-4121-A149-B2C9A44742AD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43AA-902B-4E32-A690-B1DC596AA840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090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6F4E-6F96-4C91-8EC2-62FDB0781B08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159B-58EC-40FC-9824-EB5CF764D926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1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59B-98A5-4086-9FAA-4E4D1575C383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84D7-EAD8-41D0-9B64-88ECBEE563B3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DFCA-6E61-44FD-B530-02701240C44A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1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9DDF-3AFA-4E52-A69E-1A3986569267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9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286A-76EB-4DFC-9A3F-F6D5DF42BE35}" type="datetime1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B0A0-BC55-461E-925F-33795D6EFF67}" type="datetime1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98CB-CBC8-4EB6-8EC6-D363EE300FEE}" type="datetime1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D91F-1D69-4B07-903E-2C74D231F408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CDF5-3D3B-4B89-87E6-1D533DA74F32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3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A9BF-AE31-4B5D-BD7D-7CA2F730E1FB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2F4C8B-E895-44B8-A9AD-3D50D844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028B1-F06C-E6AC-A39A-EA6F85584ECD}"/>
              </a:ext>
            </a:extLst>
          </p:cNvPr>
          <p:cNvSpPr txBox="1"/>
          <p:nvPr/>
        </p:nvSpPr>
        <p:spPr>
          <a:xfrm>
            <a:off x="334946" y="4163627"/>
            <a:ext cx="10031766" cy="2144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Project name :</a:t>
            </a:r>
          </a:p>
          <a:p>
            <a:pPr algn="ctr"/>
            <a:endParaRPr lang="en-US" dirty="0"/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C55A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[Real estate sale and rent system]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7F7F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Graduation Project 2023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0A68C-FF20-C4DE-B28D-769B79CF8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46" y="376883"/>
            <a:ext cx="2857500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3987A-1452-3279-A140-B3552D62E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989" y="275504"/>
            <a:ext cx="1326561" cy="135643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8E56EC-DACB-76D1-CBD2-FBABF5AE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196FBE-A01E-417B-1856-202AB67F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0BE628-8F03-B55A-C609-6C2384E16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96" y="1796394"/>
            <a:ext cx="4810600" cy="17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BE027B-0787-28FF-27B3-53AC428F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0EB7D-0C05-411A-1DA1-7B53FF1D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7C92691E-BDEE-F666-E4A8-E35697601402}"/>
              </a:ext>
            </a:extLst>
          </p:cNvPr>
          <p:cNvSpPr txBox="1">
            <a:spLocks/>
          </p:cNvSpPr>
          <p:nvPr/>
        </p:nvSpPr>
        <p:spPr>
          <a:xfrm>
            <a:off x="190131" y="995440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30B44D"/>
                </a:solidFill>
                <a:latin typeface="Google Sans" panose="020B0503030502040204" pitchFamily="34" charset="0"/>
              </a:rPr>
              <a:t>The main purpose of our web app.</a:t>
            </a:r>
            <a:endParaRPr lang="en-US" dirty="0">
              <a:solidFill>
                <a:srgbClr val="30B44D"/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E88DEB8-A7CA-9C72-4838-F2DFB6D16A2F}"/>
              </a:ext>
            </a:extLst>
          </p:cNvPr>
          <p:cNvSpPr txBox="1">
            <a:spLocks/>
          </p:cNvSpPr>
          <p:nvPr/>
        </p:nvSpPr>
        <p:spPr>
          <a:xfrm>
            <a:off x="438705" y="2506662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oogle Sans" panose="020B0503030502040204" pitchFamily="34" charset="0"/>
              <a:buChar char="―"/>
            </a:pPr>
            <a:r>
              <a:rPr lang="en-US" sz="2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Our goal is to create an electronic real estate market through which we simplify the shopping and real estate marketing processes</a:t>
            </a:r>
          </a:p>
          <a:p>
            <a:pPr>
              <a:buFont typeface="Google Sans" panose="020B0503030502040204" pitchFamily="34" charset="0"/>
              <a:buChar char="―"/>
            </a:pPr>
            <a:r>
              <a:rPr lang="en-US" sz="2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away from the hands of brokers and intermediaries in order to preserve prices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9D249C-4555-6736-1759-68948FA1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151AB-2399-2ABE-16CA-55226225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C9F52F-FD37-B874-23DF-E2A7556126F8}"/>
              </a:ext>
            </a:extLst>
          </p:cNvPr>
          <p:cNvSpPr txBox="1">
            <a:spLocks/>
          </p:cNvSpPr>
          <p:nvPr/>
        </p:nvSpPr>
        <p:spPr>
          <a:xfrm>
            <a:off x="296662" y="666966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rgbClr val="30B44D"/>
                </a:solidFill>
                <a:latin typeface="Google Sans" panose="020B0503030502040204" pitchFamily="34" charset="0"/>
              </a:rPr>
              <a:t>What makes it better?</a:t>
            </a:r>
            <a:endParaRPr lang="en-US" dirty="0">
              <a:solidFill>
                <a:srgbClr val="30B44D"/>
              </a:solidFill>
              <a:latin typeface="Google Sans" panose="020B0503030502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0D2607-739F-DF4D-9E41-ABEEAF5A4097}"/>
              </a:ext>
            </a:extLst>
          </p:cNvPr>
          <p:cNvSpPr txBox="1">
            <a:spLocks/>
          </p:cNvSpPr>
          <p:nvPr/>
        </p:nvSpPr>
        <p:spPr>
          <a:xfrm>
            <a:off x="838200" y="15948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b="1" dirty="0">
                <a:solidFill>
                  <a:srgbClr val="000000"/>
                </a:solidFill>
                <a:latin typeface="Google Sans" panose="020B0503030502040204" pitchFamily="34" charset="0"/>
              </a:rPr>
              <a:t>Our app is better since</a:t>
            </a:r>
            <a:r>
              <a:rPr lang="en-US" sz="3200" b="1" dirty="0">
                <a:latin typeface="Google Sans" panose="020B0503030502040204" pitchFamily="34" charset="0"/>
              </a:rPr>
              <a:t>: </a:t>
            </a:r>
          </a:p>
          <a:p>
            <a:pPr lvl="1">
              <a:buFontTx/>
              <a:buChar char="-"/>
            </a:pPr>
            <a:r>
              <a:rPr lang="en-US" sz="3200" dirty="0">
                <a:latin typeface="Google Sans" panose="020B0503030502040204" pitchFamily="34" charset="0"/>
              </a:rPr>
              <a:t>It is easy to use . </a:t>
            </a:r>
          </a:p>
          <a:p>
            <a:pPr lvl="1">
              <a:buFontTx/>
              <a:buChar char="-"/>
            </a:pPr>
            <a:r>
              <a:rPr lang="en-US" sz="3200" dirty="0">
                <a:latin typeface="Google Sans" panose="020B0503030502040204" pitchFamily="34" charset="0"/>
              </a:rPr>
              <a:t>User Friendly.</a:t>
            </a:r>
          </a:p>
          <a:p>
            <a:pPr lvl="1">
              <a:buFontTx/>
              <a:buChar char="-"/>
            </a:pPr>
            <a:r>
              <a:rPr lang="en-US" sz="3200" dirty="0">
                <a:latin typeface="Google Sans" panose="020B0503030502040204" pitchFamily="34" charset="0"/>
              </a:rPr>
              <a:t>The user interface is simple.</a:t>
            </a:r>
          </a:p>
          <a:p>
            <a:pPr lvl="1">
              <a:buFontTx/>
              <a:buChar char="-"/>
            </a:pPr>
            <a:r>
              <a:rPr lang="en-US" sz="3200" dirty="0">
                <a:latin typeface="Google Sans" panose="020B0503030502040204" pitchFamily="34" charset="0"/>
              </a:rPr>
              <a:t>There are a variety of places to choose from.</a:t>
            </a:r>
            <a:endParaRPr lang="ar-EG" sz="3200" dirty="0">
              <a:latin typeface="Google Sans" panose="020B0503030502040204" pitchFamily="34" charset="0"/>
            </a:endParaRPr>
          </a:p>
          <a:p>
            <a:pPr lvl="1">
              <a:buFontTx/>
              <a:buChar char="-"/>
            </a:pPr>
            <a:r>
              <a:rPr lang="en-US" sz="3200" dirty="0">
                <a:latin typeface="Google Sans" panose="020B0503030502040204" pitchFamily="34" charset="0"/>
              </a:rPr>
              <a:t>Go away from hands brokers</a:t>
            </a:r>
            <a:endParaRPr lang="en-US" sz="4400" dirty="0"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0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F36910-A653-45C0-838C-12E67BEA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7D47EA-67FC-1668-C437-EAC156E8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10AF7-82A2-A727-3B48-8B8F4987DE44}"/>
              </a:ext>
            </a:extLst>
          </p:cNvPr>
          <p:cNvSpPr txBox="1"/>
          <p:nvPr/>
        </p:nvSpPr>
        <p:spPr>
          <a:xfrm>
            <a:off x="3036163" y="2400903"/>
            <a:ext cx="5237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objectives </a:t>
            </a:r>
          </a:p>
        </p:txBody>
      </p:sp>
    </p:spTree>
    <p:extLst>
      <p:ext uri="{BB962C8B-B14F-4D97-AF65-F5344CB8AC3E}">
        <p14:creationId xmlns:p14="http://schemas.microsoft.com/office/powerpoint/2010/main" val="187814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00708-338D-B496-FFEB-1F7F2370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E66B6-E11C-FD8E-C915-F6F1A2AC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9A9BBD-036B-7A64-4B31-C3BD37D3C4B9}"/>
              </a:ext>
            </a:extLst>
          </p:cNvPr>
          <p:cNvSpPr txBox="1">
            <a:spLocks/>
          </p:cNvSpPr>
          <p:nvPr/>
        </p:nvSpPr>
        <p:spPr>
          <a:xfrm>
            <a:off x="332173" y="2053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30B44D"/>
                </a:solidFill>
                <a:latin typeface="Google Sans" panose="020B0503030502040204" pitchFamily="34" charset="0"/>
              </a:rPr>
              <a:t>Our aim: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BC3FC7-6FA5-69E2-359E-A75E04DADDC3}"/>
              </a:ext>
            </a:extLst>
          </p:cNvPr>
          <p:cNvSpPr txBox="1">
            <a:spLocks/>
          </p:cNvSpPr>
          <p:nvPr/>
        </p:nvSpPr>
        <p:spPr>
          <a:xfrm>
            <a:off x="446515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n-US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 Awareness: Raise awareness about the multifaceted nature     of the real estate industry, emphasizing its role in meeting societal needs, contributing to the economy, and shaping development.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2. Highlight Economic Significance: Showcase the economic importance of real estate by demonstrating its impact on job creation, investment opportunities, and wealth accumulation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Illustrate how real estate markets function as platforms for transactions and capital flow</a:t>
            </a:r>
            <a:endParaRPr lang="en-US" sz="4000" dirty="0">
              <a:latin typeface="Google Sans" panose="020B050303050204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DC31C-D3D9-FE92-C8EC-431C3CC7C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608" y="4193788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0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9DDE25-7736-19E0-3B63-6BBCA22C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776B6-F001-3B20-91F8-6387FE48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961CC-4AD8-DE60-DC48-F20AD9448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29" y="451513"/>
            <a:ext cx="672084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2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DC94ED-E848-8575-B867-A50B811F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70BA0-E196-8A4B-DEE7-AF9E46B3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32E4256D-2922-C916-3016-123237AD30C8}"/>
              </a:ext>
            </a:extLst>
          </p:cNvPr>
          <p:cNvSpPr txBox="1">
            <a:spLocks/>
          </p:cNvSpPr>
          <p:nvPr/>
        </p:nvSpPr>
        <p:spPr>
          <a:xfrm>
            <a:off x="429827" y="2585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30B44D"/>
                </a:solidFill>
                <a:latin typeface="Google Sans" panose="020B0503030502040204" pitchFamily="34" charset="0"/>
              </a:rPr>
              <a:t>Home page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E5970-DA13-158D-6E9D-707A9DAFF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" y="1474400"/>
            <a:ext cx="9037468" cy="41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8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60EC8C-48E6-993E-AC89-7685DC43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B5EE9-BE8E-C239-768D-EBEC8DA6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0F268045-EEC7-2522-0E48-746879694EAC}"/>
              </a:ext>
            </a:extLst>
          </p:cNvPr>
          <p:cNvSpPr txBox="1">
            <a:spLocks/>
          </p:cNvSpPr>
          <p:nvPr/>
        </p:nvSpPr>
        <p:spPr>
          <a:xfrm>
            <a:off x="429827" y="2585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rgbClr val="30B44D"/>
                </a:solidFill>
                <a:latin typeface="Google Sans" panose="020B0503030502040204" pitchFamily="34" charset="0"/>
              </a:rPr>
              <a:t>LogIn</a:t>
            </a:r>
            <a:r>
              <a:rPr lang="en-US" b="1" dirty="0">
                <a:solidFill>
                  <a:srgbClr val="30B44D"/>
                </a:solidFill>
                <a:latin typeface="Google Sans" panose="020B0503030502040204" pitchFamily="34" charset="0"/>
              </a:rPr>
              <a:t> page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60F9E-4286-F788-FE24-60384AFF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" y="1296140"/>
            <a:ext cx="8621012" cy="40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9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416ECF-E77B-38E4-0709-93357A26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491FEE-779D-5840-9E52-15AA13CD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A7805E1-0769-6158-24EC-05BB61FDF26F}"/>
              </a:ext>
            </a:extLst>
          </p:cNvPr>
          <p:cNvSpPr txBox="1">
            <a:spLocks/>
          </p:cNvSpPr>
          <p:nvPr/>
        </p:nvSpPr>
        <p:spPr>
          <a:xfrm>
            <a:off x="429827" y="2585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30B44D"/>
                </a:solidFill>
                <a:latin typeface="Google Sans" panose="020B0503030502040204" pitchFamily="34" charset="0"/>
              </a:rPr>
              <a:t>Register page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235AD-C284-5B71-D8CD-FBB95B2E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53" y="898427"/>
            <a:ext cx="6162459" cy="51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8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A961BB-44D2-525E-34A1-A595A28B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1C0B2-FB32-1CBA-7EEC-88C083ED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6C1972B3-A9B4-AAA4-060F-6E7E88B4733A}"/>
              </a:ext>
            </a:extLst>
          </p:cNvPr>
          <p:cNvSpPr txBox="1">
            <a:spLocks/>
          </p:cNvSpPr>
          <p:nvPr/>
        </p:nvSpPr>
        <p:spPr>
          <a:xfrm>
            <a:off x="429827" y="2585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30B44D"/>
                </a:solidFill>
                <a:latin typeface="Google Sans" panose="020B0503030502040204" pitchFamily="34" charset="0"/>
              </a:rPr>
              <a:t>property page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72D25-EAB7-A599-E20E-94CF44508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4" y="1099792"/>
            <a:ext cx="8682361" cy="43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1A081-2A5C-6063-72BA-59CD64C5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CDD45-E640-1263-444E-F4E9F1B8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5CB9-85E6-0388-83C0-DA8552835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97" y="716724"/>
            <a:ext cx="637032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9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C6D6B6-7A94-AB82-33FC-DBD6870A7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6" y="88049"/>
            <a:ext cx="1305019" cy="1334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AF8CE3-C58C-8038-93A3-4C37B600088B}"/>
              </a:ext>
            </a:extLst>
          </p:cNvPr>
          <p:cNvSpPr txBox="1"/>
          <p:nvPr/>
        </p:nvSpPr>
        <p:spPr>
          <a:xfrm>
            <a:off x="1793288" y="1241731"/>
            <a:ext cx="84071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Supervised by:</a:t>
            </a: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Dr. Mohamed Marie</a:t>
            </a: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ـــــــــــــــــــــــــــــــــــــــــــــــــــــــــــــ ـ </a:t>
            </a:r>
          </a:p>
          <a:p>
            <a:pPr algn="ctr"/>
            <a:r>
              <a:rPr lang="en-US" dirty="0"/>
              <a:t>Team Members :</a:t>
            </a:r>
          </a:p>
          <a:p>
            <a:pPr algn="ctr"/>
            <a:endParaRPr lang="en-US" dirty="0"/>
          </a:p>
          <a:p>
            <a:pPr algn="ctr"/>
            <a:r>
              <a:rPr lang="en-US" sz="2400" dirty="0"/>
              <a:t>1-karim khaled </a:t>
            </a:r>
            <a:r>
              <a:rPr lang="en-US" sz="2400" dirty="0" err="1"/>
              <a:t>tawfek</a:t>
            </a:r>
            <a:r>
              <a:rPr lang="en-US" sz="2400" dirty="0"/>
              <a:t> Abdelaziz </a:t>
            </a:r>
          </a:p>
          <a:p>
            <a:pPr algn="ctr"/>
            <a:r>
              <a:rPr lang="en-US" sz="2400" dirty="0"/>
              <a:t>2-Abdelaziz Yousef Abdelaziz Mahmoud </a:t>
            </a:r>
          </a:p>
          <a:p>
            <a:pPr algn="ctr"/>
            <a:r>
              <a:rPr lang="en-US" sz="2400" dirty="0"/>
              <a:t>3-Mina </a:t>
            </a:r>
            <a:r>
              <a:rPr lang="en-US" sz="2400" dirty="0" err="1"/>
              <a:t>Shafek</a:t>
            </a:r>
            <a:r>
              <a:rPr lang="en-US" sz="2400" dirty="0"/>
              <a:t> Riad </a:t>
            </a:r>
            <a:r>
              <a:rPr lang="en-US" sz="2400" dirty="0" err="1"/>
              <a:t>Shafik</a:t>
            </a:r>
            <a:endParaRPr lang="en-US" sz="2400" dirty="0"/>
          </a:p>
          <a:p>
            <a:pPr algn="ctr"/>
            <a:r>
              <a:rPr lang="en-US" sz="2400" dirty="0"/>
              <a:t>4-Mostafa Hassan Mohamed Nashat</a:t>
            </a:r>
          </a:p>
          <a:p>
            <a:pPr algn="ctr"/>
            <a:r>
              <a:rPr lang="en-US" sz="2400" dirty="0"/>
              <a:t>5-Osama Saleh El-Sayed El-</a:t>
            </a:r>
            <a:r>
              <a:rPr lang="en-US" sz="2400" dirty="0" err="1"/>
              <a:t>Atwy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7844-8241-BECD-3D45-B3DC712E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45B26-8D0A-F636-E601-015EBF40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8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5C8847-9950-F9C6-6CCA-5BDD1CA1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3AE0B-A96A-82F5-1B18-0A3F83C7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A6E42CA-2CC7-630A-F611-661CCFF22D60}"/>
              </a:ext>
            </a:extLst>
          </p:cNvPr>
          <p:cNvSpPr txBox="1">
            <a:spLocks/>
          </p:cNvSpPr>
          <p:nvPr/>
        </p:nvSpPr>
        <p:spPr>
          <a:xfrm>
            <a:off x="589625" y="80944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are going to add more and more features to our application       such as: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1.Adding other features to support users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3.add feature night mode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2.Expansion of the project to become global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Chat Room To Communication between the user and the owner</a:t>
            </a:r>
          </a:p>
        </p:txBody>
      </p:sp>
    </p:spTree>
    <p:extLst>
      <p:ext uri="{BB962C8B-B14F-4D97-AF65-F5344CB8AC3E}">
        <p14:creationId xmlns:p14="http://schemas.microsoft.com/office/powerpoint/2010/main" val="52924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D8F1DA-4626-368D-47CF-19A7850B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A5572-8A8A-A9DF-C970-7F993CE3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95867-8057-D7F3-DF0A-BBEB145F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24" y="1476375"/>
            <a:ext cx="82867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3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5D4B8-8757-E043-CEFB-D20E2EEF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D4AF-5423-825B-4A19-88C0FAC7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4BEE3-5ED3-2E1B-5C16-BB2F88E40500}"/>
              </a:ext>
            </a:extLst>
          </p:cNvPr>
          <p:cNvSpPr txBox="1"/>
          <p:nvPr/>
        </p:nvSpPr>
        <p:spPr>
          <a:xfrm>
            <a:off x="4626802" y="1025858"/>
            <a:ext cx="46962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Project Idea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2C08CE-D2FF-4E56-C4F7-D6352BA57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9" y="451513"/>
            <a:ext cx="3703237" cy="37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9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F94C1-9429-D506-DD60-485D59AA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1650E7-FC3F-9792-7BCD-31A2C607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4</a:t>
            </a:fld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6736B05-33F8-F9C7-1892-707BA3CB2175}"/>
              </a:ext>
            </a:extLst>
          </p:cNvPr>
          <p:cNvSpPr txBox="1">
            <a:spLocks/>
          </p:cNvSpPr>
          <p:nvPr/>
        </p:nvSpPr>
        <p:spPr>
          <a:xfrm>
            <a:off x="305540" y="24971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30B44D"/>
                </a:solidFill>
                <a:latin typeface="Google Sans" panose="020B0503030502040204" pitchFamily="34" charset="0"/>
              </a:rPr>
              <a:t>Our project helps people to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2557B31-83BF-7A9D-FA38-8C9CBA692C61}"/>
              </a:ext>
            </a:extLst>
          </p:cNvPr>
          <p:cNvSpPr txBox="1">
            <a:spLocks/>
          </p:cNvSpPr>
          <p:nvPr/>
        </p:nvSpPr>
        <p:spPr>
          <a:xfrm>
            <a:off x="589625" y="111128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oogle Sans" panose="020B0503030502040204" pitchFamily="34" charset="0"/>
              <a:buChar char="−"/>
            </a:pPr>
            <a:r>
              <a:rPr lang="en-US" sz="4000" dirty="0" err="1">
                <a:latin typeface="Google Sans" panose="020B0503030502040204" pitchFamily="34" charset="0"/>
                <a:ea typeface="Roboto" pitchFamily="2" charset="0"/>
              </a:rPr>
              <a:t>Finde</a:t>
            </a:r>
            <a:r>
              <a:rPr lang="en-US" sz="4000" dirty="0">
                <a:latin typeface="Google Sans" panose="020B0503030502040204" pitchFamily="34" charset="0"/>
                <a:ea typeface="Roboto" pitchFamily="2" charset="0"/>
              </a:rPr>
              <a:t> houses for rent or sale easily</a:t>
            </a:r>
          </a:p>
          <a:p>
            <a:pPr>
              <a:buFont typeface="Google Sans" panose="020B0503030502040204" pitchFamily="34" charset="0"/>
              <a:buChar char="−"/>
            </a:pPr>
            <a:r>
              <a:rPr lang="en-US" sz="4000" dirty="0">
                <a:latin typeface="Google Sans" panose="020B0503030502040204" pitchFamily="34" charset="0"/>
                <a:ea typeface="Roboto" pitchFamily="2" charset="0"/>
              </a:rPr>
              <a:t> increase the economic for user  </a:t>
            </a:r>
          </a:p>
          <a:p>
            <a:pPr>
              <a:buFont typeface="Google Sans" panose="020B0503030502040204" pitchFamily="34" charset="0"/>
              <a:buChar char="−"/>
            </a:pPr>
            <a:r>
              <a:rPr lang="en-US" sz="4000" dirty="0">
                <a:latin typeface="Google Sans" panose="020B0503030502040204" pitchFamily="34" charset="0"/>
                <a:ea typeface="Roboto" pitchFamily="2" charset="0"/>
              </a:rPr>
              <a:t> avoid the real estate broker</a:t>
            </a:r>
          </a:p>
          <a:p>
            <a:pPr>
              <a:buFont typeface="Google Sans" panose="020B0503030502040204" pitchFamily="34" charset="0"/>
              <a:buChar char="−"/>
            </a:pPr>
            <a:r>
              <a:rPr lang="en-US" sz="4000" dirty="0">
                <a:latin typeface="Google Sans" panose="020B0503030502040204" pitchFamily="34" charset="0"/>
                <a:ea typeface="Roboto" pitchFamily="2" charset="0"/>
              </a:rPr>
              <a:t>Reduce congestion in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8EBAEB-0E71-F0E6-DF94-CF5ADB1EE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16" y="4108921"/>
            <a:ext cx="3530076" cy="18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FA593F-DDCB-3A8D-C111-12287DDC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B8637-85C3-886E-7EE0-1453011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E18F8-DEF9-4D7B-DD46-9A6AA5110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378042"/>
            <a:ext cx="4628548" cy="4628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7B0596-3518-46FD-E5D9-73624AF52426}"/>
              </a:ext>
            </a:extLst>
          </p:cNvPr>
          <p:cNvSpPr txBox="1"/>
          <p:nvPr/>
        </p:nvSpPr>
        <p:spPr>
          <a:xfrm>
            <a:off x="4838330" y="1546001"/>
            <a:ext cx="3897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Where is Problem ?</a:t>
            </a:r>
          </a:p>
        </p:txBody>
      </p:sp>
    </p:spTree>
    <p:extLst>
      <p:ext uri="{BB962C8B-B14F-4D97-AF65-F5344CB8AC3E}">
        <p14:creationId xmlns:p14="http://schemas.microsoft.com/office/powerpoint/2010/main" val="324505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9A7852-570C-5881-84F6-783A0157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88CA7-A9AE-1AFD-574A-29E28612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6</a:t>
            </a:fld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F78BC2B0-291A-4DB4-DC3E-1C624F1BA066}"/>
              </a:ext>
            </a:extLst>
          </p:cNvPr>
          <p:cNvSpPr txBox="1">
            <a:spLocks/>
          </p:cNvSpPr>
          <p:nvPr/>
        </p:nvSpPr>
        <p:spPr>
          <a:xfrm>
            <a:off x="277839" y="30298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30B44D"/>
                </a:solidFill>
                <a:latin typeface="Google Sans" panose="020B0503030502040204" pitchFamily="34" charset="0"/>
              </a:rPr>
              <a:t>Problem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DF2AD05-0274-F5B3-7823-B566C47D24DC}"/>
              </a:ext>
            </a:extLst>
          </p:cNvPr>
          <p:cNvSpPr txBox="1">
            <a:spLocks/>
          </p:cNvSpPr>
          <p:nvPr/>
        </p:nvSpPr>
        <p:spPr>
          <a:xfrm>
            <a:off x="677334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oogle Sans" panose="020B0503030502040204" pitchFamily="34" charset="0"/>
              <a:buChar char="−"/>
            </a:pPr>
            <a:r>
              <a:rPr lang="en-US" sz="4000" dirty="0">
                <a:latin typeface="Google Sans" panose="020B0503030502040204" pitchFamily="34" charset="0"/>
                <a:ea typeface="Roboto" pitchFamily="2" charset="0"/>
              </a:rPr>
              <a:t>Exploiting the merchants</a:t>
            </a:r>
          </a:p>
          <a:p>
            <a:pPr>
              <a:buFont typeface="Google Sans" panose="020B0503030502040204" pitchFamily="34" charset="0"/>
              <a:buChar char="−"/>
            </a:pPr>
            <a:r>
              <a:rPr lang="en-US" sz="4000" dirty="0">
                <a:latin typeface="Google Sans" panose="020B0503030502040204" pitchFamily="34" charset="0"/>
                <a:ea typeface="Roboto" pitchFamily="2" charset="0"/>
              </a:rPr>
              <a:t>cost of sale and rent </a:t>
            </a:r>
          </a:p>
          <a:p>
            <a:pPr>
              <a:buFont typeface="Google Sans" panose="020B0503030502040204" pitchFamily="34" charset="0"/>
              <a:buChar char="−"/>
            </a:pPr>
            <a:r>
              <a:rPr lang="en-US" sz="4000" dirty="0">
                <a:latin typeface="Google Sans" panose="020B0503030502040204" pitchFamily="34" charset="0"/>
                <a:ea typeface="Roboto" pitchFamily="2" charset="0"/>
              </a:rPr>
              <a:t>the real estate broker</a:t>
            </a:r>
          </a:p>
          <a:p>
            <a:pPr>
              <a:buFont typeface="Google Sans" panose="020B0503030502040204" pitchFamily="34" charset="0"/>
              <a:buChar char="−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The people who</a:t>
            </a:r>
            <a:r>
              <a:rPr lang="ar-EG" sz="4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scammers</a:t>
            </a:r>
            <a:r>
              <a:rPr lang="ar-EG" sz="4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ar-EG" sz="2000" b="0" i="0" dirty="0">
                <a:solidFill>
                  <a:srgbClr val="374151"/>
                </a:solidFill>
                <a:effectLst/>
                <a:latin typeface="Söhne"/>
              </a:rPr>
              <a:t>“</a:t>
            </a:r>
            <a:r>
              <a:rPr lang="ar-EG" sz="2000" dirty="0">
                <a:solidFill>
                  <a:srgbClr val="374151"/>
                </a:solidFill>
                <a:latin typeface="Söhne"/>
              </a:rPr>
              <a:t>الشخص المحتال"</a:t>
            </a:r>
            <a:endParaRPr lang="en-US" sz="4000" dirty="0">
              <a:latin typeface="Google Sans" panose="020B0503030502040204" pitchFamily="34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8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9FA5D2-48C9-D722-46C6-F9D4A221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94F8C-F5B0-EA00-F911-ED3C0CF5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A4BAC-B972-16D2-547C-4295849FCFE9}"/>
              </a:ext>
            </a:extLst>
          </p:cNvPr>
          <p:cNvSpPr txBox="1"/>
          <p:nvPr/>
        </p:nvSpPr>
        <p:spPr>
          <a:xfrm>
            <a:off x="3062796" y="2507435"/>
            <a:ext cx="5237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75000"/>
                  </a:schemeClr>
                </a:solidFill>
              </a:rPr>
              <a:t>Related Apps </a:t>
            </a:r>
          </a:p>
        </p:txBody>
      </p:sp>
    </p:spTree>
    <p:extLst>
      <p:ext uri="{BB962C8B-B14F-4D97-AF65-F5344CB8AC3E}">
        <p14:creationId xmlns:p14="http://schemas.microsoft.com/office/powerpoint/2010/main" val="297061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674CD1-9E07-27F3-BC4C-AB189E07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93124-2A29-9AE7-AF7C-23EFF9C8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8</a:t>
            </a:fld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7F3C0994-834E-9FA5-C750-EEED42524446}"/>
              </a:ext>
            </a:extLst>
          </p:cNvPr>
          <p:cNvSpPr txBox="1">
            <a:spLocks/>
          </p:cNvSpPr>
          <p:nvPr/>
        </p:nvSpPr>
        <p:spPr>
          <a:xfrm>
            <a:off x="0" y="182100"/>
            <a:ext cx="10515600" cy="97540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30B44D"/>
                </a:solidFill>
                <a:latin typeface="Google Sans" panose="020B0503030502040204" pitchFamily="34" charset="0"/>
              </a:rPr>
              <a:t> </a:t>
            </a:r>
            <a:r>
              <a:rPr lang="en-US" b="1" dirty="0" err="1">
                <a:solidFill>
                  <a:srgbClr val="30B44D"/>
                </a:solidFill>
                <a:latin typeface="Google Sans" panose="020B0503030502040204" pitchFamily="34" charset="0"/>
              </a:rPr>
              <a:t>Aqar</a:t>
            </a:r>
            <a:r>
              <a:rPr lang="en-US" b="1" dirty="0">
                <a:solidFill>
                  <a:srgbClr val="30B44D"/>
                </a:solidFill>
                <a:latin typeface="Google Sans" panose="020B0503030502040204" pitchFamily="34" charset="0"/>
              </a:rPr>
              <a:t> </a:t>
            </a:r>
            <a:r>
              <a:rPr lang="en-US" b="1" dirty="0" err="1">
                <a:solidFill>
                  <a:srgbClr val="30B44D"/>
                </a:solidFill>
                <a:latin typeface="Google Sans" panose="020B0503030502040204" pitchFamily="34" charset="0"/>
              </a:rPr>
              <a:t>ya</a:t>
            </a:r>
            <a:r>
              <a:rPr lang="en-US" b="1" dirty="0">
                <a:solidFill>
                  <a:srgbClr val="30B44D"/>
                </a:solidFill>
                <a:latin typeface="Google Sans" panose="020B0503030502040204" pitchFamily="34" charset="0"/>
              </a:rPr>
              <a:t> </a:t>
            </a:r>
            <a:r>
              <a:rPr lang="en-US" b="1" dirty="0" err="1">
                <a:solidFill>
                  <a:srgbClr val="30B44D"/>
                </a:solidFill>
                <a:latin typeface="Google Sans" panose="020B0503030502040204" pitchFamily="34" charset="0"/>
              </a:rPr>
              <a:t>masr</a:t>
            </a:r>
            <a:r>
              <a:rPr lang="en-US" b="1" dirty="0">
                <a:solidFill>
                  <a:srgbClr val="30B44D"/>
                </a:solidFill>
                <a:latin typeface="Google Sans" panose="020B0503030502040204" pitchFamily="34" charset="0"/>
              </a:rPr>
              <a:t>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EA49F-5898-3920-6FDA-C18B2DC47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49" y="1387289"/>
            <a:ext cx="6883301" cy="383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2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D345EB-B37D-BED6-DA11-281F9BEC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Real state Team - Computer Science - Helwan University - Information systems -Graduation project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5AE41-BA3D-6E8D-68B4-191DFD17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C8B-E895-44B8-A9AD-3D50D84496CB}" type="slidenum">
              <a:rPr lang="en-US" smtClean="0"/>
              <a:t>9</a:t>
            </a:fld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DAB7FAB1-05F1-C6C9-07C7-87909D1BDD26}"/>
              </a:ext>
            </a:extLst>
          </p:cNvPr>
          <p:cNvSpPr txBox="1">
            <a:spLocks/>
          </p:cNvSpPr>
          <p:nvPr/>
        </p:nvSpPr>
        <p:spPr>
          <a:xfrm>
            <a:off x="0" y="182100"/>
            <a:ext cx="10515600" cy="97540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30B44D"/>
                </a:solidFill>
                <a:latin typeface="Google Sans" panose="020B0503030502040204" pitchFamily="34" charset="0"/>
              </a:rPr>
              <a:t> property finder: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2FA52-C2E1-A3EA-3DCB-B890ADE24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9" y="970144"/>
            <a:ext cx="8182993" cy="45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42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715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Google Sans</vt:lpstr>
      <vt:lpstr>Segoe UI</vt:lpstr>
      <vt:lpstr>Söhne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khaled</dc:creator>
  <cp:lastModifiedBy>karim khaled</cp:lastModifiedBy>
  <cp:revision>12</cp:revision>
  <dcterms:created xsi:type="dcterms:W3CDTF">2023-06-04T21:18:07Z</dcterms:created>
  <dcterms:modified xsi:type="dcterms:W3CDTF">2023-06-06T18:16:56Z</dcterms:modified>
</cp:coreProperties>
</file>