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ppt/theme/themeOverride3.xml" ContentType="application/vnd.openxmlformats-officedocument.themeOverride+xml"/>
  <Override PartName="/ppt/notesSlides/notesSlide26.xml" ContentType="application/vnd.openxmlformats-officedocument.presentationml.notesSlide+xml"/>
  <Override PartName="/ppt/theme/themeOverride4.xml" ContentType="application/vnd.openxmlformats-officedocument.themeOverride+xml"/>
  <Override PartName="/ppt/notesSlides/notesSlide27.xml" ContentType="application/vnd.openxmlformats-officedocument.presentationml.notesSlide+xml"/>
  <Override PartName="/ppt/theme/themeOverride5.xml" ContentType="application/vnd.openxmlformats-officedocument.themeOverride+xml"/>
  <Override PartName="/ppt/notesSlides/notesSlide28.xml" ContentType="application/vnd.openxmlformats-officedocument.presentationml.notesSlide+xml"/>
  <Override PartName="/ppt/theme/themeOverride6.xml" ContentType="application/vnd.openxmlformats-officedocument.themeOverride+xml"/>
  <Override PartName="/ppt/notesSlides/notesSlide29.xml" ContentType="application/vnd.openxmlformats-officedocument.presentationml.notesSlide+xml"/>
  <Override PartName="/ppt/theme/themeOverride7.xml" ContentType="application/vnd.openxmlformats-officedocument.themeOverride+xml"/>
  <Override PartName="/ppt/notesSlides/notesSlide30.xml" ContentType="application/vnd.openxmlformats-officedocument.presentationml.notesSlide+xml"/>
  <Override PartName="/ppt/theme/themeOverride8.xml" ContentType="application/vnd.openxmlformats-officedocument.themeOverride+xml"/>
  <Override PartName="/ppt/notesSlides/notesSlide31.xml" ContentType="application/vnd.openxmlformats-officedocument.presentationml.notesSlide+xml"/>
  <Override PartName="/ppt/theme/themeOverride9.xml" ContentType="application/vnd.openxmlformats-officedocument.themeOverride+xml"/>
  <Override PartName="/ppt/notesSlides/notesSlide32.xml" ContentType="application/vnd.openxmlformats-officedocument.presentationml.notesSlide+xml"/>
  <Override PartName="/ppt/theme/themeOverride10.xml" ContentType="application/vnd.openxmlformats-officedocument.themeOverr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258" r:id="rId3"/>
    <p:sldId id="259" r:id="rId4"/>
    <p:sldId id="260" r:id="rId5"/>
    <p:sldId id="261" r:id="rId6"/>
    <p:sldId id="297" r:id="rId7"/>
    <p:sldId id="298" r:id="rId8"/>
    <p:sldId id="299" r:id="rId9"/>
    <p:sldId id="301" r:id="rId10"/>
    <p:sldId id="300" r:id="rId11"/>
    <p:sldId id="302" r:id="rId12"/>
    <p:sldId id="26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5" r:id="rId35"/>
    <p:sldId id="324" r:id="rId36"/>
  </p:sldIdLst>
  <p:sldSz cx="9144000" cy="5143500" type="screen16x9"/>
  <p:notesSz cx="6858000" cy="9144000"/>
  <p:embeddedFontLst>
    <p:embeddedFont>
      <p:font typeface="Anaheim" pitchFamily="2" charset="77"/>
      <p:regular r:id="rId38"/>
      <p:bold r:id="rId39"/>
    </p:embeddedFont>
    <p:embeddedFont>
      <p:font typeface="Baloo 2 ExtraBold" pitchFamily="2" charset="77"/>
      <p:bold r:id="rId40"/>
    </p:embeddedFont>
    <p:embeddedFont>
      <p:font typeface="DM Sans" pitchFamily="2" charset="77"/>
      <p:regular r:id="rId41"/>
      <p:bold r:id="rId42"/>
      <p:italic r:id="rId43"/>
      <p:boldItalic r:id="rId44"/>
    </p:embeddedFont>
    <p:embeddedFont>
      <p:font typeface="Nunito Light" panose="020F030202020403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EC4285-BD18-4A1A-919B-E4E6E67DA956}">
  <a:tblStyle styleId="{CDEC4285-BD18-4A1A-919B-E4E6E67DA9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B41FEB-B48D-4101-BF73-51D54D4C626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8"/>
  </p:normalViewPr>
  <p:slideViewPr>
    <p:cSldViewPr snapToGrid="0">
      <p:cViewPr varScale="1">
        <p:scale>
          <a:sx n="149" d="100"/>
          <a:sy n="149"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0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88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00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3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851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79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105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270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62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6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507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970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032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735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7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742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97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509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81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09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135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067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8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68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2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23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49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60"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hemeOverride" Target="../theme/themeOverride4.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hemeOverride" Target="../theme/themeOverride5.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7.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hemeOverride" Target="../theme/themeOverride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hemeOverride" Target="../theme/themeOverride10.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Youssefabdelwahabb/EDA_project"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err="1"/>
              <a:t>EDA_project</a:t>
            </a:r>
            <a:br>
              <a:rPr lang="en" sz="4400" dirty="0"/>
            </a:br>
            <a:r>
              <a:rPr lang="en" sz="4400" dirty="0"/>
              <a:t>Student Performance </a:t>
            </a:r>
            <a:endParaRPr sz="4400" dirty="0"/>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6th Grade</a:t>
            </a:r>
            <a:endParaRPr>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ubtitle 2">
            <a:extLst>
              <a:ext uri="{FF2B5EF4-FFF2-40B4-BE49-F238E27FC236}">
                <a16:creationId xmlns:a16="http://schemas.microsoft.com/office/drawing/2014/main" id="{DB6ED291-1E1A-0ABF-17DD-0671DC1E5E9F}"/>
              </a:ext>
            </a:extLst>
          </p:cNvPr>
          <p:cNvSpPr>
            <a:spLocks noGrp="1"/>
          </p:cNvSpPr>
          <p:nvPr>
            <p:ph type="subTitle" idx="1"/>
          </p:nvPr>
        </p:nvSpPr>
        <p:spPr/>
        <p:txBody>
          <a:bodyPr/>
          <a:lstStyle/>
          <a:p>
            <a:endParaRPr lang="en-E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data types</a:t>
            </a:r>
            <a:endParaRPr dirty="0"/>
          </a:p>
        </p:txBody>
      </p:sp>
      <p:sp>
        <p:nvSpPr>
          <p:cNvPr id="885" name="Google Shape;885;p32"/>
          <p:cNvSpPr txBox="1">
            <a:spLocks noGrp="1"/>
          </p:cNvSpPr>
          <p:nvPr>
            <p:ph type="subTitle" idx="1"/>
          </p:nvPr>
        </p:nvSpPr>
        <p:spPr>
          <a:xfrm>
            <a:off x="857793" y="2308729"/>
            <a:ext cx="3483472" cy="2109447"/>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sz="2000" b="0" i="0" dirty="0">
                <a:solidFill>
                  <a:srgbClr val="3C4043"/>
                </a:solidFill>
                <a:effectLst/>
                <a:highlight>
                  <a:srgbClr val="F8F9FA"/>
                </a:highlight>
                <a:latin typeface="inherit"/>
              </a:rPr>
              <a:t>Data types of all columns</a:t>
            </a:r>
          </a:p>
        </p:txBody>
      </p:sp>
      <p:pic>
        <p:nvPicPr>
          <p:cNvPr id="5" name="Picture 4" descr="A screenshot of a computer&#10;&#10;Description automatically generated">
            <a:extLst>
              <a:ext uri="{FF2B5EF4-FFF2-40B4-BE49-F238E27FC236}">
                <a16:creationId xmlns:a16="http://schemas.microsoft.com/office/drawing/2014/main" id="{DA4734D3-F9AE-7947-EE33-51A454E0F0F6}"/>
              </a:ext>
            </a:extLst>
          </p:cNvPr>
          <p:cNvPicPr>
            <a:picLocks noChangeAspect="1"/>
          </p:cNvPicPr>
          <p:nvPr/>
        </p:nvPicPr>
        <p:blipFill>
          <a:blip r:embed="rId3"/>
          <a:stretch>
            <a:fillRect/>
          </a:stretch>
        </p:blipFill>
        <p:spPr>
          <a:xfrm>
            <a:off x="5047351" y="1083371"/>
            <a:ext cx="3016666" cy="3861004"/>
          </a:xfrm>
          <a:prstGeom prst="rect">
            <a:avLst/>
          </a:prstGeom>
        </p:spPr>
      </p:pic>
    </p:spTree>
    <p:extLst>
      <p:ext uri="{BB962C8B-B14F-4D97-AF65-F5344CB8AC3E}">
        <p14:creationId xmlns:p14="http://schemas.microsoft.com/office/powerpoint/2010/main" val="34743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93200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Categorical Encoding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11" name="Picture 10">
            <a:extLst>
              <a:ext uri="{FF2B5EF4-FFF2-40B4-BE49-F238E27FC236}">
                <a16:creationId xmlns:a16="http://schemas.microsoft.com/office/drawing/2014/main" id="{224877A1-52A7-BC08-1D08-66D24C4100D4}"/>
              </a:ext>
            </a:extLst>
          </p:cNvPr>
          <p:cNvPicPr>
            <a:picLocks noChangeAspect="1"/>
          </p:cNvPicPr>
          <p:nvPr/>
        </p:nvPicPr>
        <p:blipFill>
          <a:blip r:embed="rId3"/>
          <a:stretch>
            <a:fillRect/>
          </a:stretch>
        </p:blipFill>
        <p:spPr>
          <a:xfrm>
            <a:off x="300000" y="1440293"/>
            <a:ext cx="7772400" cy="545994"/>
          </a:xfrm>
          <a:prstGeom prst="rect">
            <a:avLst/>
          </a:prstGeom>
        </p:spPr>
      </p:pic>
      <p:pic>
        <p:nvPicPr>
          <p:cNvPr id="13" name="Picture 12">
            <a:extLst>
              <a:ext uri="{FF2B5EF4-FFF2-40B4-BE49-F238E27FC236}">
                <a16:creationId xmlns:a16="http://schemas.microsoft.com/office/drawing/2014/main" id="{842F6F05-D01B-645C-00F7-3F7E125F1D0F}"/>
              </a:ext>
            </a:extLst>
          </p:cNvPr>
          <p:cNvPicPr>
            <a:picLocks noChangeAspect="1"/>
          </p:cNvPicPr>
          <p:nvPr/>
        </p:nvPicPr>
        <p:blipFill>
          <a:blip r:embed="rId4"/>
          <a:stretch>
            <a:fillRect/>
          </a:stretch>
        </p:blipFill>
        <p:spPr>
          <a:xfrm>
            <a:off x="329664" y="2052962"/>
            <a:ext cx="7772400" cy="531921"/>
          </a:xfrm>
          <a:prstGeom prst="rect">
            <a:avLst/>
          </a:prstGeom>
        </p:spPr>
      </p:pic>
      <p:pic>
        <p:nvPicPr>
          <p:cNvPr id="15" name="Picture 14">
            <a:extLst>
              <a:ext uri="{FF2B5EF4-FFF2-40B4-BE49-F238E27FC236}">
                <a16:creationId xmlns:a16="http://schemas.microsoft.com/office/drawing/2014/main" id="{66913A92-64B4-6AC0-4B98-2C66AC616B25}"/>
              </a:ext>
            </a:extLst>
          </p:cNvPr>
          <p:cNvPicPr>
            <a:picLocks noChangeAspect="1"/>
          </p:cNvPicPr>
          <p:nvPr/>
        </p:nvPicPr>
        <p:blipFill>
          <a:blip r:embed="rId5"/>
          <a:stretch>
            <a:fillRect/>
          </a:stretch>
        </p:blipFill>
        <p:spPr>
          <a:xfrm>
            <a:off x="329664" y="2673581"/>
            <a:ext cx="7772400" cy="486619"/>
          </a:xfrm>
          <a:prstGeom prst="rect">
            <a:avLst/>
          </a:prstGeom>
        </p:spPr>
      </p:pic>
      <p:pic>
        <p:nvPicPr>
          <p:cNvPr id="19" name="Picture 18">
            <a:extLst>
              <a:ext uri="{FF2B5EF4-FFF2-40B4-BE49-F238E27FC236}">
                <a16:creationId xmlns:a16="http://schemas.microsoft.com/office/drawing/2014/main" id="{4B9924B1-64E1-454D-B412-CA4BF49EECEC}"/>
              </a:ext>
            </a:extLst>
          </p:cNvPr>
          <p:cNvPicPr>
            <a:picLocks noChangeAspect="1"/>
          </p:cNvPicPr>
          <p:nvPr/>
        </p:nvPicPr>
        <p:blipFill>
          <a:blip r:embed="rId6"/>
          <a:stretch>
            <a:fillRect/>
          </a:stretch>
        </p:blipFill>
        <p:spPr>
          <a:xfrm>
            <a:off x="359327" y="3279701"/>
            <a:ext cx="7772400" cy="3629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Categorical Encoding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21" name="Picture 20" descr="A computer screen with text on it&#10;&#10;Description automatically generated">
            <a:extLst>
              <a:ext uri="{FF2B5EF4-FFF2-40B4-BE49-F238E27FC236}">
                <a16:creationId xmlns:a16="http://schemas.microsoft.com/office/drawing/2014/main" id="{1EFAFA04-7503-A173-2972-49E4D3937EB8}"/>
              </a:ext>
            </a:extLst>
          </p:cNvPr>
          <p:cNvPicPr>
            <a:picLocks noChangeAspect="1"/>
          </p:cNvPicPr>
          <p:nvPr/>
        </p:nvPicPr>
        <p:blipFill>
          <a:blip r:embed="rId3"/>
          <a:stretch>
            <a:fillRect/>
          </a:stretch>
        </p:blipFill>
        <p:spPr>
          <a:xfrm>
            <a:off x="443955" y="2647220"/>
            <a:ext cx="7772400" cy="1249513"/>
          </a:xfrm>
          <a:prstGeom prst="rect">
            <a:avLst/>
          </a:prstGeom>
        </p:spPr>
      </p:pic>
      <p:pic>
        <p:nvPicPr>
          <p:cNvPr id="2" name="Picture 1">
            <a:extLst>
              <a:ext uri="{FF2B5EF4-FFF2-40B4-BE49-F238E27FC236}">
                <a16:creationId xmlns:a16="http://schemas.microsoft.com/office/drawing/2014/main" id="{D426CB53-9ADA-9AF0-E987-F20FC195DB85}"/>
              </a:ext>
            </a:extLst>
          </p:cNvPr>
          <p:cNvPicPr>
            <a:picLocks noChangeAspect="1"/>
          </p:cNvPicPr>
          <p:nvPr/>
        </p:nvPicPr>
        <p:blipFill>
          <a:blip r:embed="rId4"/>
          <a:stretch>
            <a:fillRect/>
          </a:stretch>
        </p:blipFill>
        <p:spPr>
          <a:xfrm>
            <a:off x="443955" y="1708630"/>
            <a:ext cx="7802063" cy="686420"/>
          </a:xfrm>
          <a:prstGeom prst="rect">
            <a:avLst/>
          </a:prstGeom>
        </p:spPr>
      </p:pic>
    </p:spTree>
    <p:extLst>
      <p:ext uri="{BB962C8B-B14F-4D97-AF65-F5344CB8AC3E}">
        <p14:creationId xmlns:p14="http://schemas.microsoft.com/office/powerpoint/2010/main" val="225112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types</a:t>
            </a:r>
            <a:endParaRPr dirty="0"/>
          </a:p>
        </p:txBody>
      </p:sp>
      <p:sp>
        <p:nvSpPr>
          <p:cNvPr id="885" name="Google Shape;885;p32"/>
          <p:cNvSpPr txBox="1">
            <a:spLocks noGrp="1"/>
          </p:cNvSpPr>
          <p:nvPr>
            <p:ph type="subTitle" idx="1"/>
          </p:nvPr>
        </p:nvSpPr>
        <p:spPr>
          <a:xfrm>
            <a:off x="857793" y="2308729"/>
            <a:ext cx="3483472" cy="2109447"/>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sz="2000" b="0" i="0" dirty="0">
                <a:solidFill>
                  <a:srgbClr val="3C4043"/>
                </a:solidFill>
                <a:effectLst/>
                <a:highlight>
                  <a:srgbClr val="F8F9FA"/>
                </a:highlight>
                <a:latin typeface="inherit"/>
              </a:rPr>
              <a:t>Data types of all columns</a:t>
            </a:r>
            <a:r>
              <a:rPr lang="en-US" sz="2000" dirty="0">
                <a:solidFill>
                  <a:srgbClr val="3C4043"/>
                </a:solidFill>
                <a:highlight>
                  <a:srgbClr val="F8F9FA"/>
                </a:highlight>
                <a:latin typeface="inherit"/>
              </a:rPr>
              <a:t> after encoding</a:t>
            </a:r>
            <a:endParaRPr lang="en-US" sz="2000" b="0" i="0" dirty="0">
              <a:solidFill>
                <a:srgbClr val="3C4043"/>
              </a:solidFill>
              <a:effectLst/>
              <a:highlight>
                <a:srgbClr val="F8F9FA"/>
              </a:highlight>
              <a:latin typeface="inherit"/>
            </a:endParaRPr>
          </a:p>
        </p:txBody>
      </p:sp>
      <p:pic>
        <p:nvPicPr>
          <p:cNvPr id="6" name="Picture 5" descr="A screenshot of a computer&#10;&#10;Description automatically generated">
            <a:extLst>
              <a:ext uri="{FF2B5EF4-FFF2-40B4-BE49-F238E27FC236}">
                <a16:creationId xmlns:a16="http://schemas.microsoft.com/office/drawing/2014/main" id="{DA8B728B-317C-2849-2AB1-3729780CD363}"/>
              </a:ext>
            </a:extLst>
          </p:cNvPr>
          <p:cNvPicPr>
            <a:picLocks noChangeAspect="1"/>
          </p:cNvPicPr>
          <p:nvPr/>
        </p:nvPicPr>
        <p:blipFill>
          <a:blip r:embed="rId3"/>
          <a:stretch>
            <a:fillRect/>
          </a:stretch>
        </p:blipFill>
        <p:spPr>
          <a:xfrm>
            <a:off x="4802737" y="850018"/>
            <a:ext cx="3261960" cy="4075665"/>
          </a:xfrm>
          <a:prstGeom prst="rect">
            <a:avLst/>
          </a:prstGeom>
        </p:spPr>
      </p:pic>
    </p:spTree>
    <p:extLst>
      <p:ext uri="{BB962C8B-B14F-4D97-AF65-F5344CB8AC3E}">
        <p14:creationId xmlns:p14="http://schemas.microsoft.com/office/powerpoint/2010/main" val="294926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column names to lower case</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4" name="Picture 3" descr="A screenshot of a computer program&#10;&#10;Description automatically generated">
            <a:extLst>
              <a:ext uri="{FF2B5EF4-FFF2-40B4-BE49-F238E27FC236}">
                <a16:creationId xmlns:a16="http://schemas.microsoft.com/office/drawing/2014/main" id="{C8F8DE57-F4CC-AB59-FC04-7A8D2967F271}"/>
              </a:ext>
            </a:extLst>
          </p:cNvPr>
          <p:cNvPicPr>
            <a:picLocks noChangeAspect="1"/>
          </p:cNvPicPr>
          <p:nvPr/>
        </p:nvPicPr>
        <p:blipFill>
          <a:blip r:embed="rId3"/>
          <a:stretch>
            <a:fillRect/>
          </a:stretch>
        </p:blipFill>
        <p:spPr>
          <a:xfrm>
            <a:off x="773471" y="1334884"/>
            <a:ext cx="6998929" cy="2835519"/>
          </a:xfrm>
          <a:prstGeom prst="rect">
            <a:avLst/>
          </a:prstGeom>
        </p:spPr>
      </p:pic>
    </p:spTree>
    <p:extLst>
      <p:ext uri="{BB962C8B-B14F-4D97-AF65-F5344CB8AC3E}">
        <p14:creationId xmlns:p14="http://schemas.microsoft.com/office/powerpoint/2010/main" val="330818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Describe numerical columns </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202149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numerical columns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3" name="Picture 2" descr="A screenshot of a computer&#10;&#10;Description automatically generated">
            <a:extLst>
              <a:ext uri="{FF2B5EF4-FFF2-40B4-BE49-F238E27FC236}">
                <a16:creationId xmlns:a16="http://schemas.microsoft.com/office/drawing/2014/main" id="{50ED6473-7942-719D-F103-313F8E72A37F}"/>
              </a:ext>
            </a:extLst>
          </p:cNvPr>
          <p:cNvPicPr>
            <a:picLocks noChangeAspect="1"/>
          </p:cNvPicPr>
          <p:nvPr/>
        </p:nvPicPr>
        <p:blipFill>
          <a:blip r:embed="rId3"/>
          <a:stretch>
            <a:fillRect/>
          </a:stretch>
        </p:blipFill>
        <p:spPr>
          <a:xfrm>
            <a:off x="266226" y="1694233"/>
            <a:ext cx="8611548" cy="2020587"/>
          </a:xfrm>
          <a:prstGeom prst="rect">
            <a:avLst/>
          </a:prstGeom>
        </p:spPr>
      </p:pic>
    </p:spTree>
    <p:extLst>
      <p:ext uri="{BB962C8B-B14F-4D97-AF65-F5344CB8AC3E}">
        <p14:creationId xmlns:p14="http://schemas.microsoft.com/office/powerpoint/2010/main" val="59181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Describe Categorical columns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305040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Categorical columns</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4" name="Picture 3" descr="A screenshot of a computer&#10;&#10;Description automatically generated">
            <a:extLst>
              <a:ext uri="{FF2B5EF4-FFF2-40B4-BE49-F238E27FC236}">
                <a16:creationId xmlns:a16="http://schemas.microsoft.com/office/drawing/2014/main" id="{5D87C529-F003-E0A8-EE87-CBD258005DE3}"/>
              </a:ext>
            </a:extLst>
          </p:cNvPr>
          <p:cNvPicPr>
            <a:picLocks noChangeAspect="1"/>
          </p:cNvPicPr>
          <p:nvPr/>
        </p:nvPicPr>
        <p:blipFill>
          <a:blip r:embed="rId3"/>
          <a:stretch>
            <a:fillRect/>
          </a:stretch>
        </p:blipFill>
        <p:spPr>
          <a:xfrm>
            <a:off x="508958" y="1365440"/>
            <a:ext cx="7772400" cy="2678173"/>
          </a:xfrm>
          <a:prstGeom prst="rect">
            <a:avLst/>
          </a:prstGeom>
        </p:spPr>
      </p:pic>
    </p:spTree>
    <p:extLst>
      <p:ext uri="{BB962C8B-B14F-4D97-AF65-F5344CB8AC3E}">
        <p14:creationId xmlns:p14="http://schemas.microsoft.com/office/powerpoint/2010/main" val="74367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132252" y="863075"/>
            <a:ext cx="2958000" cy="756900"/>
          </a:xfrm>
          <a:prstGeom prst="rect">
            <a:avLst/>
          </a:prstGeom>
        </p:spPr>
        <p:txBody>
          <a:bodyPr spcFirstLastPara="1" wrap="square" lIns="91425" tIns="91425" rIns="91425" bIns="91425" anchor="b" anchorCtr="0">
            <a:noAutofit/>
          </a:bodyPr>
          <a:lstStyle/>
          <a:p>
            <a:r>
              <a:rPr lang="en-US" dirty="0"/>
              <a:t>check data types</a:t>
            </a:r>
          </a:p>
        </p:txBody>
      </p:sp>
      <p:sp>
        <p:nvSpPr>
          <p:cNvPr id="760" name="Google Shape;760;p29"/>
          <p:cNvSpPr txBox="1">
            <a:spLocks noGrp="1"/>
          </p:cNvSpPr>
          <p:nvPr>
            <p:ph type="title" idx="5"/>
          </p:nvPr>
        </p:nvSpPr>
        <p:spPr>
          <a:xfrm>
            <a:off x="720000" y="101772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053750" y="863075"/>
            <a:ext cx="2958000" cy="756900"/>
          </a:xfrm>
          <a:prstGeom prst="rect">
            <a:avLst/>
          </a:prstGeom>
        </p:spPr>
        <p:txBody>
          <a:bodyPr spcFirstLastPara="1" wrap="square" lIns="91425" tIns="91425" rIns="91425" bIns="91425" anchor="b" anchorCtr="0">
            <a:noAutofit/>
          </a:bodyPr>
          <a:lstStyle/>
          <a:p>
            <a:r>
              <a:rPr lang="en-US" dirty="0"/>
              <a:t>understand columns</a:t>
            </a:r>
          </a:p>
        </p:txBody>
      </p:sp>
      <p:sp>
        <p:nvSpPr>
          <p:cNvPr id="762" name="Google Shape;762;p29"/>
          <p:cNvSpPr txBox="1">
            <a:spLocks noGrp="1"/>
          </p:cNvSpPr>
          <p:nvPr>
            <p:ph type="subTitle" idx="15"/>
          </p:nvPr>
        </p:nvSpPr>
        <p:spPr>
          <a:xfrm>
            <a:off x="1190622" y="3005987"/>
            <a:ext cx="3291750" cy="756900"/>
          </a:xfrm>
          <a:prstGeom prst="rect">
            <a:avLst/>
          </a:prstGeom>
        </p:spPr>
        <p:txBody>
          <a:bodyPr spcFirstLastPara="1" wrap="square" lIns="91425" tIns="91425" rIns="91425" bIns="91425" anchor="b" anchorCtr="0">
            <a:noAutofit/>
          </a:bodyPr>
          <a:lstStyle/>
          <a:p>
            <a:r>
              <a:rPr lang="en-US" dirty="0"/>
              <a:t>describe categorical columns</a:t>
            </a:r>
          </a:p>
        </p:txBody>
      </p:sp>
      <p:sp>
        <p:nvSpPr>
          <p:cNvPr id="763" name="Google Shape;763;p29"/>
          <p:cNvSpPr txBox="1">
            <a:spLocks noGrp="1"/>
          </p:cNvSpPr>
          <p:nvPr>
            <p:ph type="title"/>
          </p:nvPr>
        </p:nvSpPr>
        <p:spPr>
          <a:xfrm>
            <a:off x="720000" y="1901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68" name="Google Shape;768;p29"/>
          <p:cNvSpPr txBox="1">
            <a:spLocks noGrp="1"/>
          </p:cNvSpPr>
          <p:nvPr>
            <p:ph type="title" idx="6"/>
          </p:nvPr>
        </p:nvSpPr>
        <p:spPr>
          <a:xfrm>
            <a:off x="720000" y="1793902"/>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661629" y="101772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661629" y="1793902"/>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5163342" y="2023146"/>
            <a:ext cx="2958000" cy="756900"/>
          </a:xfrm>
          <a:prstGeom prst="rect">
            <a:avLst/>
          </a:prstGeom>
        </p:spPr>
        <p:txBody>
          <a:bodyPr spcFirstLastPara="1" wrap="square" lIns="91425" tIns="91425" rIns="91425" bIns="91425" anchor="b" anchorCtr="0">
            <a:noAutofit/>
          </a:bodyPr>
          <a:lstStyle/>
          <a:p>
            <a:r>
              <a:rPr lang="en-US" dirty="0"/>
              <a:t>describe numerical columns</a:t>
            </a:r>
          </a:p>
        </p:txBody>
      </p:sp>
      <p:sp>
        <p:nvSpPr>
          <p:cNvPr id="22" name="Google Shape;762;p29">
            <a:extLst>
              <a:ext uri="{FF2B5EF4-FFF2-40B4-BE49-F238E27FC236}">
                <a16:creationId xmlns:a16="http://schemas.microsoft.com/office/drawing/2014/main" id="{5B426B3C-D0F8-91D5-C580-FCF8F713A2D6}"/>
              </a:ext>
            </a:extLst>
          </p:cNvPr>
          <p:cNvSpPr txBox="1">
            <a:spLocks/>
          </p:cNvSpPr>
          <p:nvPr/>
        </p:nvSpPr>
        <p:spPr>
          <a:xfrm>
            <a:off x="5132250" y="2788927"/>
            <a:ext cx="329175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r>
              <a:rPr lang="en-US" dirty="0"/>
              <a:t>Questions</a:t>
            </a:r>
          </a:p>
        </p:txBody>
      </p:sp>
      <p:sp>
        <p:nvSpPr>
          <p:cNvPr id="23" name="Google Shape;768;p29">
            <a:extLst>
              <a:ext uri="{FF2B5EF4-FFF2-40B4-BE49-F238E27FC236}">
                <a16:creationId xmlns:a16="http://schemas.microsoft.com/office/drawing/2014/main" id="{C4769A5D-64CC-0AB7-6EEF-292B565C97C8}"/>
              </a:ext>
            </a:extLst>
          </p:cNvPr>
          <p:cNvSpPr txBox="1">
            <a:spLocks/>
          </p:cNvSpPr>
          <p:nvPr/>
        </p:nvSpPr>
        <p:spPr>
          <a:xfrm>
            <a:off x="720000" y="2832835"/>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05</a:t>
            </a:r>
          </a:p>
        </p:txBody>
      </p:sp>
      <p:sp>
        <p:nvSpPr>
          <p:cNvPr id="24" name="Google Shape;770;p29">
            <a:extLst>
              <a:ext uri="{FF2B5EF4-FFF2-40B4-BE49-F238E27FC236}">
                <a16:creationId xmlns:a16="http://schemas.microsoft.com/office/drawing/2014/main" id="{CB2A0405-C929-343F-887B-D78A73602492}"/>
              </a:ext>
            </a:extLst>
          </p:cNvPr>
          <p:cNvSpPr txBox="1">
            <a:spLocks/>
          </p:cNvSpPr>
          <p:nvPr/>
        </p:nvSpPr>
        <p:spPr>
          <a:xfrm>
            <a:off x="4661629" y="2832835"/>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06</a:t>
            </a:r>
          </a:p>
        </p:txBody>
      </p:sp>
      <p:sp>
        <p:nvSpPr>
          <p:cNvPr id="25" name="Google Shape;771;p29">
            <a:extLst>
              <a:ext uri="{FF2B5EF4-FFF2-40B4-BE49-F238E27FC236}">
                <a16:creationId xmlns:a16="http://schemas.microsoft.com/office/drawing/2014/main" id="{EF28F658-6CC3-0C2E-F679-2936CC2D1BE5}"/>
              </a:ext>
            </a:extLst>
          </p:cNvPr>
          <p:cNvSpPr txBox="1">
            <a:spLocks/>
          </p:cNvSpPr>
          <p:nvPr/>
        </p:nvSpPr>
        <p:spPr>
          <a:xfrm>
            <a:off x="1131388" y="1813179"/>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r>
              <a:rPr lang="en-US" dirty="0"/>
              <a:t>Data Cleaning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Categorical columns</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r>
              <a:rPr lang="en-US" sz="1800" dirty="0"/>
              <a:t>M</a:t>
            </a:r>
            <a:r>
              <a:rPr lang="en-EG" sz="1800" dirty="0"/>
              <a:t>ore exp</a:t>
            </a:r>
            <a:r>
              <a:rPr lang="en-US" sz="1800" dirty="0"/>
              <a:t>l</a:t>
            </a:r>
            <a:r>
              <a:rPr lang="en-EG" sz="1800" dirty="0"/>
              <a:t>anations for the categorical columns</a:t>
            </a:r>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3" name="Picture 2" descr="A screenshot of a computer program&#10;&#10;Description automatically generated">
            <a:extLst>
              <a:ext uri="{FF2B5EF4-FFF2-40B4-BE49-F238E27FC236}">
                <a16:creationId xmlns:a16="http://schemas.microsoft.com/office/drawing/2014/main" id="{57FDC47A-AEA9-02CB-0326-FFF6846B87D1}"/>
              </a:ext>
            </a:extLst>
          </p:cNvPr>
          <p:cNvPicPr>
            <a:picLocks noChangeAspect="1"/>
          </p:cNvPicPr>
          <p:nvPr/>
        </p:nvPicPr>
        <p:blipFill>
          <a:blip r:embed="rId3"/>
          <a:stretch>
            <a:fillRect/>
          </a:stretch>
        </p:blipFill>
        <p:spPr>
          <a:xfrm>
            <a:off x="4822167" y="1044683"/>
            <a:ext cx="2820838" cy="4082640"/>
          </a:xfrm>
          <a:prstGeom prst="rect">
            <a:avLst/>
          </a:prstGeom>
        </p:spPr>
      </p:pic>
    </p:spTree>
    <p:extLst>
      <p:ext uri="{BB962C8B-B14F-4D97-AF65-F5344CB8AC3E}">
        <p14:creationId xmlns:p14="http://schemas.microsoft.com/office/powerpoint/2010/main" val="410387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4380962" y="2974747"/>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Questions</a:t>
            </a:r>
            <a:endParaRPr dirty="0"/>
          </a:p>
        </p:txBody>
      </p:sp>
      <p:sp>
        <p:nvSpPr>
          <p:cNvPr id="784" name="Google Shape;784;p31"/>
          <p:cNvSpPr txBox="1">
            <a:spLocks noGrp="1"/>
          </p:cNvSpPr>
          <p:nvPr>
            <p:ph type="title" idx="2"/>
          </p:nvPr>
        </p:nvSpPr>
        <p:spPr>
          <a:xfrm>
            <a:off x="4380962" y="2431072"/>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a:xfrm>
            <a:off x="4380962" y="4234347"/>
            <a:ext cx="4559700" cy="375000"/>
          </a:xfrm>
        </p:spPr>
        <p:txBody>
          <a:bodyPr/>
          <a:lstStyle/>
          <a:p>
            <a:endParaRPr lang="en-EG" dirty="0"/>
          </a:p>
        </p:txBody>
      </p:sp>
      <p:grpSp>
        <p:nvGrpSpPr>
          <p:cNvPr id="2" name="Google Shape;920;p35">
            <a:extLst>
              <a:ext uri="{FF2B5EF4-FFF2-40B4-BE49-F238E27FC236}">
                <a16:creationId xmlns:a16="http://schemas.microsoft.com/office/drawing/2014/main" id="{26143CD8-E9FD-6177-3DB7-CE0AFEAB100D}"/>
              </a:ext>
            </a:extLst>
          </p:cNvPr>
          <p:cNvGrpSpPr/>
          <p:nvPr/>
        </p:nvGrpSpPr>
        <p:grpSpPr>
          <a:xfrm>
            <a:off x="-29307" y="208301"/>
            <a:ext cx="3897567" cy="4009205"/>
            <a:chOff x="4817053" y="290718"/>
            <a:chExt cx="3897567" cy="4009205"/>
          </a:xfrm>
        </p:grpSpPr>
        <p:sp>
          <p:nvSpPr>
            <p:cNvPr id="4" name="Google Shape;921;p35">
              <a:extLst>
                <a:ext uri="{FF2B5EF4-FFF2-40B4-BE49-F238E27FC236}">
                  <a16:creationId xmlns:a16="http://schemas.microsoft.com/office/drawing/2014/main" id="{A4A7C59E-CA8A-2703-0020-8E4CB695DC88}"/>
                </a:ext>
              </a:extLst>
            </p:cNvPr>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 name="Google Shape;922;p35">
              <a:extLst>
                <a:ext uri="{FF2B5EF4-FFF2-40B4-BE49-F238E27FC236}">
                  <a16:creationId xmlns:a16="http://schemas.microsoft.com/office/drawing/2014/main" id="{C5ACFAA3-1DBC-F66A-D505-BBF4E02BA5B9}"/>
                </a:ext>
              </a:extLst>
            </p:cNvPr>
            <p:cNvGrpSpPr/>
            <p:nvPr/>
          </p:nvGrpSpPr>
          <p:grpSpPr>
            <a:xfrm>
              <a:off x="5332847" y="967113"/>
              <a:ext cx="2659418" cy="1718626"/>
              <a:chOff x="4838012" y="1361547"/>
              <a:chExt cx="951900" cy="615157"/>
            </a:xfrm>
          </p:grpSpPr>
          <p:sp>
            <p:nvSpPr>
              <p:cNvPr id="923" name="Google Shape;923;p35">
                <a:extLst>
                  <a:ext uri="{FF2B5EF4-FFF2-40B4-BE49-F238E27FC236}">
                    <a16:creationId xmlns:a16="http://schemas.microsoft.com/office/drawing/2014/main" id="{FB51FFA9-D2D9-2F8A-79B1-B7B41DA58F5D}"/>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a:extLst>
                  <a:ext uri="{FF2B5EF4-FFF2-40B4-BE49-F238E27FC236}">
                    <a16:creationId xmlns:a16="http://schemas.microsoft.com/office/drawing/2014/main" id="{4E2E0D3D-DFE5-92AA-299E-4F6534A2EEB8}"/>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a:extLst>
                  <a:ext uri="{FF2B5EF4-FFF2-40B4-BE49-F238E27FC236}">
                    <a16:creationId xmlns:a16="http://schemas.microsoft.com/office/drawing/2014/main" id="{225FBEA4-5806-C75F-6973-90F80DF86EF6}"/>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a:extLst>
                  <a:ext uri="{FF2B5EF4-FFF2-40B4-BE49-F238E27FC236}">
                    <a16:creationId xmlns:a16="http://schemas.microsoft.com/office/drawing/2014/main" id="{AF64D815-80ED-015F-23F9-FBF9A85163A1}"/>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a:extLst>
                  <a:ext uri="{FF2B5EF4-FFF2-40B4-BE49-F238E27FC236}">
                    <a16:creationId xmlns:a16="http://schemas.microsoft.com/office/drawing/2014/main" id="{5F9A9DDB-AA02-4E7B-108E-3950D874F05F}"/>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a:extLst>
                  <a:ext uri="{FF2B5EF4-FFF2-40B4-BE49-F238E27FC236}">
                    <a16:creationId xmlns:a16="http://schemas.microsoft.com/office/drawing/2014/main" id="{43298FD5-41E0-A0EC-AAFC-A61EC539A3C6}"/>
                  </a:ext>
                </a:extLst>
              </p:cNvPr>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a:extLst>
                  <a:ext uri="{FF2B5EF4-FFF2-40B4-BE49-F238E27FC236}">
                    <a16:creationId xmlns:a16="http://schemas.microsoft.com/office/drawing/2014/main" id="{6DCD6BCB-8A74-1A30-48CE-8D54A1B76A82}"/>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a:extLst>
                  <a:ext uri="{FF2B5EF4-FFF2-40B4-BE49-F238E27FC236}">
                    <a16:creationId xmlns:a16="http://schemas.microsoft.com/office/drawing/2014/main" id="{C9DFE424-0E59-C9A7-14DF-D3B77338BCC0}"/>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a:extLst>
                  <a:ext uri="{FF2B5EF4-FFF2-40B4-BE49-F238E27FC236}">
                    <a16:creationId xmlns:a16="http://schemas.microsoft.com/office/drawing/2014/main" id="{FB2359E5-F51D-03E5-9280-397D58FD68DD}"/>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a:extLst>
                  <a:ext uri="{FF2B5EF4-FFF2-40B4-BE49-F238E27FC236}">
                    <a16:creationId xmlns:a16="http://schemas.microsoft.com/office/drawing/2014/main" id="{8A9B1B5B-03CB-1ECB-F832-4309A0F3347F}"/>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a:extLst>
                  <a:ext uri="{FF2B5EF4-FFF2-40B4-BE49-F238E27FC236}">
                    <a16:creationId xmlns:a16="http://schemas.microsoft.com/office/drawing/2014/main" id="{E42693F1-FEBD-AB9E-2CA6-9C4FF1DCE927}"/>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a:extLst>
                  <a:ext uri="{FF2B5EF4-FFF2-40B4-BE49-F238E27FC236}">
                    <a16:creationId xmlns:a16="http://schemas.microsoft.com/office/drawing/2014/main" id="{84EF17D9-DB7D-654B-AB11-33FB02E504C1}"/>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a:extLst>
                  <a:ext uri="{FF2B5EF4-FFF2-40B4-BE49-F238E27FC236}">
                    <a16:creationId xmlns:a16="http://schemas.microsoft.com/office/drawing/2014/main" id="{EC77B24F-D67F-5F32-7706-01D252742D42}"/>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a:extLst>
                  <a:ext uri="{FF2B5EF4-FFF2-40B4-BE49-F238E27FC236}">
                    <a16:creationId xmlns:a16="http://schemas.microsoft.com/office/drawing/2014/main" id="{7157CFFC-AB6E-9352-AB31-A712C276B44B}"/>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a:extLst>
                  <a:ext uri="{FF2B5EF4-FFF2-40B4-BE49-F238E27FC236}">
                    <a16:creationId xmlns:a16="http://schemas.microsoft.com/office/drawing/2014/main" id="{400BA496-41CB-D2B2-C65C-EDC084A75F75}"/>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a:extLst>
                  <a:ext uri="{FF2B5EF4-FFF2-40B4-BE49-F238E27FC236}">
                    <a16:creationId xmlns:a16="http://schemas.microsoft.com/office/drawing/2014/main" id="{8A2C6793-0433-6A47-81F6-DFBABC335B44}"/>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a:extLst>
                  <a:ext uri="{FF2B5EF4-FFF2-40B4-BE49-F238E27FC236}">
                    <a16:creationId xmlns:a16="http://schemas.microsoft.com/office/drawing/2014/main" id="{0AC23855-0180-B485-6FF1-DCA7F7352B0D}"/>
                  </a:ext>
                </a:extLst>
              </p:cNvPr>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a:extLst>
                  <a:ext uri="{FF2B5EF4-FFF2-40B4-BE49-F238E27FC236}">
                    <a16:creationId xmlns:a16="http://schemas.microsoft.com/office/drawing/2014/main" id="{90766CE7-8D6E-B6F8-C240-B5C4899B508C}"/>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a:extLst>
                  <a:ext uri="{FF2B5EF4-FFF2-40B4-BE49-F238E27FC236}">
                    <a16:creationId xmlns:a16="http://schemas.microsoft.com/office/drawing/2014/main" id="{6EF20F2E-DD4D-8669-50D9-3731AD4A54A3}"/>
                  </a:ext>
                </a:extLst>
              </p:cNvPr>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942;p35">
              <a:extLst>
                <a:ext uri="{FF2B5EF4-FFF2-40B4-BE49-F238E27FC236}">
                  <a16:creationId xmlns:a16="http://schemas.microsoft.com/office/drawing/2014/main" id="{1D8B7BBF-73D5-7EC6-6AF2-6D576B42218A}"/>
                </a:ext>
              </a:extLst>
            </p:cNvPr>
            <p:cNvGrpSpPr/>
            <p:nvPr/>
          </p:nvGrpSpPr>
          <p:grpSpPr>
            <a:xfrm flipH="1">
              <a:off x="7510651" y="1762507"/>
              <a:ext cx="1203970" cy="2537416"/>
              <a:chOff x="3168951" y="1861557"/>
              <a:chExt cx="1203970" cy="2537416"/>
            </a:xfrm>
          </p:grpSpPr>
          <p:grpSp>
            <p:nvGrpSpPr>
              <p:cNvPr id="771" name="Google Shape;943;p35">
                <a:extLst>
                  <a:ext uri="{FF2B5EF4-FFF2-40B4-BE49-F238E27FC236}">
                    <a16:creationId xmlns:a16="http://schemas.microsoft.com/office/drawing/2014/main" id="{EEB830E3-09A1-501F-5748-39D8D369B43E}"/>
                  </a:ext>
                </a:extLst>
              </p:cNvPr>
              <p:cNvGrpSpPr/>
              <p:nvPr/>
            </p:nvGrpSpPr>
            <p:grpSpPr>
              <a:xfrm>
                <a:off x="3168951" y="1861557"/>
                <a:ext cx="1203970" cy="2537416"/>
                <a:chOff x="3196688" y="1859757"/>
                <a:chExt cx="1203970" cy="2537416"/>
              </a:xfrm>
            </p:grpSpPr>
            <p:sp>
              <p:nvSpPr>
                <p:cNvPr id="773" name="Google Shape;944;p35">
                  <a:extLst>
                    <a:ext uri="{FF2B5EF4-FFF2-40B4-BE49-F238E27FC236}">
                      <a16:creationId xmlns:a16="http://schemas.microsoft.com/office/drawing/2014/main" id="{7DB01566-4F1F-A484-C89C-95C243A91EE5}"/>
                    </a:ext>
                  </a:extLst>
                </p:cNvPr>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945;p35">
                  <a:extLst>
                    <a:ext uri="{FF2B5EF4-FFF2-40B4-BE49-F238E27FC236}">
                      <a16:creationId xmlns:a16="http://schemas.microsoft.com/office/drawing/2014/main" id="{338B52F1-DC49-3891-23AC-1FBA07B0D8AB}"/>
                    </a:ext>
                  </a:extLst>
                </p:cNvPr>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946;p35">
                  <a:extLst>
                    <a:ext uri="{FF2B5EF4-FFF2-40B4-BE49-F238E27FC236}">
                      <a16:creationId xmlns:a16="http://schemas.microsoft.com/office/drawing/2014/main" id="{5C389FE4-9550-87F1-7818-09EC70EBA2B8}"/>
                    </a:ext>
                  </a:extLst>
                </p:cNvPr>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947;p35">
                  <a:extLst>
                    <a:ext uri="{FF2B5EF4-FFF2-40B4-BE49-F238E27FC236}">
                      <a16:creationId xmlns:a16="http://schemas.microsoft.com/office/drawing/2014/main" id="{A3C4794C-2958-8BBE-9674-34CEE75FE559}"/>
                    </a:ext>
                  </a:extLst>
                </p:cNvPr>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948;p35">
                  <a:extLst>
                    <a:ext uri="{FF2B5EF4-FFF2-40B4-BE49-F238E27FC236}">
                      <a16:creationId xmlns:a16="http://schemas.microsoft.com/office/drawing/2014/main" id="{96F5795A-9A03-E79E-7223-7717F9CB4DD7}"/>
                    </a:ext>
                  </a:extLst>
                </p:cNvPr>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949;p35">
                  <a:extLst>
                    <a:ext uri="{FF2B5EF4-FFF2-40B4-BE49-F238E27FC236}">
                      <a16:creationId xmlns:a16="http://schemas.microsoft.com/office/drawing/2014/main" id="{EFF584C3-DFF7-A339-506D-0BD280EC400F}"/>
                    </a:ext>
                  </a:extLst>
                </p:cNvPr>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950;p35">
                  <a:extLst>
                    <a:ext uri="{FF2B5EF4-FFF2-40B4-BE49-F238E27FC236}">
                      <a16:creationId xmlns:a16="http://schemas.microsoft.com/office/drawing/2014/main" id="{F5EED071-092C-1C5A-896C-0E3CA19798C2}"/>
                    </a:ext>
                  </a:extLst>
                </p:cNvPr>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951;p35">
                  <a:extLst>
                    <a:ext uri="{FF2B5EF4-FFF2-40B4-BE49-F238E27FC236}">
                      <a16:creationId xmlns:a16="http://schemas.microsoft.com/office/drawing/2014/main" id="{57E32D2A-7C73-48AF-6149-B97B777A6A7B}"/>
                    </a:ext>
                  </a:extLst>
                </p:cNvPr>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952;p35">
                  <a:extLst>
                    <a:ext uri="{FF2B5EF4-FFF2-40B4-BE49-F238E27FC236}">
                      <a16:creationId xmlns:a16="http://schemas.microsoft.com/office/drawing/2014/main" id="{820F049D-B6D1-EF03-8263-D556A90993A4}"/>
                    </a:ext>
                  </a:extLst>
                </p:cNvPr>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953;p35">
                  <a:extLst>
                    <a:ext uri="{FF2B5EF4-FFF2-40B4-BE49-F238E27FC236}">
                      <a16:creationId xmlns:a16="http://schemas.microsoft.com/office/drawing/2014/main" id="{C6761031-666E-7F3E-D7E0-7646BDCB412B}"/>
                    </a:ext>
                  </a:extLst>
                </p:cNvPr>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954;p35">
                  <a:extLst>
                    <a:ext uri="{FF2B5EF4-FFF2-40B4-BE49-F238E27FC236}">
                      <a16:creationId xmlns:a16="http://schemas.microsoft.com/office/drawing/2014/main" id="{3CFD5019-D0C6-6C37-D038-48D07A14EAB6}"/>
                    </a:ext>
                  </a:extLst>
                </p:cNvPr>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955;p35">
                  <a:extLst>
                    <a:ext uri="{FF2B5EF4-FFF2-40B4-BE49-F238E27FC236}">
                      <a16:creationId xmlns:a16="http://schemas.microsoft.com/office/drawing/2014/main" id="{16A922FA-98BE-1B8A-4E65-BE0078929CB1}"/>
                    </a:ext>
                  </a:extLst>
                </p:cNvPr>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956;p35">
                  <a:extLst>
                    <a:ext uri="{FF2B5EF4-FFF2-40B4-BE49-F238E27FC236}">
                      <a16:creationId xmlns:a16="http://schemas.microsoft.com/office/drawing/2014/main" id="{18BADA57-4E2B-3046-5EFA-CFB5393A29D6}"/>
                    </a:ext>
                  </a:extLst>
                </p:cNvPr>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957;p35">
                  <a:extLst>
                    <a:ext uri="{FF2B5EF4-FFF2-40B4-BE49-F238E27FC236}">
                      <a16:creationId xmlns:a16="http://schemas.microsoft.com/office/drawing/2014/main" id="{9A2CBC8D-1E42-2AEC-C14B-54F5E4F45F1E}"/>
                    </a:ext>
                  </a:extLst>
                </p:cNvPr>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958;p35">
                  <a:extLst>
                    <a:ext uri="{FF2B5EF4-FFF2-40B4-BE49-F238E27FC236}">
                      <a16:creationId xmlns:a16="http://schemas.microsoft.com/office/drawing/2014/main" id="{4551C4C3-39AD-50DA-9E91-C6EF6D2D91DB}"/>
                    </a:ext>
                  </a:extLst>
                </p:cNvPr>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959;p35">
                  <a:extLst>
                    <a:ext uri="{FF2B5EF4-FFF2-40B4-BE49-F238E27FC236}">
                      <a16:creationId xmlns:a16="http://schemas.microsoft.com/office/drawing/2014/main" id="{4A252793-3369-2DF1-1272-BDF20F3B8AB5}"/>
                    </a:ext>
                  </a:extLst>
                </p:cNvPr>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5" name="Google Shape;960;p35">
                  <a:extLst>
                    <a:ext uri="{FF2B5EF4-FFF2-40B4-BE49-F238E27FC236}">
                      <a16:creationId xmlns:a16="http://schemas.microsoft.com/office/drawing/2014/main" id="{144DCC90-5C70-22D0-AC3C-FCAD8DB76243}"/>
                    </a:ext>
                  </a:extLst>
                </p:cNvPr>
                <p:cNvGrpSpPr/>
                <p:nvPr/>
              </p:nvGrpSpPr>
              <p:grpSpPr>
                <a:xfrm>
                  <a:off x="3224406" y="3042051"/>
                  <a:ext cx="397573" cy="1229773"/>
                  <a:chOff x="6448806" y="4285201"/>
                  <a:chExt cx="397573" cy="1229773"/>
                </a:xfrm>
              </p:grpSpPr>
              <p:sp>
                <p:nvSpPr>
                  <p:cNvPr id="920" name="Google Shape;961;p35">
                    <a:extLst>
                      <a:ext uri="{FF2B5EF4-FFF2-40B4-BE49-F238E27FC236}">
                        <a16:creationId xmlns:a16="http://schemas.microsoft.com/office/drawing/2014/main" id="{6F79E0F5-5EAC-0CA7-E43B-215E26E6E3F6}"/>
                      </a:ext>
                    </a:extLst>
                  </p:cNvPr>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62;p35">
                    <a:extLst>
                      <a:ext uri="{FF2B5EF4-FFF2-40B4-BE49-F238E27FC236}">
                        <a16:creationId xmlns:a16="http://schemas.microsoft.com/office/drawing/2014/main" id="{BACD24BB-4EB5-8555-ED17-A067175A5417}"/>
                      </a:ext>
                    </a:extLst>
                  </p:cNvPr>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63;p35">
                    <a:extLst>
                      <a:ext uri="{FF2B5EF4-FFF2-40B4-BE49-F238E27FC236}">
                        <a16:creationId xmlns:a16="http://schemas.microsoft.com/office/drawing/2014/main" id="{43BB07B3-5D8C-D7B5-DAEA-14FFA2CAB632}"/>
                      </a:ext>
                    </a:extLst>
                  </p:cNvPr>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6" name="Google Shape;964;p35">
                  <a:extLst>
                    <a:ext uri="{FF2B5EF4-FFF2-40B4-BE49-F238E27FC236}">
                      <a16:creationId xmlns:a16="http://schemas.microsoft.com/office/drawing/2014/main" id="{04E9B342-02C7-8B3B-583B-802134FF2AC9}"/>
                    </a:ext>
                  </a:extLst>
                </p:cNvPr>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965;p35">
                  <a:extLst>
                    <a:ext uri="{FF2B5EF4-FFF2-40B4-BE49-F238E27FC236}">
                      <a16:creationId xmlns:a16="http://schemas.microsoft.com/office/drawing/2014/main" id="{7E22EE64-88CE-F3CA-A9F2-8797ABC2C059}"/>
                    </a:ext>
                  </a:extLst>
                </p:cNvPr>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966;p35">
                  <a:extLst>
                    <a:ext uri="{FF2B5EF4-FFF2-40B4-BE49-F238E27FC236}">
                      <a16:creationId xmlns:a16="http://schemas.microsoft.com/office/drawing/2014/main" id="{421D3E88-99CE-21F3-D61E-7E81418D537B}"/>
                    </a:ext>
                  </a:extLst>
                </p:cNvPr>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9" name="Google Shape;967;p35">
                  <a:extLst>
                    <a:ext uri="{FF2B5EF4-FFF2-40B4-BE49-F238E27FC236}">
                      <a16:creationId xmlns:a16="http://schemas.microsoft.com/office/drawing/2014/main" id="{482A9E77-672A-1F9D-95ED-04782F3C4FBB}"/>
                    </a:ext>
                  </a:extLst>
                </p:cNvPr>
                <p:cNvGrpSpPr/>
                <p:nvPr/>
              </p:nvGrpSpPr>
              <p:grpSpPr>
                <a:xfrm>
                  <a:off x="3613121" y="2256906"/>
                  <a:ext cx="264222" cy="1022984"/>
                  <a:chOff x="6837521" y="3500056"/>
                  <a:chExt cx="264222" cy="1022984"/>
                </a:xfrm>
              </p:grpSpPr>
              <p:sp>
                <p:nvSpPr>
                  <p:cNvPr id="917" name="Google Shape;968;p35">
                    <a:extLst>
                      <a:ext uri="{FF2B5EF4-FFF2-40B4-BE49-F238E27FC236}">
                        <a16:creationId xmlns:a16="http://schemas.microsoft.com/office/drawing/2014/main" id="{A5F3F0EB-0D64-216D-B8C5-680D1BE93820}"/>
                      </a:ext>
                    </a:extLst>
                  </p:cNvPr>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69;p35">
                    <a:extLst>
                      <a:ext uri="{FF2B5EF4-FFF2-40B4-BE49-F238E27FC236}">
                        <a16:creationId xmlns:a16="http://schemas.microsoft.com/office/drawing/2014/main" id="{8107028E-F128-6CAC-2C6A-77BE58FA4861}"/>
                      </a:ext>
                    </a:extLst>
                  </p:cNvPr>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70;p35">
                    <a:extLst>
                      <a:ext uri="{FF2B5EF4-FFF2-40B4-BE49-F238E27FC236}">
                        <a16:creationId xmlns:a16="http://schemas.microsoft.com/office/drawing/2014/main" id="{27032E9B-D5E7-B35F-0A7A-78C53130B971}"/>
                      </a:ext>
                    </a:extLst>
                  </p:cNvPr>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0" name="Google Shape;971;p35">
                  <a:extLst>
                    <a:ext uri="{FF2B5EF4-FFF2-40B4-BE49-F238E27FC236}">
                      <a16:creationId xmlns:a16="http://schemas.microsoft.com/office/drawing/2014/main" id="{B61FE87C-399D-67F6-CFF3-E6A00F68B412}"/>
                    </a:ext>
                  </a:extLst>
                </p:cNvPr>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972;p35">
                  <a:extLst>
                    <a:ext uri="{FF2B5EF4-FFF2-40B4-BE49-F238E27FC236}">
                      <a16:creationId xmlns:a16="http://schemas.microsoft.com/office/drawing/2014/main" id="{277EABB4-ABDA-F9CC-5F6A-921A85A7A36F}"/>
                    </a:ext>
                  </a:extLst>
                </p:cNvPr>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973;p35">
                  <a:extLst>
                    <a:ext uri="{FF2B5EF4-FFF2-40B4-BE49-F238E27FC236}">
                      <a16:creationId xmlns:a16="http://schemas.microsoft.com/office/drawing/2014/main" id="{F1C53B6E-6CE4-7B08-66C6-7CF42245A176}"/>
                    </a:ext>
                  </a:extLst>
                </p:cNvPr>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974;p35">
                  <a:extLst>
                    <a:ext uri="{FF2B5EF4-FFF2-40B4-BE49-F238E27FC236}">
                      <a16:creationId xmlns:a16="http://schemas.microsoft.com/office/drawing/2014/main" id="{30078039-B58C-B60C-8E79-9465E0EB8E76}"/>
                    </a:ext>
                  </a:extLst>
                </p:cNvPr>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975;p35">
                  <a:extLst>
                    <a:ext uri="{FF2B5EF4-FFF2-40B4-BE49-F238E27FC236}">
                      <a16:creationId xmlns:a16="http://schemas.microsoft.com/office/drawing/2014/main" id="{0A9B4E1B-6167-76B4-F1C8-1EB11749A34C}"/>
                    </a:ext>
                  </a:extLst>
                </p:cNvPr>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976;p35">
                  <a:extLst>
                    <a:ext uri="{FF2B5EF4-FFF2-40B4-BE49-F238E27FC236}">
                      <a16:creationId xmlns:a16="http://schemas.microsoft.com/office/drawing/2014/main" id="{11A90CDD-5D21-1865-511C-4D3989489CAC}"/>
                    </a:ext>
                  </a:extLst>
                </p:cNvPr>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977;p35">
                  <a:extLst>
                    <a:ext uri="{FF2B5EF4-FFF2-40B4-BE49-F238E27FC236}">
                      <a16:creationId xmlns:a16="http://schemas.microsoft.com/office/drawing/2014/main" id="{BF25235C-6FBE-0001-9537-84FB4E9C2D9E}"/>
                    </a:ext>
                  </a:extLst>
                </p:cNvPr>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7" name="Google Shape;978;p35">
                  <a:extLst>
                    <a:ext uri="{FF2B5EF4-FFF2-40B4-BE49-F238E27FC236}">
                      <a16:creationId xmlns:a16="http://schemas.microsoft.com/office/drawing/2014/main" id="{32817A16-B9AE-0745-3E9C-A7F0BCE01638}"/>
                    </a:ext>
                  </a:extLst>
                </p:cNvPr>
                <p:cNvGrpSpPr/>
                <p:nvPr/>
              </p:nvGrpSpPr>
              <p:grpSpPr>
                <a:xfrm>
                  <a:off x="3766471" y="2402281"/>
                  <a:ext cx="459096" cy="418904"/>
                  <a:chOff x="6987571" y="3640156"/>
                  <a:chExt cx="459096" cy="418904"/>
                </a:xfrm>
              </p:grpSpPr>
              <p:sp>
                <p:nvSpPr>
                  <p:cNvPr id="915" name="Google Shape;979;p35">
                    <a:extLst>
                      <a:ext uri="{FF2B5EF4-FFF2-40B4-BE49-F238E27FC236}">
                        <a16:creationId xmlns:a16="http://schemas.microsoft.com/office/drawing/2014/main" id="{D8B099E1-4685-C3CE-8AA3-D144291172ED}"/>
                      </a:ext>
                    </a:extLst>
                  </p:cNvPr>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80;p35">
                    <a:extLst>
                      <a:ext uri="{FF2B5EF4-FFF2-40B4-BE49-F238E27FC236}">
                        <a16:creationId xmlns:a16="http://schemas.microsoft.com/office/drawing/2014/main" id="{4E86C458-D1F6-4E40-5FFE-67071A4F978F}"/>
                      </a:ext>
                    </a:extLst>
                  </p:cNvPr>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8" name="Google Shape;981;p35">
                  <a:extLst>
                    <a:ext uri="{FF2B5EF4-FFF2-40B4-BE49-F238E27FC236}">
                      <a16:creationId xmlns:a16="http://schemas.microsoft.com/office/drawing/2014/main" id="{C33ADD32-99FB-4B7A-9147-B24ABDF88964}"/>
                    </a:ext>
                  </a:extLst>
                </p:cNvPr>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982;p35">
                  <a:extLst>
                    <a:ext uri="{FF2B5EF4-FFF2-40B4-BE49-F238E27FC236}">
                      <a16:creationId xmlns:a16="http://schemas.microsoft.com/office/drawing/2014/main" id="{0AB24A83-5B0D-4272-893C-C06249A22EEA}"/>
                    </a:ext>
                  </a:extLst>
                </p:cNvPr>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83;p35">
                  <a:extLst>
                    <a:ext uri="{FF2B5EF4-FFF2-40B4-BE49-F238E27FC236}">
                      <a16:creationId xmlns:a16="http://schemas.microsoft.com/office/drawing/2014/main" id="{96CB0EE7-60DC-574F-D8E7-08BFF0C204FC}"/>
                    </a:ext>
                  </a:extLst>
                </p:cNvPr>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84;p35">
                  <a:extLst>
                    <a:ext uri="{FF2B5EF4-FFF2-40B4-BE49-F238E27FC236}">
                      <a16:creationId xmlns:a16="http://schemas.microsoft.com/office/drawing/2014/main" id="{E0DFD3F3-CAB3-9762-1D74-3F3E8E309F94}"/>
                    </a:ext>
                  </a:extLst>
                </p:cNvPr>
                <p:cNvGrpSpPr/>
                <p:nvPr/>
              </p:nvGrpSpPr>
              <p:grpSpPr>
                <a:xfrm rot="235659">
                  <a:off x="3523788" y="2021240"/>
                  <a:ext cx="197177" cy="63248"/>
                  <a:chOff x="3535016" y="2018114"/>
                  <a:chExt cx="197167" cy="63245"/>
                </a:xfrm>
              </p:grpSpPr>
              <p:sp>
                <p:nvSpPr>
                  <p:cNvPr id="908" name="Google Shape;985;p35">
                    <a:extLst>
                      <a:ext uri="{FF2B5EF4-FFF2-40B4-BE49-F238E27FC236}">
                        <a16:creationId xmlns:a16="http://schemas.microsoft.com/office/drawing/2014/main" id="{4030BB02-9A95-714D-77BD-B80ED2B04C47}"/>
                      </a:ext>
                    </a:extLst>
                  </p:cNvPr>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86;p35">
                    <a:extLst>
                      <a:ext uri="{FF2B5EF4-FFF2-40B4-BE49-F238E27FC236}">
                        <a16:creationId xmlns:a16="http://schemas.microsoft.com/office/drawing/2014/main" id="{E2D8C16E-293F-F6BB-EFD7-A257AC1F2347}"/>
                      </a:ext>
                    </a:extLst>
                  </p:cNvPr>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87;p35">
                    <a:extLst>
                      <a:ext uri="{FF2B5EF4-FFF2-40B4-BE49-F238E27FC236}">
                        <a16:creationId xmlns:a16="http://schemas.microsoft.com/office/drawing/2014/main" id="{B421740B-E901-57E7-CE8B-F02C4CBFB3CF}"/>
                      </a:ext>
                    </a:extLst>
                  </p:cNvPr>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1" name="Google Shape;988;p35">
                    <a:extLst>
                      <a:ext uri="{FF2B5EF4-FFF2-40B4-BE49-F238E27FC236}">
                        <a16:creationId xmlns:a16="http://schemas.microsoft.com/office/drawing/2014/main" id="{0E3757FD-E93A-30D0-893F-BC511B7D347E}"/>
                      </a:ext>
                    </a:extLst>
                  </p:cNvPr>
                  <p:cNvGrpSpPr/>
                  <p:nvPr/>
                </p:nvGrpSpPr>
                <p:grpSpPr>
                  <a:xfrm>
                    <a:off x="3601215" y="2041545"/>
                    <a:ext cx="11334" cy="10286"/>
                    <a:chOff x="6825615" y="3284695"/>
                    <a:chExt cx="11334" cy="10286"/>
                  </a:xfrm>
                </p:grpSpPr>
                <p:sp>
                  <p:nvSpPr>
                    <p:cNvPr id="913" name="Google Shape;989;p35">
                      <a:extLst>
                        <a:ext uri="{FF2B5EF4-FFF2-40B4-BE49-F238E27FC236}">
                          <a16:creationId xmlns:a16="http://schemas.microsoft.com/office/drawing/2014/main" id="{E22CA6C5-EE4B-03B7-6005-08FB62098564}"/>
                        </a:ext>
                      </a:extLst>
                    </p:cNvPr>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90;p35">
                      <a:extLst>
                        <a:ext uri="{FF2B5EF4-FFF2-40B4-BE49-F238E27FC236}">
                          <a16:creationId xmlns:a16="http://schemas.microsoft.com/office/drawing/2014/main" id="{53825A46-1888-FBCC-CAE3-53DE0D433498}"/>
                        </a:ext>
                      </a:extLst>
                    </p:cNvPr>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2" name="Google Shape;991;p35">
                    <a:extLst>
                      <a:ext uri="{FF2B5EF4-FFF2-40B4-BE49-F238E27FC236}">
                        <a16:creationId xmlns:a16="http://schemas.microsoft.com/office/drawing/2014/main" id="{F09F1FF2-594C-5CEC-F8F7-93A694C2AE64}"/>
                      </a:ext>
                    </a:extLst>
                  </p:cNvPr>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2" name="Google Shape;992;p35">
                  <a:extLst>
                    <a:ext uri="{FF2B5EF4-FFF2-40B4-BE49-F238E27FC236}">
                      <a16:creationId xmlns:a16="http://schemas.microsoft.com/office/drawing/2014/main" id="{DD6607A9-7947-6A15-E435-14C453DB1159}"/>
                    </a:ext>
                  </a:extLst>
                </p:cNvPr>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3" name="Google Shape;993;p35">
                  <a:extLst>
                    <a:ext uri="{FF2B5EF4-FFF2-40B4-BE49-F238E27FC236}">
                      <a16:creationId xmlns:a16="http://schemas.microsoft.com/office/drawing/2014/main" id="{B8A79160-5805-7BA7-3F3C-B41538D641D4}"/>
                    </a:ext>
                  </a:extLst>
                </p:cNvPr>
                <p:cNvGrpSpPr/>
                <p:nvPr/>
              </p:nvGrpSpPr>
              <p:grpSpPr>
                <a:xfrm flipH="1">
                  <a:off x="3608347" y="1986575"/>
                  <a:ext cx="95784" cy="80518"/>
                  <a:chOff x="5551897" y="1383249"/>
                  <a:chExt cx="166378" cy="139861"/>
                </a:xfrm>
              </p:grpSpPr>
              <p:sp>
                <p:nvSpPr>
                  <p:cNvPr id="904" name="Google Shape;994;p35">
                    <a:extLst>
                      <a:ext uri="{FF2B5EF4-FFF2-40B4-BE49-F238E27FC236}">
                        <a16:creationId xmlns:a16="http://schemas.microsoft.com/office/drawing/2014/main" id="{1B4D87CD-FD83-ACE8-2452-18E740EE1880}"/>
                      </a:ext>
                    </a:extLst>
                  </p:cNvPr>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95;p35">
                    <a:extLst>
                      <a:ext uri="{FF2B5EF4-FFF2-40B4-BE49-F238E27FC236}">
                        <a16:creationId xmlns:a16="http://schemas.microsoft.com/office/drawing/2014/main" id="{9E16772B-2AE0-0969-9946-B787F0745206}"/>
                      </a:ext>
                    </a:extLst>
                  </p:cNvPr>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96;p35">
                    <a:extLst>
                      <a:ext uri="{FF2B5EF4-FFF2-40B4-BE49-F238E27FC236}">
                        <a16:creationId xmlns:a16="http://schemas.microsoft.com/office/drawing/2014/main" id="{DEF11E65-7E5B-30E7-8423-52CA0FA0CF27}"/>
                      </a:ext>
                    </a:extLst>
                  </p:cNvPr>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97;p35">
                    <a:extLst>
                      <a:ext uri="{FF2B5EF4-FFF2-40B4-BE49-F238E27FC236}">
                        <a16:creationId xmlns:a16="http://schemas.microsoft.com/office/drawing/2014/main" id="{48E6A506-B35E-D4B0-AC8A-417F5F5730E1}"/>
                      </a:ext>
                    </a:extLst>
                  </p:cNvPr>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72" name="Google Shape;998;p35">
                <a:extLst>
                  <a:ext uri="{FF2B5EF4-FFF2-40B4-BE49-F238E27FC236}">
                    <a16:creationId xmlns:a16="http://schemas.microsoft.com/office/drawing/2014/main" id="{5D3641B3-98EB-D7C0-6393-68AD209A2D7D}"/>
                  </a:ext>
                </a:extLst>
              </p:cNvPr>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 name="Google Shape;999;p35">
              <a:extLst>
                <a:ext uri="{FF2B5EF4-FFF2-40B4-BE49-F238E27FC236}">
                  <a16:creationId xmlns:a16="http://schemas.microsoft.com/office/drawing/2014/main" id="{47EE8869-C35B-0636-753B-48161CF1C61B}"/>
                </a:ext>
              </a:extLst>
            </p:cNvPr>
            <p:cNvGrpSpPr/>
            <p:nvPr/>
          </p:nvGrpSpPr>
          <p:grpSpPr>
            <a:xfrm>
              <a:off x="7132778" y="2868989"/>
              <a:ext cx="471946" cy="712345"/>
              <a:chOff x="2047101" y="2145599"/>
              <a:chExt cx="407553" cy="615151"/>
            </a:xfrm>
          </p:grpSpPr>
          <p:sp>
            <p:nvSpPr>
              <p:cNvPr id="37" name="Google Shape;1000;p35">
                <a:extLst>
                  <a:ext uri="{FF2B5EF4-FFF2-40B4-BE49-F238E27FC236}">
                    <a16:creationId xmlns:a16="http://schemas.microsoft.com/office/drawing/2014/main" id="{84C89791-63EE-C7FD-DF92-1472E5747B9A}"/>
                  </a:ext>
                </a:extLst>
              </p:cNvPr>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01;p35">
                <a:extLst>
                  <a:ext uri="{FF2B5EF4-FFF2-40B4-BE49-F238E27FC236}">
                    <a16:creationId xmlns:a16="http://schemas.microsoft.com/office/drawing/2014/main" id="{5BFBE618-4DDB-8C99-AF88-1703B8157DE0}"/>
                  </a:ext>
                </a:extLst>
              </p:cNvPr>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02;p35">
                <a:extLst>
                  <a:ext uri="{FF2B5EF4-FFF2-40B4-BE49-F238E27FC236}">
                    <a16:creationId xmlns:a16="http://schemas.microsoft.com/office/drawing/2014/main" id="{808D12FE-9F40-5A0E-0170-223060912618}"/>
                  </a:ext>
                </a:extLst>
              </p:cNvPr>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03;p35">
                <a:extLst>
                  <a:ext uri="{FF2B5EF4-FFF2-40B4-BE49-F238E27FC236}">
                    <a16:creationId xmlns:a16="http://schemas.microsoft.com/office/drawing/2014/main" id="{99D4FC45-F2B0-72AF-2105-834C4B9900DB}"/>
                  </a:ext>
                </a:extLst>
              </p:cNvPr>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04;p35">
                <a:extLst>
                  <a:ext uri="{FF2B5EF4-FFF2-40B4-BE49-F238E27FC236}">
                    <a16:creationId xmlns:a16="http://schemas.microsoft.com/office/drawing/2014/main" id="{68CC241B-F457-FF22-408A-2C9A1F33D523}"/>
                  </a:ext>
                </a:extLst>
              </p:cNvPr>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05;p35">
                <a:extLst>
                  <a:ext uri="{FF2B5EF4-FFF2-40B4-BE49-F238E27FC236}">
                    <a16:creationId xmlns:a16="http://schemas.microsoft.com/office/drawing/2014/main" id="{9305DCD0-780F-EBF9-EB4B-CEF7CE49D9EE}"/>
                  </a:ext>
                </a:extLst>
              </p:cNvPr>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06;p35">
                <a:extLst>
                  <a:ext uri="{FF2B5EF4-FFF2-40B4-BE49-F238E27FC236}">
                    <a16:creationId xmlns:a16="http://schemas.microsoft.com/office/drawing/2014/main" id="{332B8E9A-26A1-8A13-BECC-2B95CACB9B76}"/>
                  </a:ext>
                </a:extLst>
              </p:cNvPr>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07;p35">
                <a:extLst>
                  <a:ext uri="{FF2B5EF4-FFF2-40B4-BE49-F238E27FC236}">
                    <a16:creationId xmlns:a16="http://schemas.microsoft.com/office/drawing/2014/main" id="{6D3EB8D4-521F-3775-D409-1B4E40B65EEE}"/>
                  </a:ext>
                </a:extLst>
              </p:cNvPr>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08;p35">
                <a:extLst>
                  <a:ext uri="{FF2B5EF4-FFF2-40B4-BE49-F238E27FC236}">
                    <a16:creationId xmlns:a16="http://schemas.microsoft.com/office/drawing/2014/main" id="{00C94478-296B-2F73-D754-7B41877242E8}"/>
                  </a:ext>
                </a:extLst>
              </p:cNvPr>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09;p35">
                <a:extLst>
                  <a:ext uri="{FF2B5EF4-FFF2-40B4-BE49-F238E27FC236}">
                    <a16:creationId xmlns:a16="http://schemas.microsoft.com/office/drawing/2014/main" id="{7F19D605-3036-8BFB-B3F5-01568691D573}"/>
                  </a:ext>
                </a:extLst>
              </p:cNvPr>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10;p35">
                <a:extLst>
                  <a:ext uri="{FF2B5EF4-FFF2-40B4-BE49-F238E27FC236}">
                    <a16:creationId xmlns:a16="http://schemas.microsoft.com/office/drawing/2014/main" id="{E09AAE12-9778-37FE-4A02-4300DFA447BB}"/>
                  </a:ext>
                </a:extLst>
              </p:cNvPr>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11;p35">
                <a:extLst>
                  <a:ext uri="{FF2B5EF4-FFF2-40B4-BE49-F238E27FC236}">
                    <a16:creationId xmlns:a16="http://schemas.microsoft.com/office/drawing/2014/main" id="{52FDE5D8-DE79-6F57-3392-68BB216FD62E}"/>
                  </a:ext>
                </a:extLst>
              </p:cNvPr>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12;p35">
                <a:extLst>
                  <a:ext uri="{FF2B5EF4-FFF2-40B4-BE49-F238E27FC236}">
                    <a16:creationId xmlns:a16="http://schemas.microsoft.com/office/drawing/2014/main" id="{32CBCD77-FF06-55CC-5AB9-41F11E9C012B}"/>
                  </a:ext>
                </a:extLst>
              </p:cNvPr>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13;p35">
                <a:extLst>
                  <a:ext uri="{FF2B5EF4-FFF2-40B4-BE49-F238E27FC236}">
                    <a16:creationId xmlns:a16="http://schemas.microsoft.com/office/drawing/2014/main" id="{C3D85742-427F-82E4-CDD1-3CDF5FDEAF08}"/>
                  </a:ext>
                </a:extLst>
              </p:cNvPr>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14;p35">
                <a:extLst>
                  <a:ext uri="{FF2B5EF4-FFF2-40B4-BE49-F238E27FC236}">
                    <a16:creationId xmlns:a16="http://schemas.microsoft.com/office/drawing/2014/main" id="{BB8C067E-CCE3-EE65-E528-8BB5DB70F84F}"/>
                  </a:ext>
                </a:extLst>
              </p:cNvPr>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15;p35">
                <a:extLst>
                  <a:ext uri="{FF2B5EF4-FFF2-40B4-BE49-F238E27FC236}">
                    <a16:creationId xmlns:a16="http://schemas.microsoft.com/office/drawing/2014/main" id="{C5EEA7F1-8981-1AF2-7F3E-2BC9A6F66A0C}"/>
                  </a:ext>
                </a:extLst>
              </p:cNvPr>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16;p35">
                <a:extLst>
                  <a:ext uri="{FF2B5EF4-FFF2-40B4-BE49-F238E27FC236}">
                    <a16:creationId xmlns:a16="http://schemas.microsoft.com/office/drawing/2014/main" id="{C36CC09D-12E6-3AB1-710D-D565CB026996}"/>
                  </a:ext>
                </a:extLst>
              </p:cNvPr>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17;p35">
                <a:extLst>
                  <a:ext uri="{FF2B5EF4-FFF2-40B4-BE49-F238E27FC236}">
                    <a16:creationId xmlns:a16="http://schemas.microsoft.com/office/drawing/2014/main" id="{07961BF5-8359-2653-2A57-2A61DC82439C}"/>
                  </a:ext>
                </a:extLst>
              </p:cNvPr>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8;p35">
                <a:extLst>
                  <a:ext uri="{FF2B5EF4-FFF2-40B4-BE49-F238E27FC236}">
                    <a16:creationId xmlns:a16="http://schemas.microsoft.com/office/drawing/2014/main" id="{149F9825-C57A-CDF1-7669-4A6916192081}"/>
                  </a:ext>
                </a:extLst>
              </p:cNvPr>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19;p35">
                <a:extLst>
                  <a:ext uri="{FF2B5EF4-FFF2-40B4-BE49-F238E27FC236}">
                    <a16:creationId xmlns:a16="http://schemas.microsoft.com/office/drawing/2014/main" id="{E1502CE2-11BD-30C2-E796-26ECB468ACD1}"/>
                  </a:ext>
                </a:extLst>
              </p:cNvPr>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20;p35">
                <a:extLst>
                  <a:ext uri="{FF2B5EF4-FFF2-40B4-BE49-F238E27FC236}">
                    <a16:creationId xmlns:a16="http://schemas.microsoft.com/office/drawing/2014/main" id="{916E7D90-51E9-83F7-3EB0-1D3DC395DB1A}"/>
                  </a:ext>
                </a:extLst>
              </p:cNvPr>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21;p35">
                <a:extLst>
                  <a:ext uri="{FF2B5EF4-FFF2-40B4-BE49-F238E27FC236}">
                    <a16:creationId xmlns:a16="http://schemas.microsoft.com/office/drawing/2014/main" id="{66C1CD79-BA9E-9248-493B-769A2B98114A}"/>
                  </a:ext>
                </a:extLst>
              </p:cNvPr>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22;p35">
                <a:extLst>
                  <a:ext uri="{FF2B5EF4-FFF2-40B4-BE49-F238E27FC236}">
                    <a16:creationId xmlns:a16="http://schemas.microsoft.com/office/drawing/2014/main" id="{8D1F987B-C303-1995-EE20-8B04C7E3864A}"/>
                  </a:ext>
                </a:extLst>
              </p:cNvPr>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23;p35">
                <a:extLst>
                  <a:ext uri="{FF2B5EF4-FFF2-40B4-BE49-F238E27FC236}">
                    <a16:creationId xmlns:a16="http://schemas.microsoft.com/office/drawing/2014/main" id="{5CCAEC2E-CBA0-CE66-BF41-BE824F98BA43}"/>
                  </a:ext>
                </a:extLst>
              </p:cNvPr>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24;p35">
                <a:extLst>
                  <a:ext uri="{FF2B5EF4-FFF2-40B4-BE49-F238E27FC236}">
                    <a16:creationId xmlns:a16="http://schemas.microsoft.com/office/drawing/2014/main" id="{37A51DE1-F9FF-C194-6253-269E96787313}"/>
                  </a:ext>
                </a:extLst>
              </p:cNvPr>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25;p35">
                <a:extLst>
                  <a:ext uri="{FF2B5EF4-FFF2-40B4-BE49-F238E27FC236}">
                    <a16:creationId xmlns:a16="http://schemas.microsoft.com/office/drawing/2014/main" id="{ED88CD17-A529-8DEE-0BDC-BF8BD6CE9404}"/>
                  </a:ext>
                </a:extLst>
              </p:cNvPr>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026;p35">
                <a:extLst>
                  <a:ext uri="{FF2B5EF4-FFF2-40B4-BE49-F238E27FC236}">
                    <a16:creationId xmlns:a16="http://schemas.microsoft.com/office/drawing/2014/main" id="{B43D9692-C886-A95E-F2A2-64854A6E03F4}"/>
                  </a:ext>
                </a:extLst>
              </p:cNvPr>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027;p35">
                <a:extLst>
                  <a:ext uri="{FF2B5EF4-FFF2-40B4-BE49-F238E27FC236}">
                    <a16:creationId xmlns:a16="http://schemas.microsoft.com/office/drawing/2014/main" id="{B83F14E5-6425-5D03-0BC6-01CD450B587C}"/>
                  </a:ext>
                </a:extLst>
              </p:cNvPr>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028;p35">
                <a:extLst>
                  <a:ext uri="{FF2B5EF4-FFF2-40B4-BE49-F238E27FC236}">
                    <a16:creationId xmlns:a16="http://schemas.microsoft.com/office/drawing/2014/main" id="{BD0BD9A6-D3AA-7CE9-A70D-9E5146E4C0FA}"/>
                  </a:ext>
                </a:extLst>
              </p:cNvPr>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029;p35">
                <a:extLst>
                  <a:ext uri="{FF2B5EF4-FFF2-40B4-BE49-F238E27FC236}">
                    <a16:creationId xmlns:a16="http://schemas.microsoft.com/office/drawing/2014/main" id="{9778D923-CB37-506E-DAF6-CBA5B58A7DD0}"/>
                  </a:ext>
                </a:extLst>
              </p:cNvPr>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1030;p35">
              <a:extLst>
                <a:ext uri="{FF2B5EF4-FFF2-40B4-BE49-F238E27FC236}">
                  <a16:creationId xmlns:a16="http://schemas.microsoft.com/office/drawing/2014/main" id="{0EC1BC2C-71F3-86C2-B03B-C2DE57C7EE88}"/>
                </a:ext>
              </a:extLst>
            </p:cNvPr>
            <p:cNvGrpSpPr/>
            <p:nvPr/>
          </p:nvGrpSpPr>
          <p:grpSpPr>
            <a:xfrm>
              <a:off x="7429496" y="661136"/>
              <a:ext cx="928597" cy="953998"/>
              <a:chOff x="777043" y="2258113"/>
              <a:chExt cx="819663" cy="842085"/>
            </a:xfrm>
          </p:grpSpPr>
          <p:sp>
            <p:nvSpPr>
              <p:cNvPr id="28" name="Google Shape;1031;p35">
                <a:extLst>
                  <a:ext uri="{FF2B5EF4-FFF2-40B4-BE49-F238E27FC236}">
                    <a16:creationId xmlns:a16="http://schemas.microsoft.com/office/drawing/2014/main" id="{81282E4E-4AAC-B669-094E-C2DCA9FBACA8}"/>
                  </a:ext>
                </a:extLst>
              </p:cNvPr>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9" name="Google Shape;1032;p35">
                <a:extLst>
                  <a:ext uri="{FF2B5EF4-FFF2-40B4-BE49-F238E27FC236}">
                    <a16:creationId xmlns:a16="http://schemas.microsoft.com/office/drawing/2014/main" id="{A353FA04-9F92-DDC0-04BD-C418B24DE7BA}"/>
                  </a:ext>
                </a:extLst>
              </p:cNvPr>
              <p:cNvCxnSpPr/>
              <p:nvPr/>
            </p:nvCxnSpPr>
            <p:spPr>
              <a:xfrm>
                <a:off x="1263102" y="2750450"/>
                <a:ext cx="79800" cy="83100"/>
              </a:xfrm>
              <a:prstGeom prst="straightConnector1">
                <a:avLst/>
              </a:prstGeom>
              <a:noFill/>
              <a:ln>
                <a:noFill/>
              </a:ln>
            </p:spPr>
          </p:cxnSp>
          <p:sp>
            <p:nvSpPr>
              <p:cNvPr id="30" name="Google Shape;1033;p35">
                <a:extLst>
                  <a:ext uri="{FF2B5EF4-FFF2-40B4-BE49-F238E27FC236}">
                    <a16:creationId xmlns:a16="http://schemas.microsoft.com/office/drawing/2014/main" id="{EE7A7C6E-8681-146C-1435-78CA2F39B955}"/>
                  </a:ext>
                </a:extLst>
              </p:cNvPr>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34;p35">
                <a:extLst>
                  <a:ext uri="{FF2B5EF4-FFF2-40B4-BE49-F238E27FC236}">
                    <a16:creationId xmlns:a16="http://schemas.microsoft.com/office/drawing/2014/main" id="{96AA5EB4-1C3F-CDA8-DB7C-0E6864FCDC7F}"/>
                  </a:ext>
                </a:extLst>
              </p:cNvPr>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35;p35">
                <a:extLst>
                  <a:ext uri="{FF2B5EF4-FFF2-40B4-BE49-F238E27FC236}">
                    <a16:creationId xmlns:a16="http://schemas.microsoft.com/office/drawing/2014/main" id="{4CDCDA04-6DB1-61F4-060B-2FA7E5CF6C86}"/>
                  </a:ext>
                </a:extLst>
              </p:cNvPr>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36;p35">
                <a:extLst>
                  <a:ext uri="{FF2B5EF4-FFF2-40B4-BE49-F238E27FC236}">
                    <a16:creationId xmlns:a16="http://schemas.microsoft.com/office/drawing/2014/main" id="{C2A6664E-612C-FFC7-0F79-454A5BCF4CF4}"/>
                  </a:ext>
                </a:extLst>
              </p:cNvPr>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37;p35">
                <a:extLst>
                  <a:ext uri="{FF2B5EF4-FFF2-40B4-BE49-F238E27FC236}">
                    <a16:creationId xmlns:a16="http://schemas.microsoft.com/office/drawing/2014/main" id="{D271DAE3-9343-59EB-29C1-A27692A2A1F3}"/>
                  </a:ext>
                </a:extLst>
              </p:cNvPr>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38;p35">
                <a:extLst>
                  <a:ext uri="{FF2B5EF4-FFF2-40B4-BE49-F238E27FC236}">
                    <a16:creationId xmlns:a16="http://schemas.microsoft.com/office/drawing/2014/main" id="{88AB1EC8-C3E6-8590-50E2-00032F60E531}"/>
                  </a:ext>
                </a:extLst>
              </p:cNvPr>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39;p35">
                <a:extLst>
                  <a:ext uri="{FF2B5EF4-FFF2-40B4-BE49-F238E27FC236}">
                    <a16:creationId xmlns:a16="http://schemas.microsoft.com/office/drawing/2014/main" id="{F9D6A1C6-0E8D-C894-1712-E8F7DDA3214A}"/>
                  </a:ext>
                </a:extLst>
              </p:cNvPr>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Google Shape;1040;p35">
              <a:extLst>
                <a:ext uri="{FF2B5EF4-FFF2-40B4-BE49-F238E27FC236}">
                  <a16:creationId xmlns:a16="http://schemas.microsoft.com/office/drawing/2014/main" id="{116E431F-5EA7-996D-59B3-CBF9E6AFA72A}"/>
                </a:ext>
              </a:extLst>
            </p:cNvPr>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41;p35">
              <a:extLst>
                <a:ext uri="{FF2B5EF4-FFF2-40B4-BE49-F238E27FC236}">
                  <a16:creationId xmlns:a16="http://schemas.microsoft.com/office/drawing/2014/main" id="{DD2EE9CB-F7F4-4847-B69C-F509CAB4C02B}"/>
                </a:ext>
              </a:extLst>
            </p:cNvPr>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 name="Google Shape;1042;p35">
              <a:extLst>
                <a:ext uri="{FF2B5EF4-FFF2-40B4-BE49-F238E27FC236}">
                  <a16:creationId xmlns:a16="http://schemas.microsoft.com/office/drawing/2014/main" id="{CC41B472-12F7-0B09-186A-A714ADC33AC0}"/>
                </a:ext>
              </a:extLst>
            </p:cNvPr>
            <p:cNvGrpSpPr/>
            <p:nvPr/>
          </p:nvGrpSpPr>
          <p:grpSpPr>
            <a:xfrm>
              <a:off x="5755594" y="2823602"/>
              <a:ext cx="415198" cy="415198"/>
              <a:chOff x="1404969" y="1106377"/>
              <a:chExt cx="415198" cy="415198"/>
            </a:xfrm>
          </p:grpSpPr>
          <p:sp>
            <p:nvSpPr>
              <p:cNvPr id="26" name="Google Shape;1043;p35">
                <a:extLst>
                  <a:ext uri="{FF2B5EF4-FFF2-40B4-BE49-F238E27FC236}">
                    <a16:creationId xmlns:a16="http://schemas.microsoft.com/office/drawing/2014/main" id="{D35E2105-8006-45A0-8F4B-9BB900828C5E}"/>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44;p35">
                <a:extLst>
                  <a:ext uri="{FF2B5EF4-FFF2-40B4-BE49-F238E27FC236}">
                    <a16:creationId xmlns:a16="http://schemas.microsoft.com/office/drawing/2014/main" id="{44E37406-4B06-3237-639C-747A08BC9B9F}"/>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045;p35">
              <a:extLst>
                <a:ext uri="{FF2B5EF4-FFF2-40B4-BE49-F238E27FC236}">
                  <a16:creationId xmlns:a16="http://schemas.microsoft.com/office/drawing/2014/main" id="{20221D47-F69B-1C48-984E-2FD2FEA39BF4}"/>
                </a:ext>
              </a:extLst>
            </p:cNvPr>
            <p:cNvGrpSpPr/>
            <p:nvPr/>
          </p:nvGrpSpPr>
          <p:grpSpPr>
            <a:xfrm>
              <a:off x="6293473" y="2569111"/>
              <a:ext cx="653332" cy="924225"/>
              <a:chOff x="6000261" y="1225220"/>
              <a:chExt cx="627600" cy="887824"/>
            </a:xfrm>
          </p:grpSpPr>
          <p:sp>
            <p:nvSpPr>
              <p:cNvPr id="13" name="Google Shape;1046;p35">
                <a:extLst>
                  <a:ext uri="{FF2B5EF4-FFF2-40B4-BE49-F238E27FC236}">
                    <a16:creationId xmlns:a16="http://schemas.microsoft.com/office/drawing/2014/main" id="{3A431793-DE9E-1BA0-7689-8381A5997423}"/>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47;p35">
                <a:extLst>
                  <a:ext uri="{FF2B5EF4-FFF2-40B4-BE49-F238E27FC236}">
                    <a16:creationId xmlns:a16="http://schemas.microsoft.com/office/drawing/2014/main" id="{D5CEEFE6-FBA8-31DF-AEB8-DCB3A150F925}"/>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48;p35">
                <a:extLst>
                  <a:ext uri="{FF2B5EF4-FFF2-40B4-BE49-F238E27FC236}">
                    <a16:creationId xmlns:a16="http://schemas.microsoft.com/office/drawing/2014/main" id="{1F11D4C8-4835-656D-3245-D2DFD8114298}"/>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49;p35">
                <a:extLst>
                  <a:ext uri="{FF2B5EF4-FFF2-40B4-BE49-F238E27FC236}">
                    <a16:creationId xmlns:a16="http://schemas.microsoft.com/office/drawing/2014/main" id="{5B00E686-F962-0B9E-DDF4-7260E06D935B}"/>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0;p35">
                <a:extLst>
                  <a:ext uri="{FF2B5EF4-FFF2-40B4-BE49-F238E27FC236}">
                    <a16:creationId xmlns:a16="http://schemas.microsoft.com/office/drawing/2014/main" id="{DC90D69A-6676-E36A-A07B-681976E91BC5}"/>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1;p35">
                <a:extLst>
                  <a:ext uri="{FF2B5EF4-FFF2-40B4-BE49-F238E27FC236}">
                    <a16:creationId xmlns:a16="http://schemas.microsoft.com/office/drawing/2014/main" id="{DA2552D5-F155-E27E-8FC0-02A7138B6930}"/>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52;p35">
                <a:extLst>
                  <a:ext uri="{FF2B5EF4-FFF2-40B4-BE49-F238E27FC236}">
                    <a16:creationId xmlns:a16="http://schemas.microsoft.com/office/drawing/2014/main" id="{37BFCEFD-EB43-14B8-0256-06330104E78D}"/>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53;p35">
                <a:extLst>
                  <a:ext uri="{FF2B5EF4-FFF2-40B4-BE49-F238E27FC236}">
                    <a16:creationId xmlns:a16="http://schemas.microsoft.com/office/drawing/2014/main" id="{480573AD-2DC9-129C-78DD-AE476E05F6AA}"/>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54;p35">
                <a:extLst>
                  <a:ext uri="{FF2B5EF4-FFF2-40B4-BE49-F238E27FC236}">
                    <a16:creationId xmlns:a16="http://schemas.microsoft.com/office/drawing/2014/main" id="{3B97FF51-22E6-58C0-5DD3-CFC223CC5E4A}"/>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55;p35">
                <a:extLst>
                  <a:ext uri="{FF2B5EF4-FFF2-40B4-BE49-F238E27FC236}">
                    <a16:creationId xmlns:a16="http://schemas.microsoft.com/office/drawing/2014/main" id="{B923C484-3295-9DAD-435E-C3DEC06C75D7}"/>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56;p35">
                <a:extLst>
                  <a:ext uri="{FF2B5EF4-FFF2-40B4-BE49-F238E27FC236}">
                    <a16:creationId xmlns:a16="http://schemas.microsoft.com/office/drawing/2014/main" id="{4B945C25-CD8D-8A48-4361-D0AF07C024FE}"/>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57;p35">
                <a:extLst>
                  <a:ext uri="{FF2B5EF4-FFF2-40B4-BE49-F238E27FC236}">
                    <a16:creationId xmlns:a16="http://schemas.microsoft.com/office/drawing/2014/main" id="{378C5D4C-CE8A-9CC8-4361-77BDCE81D407}"/>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58;p35">
                <a:extLst>
                  <a:ext uri="{FF2B5EF4-FFF2-40B4-BE49-F238E27FC236}">
                    <a16:creationId xmlns:a16="http://schemas.microsoft.com/office/drawing/2014/main" id="{CD11BA89-69A4-6A3E-116E-0EE68EE278A7}"/>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292580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 does students with fewer absences generally have a higher average GPA?</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pic>
        <p:nvPicPr>
          <p:cNvPr id="4" name="Picture 3" descr="A black background with colorful text&#10;&#10;Description automatically generated">
            <a:extLst>
              <a:ext uri="{FF2B5EF4-FFF2-40B4-BE49-F238E27FC236}">
                <a16:creationId xmlns:a16="http://schemas.microsoft.com/office/drawing/2014/main" id="{E775FF53-06C9-73B1-4D58-6C640BE027B0}"/>
              </a:ext>
            </a:extLst>
          </p:cNvPr>
          <p:cNvPicPr>
            <a:picLocks noChangeAspect="1"/>
          </p:cNvPicPr>
          <p:nvPr/>
        </p:nvPicPr>
        <p:blipFill>
          <a:blip r:embed="rId3"/>
          <a:stretch>
            <a:fillRect/>
          </a:stretch>
        </p:blipFill>
        <p:spPr>
          <a:xfrm>
            <a:off x="573102" y="2717321"/>
            <a:ext cx="4534668" cy="1322472"/>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6C024BFF-2169-8BF0-F15D-551F6F27E392}"/>
              </a:ext>
            </a:extLst>
          </p:cNvPr>
          <p:cNvPicPr>
            <a:picLocks noChangeAspect="1"/>
          </p:cNvPicPr>
          <p:nvPr/>
        </p:nvPicPr>
        <p:blipFill>
          <a:blip r:embed="rId4"/>
          <a:stretch>
            <a:fillRect/>
          </a:stretch>
        </p:blipFill>
        <p:spPr>
          <a:xfrm>
            <a:off x="573102" y="1343089"/>
            <a:ext cx="4534668" cy="1312562"/>
          </a:xfrm>
          <a:prstGeom prst="rect">
            <a:avLst/>
          </a:prstGeom>
        </p:spPr>
      </p:pic>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5305245" y="2207077"/>
            <a:ext cx="3657600" cy="897147"/>
          </a:xfrm>
          <a:prstGeom prst="rect">
            <a:avLst/>
          </a:prstGeom>
        </p:spPr>
        <p:txBody>
          <a:bodyPr spcFirstLastPara="1" wrap="square" lIns="91425" tIns="91425" rIns="91425" bIns="91425" anchor="t" anchorCtr="0">
            <a:noAutofit/>
          </a:bodyPr>
          <a:lstStyle/>
          <a:p>
            <a:pPr algn="ctr"/>
            <a:r>
              <a:rPr lang="en-US" dirty="0"/>
              <a:t>strong negative correlation indicates that when the absences rate increases the GPA decrease</a:t>
            </a:r>
          </a:p>
        </p:txBody>
      </p:sp>
    </p:spTree>
    <p:extLst>
      <p:ext uri="{BB962C8B-B14F-4D97-AF65-F5344CB8AC3E}">
        <p14:creationId xmlns:p14="http://schemas.microsoft.com/office/powerpoint/2010/main" val="402589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students absences &gt; 20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5305244" y="2207077"/>
            <a:ext cx="3838755" cy="897147"/>
          </a:xfrm>
          <a:prstGeom prst="rect">
            <a:avLst/>
          </a:prstGeom>
        </p:spPr>
        <p:txBody>
          <a:bodyPr spcFirstLastPara="1" wrap="square" lIns="91425" tIns="91425" rIns="91425" bIns="91425" anchor="t" anchorCtr="0">
            <a:noAutofit/>
          </a:bodyPr>
          <a:lstStyle/>
          <a:p>
            <a:pPr algn="ctr"/>
            <a:r>
              <a:rPr lang="en-US" dirty="0"/>
              <a:t>these students should decrease their absence rate to increase their academic performance</a:t>
            </a:r>
          </a:p>
        </p:txBody>
      </p:sp>
      <p:pic>
        <p:nvPicPr>
          <p:cNvPr id="3" name="Picture 2" descr="A screenshot of a computer&#10;&#10;Description automatically generated">
            <a:extLst>
              <a:ext uri="{FF2B5EF4-FFF2-40B4-BE49-F238E27FC236}">
                <a16:creationId xmlns:a16="http://schemas.microsoft.com/office/drawing/2014/main" id="{3811B283-4574-9D75-43EB-58AB3B1F8D63}"/>
              </a:ext>
            </a:extLst>
          </p:cNvPr>
          <p:cNvPicPr>
            <a:picLocks noChangeAspect="1"/>
          </p:cNvPicPr>
          <p:nvPr/>
        </p:nvPicPr>
        <p:blipFill>
          <a:blip r:embed="rId3"/>
          <a:stretch>
            <a:fillRect/>
          </a:stretch>
        </p:blipFill>
        <p:spPr>
          <a:xfrm>
            <a:off x="327805" y="1419289"/>
            <a:ext cx="5193101" cy="3239292"/>
          </a:xfrm>
          <a:prstGeom prst="rect">
            <a:avLst/>
          </a:prstGeom>
        </p:spPr>
      </p:pic>
    </p:spTree>
    <p:extLst>
      <p:ext uri="{BB962C8B-B14F-4D97-AF65-F5344CB8AC3E}">
        <p14:creationId xmlns:p14="http://schemas.microsoft.com/office/powerpoint/2010/main" val="2491335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2)  average study hours by age group</a:t>
            </a:r>
            <a:br>
              <a:rPr lang="en-US" b="0" dirty="0">
                <a:solidFill>
                  <a:srgbClr val="D4D4D4"/>
                </a:solidFill>
                <a:effectLst/>
                <a:highlight>
                  <a:srgbClr val="1E1E1E"/>
                </a:highlight>
                <a:latin typeface="Menlo" panose="020B0609030804020204" pitchFamily="49" charset="0"/>
              </a:rPr>
            </a:b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2445588" y="3830993"/>
            <a:ext cx="4252823" cy="1134900"/>
          </a:xfrm>
          <a:prstGeom prst="rect">
            <a:avLst/>
          </a:prstGeom>
        </p:spPr>
        <p:txBody>
          <a:bodyPr spcFirstLastPara="1" wrap="square" lIns="91425" tIns="91425" rIns="91425" bIns="91425" anchor="t" anchorCtr="0">
            <a:noAutofit/>
          </a:bodyPr>
          <a:lstStyle/>
          <a:p>
            <a:pPr algn="ctr"/>
            <a:r>
              <a:rPr lang="en-US" dirty="0"/>
              <a:t>age does not appear to have a significant effect on weekly study time.</a:t>
            </a:r>
          </a:p>
        </p:txBody>
      </p:sp>
      <p:pic>
        <p:nvPicPr>
          <p:cNvPr id="4" name="Picture 3" descr="A screen shot of a computer&#10;&#10;Description automatically generated">
            <a:extLst>
              <a:ext uri="{FF2B5EF4-FFF2-40B4-BE49-F238E27FC236}">
                <a16:creationId xmlns:a16="http://schemas.microsoft.com/office/drawing/2014/main" id="{EB6753AE-F16F-184C-0620-3C5AA07C15BC}"/>
              </a:ext>
            </a:extLst>
          </p:cNvPr>
          <p:cNvPicPr>
            <a:picLocks noChangeAspect="1"/>
          </p:cNvPicPr>
          <p:nvPr/>
        </p:nvPicPr>
        <p:blipFill>
          <a:blip r:embed="rId4"/>
          <a:stretch>
            <a:fillRect/>
          </a:stretch>
        </p:blipFill>
        <p:spPr>
          <a:xfrm>
            <a:off x="1619877" y="1080519"/>
            <a:ext cx="5904246" cy="2405165"/>
          </a:xfrm>
          <a:prstGeom prst="rect">
            <a:avLst/>
          </a:prstGeom>
        </p:spPr>
      </p:pic>
    </p:spTree>
    <p:extLst>
      <p:ext uri="{BB962C8B-B14F-4D97-AF65-F5344CB8AC3E}">
        <p14:creationId xmlns:p14="http://schemas.microsoft.com/office/powerpoint/2010/main" val="3324550891"/>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3) Does ethnicity affect GPA</a:t>
            </a:r>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2445588" y="4008600"/>
            <a:ext cx="4252823" cy="1134900"/>
          </a:xfrm>
          <a:prstGeom prst="rect">
            <a:avLst/>
          </a:prstGeom>
        </p:spPr>
        <p:txBody>
          <a:bodyPr spcFirstLastPara="1" wrap="square" lIns="91425" tIns="91425" rIns="91425" bIns="91425" anchor="t" anchorCtr="0">
            <a:noAutofit/>
          </a:bodyPr>
          <a:lstStyle/>
          <a:p>
            <a:pPr algn="ctr"/>
            <a:r>
              <a:rPr lang="en-US" dirty="0"/>
              <a:t>ethnicity group does not appear to have a significant effect on </a:t>
            </a:r>
            <a:r>
              <a:rPr lang="en-US" dirty="0" err="1"/>
              <a:t>gpa</a:t>
            </a:r>
            <a:r>
              <a:rPr lang="en-US" dirty="0"/>
              <a:t>.</a:t>
            </a:r>
          </a:p>
        </p:txBody>
      </p:sp>
      <p:pic>
        <p:nvPicPr>
          <p:cNvPr id="3" name="Picture 2" descr="A screen shot of a computer program&#10;&#10;Description automatically generated">
            <a:extLst>
              <a:ext uri="{FF2B5EF4-FFF2-40B4-BE49-F238E27FC236}">
                <a16:creationId xmlns:a16="http://schemas.microsoft.com/office/drawing/2014/main" id="{A07CFE9D-7403-A80A-6EDA-1C918DBCA783}"/>
              </a:ext>
            </a:extLst>
          </p:cNvPr>
          <p:cNvPicPr>
            <a:picLocks noChangeAspect="1"/>
          </p:cNvPicPr>
          <p:nvPr/>
        </p:nvPicPr>
        <p:blipFill>
          <a:blip r:embed="rId4"/>
          <a:stretch>
            <a:fillRect/>
          </a:stretch>
        </p:blipFill>
        <p:spPr>
          <a:xfrm>
            <a:off x="1406293" y="1015801"/>
            <a:ext cx="6037617" cy="2815192"/>
          </a:xfrm>
          <a:prstGeom prst="rect">
            <a:avLst/>
          </a:prstGeom>
        </p:spPr>
      </p:pic>
    </p:spTree>
    <p:extLst>
      <p:ext uri="{BB962C8B-B14F-4D97-AF65-F5344CB8AC3E}">
        <p14:creationId xmlns:p14="http://schemas.microsoft.com/office/powerpoint/2010/main" val="2928767185"/>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4) Is there relationship between tutoring and </a:t>
            </a:r>
            <a:r>
              <a:rPr lang="en-US" dirty="0" err="1"/>
              <a:t>gpa</a:t>
            </a:r>
            <a:r>
              <a:rPr lang="en-US" dirty="0"/>
              <a:t> </a:t>
            </a:r>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1656271" y="4189472"/>
            <a:ext cx="5831456" cy="641789"/>
          </a:xfrm>
          <a:prstGeom prst="rect">
            <a:avLst/>
          </a:prstGeom>
        </p:spPr>
        <p:txBody>
          <a:bodyPr spcFirstLastPara="1" wrap="square" lIns="91425" tIns="91425" rIns="91425" bIns="91425" anchor="t" anchorCtr="0">
            <a:noAutofit/>
          </a:bodyPr>
          <a:lstStyle/>
          <a:p>
            <a:pPr algn="ctr"/>
            <a:r>
              <a:rPr lang="en-US" dirty="0"/>
              <a:t>while there is a slight tendency for students with tutoring to have higher GPAs, the relationship is not very strong.</a:t>
            </a:r>
          </a:p>
        </p:txBody>
      </p:sp>
      <p:pic>
        <p:nvPicPr>
          <p:cNvPr id="4" name="Picture 3" descr="A screen shot of a computer program&#10;&#10;Description automatically generated">
            <a:extLst>
              <a:ext uri="{FF2B5EF4-FFF2-40B4-BE49-F238E27FC236}">
                <a16:creationId xmlns:a16="http://schemas.microsoft.com/office/drawing/2014/main" id="{99A8B322-41C6-8DE6-8587-E01AFED4CF03}"/>
              </a:ext>
            </a:extLst>
          </p:cNvPr>
          <p:cNvPicPr>
            <a:picLocks noChangeAspect="1"/>
          </p:cNvPicPr>
          <p:nvPr/>
        </p:nvPicPr>
        <p:blipFill>
          <a:blip r:embed="rId4"/>
          <a:stretch>
            <a:fillRect/>
          </a:stretch>
        </p:blipFill>
        <p:spPr>
          <a:xfrm>
            <a:off x="1807456" y="1319312"/>
            <a:ext cx="5529087" cy="2645874"/>
          </a:xfrm>
          <a:prstGeom prst="rect">
            <a:avLst/>
          </a:prstGeom>
        </p:spPr>
      </p:pic>
    </p:spTree>
    <p:extLst>
      <p:ext uri="{BB962C8B-B14F-4D97-AF65-F5344CB8AC3E}">
        <p14:creationId xmlns:p14="http://schemas.microsoft.com/office/powerpoint/2010/main" val="3601273987"/>
      </p:ext>
    </p:extLst>
  </p:cSld>
  <p:clrMapOvr>
    <a:overrideClrMapping bg1="lt1" tx1="dk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5) Does Sports Involvement affect Academic Performance</a:t>
            </a:r>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1194759" y="3827163"/>
            <a:ext cx="6754482" cy="641789"/>
          </a:xfrm>
          <a:prstGeom prst="rect">
            <a:avLst/>
          </a:prstGeom>
        </p:spPr>
        <p:txBody>
          <a:bodyPr spcFirstLastPara="1" wrap="square" lIns="91425" tIns="91425" rIns="91425" bIns="91425" anchor="t" anchorCtr="0">
            <a:noAutofit/>
          </a:bodyPr>
          <a:lstStyle/>
          <a:p>
            <a:pPr algn="ctr"/>
            <a:r>
              <a:rPr lang="en-US" dirty="0"/>
              <a:t>The analysis indicates that while there is a statistically significant difference in GPA between students who participate in sports and those who do not, the practical significance of this difference is relatively small, and the relation is not strong </a:t>
            </a:r>
          </a:p>
        </p:txBody>
      </p:sp>
      <p:pic>
        <p:nvPicPr>
          <p:cNvPr id="3" name="Picture 2" descr="A screen shot of a computer program&#10;&#10;Description automatically generated">
            <a:extLst>
              <a:ext uri="{FF2B5EF4-FFF2-40B4-BE49-F238E27FC236}">
                <a16:creationId xmlns:a16="http://schemas.microsoft.com/office/drawing/2014/main" id="{F37AD480-0878-85D1-F846-BC07721D587A}"/>
              </a:ext>
            </a:extLst>
          </p:cNvPr>
          <p:cNvPicPr>
            <a:picLocks noChangeAspect="1"/>
          </p:cNvPicPr>
          <p:nvPr/>
        </p:nvPicPr>
        <p:blipFill>
          <a:blip r:embed="rId4"/>
          <a:stretch>
            <a:fillRect/>
          </a:stretch>
        </p:blipFill>
        <p:spPr>
          <a:xfrm>
            <a:off x="166897" y="1467627"/>
            <a:ext cx="4117180" cy="2208245"/>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723AABDC-E0AC-C8C5-A85F-5DCE1BA21EFD}"/>
              </a:ext>
            </a:extLst>
          </p:cNvPr>
          <p:cNvPicPr>
            <a:picLocks noChangeAspect="1"/>
          </p:cNvPicPr>
          <p:nvPr/>
        </p:nvPicPr>
        <p:blipFill>
          <a:blip r:embed="rId5"/>
          <a:stretch>
            <a:fillRect/>
          </a:stretch>
        </p:blipFill>
        <p:spPr>
          <a:xfrm>
            <a:off x="4425102" y="1467627"/>
            <a:ext cx="4534858" cy="2208245"/>
          </a:xfrm>
          <a:prstGeom prst="rect">
            <a:avLst/>
          </a:prstGeom>
        </p:spPr>
      </p:pic>
    </p:spTree>
    <p:extLst>
      <p:ext uri="{BB962C8B-B14F-4D97-AF65-F5344CB8AC3E}">
        <p14:creationId xmlns:p14="http://schemas.microsoft.com/office/powerpoint/2010/main" val="1006034343"/>
      </p:ext>
    </p:extLst>
  </p:cSld>
  <p:clrMapOvr>
    <a:overrideClrMapping bg1="lt1" tx1="dk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6) How many students volunteer?</a:t>
            </a:r>
          </a:p>
        </p:txBody>
      </p:sp>
      <p:pic>
        <p:nvPicPr>
          <p:cNvPr id="4" name="Picture 3" descr="A screenshot of a computer&#10;&#10;Description automatically generated">
            <a:extLst>
              <a:ext uri="{FF2B5EF4-FFF2-40B4-BE49-F238E27FC236}">
                <a16:creationId xmlns:a16="http://schemas.microsoft.com/office/drawing/2014/main" id="{EF2922B0-806B-FEDD-D033-4BEDFE833E95}"/>
              </a:ext>
            </a:extLst>
          </p:cNvPr>
          <p:cNvPicPr>
            <a:picLocks noChangeAspect="1"/>
          </p:cNvPicPr>
          <p:nvPr/>
        </p:nvPicPr>
        <p:blipFill>
          <a:blip r:embed="rId4"/>
          <a:stretch>
            <a:fillRect/>
          </a:stretch>
        </p:blipFill>
        <p:spPr>
          <a:xfrm>
            <a:off x="685800" y="1723354"/>
            <a:ext cx="7772400" cy="1354282"/>
          </a:xfrm>
          <a:prstGeom prst="rect">
            <a:avLst/>
          </a:prstGeom>
        </p:spPr>
      </p:pic>
    </p:spTree>
    <p:extLst>
      <p:ext uri="{BB962C8B-B14F-4D97-AF65-F5344CB8AC3E}">
        <p14:creationId xmlns:p14="http://schemas.microsoft.com/office/powerpoint/2010/main" val="2101650236"/>
      </p:ext>
    </p:extLst>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7) Does volunteering affect Academic Performance</a:t>
            </a:r>
          </a:p>
        </p:txBody>
      </p:sp>
      <p:pic>
        <p:nvPicPr>
          <p:cNvPr id="3" name="Picture 2" descr="A screenshot of a computer program&#10;&#10;Description automatically generated">
            <a:extLst>
              <a:ext uri="{FF2B5EF4-FFF2-40B4-BE49-F238E27FC236}">
                <a16:creationId xmlns:a16="http://schemas.microsoft.com/office/drawing/2014/main" id="{B0578FBB-A833-C45D-EF19-20439D31396D}"/>
              </a:ext>
            </a:extLst>
          </p:cNvPr>
          <p:cNvPicPr>
            <a:picLocks noChangeAspect="1"/>
          </p:cNvPicPr>
          <p:nvPr/>
        </p:nvPicPr>
        <p:blipFill>
          <a:blip r:embed="rId4"/>
          <a:stretch>
            <a:fillRect/>
          </a:stretch>
        </p:blipFill>
        <p:spPr>
          <a:xfrm>
            <a:off x="367785" y="1621766"/>
            <a:ext cx="4458529" cy="2797070"/>
          </a:xfrm>
          <a:prstGeom prst="rect">
            <a:avLst/>
          </a:prstGeom>
        </p:spPr>
      </p:pic>
      <p:sp>
        <p:nvSpPr>
          <p:cNvPr id="5" name="Google Shape;902;p34">
            <a:extLst>
              <a:ext uri="{FF2B5EF4-FFF2-40B4-BE49-F238E27FC236}">
                <a16:creationId xmlns:a16="http://schemas.microsoft.com/office/drawing/2014/main" id="{2F8BA83D-9D47-4E34-B5F2-F003F7696007}"/>
              </a:ext>
            </a:extLst>
          </p:cNvPr>
          <p:cNvSpPr txBox="1">
            <a:spLocks/>
          </p:cNvSpPr>
          <p:nvPr/>
        </p:nvSpPr>
        <p:spPr>
          <a:xfrm>
            <a:off x="4572001" y="2199736"/>
            <a:ext cx="4563374" cy="1975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lgn="ctr"/>
            <a:r>
              <a:rPr lang="en-US" dirty="0"/>
              <a:t>While there is a small difference in average GPA, this difference is not large enough to be considered statistically significant based on the t-test results.</a:t>
            </a:r>
          </a:p>
        </p:txBody>
      </p:sp>
    </p:spTree>
    <p:extLst>
      <p:ext uri="{BB962C8B-B14F-4D97-AF65-F5344CB8AC3E}">
        <p14:creationId xmlns:p14="http://schemas.microsoft.com/office/powerpoint/2010/main" val="168285240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78" name="Google Shape;778;p30"/>
          <p:cNvSpPr txBox="1">
            <a:spLocks noGrp="1"/>
          </p:cNvSpPr>
          <p:nvPr>
            <p:ph type="subTitle" idx="2"/>
          </p:nvPr>
        </p:nvSpPr>
        <p:spPr>
          <a:xfrm>
            <a:off x="872400" y="1538600"/>
            <a:ext cx="7622120" cy="27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C4043"/>
                </a:solidFill>
                <a:effectLst/>
                <a:highlight>
                  <a:srgbClr val="FFFFFF"/>
                </a:highlight>
                <a:latin typeface="Inter"/>
              </a:rPr>
              <a:t>This dataset contains comprehensive information on 2,392 high school students, detailing their demographics, study habits, parental involvement, extracurricular activities, and academic performance. The target variable, </a:t>
            </a:r>
            <a:r>
              <a:rPr lang="en-US" dirty="0" err="1"/>
              <a:t>GradeClass</a:t>
            </a:r>
            <a:r>
              <a:rPr lang="en-US" b="0" i="0" dirty="0">
                <a:solidFill>
                  <a:srgbClr val="3C4043"/>
                </a:solidFill>
                <a:effectLst/>
                <a:highlight>
                  <a:srgbClr val="FFFFFF"/>
                </a:highlight>
                <a:latin typeface="Inter"/>
              </a:rPr>
              <a:t>, classifies students' grades into distinct categories, providing a robust dataset for educational research, predictive modeling, and statistical analysis.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8) what is the minimum and maximum </a:t>
            </a:r>
            <a:r>
              <a:rPr lang="en-US" dirty="0" err="1"/>
              <a:t>gpa</a:t>
            </a:r>
            <a:r>
              <a:rPr lang="en-US" dirty="0"/>
              <a:t> </a:t>
            </a:r>
          </a:p>
        </p:txBody>
      </p:sp>
      <p:pic>
        <p:nvPicPr>
          <p:cNvPr id="4" name="Picture 3" descr="A screen shot of a computer code&#10;&#10;Description automatically generated">
            <a:extLst>
              <a:ext uri="{FF2B5EF4-FFF2-40B4-BE49-F238E27FC236}">
                <a16:creationId xmlns:a16="http://schemas.microsoft.com/office/drawing/2014/main" id="{692FA903-930F-9C03-34A1-44094734E8B9}"/>
              </a:ext>
            </a:extLst>
          </p:cNvPr>
          <p:cNvPicPr>
            <a:picLocks noChangeAspect="1"/>
          </p:cNvPicPr>
          <p:nvPr/>
        </p:nvPicPr>
        <p:blipFill>
          <a:blip r:embed="rId4"/>
          <a:stretch>
            <a:fillRect/>
          </a:stretch>
        </p:blipFill>
        <p:spPr>
          <a:xfrm>
            <a:off x="2000250" y="1704436"/>
            <a:ext cx="5143500" cy="2476500"/>
          </a:xfrm>
          <a:prstGeom prst="rect">
            <a:avLst/>
          </a:prstGeom>
        </p:spPr>
      </p:pic>
    </p:spTree>
    <p:extLst>
      <p:ext uri="{BB962C8B-B14F-4D97-AF65-F5344CB8AC3E}">
        <p14:creationId xmlns:p14="http://schemas.microsoft.com/office/powerpoint/2010/main" val="3786657086"/>
      </p:ext>
    </p:extLst>
  </p:cSld>
  <p:clrMapOvr>
    <a:overrideClrMapping bg1="lt1" tx1="dk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9) Top 10 students per GPA</a:t>
            </a:r>
          </a:p>
        </p:txBody>
      </p:sp>
      <p:pic>
        <p:nvPicPr>
          <p:cNvPr id="4" name="Picture 3" descr="A screen shot of a computer&#10;&#10;Description automatically generated">
            <a:extLst>
              <a:ext uri="{FF2B5EF4-FFF2-40B4-BE49-F238E27FC236}">
                <a16:creationId xmlns:a16="http://schemas.microsoft.com/office/drawing/2014/main" id="{19D206C0-93D1-FB77-7A1F-35A3FFEBF86D}"/>
              </a:ext>
            </a:extLst>
          </p:cNvPr>
          <p:cNvPicPr>
            <a:picLocks noChangeAspect="1"/>
          </p:cNvPicPr>
          <p:nvPr/>
        </p:nvPicPr>
        <p:blipFill>
          <a:blip r:embed="rId4"/>
          <a:stretch>
            <a:fillRect/>
          </a:stretch>
        </p:blipFill>
        <p:spPr>
          <a:xfrm>
            <a:off x="1579613" y="1673524"/>
            <a:ext cx="5690977" cy="2690131"/>
          </a:xfrm>
          <a:prstGeom prst="rect">
            <a:avLst/>
          </a:prstGeom>
        </p:spPr>
      </p:pic>
    </p:spTree>
    <p:extLst>
      <p:ext uri="{BB962C8B-B14F-4D97-AF65-F5344CB8AC3E}">
        <p14:creationId xmlns:p14="http://schemas.microsoft.com/office/powerpoint/2010/main" val="1514847769"/>
      </p:ext>
    </p:extLst>
  </p:cSld>
  <p:clrMapOvr>
    <a:overrideClrMapping bg1="lt1" tx1="dk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10) How many students have each level of parental support?</a:t>
            </a:r>
          </a:p>
        </p:txBody>
      </p:sp>
      <p:pic>
        <p:nvPicPr>
          <p:cNvPr id="4" name="Picture 3" descr="A computer screen with text&#10;&#10;Description automatically generated">
            <a:extLst>
              <a:ext uri="{FF2B5EF4-FFF2-40B4-BE49-F238E27FC236}">
                <a16:creationId xmlns:a16="http://schemas.microsoft.com/office/drawing/2014/main" id="{EFCC71F9-9220-88D0-6570-4BD42B518811}"/>
              </a:ext>
            </a:extLst>
          </p:cNvPr>
          <p:cNvPicPr>
            <a:picLocks noChangeAspect="1"/>
          </p:cNvPicPr>
          <p:nvPr/>
        </p:nvPicPr>
        <p:blipFill>
          <a:blip r:embed="rId4"/>
          <a:stretch>
            <a:fillRect/>
          </a:stretch>
        </p:blipFill>
        <p:spPr>
          <a:xfrm>
            <a:off x="685800" y="1514894"/>
            <a:ext cx="7772400" cy="2565112"/>
          </a:xfrm>
          <a:prstGeom prst="rect">
            <a:avLst/>
          </a:prstGeom>
        </p:spPr>
      </p:pic>
    </p:spTree>
    <p:extLst>
      <p:ext uri="{BB962C8B-B14F-4D97-AF65-F5344CB8AC3E}">
        <p14:creationId xmlns:p14="http://schemas.microsoft.com/office/powerpoint/2010/main" val="3448490"/>
      </p:ext>
    </p:extLst>
  </p:cSld>
  <p:clrMapOvr>
    <a:overrideClrMapping bg1="lt1" tx1="dk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11) does parental support affect GPA</a:t>
            </a:r>
          </a:p>
        </p:txBody>
      </p:sp>
      <p:sp>
        <p:nvSpPr>
          <p:cNvPr id="5" name="Google Shape;902;p34">
            <a:extLst>
              <a:ext uri="{FF2B5EF4-FFF2-40B4-BE49-F238E27FC236}">
                <a16:creationId xmlns:a16="http://schemas.microsoft.com/office/drawing/2014/main" id="{2F8BA83D-9D47-4E34-B5F2-F003F7696007}"/>
              </a:ext>
            </a:extLst>
          </p:cNvPr>
          <p:cNvSpPr txBox="1">
            <a:spLocks/>
          </p:cNvSpPr>
          <p:nvPr/>
        </p:nvSpPr>
        <p:spPr>
          <a:xfrm>
            <a:off x="1261612" y="4001669"/>
            <a:ext cx="6620774" cy="992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lgn="ctr"/>
            <a:r>
              <a:rPr lang="en-US" dirty="0"/>
              <a:t>The analysis suggests that higher levels of parental support are associated with higher GPA. However, the weak correlation implies that parental support is just one of many factors affecting academic performance</a:t>
            </a:r>
          </a:p>
        </p:txBody>
      </p:sp>
      <p:pic>
        <p:nvPicPr>
          <p:cNvPr id="4" name="Picture 3" descr="A screen shot of a computer screen&#10;&#10;Description automatically generated">
            <a:extLst>
              <a:ext uri="{FF2B5EF4-FFF2-40B4-BE49-F238E27FC236}">
                <a16:creationId xmlns:a16="http://schemas.microsoft.com/office/drawing/2014/main" id="{74E9A4BD-1FC2-8F1F-C889-A9D00D51DDA2}"/>
              </a:ext>
            </a:extLst>
          </p:cNvPr>
          <p:cNvPicPr>
            <a:picLocks noChangeAspect="1"/>
          </p:cNvPicPr>
          <p:nvPr/>
        </p:nvPicPr>
        <p:blipFill>
          <a:blip r:embed="rId4"/>
          <a:stretch>
            <a:fillRect/>
          </a:stretch>
        </p:blipFill>
        <p:spPr>
          <a:xfrm>
            <a:off x="1591573" y="1084114"/>
            <a:ext cx="5960853" cy="2707439"/>
          </a:xfrm>
          <a:prstGeom prst="rect">
            <a:avLst/>
          </a:prstGeom>
        </p:spPr>
      </p:pic>
    </p:spTree>
    <p:extLst>
      <p:ext uri="{BB962C8B-B14F-4D97-AF65-F5344CB8AC3E}">
        <p14:creationId xmlns:p14="http://schemas.microsoft.com/office/powerpoint/2010/main" val="1809859138"/>
      </p:ext>
    </p:extLst>
  </p:cSld>
  <p:clrMapOvr>
    <a:overrideClrMapping bg1="lt1" tx1="dk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50B2-2261-C9B4-C7AB-0C2D3175EE90}"/>
              </a:ext>
            </a:extLst>
          </p:cNvPr>
          <p:cNvSpPr>
            <a:spLocks noGrp="1"/>
          </p:cNvSpPr>
          <p:nvPr>
            <p:ph type="title"/>
          </p:nvPr>
        </p:nvSpPr>
        <p:spPr/>
        <p:txBody>
          <a:bodyPr/>
          <a:lstStyle/>
          <a:p>
            <a:pPr algn="ctr"/>
            <a:r>
              <a:rPr lang="en-EG" dirty="0"/>
              <a:t>Git hub link </a:t>
            </a:r>
          </a:p>
        </p:txBody>
      </p:sp>
      <p:sp>
        <p:nvSpPr>
          <p:cNvPr id="4" name="Subtitle 3">
            <a:extLst>
              <a:ext uri="{FF2B5EF4-FFF2-40B4-BE49-F238E27FC236}">
                <a16:creationId xmlns:a16="http://schemas.microsoft.com/office/drawing/2014/main" id="{8A92F0A9-89D0-061D-39B5-27ACCF169031}"/>
              </a:ext>
            </a:extLst>
          </p:cNvPr>
          <p:cNvSpPr>
            <a:spLocks noGrp="1"/>
          </p:cNvSpPr>
          <p:nvPr>
            <p:ph type="subTitle" idx="2"/>
          </p:nvPr>
        </p:nvSpPr>
        <p:spPr>
          <a:xfrm>
            <a:off x="1988388" y="1633364"/>
            <a:ext cx="5167223" cy="1134900"/>
          </a:xfrm>
        </p:spPr>
        <p:txBody>
          <a:bodyPr/>
          <a:lstStyle/>
          <a:p>
            <a:r>
              <a:rPr lang="en-US" b="1" dirty="0">
                <a:effectLst/>
                <a:latin typeface="Helvetica Neue" panose="02000503000000020004" pitchFamily="2" charset="0"/>
                <a:hlinkClick r:id="rId2"/>
              </a:rPr>
              <a:t>https://github.com/Youssefabdelwahabb/EDA_project</a:t>
            </a:r>
            <a:endParaRPr lang="en-US" dirty="0">
              <a:effectLst/>
              <a:latin typeface="Helvetica Neue" panose="02000503000000020004" pitchFamily="2" charset="0"/>
            </a:endParaRPr>
          </a:p>
        </p:txBody>
      </p:sp>
    </p:spTree>
    <p:extLst>
      <p:ext uri="{BB962C8B-B14F-4D97-AF65-F5344CB8AC3E}">
        <p14:creationId xmlns:p14="http://schemas.microsoft.com/office/powerpoint/2010/main" val="1313105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23893B-CFE7-F512-832A-2B46CDCE7B29}"/>
              </a:ext>
            </a:extLst>
          </p:cNvPr>
          <p:cNvSpPr>
            <a:spLocks noGrp="1"/>
          </p:cNvSpPr>
          <p:nvPr>
            <p:ph type="subTitle" idx="1"/>
          </p:nvPr>
        </p:nvSpPr>
        <p:spPr/>
        <p:txBody>
          <a:bodyPr/>
          <a:lstStyle/>
          <a:p>
            <a:endParaRPr lang="en-EG"/>
          </a:p>
        </p:txBody>
      </p:sp>
      <p:sp>
        <p:nvSpPr>
          <p:cNvPr id="4" name="Google Shape;1340;p46">
            <a:extLst>
              <a:ext uri="{FF2B5EF4-FFF2-40B4-BE49-F238E27FC236}">
                <a16:creationId xmlns:a16="http://schemas.microsoft.com/office/drawing/2014/main" id="{A1111ADF-2948-F5A8-79F2-B6858BAD319F}"/>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Tree>
    <p:extLst>
      <p:ext uri="{BB962C8B-B14F-4D97-AF65-F5344CB8AC3E}">
        <p14:creationId xmlns:p14="http://schemas.microsoft.com/office/powerpoint/2010/main" val="364158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Understand columns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890915" y="3162336"/>
            <a:ext cx="7206225" cy="1160045"/>
          </a:xfrm>
          <a:prstGeom prst="rect">
            <a:avLst/>
          </a:prstGeom>
        </p:spPr>
        <p:txBody>
          <a:bodyPr spcFirstLastPara="1" wrap="square" lIns="91425" tIns="91425" rIns="91425" bIns="91425" anchor="t" anchorCtr="0">
            <a:noAutofit/>
          </a:bodyPr>
          <a:lstStyle/>
          <a:p>
            <a:pPr marL="285750" indent="-285750">
              <a:lnSpc>
                <a:spcPct val="150000"/>
              </a:lnSpc>
            </a:pPr>
            <a:r>
              <a:rPr lang="en-US" b="1" i="0" dirty="0" err="1">
                <a:solidFill>
                  <a:srgbClr val="3C4043"/>
                </a:solidFill>
                <a:effectLst/>
                <a:highlight>
                  <a:srgbClr val="F8F9FA"/>
                </a:highlight>
                <a:latin typeface="inherit"/>
              </a:rPr>
              <a:t>StudentID</a:t>
            </a:r>
            <a:r>
              <a:rPr lang="en-US" b="0" i="0" dirty="0">
                <a:solidFill>
                  <a:srgbClr val="3C4043"/>
                </a:solidFill>
                <a:effectLst/>
                <a:highlight>
                  <a:srgbClr val="F8F9FA"/>
                </a:highlight>
                <a:latin typeface="inherit"/>
              </a:rPr>
              <a:t>: A unique identifier assigned to each student (1001 to 3392).</a:t>
            </a:r>
          </a:p>
          <a:p>
            <a:pPr marL="285750" indent="-285750">
              <a:lnSpc>
                <a:spcPct val="150000"/>
              </a:lnSpc>
            </a:pPr>
            <a:r>
              <a:rPr lang="en-US" b="1" i="0" dirty="0">
                <a:solidFill>
                  <a:srgbClr val="3C4043"/>
                </a:solidFill>
                <a:effectLst/>
                <a:highlight>
                  <a:srgbClr val="F8F9FA"/>
                </a:highlight>
                <a:latin typeface="inherit"/>
              </a:rPr>
              <a:t>Age</a:t>
            </a:r>
            <a:r>
              <a:rPr lang="en-US" b="0" i="0" dirty="0">
                <a:solidFill>
                  <a:srgbClr val="3C4043"/>
                </a:solidFill>
                <a:effectLst/>
                <a:highlight>
                  <a:srgbClr val="F8F9FA"/>
                </a:highlight>
                <a:latin typeface="inherit"/>
              </a:rPr>
              <a:t>: The age of the students ranges from 15 to 18 years.</a:t>
            </a:r>
          </a:p>
          <a:p>
            <a:pPr marL="285750" indent="-285750">
              <a:lnSpc>
                <a:spcPct val="150000"/>
              </a:lnSpc>
            </a:pPr>
            <a:r>
              <a:rPr lang="en-US" b="1" i="0" dirty="0">
                <a:solidFill>
                  <a:srgbClr val="3C4043"/>
                </a:solidFill>
                <a:effectLst/>
                <a:highlight>
                  <a:srgbClr val="F8F9FA"/>
                </a:highlight>
                <a:latin typeface="inherit"/>
              </a:rPr>
              <a:t>Gender</a:t>
            </a:r>
            <a:r>
              <a:rPr lang="en-US" b="0" i="0" dirty="0">
                <a:solidFill>
                  <a:srgbClr val="3C4043"/>
                </a:solidFill>
                <a:effectLst/>
                <a:highlight>
                  <a:srgbClr val="F8F9FA"/>
                </a:highlight>
                <a:latin typeface="inherit"/>
              </a:rPr>
              <a:t>: Gender of the students, where 0 represents Male and 1 represents Female.</a:t>
            </a:r>
          </a:p>
          <a:p>
            <a:pPr marL="285750" indent="-285750">
              <a:lnSpc>
                <a:spcPct val="150000"/>
              </a:lnSpc>
            </a:pPr>
            <a:r>
              <a:rPr lang="en-US" b="1" i="0" dirty="0">
                <a:solidFill>
                  <a:srgbClr val="3C4043"/>
                </a:solidFill>
                <a:effectLst/>
                <a:highlight>
                  <a:srgbClr val="F8F9FA"/>
                </a:highlight>
                <a:latin typeface="inherit"/>
              </a:rPr>
              <a:t>Ethnicity</a:t>
            </a:r>
            <a:r>
              <a:rPr lang="en-US" b="0" i="0" dirty="0">
                <a:solidFill>
                  <a:srgbClr val="3C4043"/>
                </a:solidFill>
                <a:effectLst/>
                <a:highlight>
                  <a:srgbClr val="F8F9FA"/>
                </a:highlight>
                <a:latin typeface="inherit"/>
              </a:rPr>
              <a:t>: The ethnicity of the students, is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Caucasian  1: African American  2: Asian  3: Other</a:t>
            </a:r>
          </a:p>
          <a:p>
            <a:pPr marL="285750" indent="-285750">
              <a:lnSpc>
                <a:spcPct val="150000"/>
              </a:lnSpc>
            </a:pPr>
            <a:endParaRPr dirty="0"/>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427291" y="1174064"/>
            <a:ext cx="7345110" cy="1954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1147289" y="3188945"/>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ParentalEducation</a:t>
            </a:r>
            <a:r>
              <a:rPr lang="en-US" b="0" i="0" dirty="0">
                <a:solidFill>
                  <a:srgbClr val="3C4043"/>
                </a:solidFill>
                <a:effectLst/>
                <a:highlight>
                  <a:srgbClr val="F8F9FA"/>
                </a:highlight>
                <a:latin typeface="inherit"/>
              </a:rPr>
              <a:t>: The education level of the parents,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None 1: High School 2: Some College 3: Bachelor’s 4: Higher</a:t>
            </a:r>
          </a:p>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StudyTimeWeekly</a:t>
            </a:r>
            <a:r>
              <a:rPr lang="en-US" b="0" i="0" dirty="0">
                <a:solidFill>
                  <a:srgbClr val="3C4043"/>
                </a:solidFill>
                <a:effectLst/>
                <a:highlight>
                  <a:srgbClr val="F8F9FA"/>
                </a:highlight>
                <a:latin typeface="inherit"/>
              </a:rPr>
              <a:t>: Weekly study time in hours, ranging from 0 to 20.</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Absences</a:t>
            </a:r>
            <a:r>
              <a:rPr lang="en-US" b="0" i="0" dirty="0">
                <a:solidFill>
                  <a:srgbClr val="3C4043"/>
                </a:solidFill>
                <a:effectLst/>
                <a:highlight>
                  <a:srgbClr val="F8F9FA"/>
                </a:highlight>
                <a:latin typeface="inherit"/>
              </a:rPr>
              <a:t>: Number of absences during the school year, ranging from 0 to 30.</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Tutoring</a:t>
            </a:r>
            <a:r>
              <a:rPr lang="en-US" b="0" i="0" dirty="0">
                <a:solidFill>
                  <a:srgbClr val="3C4043"/>
                </a:solidFill>
                <a:effectLst/>
                <a:highlight>
                  <a:srgbClr val="F8F9FA"/>
                </a:highlight>
                <a:latin typeface="inherit"/>
              </a:rPr>
              <a:t>: Tutoring status, where 0 indicates No and 1 indicates Yes.</a:t>
            </a: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166489"/>
            <a:ext cx="7345110" cy="1954088"/>
          </a:xfrm>
          <a:prstGeom prst="rect">
            <a:avLst/>
          </a:prstGeom>
        </p:spPr>
      </p:pic>
    </p:spTree>
    <p:extLst>
      <p:ext uri="{BB962C8B-B14F-4D97-AF65-F5344CB8AC3E}">
        <p14:creationId xmlns:p14="http://schemas.microsoft.com/office/powerpoint/2010/main" val="131916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1147289" y="3086393"/>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ParentalSupport</a:t>
            </a:r>
            <a:r>
              <a:rPr lang="en-US" b="0" i="0" dirty="0">
                <a:solidFill>
                  <a:srgbClr val="3C4043"/>
                </a:solidFill>
                <a:effectLst/>
                <a:highlight>
                  <a:srgbClr val="F8F9FA"/>
                </a:highlight>
                <a:latin typeface="inherit"/>
              </a:rPr>
              <a:t>: The level of parental support, is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None 1: Low 2: Moderate 3: High 4: Very High</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Extracurricular</a:t>
            </a:r>
            <a:r>
              <a:rPr lang="en-US" b="0" i="0" dirty="0">
                <a:solidFill>
                  <a:srgbClr val="3C4043"/>
                </a:solidFill>
                <a:effectLst/>
                <a:highlight>
                  <a:srgbClr val="F8F9FA"/>
                </a:highlight>
                <a:latin typeface="inherit"/>
              </a:rPr>
              <a:t>: Participation in extracurricular activities, where 0 indicates No and 1 indicates Yes.</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Sports</a:t>
            </a:r>
            <a:r>
              <a:rPr lang="en-US" b="0" i="0" dirty="0">
                <a:solidFill>
                  <a:srgbClr val="3C4043"/>
                </a:solidFill>
                <a:effectLst/>
                <a:highlight>
                  <a:srgbClr val="F8F9FA"/>
                </a:highlight>
                <a:latin typeface="inherit"/>
              </a:rPr>
              <a:t>: Participation in sports, where 0 indicates No and 1 indicates Yes.</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Music</a:t>
            </a:r>
            <a:r>
              <a:rPr lang="en-US" b="0" i="0" dirty="0">
                <a:solidFill>
                  <a:srgbClr val="3C4043"/>
                </a:solidFill>
                <a:effectLst/>
                <a:highlight>
                  <a:srgbClr val="F8F9FA"/>
                </a:highlight>
                <a:latin typeface="inherit"/>
              </a:rPr>
              <a:t>: Participation in music activities, where 0 indicates No and 1 indicates Yes.</a:t>
            </a:r>
          </a:p>
          <a:p>
            <a:pPr marL="139700" indent="0" algn="l" fontAlgn="base">
              <a:lnSpc>
                <a:spcPct val="150000"/>
              </a:lnSpc>
              <a:buNone/>
            </a:pPr>
            <a:br>
              <a:rPr lang="en-US" dirty="0"/>
            </a:br>
            <a:endParaRPr lang="en-US" b="0" i="0" dirty="0">
              <a:solidFill>
                <a:srgbClr val="3C4043"/>
              </a:solidFill>
              <a:effectLst/>
              <a:highlight>
                <a:srgbClr val="F8F9FA"/>
              </a:highlight>
              <a:latin typeface="inherit"/>
            </a:endParaRP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089576"/>
            <a:ext cx="7345110" cy="1954088"/>
          </a:xfrm>
          <a:prstGeom prst="rect">
            <a:avLst/>
          </a:prstGeom>
        </p:spPr>
      </p:pic>
    </p:spTree>
    <p:extLst>
      <p:ext uri="{BB962C8B-B14F-4D97-AF65-F5344CB8AC3E}">
        <p14:creationId xmlns:p14="http://schemas.microsoft.com/office/powerpoint/2010/main" val="164860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968887" y="2770202"/>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endParaRPr lang="en-US" b="1" i="0" dirty="0">
              <a:solidFill>
                <a:srgbClr val="3C4043"/>
              </a:solidFill>
              <a:effectLst/>
              <a:highlight>
                <a:srgbClr val="F8F9FA"/>
              </a:highlight>
              <a:latin typeface="inherit"/>
            </a:endParaRPr>
          </a:p>
          <a:p>
            <a:pPr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Volunteering</a:t>
            </a:r>
            <a:r>
              <a:rPr lang="en-US" b="0" i="0" dirty="0">
                <a:solidFill>
                  <a:srgbClr val="3C4043"/>
                </a:solidFill>
                <a:effectLst/>
                <a:highlight>
                  <a:srgbClr val="F8F9FA"/>
                </a:highlight>
                <a:latin typeface="inherit"/>
              </a:rPr>
              <a:t>: Participation in volunteering, where 0 indicates No and 1 indicates Yes.</a:t>
            </a:r>
            <a:endParaRPr lang="en-US" b="1" dirty="0">
              <a:solidFill>
                <a:srgbClr val="3C4043"/>
              </a:solidFill>
              <a:highlight>
                <a:srgbClr val="F8F9FA"/>
              </a:highlight>
              <a:latin typeface="inherit"/>
            </a:endParaRP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GPA</a:t>
            </a:r>
            <a:r>
              <a:rPr lang="en-US" b="0" i="0" dirty="0">
                <a:solidFill>
                  <a:srgbClr val="3C4043"/>
                </a:solidFill>
                <a:effectLst/>
                <a:highlight>
                  <a:srgbClr val="F8F9FA"/>
                </a:highlight>
                <a:latin typeface="inherit"/>
              </a:rPr>
              <a:t>: Grade Point Average on a scale from 2.0 to 4.0, influenced by study habits, parental involvement, and extracurricular activities.</a:t>
            </a:r>
          </a:p>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GradeClass</a:t>
            </a:r>
            <a:r>
              <a:rPr lang="en-US" b="0" i="0" dirty="0">
                <a:solidFill>
                  <a:srgbClr val="3C4043"/>
                </a:solidFill>
                <a:effectLst/>
                <a:highlight>
                  <a:srgbClr val="F8F9FA"/>
                </a:highlight>
                <a:latin typeface="inherit"/>
              </a:rPr>
              <a:t>: Classification of students' grades based on GPA:</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'A' (GPA &gt;= 3.5) 1: 'B' (3.0 &lt;= GPA &lt; 3.5) 2: 'C' (2.5 &lt;= GPA &lt; 3.0) 3: 'D' (2.0 &lt;= GPA &lt; 2.5).  4: 'F' (GPA &lt; 2.0)</a:t>
            </a: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098123"/>
            <a:ext cx="7345110" cy="1954088"/>
          </a:xfrm>
          <a:prstGeom prst="rect">
            <a:avLst/>
          </a:prstGeom>
        </p:spPr>
      </p:pic>
    </p:spTree>
    <p:extLst>
      <p:ext uri="{BB962C8B-B14F-4D97-AF65-F5344CB8AC3E}">
        <p14:creationId xmlns:p14="http://schemas.microsoft.com/office/powerpoint/2010/main" val="220079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Check data types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725668337"/>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10.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2.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3.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4.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5.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6.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7.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8.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9.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10</TotalTime>
  <Words>797</Words>
  <Application>Microsoft Macintosh PowerPoint</Application>
  <PresentationFormat>On-screen Show (16:9)</PresentationFormat>
  <Paragraphs>88</Paragraphs>
  <Slides>35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Baloo 2 ExtraBold</vt:lpstr>
      <vt:lpstr>inherit</vt:lpstr>
      <vt:lpstr>Calibri</vt:lpstr>
      <vt:lpstr>Menlo</vt:lpstr>
      <vt:lpstr>Arial</vt:lpstr>
      <vt:lpstr>Nunito Light</vt:lpstr>
      <vt:lpstr>Anaheim</vt:lpstr>
      <vt:lpstr>Inter</vt:lpstr>
      <vt:lpstr>DM Sans</vt:lpstr>
      <vt:lpstr>Helvetica Neue</vt:lpstr>
      <vt:lpstr>Statistics and Data Analysis - 6th Grade by Slidesgo</vt:lpstr>
      <vt:lpstr>EDA_project Student Performance </vt:lpstr>
      <vt:lpstr>01</vt:lpstr>
      <vt:lpstr>Introduction</vt:lpstr>
      <vt:lpstr>Understand columns</vt:lpstr>
      <vt:lpstr>Understand columns  </vt:lpstr>
      <vt:lpstr>Understand columns  </vt:lpstr>
      <vt:lpstr>Understand columns  </vt:lpstr>
      <vt:lpstr>Understand columns  </vt:lpstr>
      <vt:lpstr>Check data types</vt:lpstr>
      <vt:lpstr>Check data types</vt:lpstr>
      <vt:lpstr>Data Cleaning</vt:lpstr>
      <vt:lpstr>Categorical Encoding </vt:lpstr>
      <vt:lpstr>Categorical Encoding </vt:lpstr>
      <vt:lpstr>Data types</vt:lpstr>
      <vt:lpstr>Change column names to lower case</vt:lpstr>
      <vt:lpstr>Describe numerical columns </vt:lpstr>
      <vt:lpstr>Describe numerical columns </vt:lpstr>
      <vt:lpstr>Describe Categorical columns</vt:lpstr>
      <vt:lpstr>Describe Categorical columns</vt:lpstr>
      <vt:lpstr>Describe Categorical columns</vt:lpstr>
      <vt:lpstr>Questions</vt:lpstr>
      <vt:lpstr>1) does students with fewer absences generally have a higher average GPA?</vt:lpstr>
      <vt:lpstr>  students absences &gt; 20 </vt:lpstr>
      <vt:lpstr> 2)  average study hours by age group </vt:lpstr>
      <vt:lpstr>3) Does ethnicity affect GPA</vt:lpstr>
      <vt:lpstr>4) Is there relationship between tutoring and gpa </vt:lpstr>
      <vt:lpstr>5) Does Sports Involvement affect Academic Performance</vt:lpstr>
      <vt:lpstr>6) How many students volunteer?</vt:lpstr>
      <vt:lpstr> 7) Does volunteering affect Academic Performance</vt:lpstr>
      <vt:lpstr> 8) what is the minimum and maximum gpa </vt:lpstr>
      <vt:lpstr> 9) Top 10 students per GPA</vt:lpstr>
      <vt:lpstr> 10) How many students have each level of parental support?</vt:lpstr>
      <vt:lpstr>11) does parental support affect GPA</vt:lpstr>
      <vt:lpstr>Git hub link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youssef mahamed</cp:lastModifiedBy>
  <cp:revision>5</cp:revision>
  <dcterms:modified xsi:type="dcterms:W3CDTF">2024-08-05T14:17:49Z</dcterms:modified>
</cp:coreProperties>
</file>