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6"/>
  </p:notesMasterIdLst>
  <p:handoutMasterIdLst>
    <p:handoutMasterId r:id="rId7"/>
  </p:handoutMasterIdLst>
  <p:sldIdLst>
    <p:sldId id="275" r:id="rId2"/>
    <p:sldId id="274" r:id="rId3"/>
    <p:sldId id="276" r:id="rId4"/>
    <p:sldId id="272" r:id="rId5"/>
  </p:sldIdLst>
  <p:sldSz cx="10058400" cy="77724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amiray2015@gmail.com" initials="b" lastIdx="1" clrIdx="0">
    <p:extLst>
      <p:ext uri="{19B8F6BF-5375-455C-9EA6-DF929625EA0E}">
        <p15:presenceInfo xmlns:p15="http://schemas.microsoft.com/office/powerpoint/2012/main" userId="a01a22870579cb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D8C"/>
    <a:srgbClr val="1A305C"/>
    <a:srgbClr val="3F765F"/>
    <a:srgbClr val="367058"/>
    <a:srgbClr val="1B4935"/>
    <a:srgbClr val="679B9B"/>
    <a:srgbClr val="25654A"/>
    <a:srgbClr val="E6E6E6"/>
    <a:srgbClr val="F38571"/>
    <a:srgbClr val="FFB6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showGuides="1">
      <p:cViewPr varScale="1">
        <p:scale>
          <a:sx n="75" d="100"/>
          <a:sy n="75" d="100"/>
        </p:scale>
        <p:origin x="754" y="48"/>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0T14:25:28.071"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7501657-C0ED-4043-BDB5-BCD42AD0C147}" type="datetime1">
              <a:rPr lang="fr-FR" smtClean="0"/>
              <a:t>10/04/2022</a:t>
            </a:fld>
            <a:endParaRPr lang="fr-FR"/>
          </a:p>
        </p:txBody>
      </p:sp>
      <p:sp>
        <p:nvSpPr>
          <p:cNvPr id="4" name="Espace réservé du pied de page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B7E8E42-E7C5-4B24-8575-74A765CA0AB6}" type="slidenum">
              <a:rPr lang="fr-FR" smtClean="0"/>
              <a:t>‹N°›</a:t>
            </a:fld>
            <a:endParaRPr lang="fr-FR"/>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28BC26D-632C-4C13-B3F3-412F710F104D}" type="datetime1">
              <a:rPr lang="fr-FR" noProof="0" smtClean="0"/>
              <a:t>10/04/2022</a:t>
            </a:fld>
            <a:endParaRPr lang="fr-FR" noProof="0"/>
          </a:p>
        </p:txBody>
      </p:sp>
      <p:sp>
        <p:nvSpPr>
          <p:cNvPr id="4" name="Espace réservé de l’image des diapositives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481A707-0A4C-444E-BBAC-8F56E4534DF7}" type="slidenum">
              <a:rPr lang="fr-FR" noProof="0" smtClean="0"/>
              <a:t>‹N°›</a:t>
            </a:fld>
            <a:endParaRPr lang="fr-FR" noProof="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2481A707-0A4C-444E-BBAC-8F56E4534DF7}" type="slidenum">
              <a:rPr lang="fr-FR" smtClean="0"/>
              <a:t>1</a:t>
            </a:fld>
            <a:endParaRPr lang="fr-FR"/>
          </a:p>
        </p:txBody>
      </p:sp>
    </p:spTree>
    <p:extLst>
      <p:ext uri="{BB962C8B-B14F-4D97-AF65-F5344CB8AC3E}">
        <p14:creationId xmlns:p14="http://schemas.microsoft.com/office/powerpoint/2010/main" val="3347589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2481A707-0A4C-444E-BBAC-8F56E4534DF7}" type="slidenum">
              <a:rPr lang="fr-FR" smtClean="0"/>
              <a:t>2</a:t>
            </a:fld>
            <a:endParaRPr lang="fr-FR"/>
          </a:p>
        </p:txBody>
      </p:sp>
    </p:spTree>
    <p:extLst>
      <p:ext uri="{BB962C8B-B14F-4D97-AF65-F5344CB8AC3E}">
        <p14:creationId xmlns:p14="http://schemas.microsoft.com/office/powerpoint/2010/main" val="193787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2481A707-0A4C-444E-BBAC-8F56E4534DF7}" type="slidenum">
              <a:rPr lang="fr-FR" smtClean="0"/>
              <a:t>3</a:t>
            </a:fld>
            <a:endParaRPr lang="fr-FR"/>
          </a:p>
        </p:txBody>
      </p:sp>
    </p:spTree>
    <p:extLst>
      <p:ext uri="{BB962C8B-B14F-4D97-AF65-F5344CB8AC3E}">
        <p14:creationId xmlns:p14="http://schemas.microsoft.com/office/powerpoint/2010/main" val="2336193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2481A707-0A4C-444E-BBAC-8F56E4534DF7}" type="slidenum">
              <a:rPr lang="fr-FR" smtClean="0"/>
              <a:t>4</a:t>
            </a:fld>
            <a:endParaRPr lang="fr-FR"/>
          </a:p>
        </p:txBody>
      </p:sp>
    </p:spTree>
    <p:extLst>
      <p:ext uri="{BB962C8B-B14F-4D97-AF65-F5344CB8AC3E}">
        <p14:creationId xmlns:p14="http://schemas.microsoft.com/office/powerpoint/2010/main" val="2517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rtlCol="0"/>
          <a:lstStyle/>
          <a:p>
            <a:pPr rtl="0"/>
            <a:r>
              <a:rPr lang="fr-FR" noProof="0"/>
              <a:t>Cliquez sur l'icône pour ajouter une image</a:t>
            </a:r>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lnSpc>
                <a:spcPct val="150000"/>
              </a:lnSpc>
            </a:pPr>
            <a:endParaRPr lang="fr-FR" noProof="0"/>
          </a:p>
        </p:txBody>
      </p:sp>
      <p:sp>
        <p:nvSpPr>
          <p:cNvPr id="12" name="Espace réservé du contenu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rtlCol="0">
            <a:noAutofit/>
          </a:bodyPr>
          <a:lstStyle>
            <a:lvl1pPr marL="0" indent="0">
              <a:buNone/>
              <a:defRPr sz="2400" b="0">
                <a:solidFill>
                  <a:schemeClr val="bg1"/>
                </a:solidFill>
                <a:latin typeface="+mj-lt"/>
              </a:defRPr>
            </a:lvl1pPr>
          </a:lstStyle>
          <a:p>
            <a:pPr lvl="0" rtl="0"/>
            <a:r>
              <a:rPr lang="fr-FR" noProof="0"/>
              <a:t>Ajoutez le titre ici</a:t>
            </a:r>
          </a:p>
        </p:txBody>
      </p:sp>
      <p:sp>
        <p:nvSpPr>
          <p:cNvPr id="13" name="Espace réservé du texte 16">
            <a:extLst>
              <a:ext uri="{FF2B5EF4-FFF2-40B4-BE49-F238E27FC236}">
                <a16:creationId xmlns:a16="http://schemas.microsoft.com/office/drawing/2014/main" id="{E86030C3-0988-4616-B1A6-DC729760D6A1}"/>
              </a:ext>
            </a:extLst>
          </p:cNvPr>
          <p:cNvSpPr>
            <a:spLocks noGrp="1"/>
          </p:cNvSpPr>
          <p:nvPr>
            <p:ph type="body" sz="quarter" idx="14" hasCustomPrompt="1"/>
          </p:nvPr>
        </p:nvSpPr>
        <p:spPr>
          <a:xfrm>
            <a:off x="228600" y="4087368"/>
            <a:ext cx="2893612" cy="3391118"/>
          </a:xfrm>
        </p:spPr>
        <p:txBody>
          <a:bodyPr rtlCol="0">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1" name="Titr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rtlCol="0" anchor="ctr">
            <a:noAutofit/>
          </a:bodyPr>
          <a:lstStyle>
            <a:lvl1pPr algn="ctr">
              <a:lnSpc>
                <a:spcPct val="100000"/>
              </a:lnSpc>
              <a:defRPr sz="4000" b="0">
                <a:solidFill>
                  <a:schemeClr val="bg1"/>
                </a:solidFill>
                <a:latin typeface="+mj-lt"/>
              </a:defRPr>
            </a:lvl1pPr>
          </a:lstStyle>
          <a:p>
            <a:pPr rtl="0"/>
            <a:r>
              <a:rPr lang="fr-FR" noProof="0"/>
              <a:t>MODIFIER DU TEXTE</a:t>
            </a:r>
          </a:p>
        </p:txBody>
      </p:sp>
      <p:sp>
        <p:nvSpPr>
          <p:cNvPr id="14" name="Sous-titr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rtlCol="0">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pPr rtl="0"/>
            <a:r>
              <a:rPr lang="fr-FR" noProof="0"/>
              <a:t>CLIQUEZ POUR MODIFIER LE TEXTE</a:t>
            </a:r>
          </a:p>
        </p:txBody>
      </p:sp>
      <p:sp>
        <p:nvSpPr>
          <p:cNvPr id="16" name="Espace réservé du contenu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rtlCol="0">
            <a:noAutofit/>
          </a:bodyPr>
          <a:lstStyle>
            <a:lvl1pPr marL="0" indent="0">
              <a:buNone/>
              <a:defRPr sz="2400" b="0">
                <a:solidFill>
                  <a:schemeClr val="bg1"/>
                </a:solidFill>
                <a:latin typeface="+mj-lt"/>
              </a:defRPr>
            </a:lvl1pPr>
          </a:lstStyle>
          <a:p>
            <a:pPr lvl="0" rtl="0"/>
            <a:r>
              <a:rPr lang="fr-FR" noProof="0"/>
              <a:t>Ajoutez le titre ici</a:t>
            </a:r>
          </a:p>
        </p:txBody>
      </p:sp>
      <p:sp>
        <p:nvSpPr>
          <p:cNvPr id="17" name="Espace réservé du texte 16">
            <a:extLst>
              <a:ext uri="{FF2B5EF4-FFF2-40B4-BE49-F238E27FC236}">
                <a16:creationId xmlns:a16="http://schemas.microsoft.com/office/drawing/2014/main" id="{2569348C-F945-4CEC-9698-686F8ABC8B23}"/>
              </a:ext>
            </a:extLst>
          </p:cNvPr>
          <p:cNvSpPr>
            <a:spLocks noGrp="1"/>
          </p:cNvSpPr>
          <p:nvPr>
            <p:ph type="body" sz="quarter" idx="12" hasCustomPrompt="1"/>
          </p:nvPr>
        </p:nvSpPr>
        <p:spPr>
          <a:xfrm>
            <a:off x="3577038" y="4087368"/>
            <a:ext cx="2893612" cy="1741653"/>
          </a:xfrm>
        </p:spPr>
        <p:txBody>
          <a:bodyPr rtlCol="0">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rtlCol="0"/>
          <a:lstStyle/>
          <a:p>
            <a:pPr rtl="0"/>
            <a:r>
              <a:rPr lang="fr-FR" noProof="0"/>
              <a:t>Cliquez sur l'icône pour ajouter une image</a:t>
            </a:r>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lnSpc>
                <a:spcPct val="150000"/>
              </a:lnSpc>
            </a:pPr>
            <a:endParaRPr lang="fr-FR" noProof="0"/>
          </a:p>
        </p:txBody>
      </p:sp>
      <p:sp>
        <p:nvSpPr>
          <p:cNvPr id="2" name="Titr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rtlCol="0" anchor="ctr">
            <a:noAutofit/>
          </a:bodyPr>
          <a:lstStyle>
            <a:lvl1pPr algn="ctr">
              <a:lnSpc>
                <a:spcPct val="100000"/>
              </a:lnSpc>
              <a:defRPr sz="4000" b="0">
                <a:solidFill>
                  <a:schemeClr val="tx2"/>
                </a:solidFill>
                <a:latin typeface="+mj-lt"/>
              </a:defRPr>
            </a:lvl1pPr>
          </a:lstStyle>
          <a:p>
            <a:pPr rtl="0"/>
            <a:r>
              <a:rPr lang="fr-FR" noProof="0"/>
              <a:t>MODIFIER DU TEXTE</a:t>
            </a:r>
          </a:p>
        </p:txBody>
      </p:sp>
      <p:sp>
        <p:nvSpPr>
          <p:cNvPr id="18" name="Sous-titr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rtlCol="0">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pPr rtl="0"/>
            <a:r>
              <a:rPr lang="fr-FR" noProof="0"/>
              <a:t>CLIQUEZ POUR MODIFIER LE TEXTE</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Espace réservé du contenu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rtlCol="0">
            <a:noAutofit/>
          </a:bodyPr>
          <a:lstStyle>
            <a:lvl1pPr marL="0" indent="0">
              <a:buNone/>
              <a:defRPr sz="2400" b="0">
                <a:solidFill>
                  <a:schemeClr val="tx2"/>
                </a:solidFill>
                <a:latin typeface="+mj-lt"/>
              </a:defRPr>
            </a:lvl1pPr>
          </a:lstStyle>
          <a:p>
            <a:pPr lvl="0" rtl="0"/>
            <a:r>
              <a:rPr lang="fr-FR" noProof="0"/>
              <a:t>Ajoutez le titre ici</a:t>
            </a:r>
          </a:p>
        </p:txBody>
      </p:sp>
      <p:sp>
        <p:nvSpPr>
          <p:cNvPr id="21" name="Espace réservé du texte 16">
            <a:extLst>
              <a:ext uri="{FF2B5EF4-FFF2-40B4-BE49-F238E27FC236}">
                <a16:creationId xmlns:a16="http://schemas.microsoft.com/office/drawing/2014/main" id="{67651986-01F3-4697-A0D4-31F6A1098310}"/>
              </a:ext>
            </a:extLst>
          </p:cNvPr>
          <p:cNvSpPr>
            <a:spLocks noGrp="1"/>
          </p:cNvSpPr>
          <p:nvPr>
            <p:ph type="body" sz="quarter" idx="12" hasCustomPrompt="1"/>
          </p:nvPr>
        </p:nvSpPr>
        <p:spPr>
          <a:xfrm>
            <a:off x="3577038" y="5216093"/>
            <a:ext cx="2893612" cy="1741653"/>
          </a:xfrm>
        </p:spPr>
        <p:txBody>
          <a:bodyPr rtlCol="0">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2" name="Espace réservé du contenu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rtlCol="0">
            <a:noAutofit/>
          </a:bodyPr>
          <a:lstStyle>
            <a:lvl1pPr marL="0" indent="0">
              <a:buNone/>
              <a:defRPr sz="2400" b="0">
                <a:solidFill>
                  <a:schemeClr val="bg1"/>
                </a:solidFill>
                <a:latin typeface="+mj-lt"/>
              </a:defRPr>
            </a:lvl1pPr>
          </a:lstStyle>
          <a:p>
            <a:pPr lvl="0" rtl="0"/>
            <a:r>
              <a:rPr lang="fr-FR" noProof="0"/>
              <a:t>Ajoutez le titre ici</a:t>
            </a:r>
          </a:p>
        </p:txBody>
      </p:sp>
      <p:sp>
        <p:nvSpPr>
          <p:cNvPr id="13" name="Espace réservé du texte 16">
            <a:extLst>
              <a:ext uri="{FF2B5EF4-FFF2-40B4-BE49-F238E27FC236}">
                <a16:creationId xmlns:a16="http://schemas.microsoft.com/office/drawing/2014/main" id="{E86030C3-0988-4616-B1A6-DC729760D6A1}"/>
              </a:ext>
            </a:extLst>
          </p:cNvPr>
          <p:cNvSpPr>
            <a:spLocks noGrp="1"/>
          </p:cNvSpPr>
          <p:nvPr>
            <p:ph type="body" sz="quarter" idx="14" hasCustomPrompt="1"/>
          </p:nvPr>
        </p:nvSpPr>
        <p:spPr>
          <a:xfrm>
            <a:off x="228600" y="2044385"/>
            <a:ext cx="2893612" cy="4807095"/>
          </a:xfrm>
        </p:spPr>
        <p:txBody>
          <a:bodyPr rtlCol="0">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15" name="Espace réservé d’image 12">
            <a:extLst>
              <a:ext uri="{FF2B5EF4-FFF2-40B4-BE49-F238E27FC236}">
                <a16:creationId xmlns:a16="http://schemas.microsoft.com/office/drawing/2014/main" id="{86D9E3AF-002F-496A-AE6E-5675F6459273}"/>
              </a:ext>
            </a:extLst>
          </p:cNvPr>
          <p:cNvSpPr>
            <a:spLocks noGrp="1"/>
          </p:cNvSpPr>
          <p:nvPr>
            <p:ph type="pic" sz="quarter" idx="10" hasCustomPrompt="1"/>
          </p:nvPr>
        </p:nvSpPr>
        <p:spPr>
          <a:xfrm>
            <a:off x="3355975" y="-1"/>
            <a:ext cx="3348000" cy="3300621"/>
          </a:xfrm>
        </p:spPr>
        <p:txBody>
          <a:bodyPr rtlCol="0"/>
          <a:lstStyle/>
          <a:p>
            <a:pPr rtl="0"/>
            <a:r>
              <a:rPr lang="fr-FR" noProof="0"/>
              <a:t>Cliquez sur l’icône pour ajouter une image</a:t>
            </a:r>
          </a:p>
        </p:txBody>
      </p:sp>
      <p:sp>
        <p:nvSpPr>
          <p:cNvPr id="16" name="Espace réservé d’image 11">
            <a:extLst>
              <a:ext uri="{FF2B5EF4-FFF2-40B4-BE49-F238E27FC236}">
                <a16:creationId xmlns:a16="http://schemas.microsoft.com/office/drawing/2014/main" id="{86E48971-37C3-4BED-A53F-BBE4AE0A58D9}"/>
              </a:ext>
            </a:extLst>
          </p:cNvPr>
          <p:cNvSpPr>
            <a:spLocks noGrp="1"/>
          </p:cNvSpPr>
          <p:nvPr>
            <p:ph type="pic" sz="quarter" idx="11" hasCustomPrompt="1"/>
          </p:nvPr>
        </p:nvSpPr>
        <p:spPr>
          <a:xfrm>
            <a:off x="0" y="4443322"/>
            <a:ext cx="3348000" cy="3329078"/>
          </a:xfrm>
        </p:spPr>
        <p:txBody>
          <a:bodyPr rtlCol="0"/>
          <a:lstStyle/>
          <a:p>
            <a:pPr rtl="0"/>
            <a:r>
              <a:rPr lang="fr-FR" noProof="0"/>
              <a:t>Cliquez sur l’icône pour ajouter une image</a:t>
            </a:r>
          </a:p>
        </p:txBody>
      </p:sp>
      <p:sp>
        <p:nvSpPr>
          <p:cNvPr id="18" name="Espace réservé d’image 14">
            <a:extLst>
              <a:ext uri="{FF2B5EF4-FFF2-40B4-BE49-F238E27FC236}">
                <a16:creationId xmlns:a16="http://schemas.microsoft.com/office/drawing/2014/main" id="{E35617C7-C13A-4F76-8C0C-AF5E38C6227D}"/>
              </a:ext>
            </a:extLst>
          </p:cNvPr>
          <p:cNvSpPr>
            <a:spLocks noGrp="1"/>
          </p:cNvSpPr>
          <p:nvPr>
            <p:ph type="pic" sz="quarter" idx="12" hasCustomPrompt="1"/>
          </p:nvPr>
        </p:nvSpPr>
        <p:spPr>
          <a:xfrm>
            <a:off x="6710400" y="4443322"/>
            <a:ext cx="3348000" cy="3329078"/>
          </a:xfrm>
        </p:spPr>
        <p:txBody>
          <a:bodyPr rtlCol="0"/>
          <a:lstStyle/>
          <a:p>
            <a:pPr rtl="0"/>
            <a:r>
              <a:rPr lang="fr-FR" noProof="0"/>
              <a:t>Cliquez sur l’icône pour ajouter une image</a:t>
            </a:r>
          </a:p>
        </p:txBody>
      </p:sp>
      <p:sp>
        <p:nvSpPr>
          <p:cNvPr id="26" name="Espace réservé du texte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rtlCol="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30" name="Espace réservé du texte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rtlCol="0" anchor="ctr">
            <a:normAutofit/>
          </a:bodyPr>
          <a:lstStyle>
            <a:lvl1pPr marL="0" indent="0">
              <a:lnSpc>
                <a:spcPct val="150000"/>
              </a:lnSpc>
              <a:buNone/>
              <a:defRPr sz="1400">
                <a:solidFill>
                  <a:schemeClr val="tx1"/>
                </a:solidFill>
                <a:latin typeface="+mj-lt"/>
                <a:cs typeface="Arial" panose="020B0604020202020204" pitchFamily="34" charset="0"/>
              </a:defRPr>
            </a:lvl1pPr>
            <a:lvl2pPr marL="457200" indent="0">
              <a:lnSpc>
                <a:spcPct val="150000"/>
              </a:lnSpc>
              <a:buNone/>
              <a:defRPr sz="1400">
                <a:solidFill>
                  <a:schemeClr val="tx1"/>
                </a:solidFill>
                <a:latin typeface="+mj-lt"/>
                <a:cs typeface="Arial" panose="020B0604020202020204" pitchFamily="34" charset="0"/>
              </a:defRPr>
            </a:lvl2pPr>
            <a:lvl3pPr marL="914400" indent="0">
              <a:lnSpc>
                <a:spcPct val="150000"/>
              </a:lnSpc>
              <a:buNone/>
              <a:defRPr sz="1400">
                <a:solidFill>
                  <a:schemeClr val="tx1"/>
                </a:solidFill>
                <a:latin typeface="+mj-lt"/>
                <a:cs typeface="Arial" panose="020B0604020202020204" pitchFamily="34" charset="0"/>
              </a:defRPr>
            </a:lvl3pPr>
            <a:lvl4pPr marL="1371600" indent="0">
              <a:lnSpc>
                <a:spcPct val="150000"/>
              </a:lnSpc>
              <a:buNone/>
              <a:defRPr sz="1400">
                <a:solidFill>
                  <a:schemeClr val="tx1"/>
                </a:solidFill>
                <a:latin typeface="+mj-lt"/>
                <a:cs typeface="Arial" panose="020B0604020202020204" pitchFamily="34" charset="0"/>
              </a:defRPr>
            </a:lvl4pPr>
            <a:lvl5pPr marL="1828800" indent="0">
              <a:lnSpc>
                <a:spcPct val="150000"/>
              </a:lnSpc>
              <a:buNone/>
              <a:defRPr sz="1400">
                <a:solidFill>
                  <a:schemeClr val="tx1"/>
                </a:solidFill>
                <a:latin typeface="+mj-lt"/>
                <a:cs typeface="Arial" panose="020B0604020202020204" pitchFamily="34" charset="0"/>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33" name="Espace réservé du texte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rtlCol="0" anchor="t">
            <a:noAutofit/>
          </a:bodyPr>
          <a:lstStyle>
            <a:lvl1pPr marL="0" indent="0">
              <a:buNone/>
              <a:defRPr sz="2400" b="0">
                <a:solidFill>
                  <a:schemeClr val="bg1"/>
                </a:solidFill>
                <a:latin typeface="+mj-lt"/>
              </a:defRPr>
            </a:lvl1pPr>
          </a:lstStyle>
          <a:p>
            <a:pPr lvl="0" rtl="0"/>
            <a:r>
              <a:rPr lang="fr-FR" noProof="0"/>
              <a:t>AJOUTEZ UN TITRE </a:t>
            </a:r>
            <a:br>
              <a:rPr lang="fr-FR" noProof="0"/>
            </a:br>
            <a:r>
              <a:rPr lang="fr-FR" noProof="0"/>
              <a:t>ICI</a:t>
            </a:r>
          </a:p>
        </p:txBody>
      </p:sp>
      <p:sp>
        <p:nvSpPr>
          <p:cNvPr id="34" name="Espace réservé du texte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rtlCol="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7" name="Titr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rtl="0">
              <a:spcBef>
                <a:spcPts val="1000"/>
              </a:spcBef>
              <a:buFont typeface="Arial" panose="020B0604020202020204" pitchFamily="34" charset="0"/>
            </a:pPr>
            <a:r>
              <a:rPr lang="fr-FR" noProof="0"/>
              <a:t>Modifiez le style du titre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lnSpc>
                <a:spcPct val="150000"/>
              </a:lnSpc>
            </a:pPr>
            <a:endParaRPr lang="fr-FR" noProof="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lnSpc>
                <a:spcPct val="150000"/>
              </a:lnSpc>
            </a:pPr>
            <a:endParaRPr lang="fr-FR" noProof="0"/>
          </a:p>
        </p:txBody>
      </p:sp>
      <p:sp>
        <p:nvSpPr>
          <p:cNvPr id="15" name="Espace réservé d’image 12">
            <a:extLst>
              <a:ext uri="{FF2B5EF4-FFF2-40B4-BE49-F238E27FC236}">
                <a16:creationId xmlns:a16="http://schemas.microsoft.com/office/drawing/2014/main" id="{86D9E3AF-002F-496A-AE6E-5675F6459273}"/>
              </a:ext>
            </a:extLst>
          </p:cNvPr>
          <p:cNvSpPr>
            <a:spLocks noGrp="1"/>
          </p:cNvSpPr>
          <p:nvPr>
            <p:ph type="pic" sz="quarter" idx="10" hasCustomPrompt="1"/>
          </p:nvPr>
        </p:nvSpPr>
        <p:spPr>
          <a:xfrm>
            <a:off x="3355975" y="4471779"/>
            <a:ext cx="3348000" cy="3300621"/>
          </a:xfrm>
        </p:spPr>
        <p:txBody>
          <a:bodyPr rtlCol="0"/>
          <a:lstStyle/>
          <a:p>
            <a:pPr rtl="0"/>
            <a:r>
              <a:rPr lang="fr-FR" noProof="0"/>
              <a:t>Cliquez sur l’icône pour ajouter une image</a:t>
            </a:r>
          </a:p>
        </p:txBody>
      </p:sp>
      <p:sp>
        <p:nvSpPr>
          <p:cNvPr id="16" name="Espace réservé d’image 11">
            <a:extLst>
              <a:ext uri="{FF2B5EF4-FFF2-40B4-BE49-F238E27FC236}">
                <a16:creationId xmlns:a16="http://schemas.microsoft.com/office/drawing/2014/main" id="{86E48971-37C3-4BED-A53F-BBE4AE0A58D9}"/>
              </a:ext>
            </a:extLst>
          </p:cNvPr>
          <p:cNvSpPr>
            <a:spLocks noGrp="1"/>
          </p:cNvSpPr>
          <p:nvPr>
            <p:ph type="pic" sz="quarter" idx="11" hasCustomPrompt="1"/>
          </p:nvPr>
        </p:nvSpPr>
        <p:spPr>
          <a:xfrm>
            <a:off x="0" y="1340"/>
            <a:ext cx="3342882" cy="3329078"/>
          </a:xfrm>
        </p:spPr>
        <p:txBody>
          <a:bodyPr rtlCol="0"/>
          <a:lstStyle/>
          <a:p>
            <a:pPr rtl="0"/>
            <a:r>
              <a:rPr lang="fr-FR" noProof="0"/>
              <a:t>Cliquez sur l’icône pour ajouter une image</a:t>
            </a:r>
          </a:p>
        </p:txBody>
      </p:sp>
      <p:sp>
        <p:nvSpPr>
          <p:cNvPr id="18" name="Espace réservé d’image 14">
            <a:extLst>
              <a:ext uri="{FF2B5EF4-FFF2-40B4-BE49-F238E27FC236}">
                <a16:creationId xmlns:a16="http://schemas.microsoft.com/office/drawing/2014/main" id="{E35617C7-C13A-4F76-8C0C-AF5E38C6227D}"/>
              </a:ext>
            </a:extLst>
          </p:cNvPr>
          <p:cNvSpPr>
            <a:spLocks noGrp="1"/>
          </p:cNvSpPr>
          <p:nvPr>
            <p:ph type="pic" sz="quarter" idx="12" hasCustomPrompt="1"/>
          </p:nvPr>
        </p:nvSpPr>
        <p:spPr>
          <a:xfrm>
            <a:off x="6703975" y="0"/>
            <a:ext cx="3354425" cy="3329078"/>
          </a:xfrm>
        </p:spPr>
        <p:txBody>
          <a:bodyPr rtlCol="0"/>
          <a:lstStyle/>
          <a:p>
            <a:pPr rtl="0"/>
            <a:r>
              <a:rPr lang="fr-FR" noProof="0"/>
              <a:t>Cliquez sur l’icône pour ajouter une image</a:t>
            </a:r>
          </a:p>
        </p:txBody>
      </p:sp>
      <p:sp>
        <p:nvSpPr>
          <p:cNvPr id="26" name="Espace réservé du texte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rtlCol="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24" name="Espace réservé du texte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rtlCol="0" anchor="t">
            <a:noAutofit/>
          </a:bodyPr>
          <a:lstStyle>
            <a:lvl1pPr marL="0" indent="0">
              <a:buNone/>
              <a:defRPr sz="2400" b="0">
                <a:solidFill>
                  <a:schemeClr val="tx2"/>
                </a:solidFill>
                <a:latin typeface="+mj-lt"/>
              </a:defRPr>
            </a:lvl1pPr>
          </a:lstStyle>
          <a:p>
            <a:pPr lvl="0" rtl="0"/>
            <a:r>
              <a:rPr lang="fr-FR" noProof="0"/>
              <a:t>Ajoutez un titre </a:t>
            </a:r>
            <a:br>
              <a:rPr lang="fr-FR" noProof="0"/>
            </a:br>
            <a:r>
              <a:rPr lang="fr-FR" noProof="0"/>
              <a:t>Ici</a:t>
            </a:r>
          </a:p>
        </p:txBody>
      </p:sp>
      <p:sp>
        <p:nvSpPr>
          <p:cNvPr id="25" name="Espace réservé du texte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rtlCol="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4" name="Espace réservé du texte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rtlCol="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Titr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rtl="0">
              <a:spcBef>
                <a:spcPts val="1000"/>
              </a:spcBef>
              <a:buFont typeface="Arial" panose="020B0604020202020204" pitchFamily="34" charset="0"/>
            </a:pPr>
            <a:r>
              <a:rPr lang="fr-FR" noProof="0"/>
              <a:t>Modifiez le style du titre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20A808-7F12-4113-98A3-D227177B9671}"/>
              </a:ext>
            </a:extLst>
          </p:cNvPr>
          <p:cNvSpPr>
            <a:spLocks noGrp="1"/>
          </p:cNvSpPr>
          <p:nvPr>
            <p:ph type="ctrTitle"/>
          </p:nvPr>
        </p:nvSpPr>
        <p:spPr>
          <a:xfrm>
            <a:off x="64609" y="4177079"/>
            <a:ext cx="3434062" cy="1251856"/>
          </a:xfrm>
        </p:spPr>
        <p:txBody>
          <a:bodyPr rtlCol="0"/>
          <a:lstStyle/>
          <a:p>
            <a:pPr rtl="0"/>
            <a:r>
              <a:rPr lang="fr-FR" b="1" i="1" dirty="0"/>
              <a:t>Checkpoint :</a:t>
            </a:r>
          </a:p>
        </p:txBody>
      </p:sp>
      <p:sp>
        <p:nvSpPr>
          <p:cNvPr id="3" name="Sous-titre 2">
            <a:extLst>
              <a:ext uri="{FF2B5EF4-FFF2-40B4-BE49-F238E27FC236}">
                <a16:creationId xmlns:a16="http://schemas.microsoft.com/office/drawing/2014/main" id="{404F6AA6-65E7-4E7A-B550-6220A6167640}"/>
              </a:ext>
            </a:extLst>
          </p:cNvPr>
          <p:cNvSpPr>
            <a:spLocks noGrp="1"/>
          </p:cNvSpPr>
          <p:nvPr>
            <p:ph type="subTitle" idx="1"/>
          </p:nvPr>
        </p:nvSpPr>
        <p:spPr>
          <a:xfrm>
            <a:off x="-32307" y="7288280"/>
            <a:ext cx="2079151" cy="453005"/>
          </a:xfrm>
        </p:spPr>
        <p:txBody>
          <a:bodyPr rtlCol="0">
            <a:normAutofit lnSpcReduction="10000"/>
          </a:bodyPr>
          <a:lstStyle/>
          <a:p>
            <a:pPr rtl="0"/>
            <a:r>
              <a:rPr lang="fr-FR" b="1" i="1" dirty="0"/>
              <a:t>By: Youssef Ben </a:t>
            </a:r>
            <a:r>
              <a:rPr lang="fr-FR" b="1" i="1" dirty="0" err="1"/>
              <a:t>Amira</a:t>
            </a:r>
            <a:endParaRPr lang="fr-FR" b="1" i="1" dirty="0"/>
          </a:p>
        </p:txBody>
      </p:sp>
      <p:pic>
        <p:nvPicPr>
          <p:cNvPr id="33" name="Espace réservé d’image 32" descr="gros plan de graphiques mathématiques">
            <a:extLst>
              <a:ext uri="{FF2B5EF4-FFF2-40B4-BE49-F238E27FC236}">
                <a16:creationId xmlns:a16="http://schemas.microsoft.com/office/drawing/2014/main" id="{7BD14B25-FFA5-4B8F-896A-1D6AD5C15A5E}"/>
              </a:ext>
            </a:extLst>
          </p:cNvPr>
          <p:cNvPicPr>
            <a:picLocks noGrp="1" noChangeAspect="1"/>
          </p:cNvPicPr>
          <p:nvPr>
            <p:ph type="pic" sz="quarter" idx="15"/>
          </p:nvPr>
        </p:nvPicPr>
        <p:blipFill rotWithShape="1">
          <a:blip r:embed="rId3" cstate="email">
            <a:alphaModFix/>
            <a:extLst>
              <a:ext uri="{28A0092B-C50C-407E-A947-70E740481C1C}">
                <a14:useLocalDpi xmlns:a14="http://schemas.microsoft.com/office/drawing/2010/main"/>
              </a:ext>
            </a:extLst>
          </a:blip>
          <a:srcRect l="121" r="121"/>
          <a:stretch/>
        </p:blipFill>
        <p:spPr/>
      </p:pic>
      <p:sp>
        <p:nvSpPr>
          <p:cNvPr id="4" name="Espace réservé du contenu 3">
            <a:extLst>
              <a:ext uri="{FF2B5EF4-FFF2-40B4-BE49-F238E27FC236}">
                <a16:creationId xmlns:a16="http://schemas.microsoft.com/office/drawing/2014/main" id="{211550C0-A744-4D4E-B2C1-590932188019}"/>
              </a:ext>
            </a:extLst>
          </p:cNvPr>
          <p:cNvSpPr>
            <a:spLocks noGrp="1"/>
          </p:cNvSpPr>
          <p:nvPr>
            <p:ph sz="quarter" idx="13"/>
          </p:nvPr>
        </p:nvSpPr>
        <p:spPr>
          <a:xfrm>
            <a:off x="32304" y="5507043"/>
            <a:ext cx="3434061" cy="404672"/>
          </a:xfrm>
        </p:spPr>
        <p:txBody>
          <a:bodyPr rtlCol="0"/>
          <a:lstStyle/>
          <a:p>
            <a:pPr algn="ctr" rtl="0"/>
            <a:r>
              <a:rPr lang="fr-FR" sz="2500" b="1" i="1" dirty="0"/>
              <a:t>Web Fundamentals </a:t>
            </a:r>
          </a:p>
          <a:p>
            <a:pPr algn="ctr" rtl="0"/>
            <a:r>
              <a:rPr lang="fr-FR" sz="2500" b="1" i="1" dirty="0"/>
              <a:t>Project :  </a:t>
            </a:r>
          </a:p>
        </p:txBody>
      </p:sp>
      <p:sp>
        <p:nvSpPr>
          <p:cNvPr id="5" name="Espace réservé du texte 4">
            <a:extLst>
              <a:ext uri="{FF2B5EF4-FFF2-40B4-BE49-F238E27FC236}">
                <a16:creationId xmlns:a16="http://schemas.microsoft.com/office/drawing/2014/main" id="{7CD61503-6CC8-46FC-A387-705D37A0FDBF}"/>
              </a:ext>
            </a:extLst>
          </p:cNvPr>
          <p:cNvSpPr>
            <a:spLocks noGrp="1"/>
          </p:cNvSpPr>
          <p:nvPr>
            <p:ph type="body" sz="quarter" idx="14"/>
          </p:nvPr>
        </p:nvSpPr>
        <p:spPr>
          <a:xfrm>
            <a:off x="3695414" y="3586480"/>
            <a:ext cx="6119143" cy="3860800"/>
          </a:xfrm>
        </p:spPr>
        <p:txBody>
          <a:bodyPr rtlCol="0">
            <a:normAutofit/>
          </a:bodyPr>
          <a:lstStyle/>
          <a:p>
            <a:pPr algn="ctr" rtl="0"/>
            <a:r>
              <a:rPr lang="fr-FR" sz="2000" b="1" i="1" dirty="0"/>
              <a:t>This </a:t>
            </a:r>
            <a:r>
              <a:rPr lang="fr-FR" sz="2000" b="1" i="1" dirty="0" err="1"/>
              <a:t>project</a:t>
            </a:r>
            <a:r>
              <a:rPr lang="fr-FR" sz="2000" b="1" i="1" dirty="0"/>
              <a:t> </a:t>
            </a:r>
            <a:r>
              <a:rPr lang="fr-FR" sz="2000" b="1" i="1" dirty="0" err="1"/>
              <a:t>will</a:t>
            </a:r>
            <a:r>
              <a:rPr lang="fr-FR" sz="2000" b="1" i="1" dirty="0"/>
              <a:t> </a:t>
            </a:r>
            <a:r>
              <a:rPr lang="fr-FR" sz="2000" b="1" i="1" dirty="0" err="1"/>
              <a:t>be</a:t>
            </a:r>
            <a:r>
              <a:rPr lang="fr-FR" sz="2000" b="1" i="1" dirty="0"/>
              <a:t> </a:t>
            </a:r>
            <a:r>
              <a:rPr lang="fr-FR" sz="2000" b="1" i="1" dirty="0" err="1"/>
              <a:t>containing</a:t>
            </a:r>
            <a:r>
              <a:rPr lang="fr-FR" sz="2000" b="1" i="1" dirty="0"/>
              <a:t>  3 main </a:t>
            </a:r>
            <a:r>
              <a:rPr lang="fr-FR" sz="2000" b="1" i="1" dirty="0" err="1"/>
              <a:t>subjects</a:t>
            </a:r>
            <a:r>
              <a:rPr lang="fr-FR" sz="2000" b="1" i="1" dirty="0"/>
              <a:t> in </a:t>
            </a:r>
            <a:r>
              <a:rPr lang="fr-FR" sz="2000" b="1" i="1" dirty="0" err="1"/>
              <a:t>which</a:t>
            </a:r>
            <a:r>
              <a:rPr lang="fr-FR" sz="2000" b="1" i="1" dirty="0"/>
              <a:t> I </a:t>
            </a:r>
            <a:r>
              <a:rPr lang="fr-FR" sz="2000" b="1" i="1" dirty="0" err="1"/>
              <a:t>am</a:t>
            </a:r>
            <a:r>
              <a:rPr lang="fr-FR" sz="2000" b="1" i="1" dirty="0"/>
              <a:t> </a:t>
            </a:r>
            <a:r>
              <a:rPr lang="fr-FR" sz="2000" b="1" i="1" dirty="0" err="1"/>
              <a:t>going</a:t>
            </a:r>
            <a:r>
              <a:rPr lang="fr-FR" sz="2000" b="1" i="1" dirty="0"/>
              <a:t> to </a:t>
            </a:r>
            <a:r>
              <a:rPr lang="fr-FR" sz="2000" b="1" i="1" dirty="0" err="1"/>
              <a:t>give</a:t>
            </a:r>
            <a:r>
              <a:rPr lang="fr-FR" sz="2000" b="1" i="1" dirty="0"/>
              <a:t> </a:t>
            </a:r>
            <a:r>
              <a:rPr lang="fr-FR" sz="2000" b="1" i="1" dirty="0" err="1"/>
              <a:t>some</a:t>
            </a:r>
            <a:r>
              <a:rPr lang="fr-FR" sz="2000" b="1" i="1" dirty="0"/>
              <a:t> brief </a:t>
            </a:r>
            <a:r>
              <a:rPr lang="fr-FR" sz="2000" b="1" i="1" dirty="0" err="1"/>
              <a:t>ideas</a:t>
            </a:r>
            <a:r>
              <a:rPr lang="fr-FR" sz="2000" b="1" i="1" dirty="0"/>
              <a:t> and </a:t>
            </a:r>
            <a:r>
              <a:rPr lang="fr-FR" sz="2000" b="1" i="1" dirty="0" err="1"/>
              <a:t>develop</a:t>
            </a:r>
            <a:r>
              <a:rPr lang="fr-FR" sz="2000" b="1" i="1" dirty="0"/>
              <a:t> informations. </a:t>
            </a:r>
            <a:r>
              <a:rPr lang="fr-FR" sz="2000" b="1" i="1" dirty="0" err="1"/>
              <a:t>These</a:t>
            </a:r>
            <a:r>
              <a:rPr lang="fr-FR" sz="2000" b="1" i="1" dirty="0"/>
              <a:t>  </a:t>
            </a:r>
            <a:r>
              <a:rPr lang="fr-FR" sz="2000" b="1" i="1" dirty="0" err="1"/>
              <a:t>subjects</a:t>
            </a:r>
            <a:r>
              <a:rPr lang="fr-FR" sz="2000" b="1" i="1" dirty="0"/>
              <a:t> are: </a:t>
            </a:r>
          </a:p>
          <a:p>
            <a:pPr algn="ctr"/>
            <a:r>
              <a:rPr lang="fr-FR" sz="2000" b="1" i="1" dirty="0"/>
              <a:t> - </a:t>
            </a:r>
            <a:r>
              <a:rPr lang="en-US" sz="2000" b="1" i="1" dirty="0"/>
              <a:t>How does the web work?</a:t>
            </a:r>
            <a:endParaRPr lang="fr-FR" sz="2000" b="1" i="1" dirty="0"/>
          </a:p>
          <a:p>
            <a:pPr algn="ctr" rtl="0"/>
            <a:r>
              <a:rPr lang="en-US" sz="2000" b="1" i="1" dirty="0"/>
              <a:t> -What do you need to be a web developer?</a:t>
            </a:r>
          </a:p>
          <a:p>
            <a:pPr algn="ctr" rtl="0"/>
            <a:r>
              <a:rPr lang="en-US" sz="2000" b="1" i="1" dirty="0"/>
              <a:t> -What is the role of a web developer?</a:t>
            </a:r>
            <a:endParaRPr lang="fr-FR" sz="2000" b="1" i="1" dirty="0"/>
          </a:p>
        </p:txBody>
      </p:sp>
      <p:pic>
        <p:nvPicPr>
          <p:cNvPr id="48" name="Espace réservé d’image 16">
            <a:extLst>
              <a:ext uri="{FF2B5EF4-FFF2-40B4-BE49-F238E27FC236}">
                <a16:creationId xmlns:a16="http://schemas.microsoft.com/office/drawing/2014/main" id="{56A4B0FF-F042-47B0-871D-4A36B729342A}"/>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90" b="90"/>
          <a:stretch>
            <a:fillRect/>
          </a:stretch>
        </p:blipFill>
        <p:spPr>
          <a:xfrm>
            <a:off x="1341109" y="3370448"/>
            <a:ext cx="881063" cy="879475"/>
          </a:xfrm>
          <a:prstGeom prst="rect">
            <a:avLst/>
          </a:prstGeom>
        </p:spPr>
      </p:pic>
      <p:cxnSp>
        <p:nvCxnSpPr>
          <p:cNvPr id="7" name="Connecteur droit 6">
            <a:extLst>
              <a:ext uri="{FF2B5EF4-FFF2-40B4-BE49-F238E27FC236}">
                <a16:creationId xmlns:a16="http://schemas.microsoft.com/office/drawing/2014/main" id="{5275AE41-F680-4502-8444-2F718253C477}"/>
              </a:ext>
            </a:extLst>
          </p:cNvPr>
          <p:cNvCxnSpPr>
            <a:cxnSpLocks/>
          </p:cNvCxnSpPr>
          <p:nvPr/>
        </p:nvCxnSpPr>
        <p:spPr>
          <a:xfrm>
            <a:off x="3466365" y="3370448"/>
            <a:ext cx="0" cy="4453128"/>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11" name="Connecteur droit 10">
            <a:extLst>
              <a:ext uri="{FF2B5EF4-FFF2-40B4-BE49-F238E27FC236}">
                <a16:creationId xmlns:a16="http://schemas.microsoft.com/office/drawing/2014/main" id="{620FAE87-C0DE-42C9-896B-3D4B11AE9A13}"/>
              </a:ext>
            </a:extLst>
          </p:cNvPr>
          <p:cNvCxnSpPr/>
          <p:nvPr/>
        </p:nvCxnSpPr>
        <p:spPr>
          <a:xfrm>
            <a:off x="-32307" y="5405120"/>
            <a:ext cx="349867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 name="Connecteur droit 12">
            <a:extLst>
              <a:ext uri="{FF2B5EF4-FFF2-40B4-BE49-F238E27FC236}">
                <a16:creationId xmlns:a16="http://schemas.microsoft.com/office/drawing/2014/main" id="{44339918-E531-4DFE-8C64-3A5BFF34637C}"/>
              </a:ext>
            </a:extLst>
          </p:cNvPr>
          <p:cNvCxnSpPr>
            <a:cxnSpLocks/>
          </p:cNvCxnSpPr>
          <p:nvPr/>
        </p:nvCxnSpPr>
        <p:spPr>
          <a:xfrm>
            <a:off x="0" y="4341363"/>
            <a:ext cx="3466365"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6" name="Connecteur droit 15">
            <a:extLst>
              <a:ext uri="{FF2B5EF4-FFF2-40B4-BE49-F238E27FC236}">
                <a16:creationId xmlns:a16="http://schemas.microsoft.com/office/drawing/2014/main" id="{F6873050-3CCB-47F8-AF9F-50311EA8FCFB}"/>
              </a:ext>
            </a:extLst>
          </p:cNvPr>
          <p:cNvCxnSpPr/>
          <p:nvPr/>
        </p:nvCxnSpPr>
        <p:spPr>
          <a:xfrm>
            <a:off x="-32306" y="6450186"/>
            <a:ext cx="3498671"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4688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Espace réservé du texte 31">
            <a:extLst>
              <a:ext uri="{FF2B5EF4-FFF2-40B4-BE49-F238E27FC236}">
                <a16:creationId xmlns:a16="http://schemas.microsoft.com/office/drawing/2014/main" id="{B16388D3-BE48-44F4-A6D7-DDF229373084}"/>
              </a:ext>
            </a:extLst>
          </p:cNvPr>
          <p:cNvSpPr>
            <a:spLocks noGrp="1"/>
          </p:cNvSpPr>
          <p:nvPr>
            <p:ph type="body" sz="quarter" idx="14"/>
          </p:nvPr>
        </p:nvSpPr>
        <p:spPr>
          <a:xfrm>
            <a:off x="205984" y="3424175"/>
            <a:ext cx="3147628" cy="3114839"/>
          </a:xfrm>
        </p:spPr>
        <p:txBody>
          <a:bodyPr rtlCol="0"/>
          <a:lstStyle/>
          <a:p>
            <a:pPr rtl="0"/>
            <a:r>
              <a:rPr lang="en-US" b="1" i="1" dirty="0"/>
              <a:t>How the web works provides a simplified view of what happens when you view a webpage in a web browser on your computer or phone. </a:t>
            </a:r>
          </a:p>
          <a:p>
            <a:pPr rtl="0"/>
            <a:r>
              <a:rPr lang="en-US" b="1" i="1" dirty="0">
                <a:solidFill>
                  <a:srgbClr val="FF0000"/>
                </a:solidFill>
              </a:rPr>
              <a:t>Clients and servers  :</a:t>
            </a:r>
          </a:p>
          <a:p>
            <a:pPr rtl="0"/>
            <a:r>
              <a:rPr lang="en-US" b="1" i="1" dirty="0"/>
              <a:t>Computers connected to the web are called clients and servers. A simplified diagram of how they interact might look like this:</a:t>
            </a:r>
            <a:endParaRPr lang="fr-FR" b="1" i="1" dirty="0"/>
          </a:p>
        </p:txBody>
      </p:sp>
      <p:sp>
        <p:nvSpPr>
          <p:cNvPr id="24" name="Espace réservé du texte 23">
            <a:extLst>
              <a:ext uri="{FF2B5EF4-FFF2-40B4-BE49-F238E27FC236}">
                <a16:creationId xmlns:a16="http://schemas.microsoft.com/office/drawing/2014/main" id="{0FD12705-AB70-40E3-A13F-B36B09C895BA}"/>
              </a:ext>
            </a:extLst>
          </p:cNvPr>
          <p:cNvSpPr>
            <a:spLocks noGrp="1"/>
          </p:cNvSpPr>
          <p:nvPr>
            <p:ph type="body" sz="quarter" idx="16"/>
          </p:nvPr>
        </p:nvSpPr>
        <p:spPr>
          <a:xfrm>
            <a:off x="3409590" y="-33259"/>
            <a:ext cx="3212073" cy="7734539"/>
          </a:xfrm>
        </p:spPr>
        <p:txBody>
          <a:bodyPr rtlCol="0">
            <a:noAutofit/>
          </a:bodyPr>
          <a:lstStyle/>
          <a:p>
            <a:pPr rtl="0"/>
            <a:r>
              <a:rPr lang="en-US" b="1" i="1" dirty="0"/>
              <a:t>In addition to the client and the server, we also need to say hello to:</a:t>
            </a:r>
          </a:p>
          <a:p>
            <a:pPr rtl="0"/>
            <a:r>
              <a:rPr lang="en-US" b="1" i="1" dirty="0">
                <a:solidFill>
                  <a:srgbClr val="FF0000"/>
                </a:solidFill>
              </a:rPr>
              <a:t>Your internet connection: </a:t>
            </a:r>
            <a:r>
              <a:rPr lang="en-US" b="1" i="1" dirty="0"/>
              <a:t>Allows you to send and receive data on the web. It's basically like the street between your house and the shop.</a:t>
            </a:r>
          </a:p>
          <a:p>
            <a:pPr rtl="0"/>
            <a:r>
              <a:rPr lang="en-US" b="1" i="1" dirty="0">
                <a:solidFill>
                  <a:srgbClr val="FF0000"/>
                </a:solidFill>
              </a:rPr>
              <a:t>TCP/IP: </a:t>
            </a:r>
            <a:r>
              <a:rPr lang="en-US" b="1" i="1" dirty="0"/>
              <a:t>Transmission Control Protocol and Internet Protocol are communication protocols that define how data should travel across the internet. This is like the transport mechanisms that let you place an order, go to the shop, and buy your goods. In our example, this is like a car or a bike </a:t>
            </a:r>
          </a:p>
          <a:p>
            <a:pPr rtl="0"/>
            <a:r>
              <a:rPr lang="en-US" b="1" i="1" dirty="0">
                <a:solidFill>
                  <a:srgbClr val="FF0000"/>
                </a:solidFill>
              </a:rPr>
              <a:t>DNS: </a:t>
            </a:r>
            <a:r>
              <a:rPr lang="en-US" b="1" i="1" dirty="0"/>
              <a:t>Domain Name System is like an address book for websites. When you type a web address in your browser, the browser looks at the DNS to find the website's IP address before it can retrieve the website. The browser needs to find out which server the website lives on, so it can send HTTP messages to the right place (see below). This is like looking up the address of the shop so you can access it.</a:t>
            </a:r>
          </a:p>
          <a:p>
            <a:pPr rtl="0"/>
            <a:r>
              <a:rPr lang="en-US" b="1" i="1" dirty="0">
                <a:solidFill>
                  <a:srgbClr val="FF0000"/>
                </a:solidFill>
              </a:rPr>
              <a:t>HTTP: </a:t>
            </a:r>
            <a:r>
              <a:rPr lang="en-US" b="1" i="1" dirty="0"/>
              <a:t>Hypertext Transfer Protocol is an application protocol that defines a language for clients and servers to speak to each other. This is like the language you use to order your goods.</a:t>
            </a:r>
          </a:p>
          <a:p>
            <a:pPr rtl="0"/>
            <a:endParaRPr lang="en-US" b="1" i="1" dirty="0"/>
          </a:p>
        </p:txBody>
      </p:sp>
      <p:pic>
        <p:nvPicPr>
          <p:cNvPr id="9" name="Espace réservé d’image 8">
            <a:extLst>
              <a:ext uri="{FF2B5EF4-FFF2-40B4-BE49-F238E27FC236}">
                <a16:creationId xmlns:a16="http://schemas.microsoft.com/office/drawing/2014/main" id="{7F4B8A9C-45CD-4CD3-9835-7B75C8E7DF88}"/>
              </a:ext>
            </a:extLst>
          </p:cNvPr>
          <p:cNvPicPr>
            <a:picLocks noGrp="1" noChangeAspect="1"/>
          </p:cNvPicPr>
          <p:nvPr>
            <p:ph type="pic" sz="quarter" idx="12"/>
          </p:nvPr>
        </p:nvPicPr>
        <p:blipFill>
          <a:blip r:embed="rId3"/>
          <a:srcRect l="3692" r="3692"/>
          <a:stretch/>
        </p:blipFill>
        <p:spPr>
          <a:xfrm>
            <a:off x="6703975" y="2358791"/>
            <a:ext cx="3354425" cy="3686409"/>
          </a:xfrm>
        </p:spPr>
      </p:pic>
      <p:sp>
        <p:nvSpPr>
          <p:cNvPr id="2" name="Espace réservé du texte 1">
            <a:extLst>
              <a:ext uri="{FF2B5EF4-FFF2-40B4-BE49-F238E27FC236}">
                <a16:creationId xmlns:a16="http://schemas.microsoft.com/office/drawing/2014/main" id="{80C64EB9-E6EA-45AD-9476-BDDE89985057}"/>
              </a:ext>
            </a:extLst>
          </p:cNvPr>
          <p:cNvSpPr>
            <a:spLocks noGrp="1"/>
          </p:cNvSpPr>
          <p:nvPr>
            <p:ph type="body" sz="quarter" idx="17"/>
          </p:nvPr>
        </p:nvSpPr>
        <p:spPr>
          <a:xfrm>
            <a:off x="6677641" y="29752"/>
            <a:ext cx="3380759" cy="2329039"/>
          </a:xfrm>
        </p:spPr>
        <p:txBody>
          <a:bodyPr rtlCol="0"/>
          <a:lstStyle/>
          <a:p>
            <a:pPr rtl="0"/>
            <a:r>
              <a:rPr lang="en-US" sz="1250" b="1" i="1" dirty="0">
                <a:solidFill>
                  <a:srgbClr val="FF0000"/>
                </a:solidFill>
                <a:latin typeface="+mn-lt"/>
              </a:rPr>
              <a:t>Component files: </a:t>
            </a:r>
            <a:r>
              <a:rPr lang="en-US" sz="1250" b="1" i="1" dirty="0">
                <a:solidFill>
                  <a:schemeClr val="tx1"/>
                </a:solidFill>
                <a:latin typeface="+mn-lt"/>
              </a:rPr>
              <a:t>A website is made up of many different files, which are like the different parts of the goods you buy from the shop. These files come in two main types:</a:t>
            </a:r>
          </a:p>
          <a:p>
            <a:pPr rtl="0"/>
            <a:r>
              <a:rPr lang="en-US" sz="1250" b="1" i="1" dirty="0">
                <a:solidFill>
                  <a:srgbClr val="FF0000"/>
                </a:solidFill>
                <a:latin typeface="+mn-lt"/>
              </a:rPr>
              <a:t>Code files: </a:t>
            </a:r>
            <a:r>
              <a:rPr lang="en-US" sz="1250" b="1" i="1" dirty="0">
                <a:solidFill>
                  <a:schemeClr val="tx1"/>
                </a:solidFill>
                <a:latin typeface="+mn-lt"/>
              </a:rPr>
              <a:t>Websites are built primarily from HTML, CSS, and JavaScript, though you'll meet other technologies a bit later.</a:t>
            </a:r>
          </a:p>
          <a:p>
            <a:pPr rtl="0"/>
            <a:r>
              <a:rPr lang="en-US" sz="1250" b="1" i="1" dirty="0">
                <a:solidFill>
                  <a:srgbClr val="FF0000"/>
                </a:solidFill>
                <a:latin typeface="+mn-lt"/>
              </a:rPr>
              <a:t>Assets: </a:t>
            </a:r>
            <a:r>
              <a:rPr lang="en-US" sz="1250" b="1" i="1" dirty="0">
                <a:solidFill>
                  <a:schemeClr val="tx1"/>
                </a:solidFill>
                <a:latin typeface="+mn-lt"/>
              </a:rPr>
              <a:t>This is a collective name for all the other stuff that makes up a website, such as images, music, video, Word documents, and PDFs</a:t>
            </a:r>
            <a:r>
              <a:rPr lang="en-US" sz="1250" dirty="0">
                <a:latin typeface="+mn-lt"/>
              </a:rPr>
              <a:t>.</a:t>
            </a:r>
            <a:endParaRPr lang="fr-FR" sz="1250" dirty="0">
              <a:latin typeface="+mn-lt"/>
            </a:endParaRPr>
          </a:p>
        </p:txBody>
      </p:sp>
      <p:pic>
        <p:nvPicPr>
          <p:cNvPr id="12" name="Espace réservé pour une image  11">
            <a:extLst>
              <a:ext uri="{FF2B5EF4-FFF2-40B4-BE49-F238E27FC236}">
                <a16:creationId xmlns:a16="http://schemas.microsoft.com/office/drawing/2014/main" id="{B24A01F3-75DB-4559-ADE0-80E5289EA819}"/>
              </a:ext>
            </a:extLst>
          </p:cNvPr>
          <p:cNvPicPr>
            <a:picLocks noGrp="1" noChangeAspect="1"/>
          </p:cNvPicPr>
          <p:nvPr>
            <p:ph type="pic" sz="quarter" idx="11"/>
          </p:nvPr>
        </p:nvPicPr>
        <p:blipFill rotWithShape="1">
          <a:blip r:embed="rId4">
            <a:extLst>
              <a:ext uri="{BEBA8EAE-BF5A-486C-A8C5-ECC9F3942E4B}">
                <a14:imgProps xmlns:a14="http://schemas.microsoft.com/office/drawing/2010/main">
                  <a14:imgLayer r:embed="rId5">
                    <a14:imgEffect>
                      <a14:sharpenSoften amount="10000"/>
                    </a14:imgEffect>
                  </a14:imgLayer>
                </a14:imgProps>
              </a:ext>
            </a:extLst>
          </a:blip>
          <a:srcRect l="4664" t="1199" r="4664" b="1199"/>
          <a:stretch/>
        </p:blipFill>
        <p:spPr>
          <a:xfrm>
            <a:off x="-812" y="29752"/>
            <a:ext cx="3354424" cy="3302180"/>
          </a:xfrm>
        </p:spPr>
      </p:pic>
      <p:pic>
        <p:nvPicPr>
          <p:cNvPr id="14" name="Image 13">
            <a:extLst>
              <a:ext uri="{FF2B5EF4-FFF2-40B4-BE49-F238E27FC236}">
                <a16:creationId xmlns:a16="http://schemas.microsoft.com/office/drawing/2014/main" id="{769AF84E-788C-4BDE-A657-125BDD31C50E}"/>
              </a:ext>
            </a:extLst>
          </p:cNvPr>
          <p:cNvPicPr>
            <a:picLocks noChangeAspect="1"/>
          </p:cNvPicPr>
          <p:nvPr/>
        </p:nvPicPr>
        <p:blipFill>
          <a:blip r:embed="rId6"/>
          <a:stretch>
            <a:fillRect/>
          </a:stretch>
        </p:blipFill>
        <p:spPr>
          <a:xfrm>
            <a:off x="150006" y="6174045"/>
            <a:ext cx="3009754" cy="1273235"/>
          </a:xfrm>
          <a:prstGeom prst="rect">
            <a:avLst/>
          </a:prstGeom>
        </p:spPr>
      </p:pic>
      <p:sp>
        <p:nvSpPr>
          <p:cNvPr id="17" name="ZoneTexte 16">
            <a:extLst>
              <a:ext uri="{FF2B5EF4-FFF2-40B4-BE49-F238E27FC236}">
                <a16:creationId xmlns:a16="http://schemas.microsoft.com/office/drawing/2014/main" id="{E53A2DEA-A261-477B-AF5E-3A1409B6C258}"/>
              </a:ext>
            </a:extLst>
          </p:cNvPr>
          <p:cNvSpPr txBox="1"/>
          <p:nvPr/>
        </p:nvSpPr>
        <p:spPr>
          <a:xfrm>
            <a:off x="6795098" y="6174045"/>
            <a:ext cx="3080264" cy="1054135"/>
          </a:xfrm>
          <a:prstGeom prst="rect">
            <a:avLst/>
          </a:prstGeom>
          <a:noFill/>
        </p:spPr>
        <p:txBody>
          <a:bodyPr wrap="square" rtlCol="0">
            <a:spAutoFit/>
          </a:bodyPr>
          <a:lstStyle/>
          <a:p>
            <a:r>
              <a:rPr lang="en-US" sz="1250" b="1" i="1" dirty="0"/>
              <a:t>Web application architectural patterns are separated into many different layers or tiers which is called Multi- or Three-Tier Architecture. You can easily replace and upgrade each layer independently. </a:t>
            </a:r>
            <a:endParaRPr lang="fr-TN" sz="1250" b="1" i="1" dirty="0"/>
          </a:p>
        </p:txBody>
      </p:sp>
    </p:spTree>
    <p:extLst>
      <p:ext uri="{BB962C8B-B14F-4D97-AF65-F5344CB8AC3E}">
        <p14:creationId xmlns:p14="http://schemas.microsoft.com/office/powerpoint/2010/main" val="210212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u contenu 24">
            <a:extLst>
              <a:ext uri="{FF2B5EF4-FFF2-40B4-BE49-F238E27FC236}">
                <a16:creationId xmlns:a16="http://schemas.microsoft.com/office/drawing/2014/main" id="{85B9EC67-E16B-4644-BE4E-9F3520D5AECF}"/>
              </a:ext>
            </a:extLst>
          </p:cNvPr>
          <p:cNvSpPr>
            <a:spLocks noGrp="1"/>
          </p:cNvSpPr>
          <p:nvPr>
            <p:ph sz="quarter" idx="13"/>
          </p:nvPr>
        </p:nvSpPr>
        <p:spPr>
          <a:xfrm>
            <a:off x="0" y="0"/>
            <a:ext cx="3124201" cy="1493520"/>
          </a:xfrm>
        </p:spPr>
        <p:txBody>
          <a:bodyPr rtlCol="0"/>
          <a:lstStyle/>
          <a:p>
            <a:r>
              <a:rPr lang="en-US" sz="2500" b="1" i="1" dirty="0">
                <a:effectLst/>
              </a:rPr>
              <a:t>What qualifications do you need to become a web developer?</a:t>
            </a:r>
          </a:p>
          <a:p>
            <a:pPr rtl="0"/>
            <a:endParaRPr lang="fr-FR" dirty="0"/>
          </a:p>
        </p:txBody>
      </p:sp>
      <p:sp>
        <p:nvSpPr>
          <p:cNvPr id="26" name="Espace réservé du texte 25">
            <a:extLst>
              <a:ext uri="{FF2B5EF4-FFF2-40B4-BE49-F238E27FC236}">
                <a16:creationId xmlns:a16="http://schemas.microsoft.com/office/drawing/2014/main" id="{CE9C5F90-E573-43D7-AC40-5AD946F4D032}"/>
              </a:ext>
            </a:extLst>
          </p:cNvPr>
          <p:cNvSpPr>
            <a:spLocks noGrp="1"/>
          </p:cNvSpPr>
          <p:nvPr>
            <p:ph type="body" sz="quarter" idx="14"/>
          </p:nvPr>
        </p:nvSpPr>
        <p:spPr>
          <a:xfrm>
            <a:off x="-107038" y="1597115"/>
            <a:ext cx="3459839" cy="6233160"/>
          </a:xfrm>
        </p:spPr>
        <p:txBody>
          <a:bodyPr rtlCol="0">
            <a:normAutofit fontScale="55000" lnSpcReduction="20000"/>
          </a:bodyPr>
          <a:lstStyle/>
          <a:p>
            <a:pPr algn="ctr" rtl="0"/>
            <a:r>
              <a:rPr lang="en-US" sz="2200" b="1" i="1" dirty="0"/>
              <a:t>While there are no formal or specific qualifications required to become a web developer, a numerate degree in a subject such as </a:t>
            </a:r>
            <a:r>
              <a:rPr lang="en-US" sz="2200" b="1" i="1" dirty="0" err="1"/>
              <a:t>maths</a:t>
            </a:r>
            <a:r>
              <a:rPr lang="en-US" sz="2200" b="1" i="1" dirty="0"/>
              <a:t> or science will be useful.</a:t>
            </a:r>
          </a:p>
          <a:p>
            <a:pPr algn="ctr" rtl="0"/>
            <a:r>
              <a:rPr lang="en-US" sz="2200" b="1" i="1" dirty="0"/>
              <a:t>You should also ideally have an aptitude for - or experience of - elements such as :</a:t>
            </a:r>
          </a:p>
          <a:p>
            <a:pPr algn="ctr" rtl="0"/>
            <a:r>
              <a:rPr lang="en-US" sz="2200" b="1" i="1" dirty="0"/>
              <a:t>-User experience (UX)</a:t>
            </a:r>
          </a:p>
          <a:p>
            <a:pPr algn="ctr" rtl="0"/>
            <a:r>
              <a:rPr lang="en-US" sz="2200" b="1" i="1" dirty="0"/>
              <a:t>-User interface (UI)</a:t>
            </a:r>
          </a:p>
          <a:p>
            <a:pPr algn="ctr" rtl="0"/>
            <a:r>
              <a:rPr lang="en-US" sz="2200" b="1" i="1" dirty="0"/>
              <a:t>-Visual design</a:t>
            </a:r>
          </a:p>
          <a:p>
            <a:pPr algn="ctr" rtl="0"/>
            <a:r>
              <a:rPr lang="en-US" sz="2200" b="1" i="1" dirty="0"/>
              <a:t>-Coding languages including HTML and CSS</a:t>
            </a:r>
          </a:p>
          <a:p>
            <a:pPr algn="ctr" rtl="0"/>
            <a:r>
              <a:rPr lang="en-US" sz="2200" b="1" i="1" dirty="0"/>
              <a:t>-Frontend web programing languages and skills such as JavaScript, Ajax and web animation techniques</a:t>
            </a:r>
          </a:p>
          <a:p>
            <a:pPr algn="ctr" rtl="0"/>
            <a:r>
              <a:rPr lang="en-US" sz="2200" b="1" i="1" dirty="0"/>
              <a:t>-Backend web programing languages such as C# or Java, PHP and Ruby</a:t>
            </a:r>
          </a:p>
          <a:p>
            <a:pPr algn="ctr" rtl="0"/>
            <a:r>
              <a:rPr lang="en-US" sz="2200" b="1" i="1" dirty="0"/>
              <a:t>-Design software like Photoshop and Illustrator and Sketch</a:t>
            </a:r>
          </a:p>
          <a:p>
            <a:pPr algn="ctr" rtl="0"/>
            <a:r>
              <a:rPr lang="en-US" sz="2200" b="1" i="1" dirty="0"/>
              <a:t>-An understanding of SEO</a:t>
            </a:r>
          </a:p>
          <a:p>
            <a:pPr algn="ctr" rtl="0"/>
            <a:r>
              <a:rPr lang="en-US" sz="2200" b="1" i="1" dirty="0"/>
              <a:t>-Web servers and how they function.</a:t>
            </a:r>
            <a:endParaRPr lang="fr-FR" sz="2200" b="1" i="1" dirty="0"/>
          </a:p>
          <a:p>
            <a:pPr algn="ctr" rtl="0"/>
            <a:endParaRPr lang="fr-FR" dirty="0"/>
          </a:p>
        </p:txBody>
      </p:sp>
      <p:sp>
        <p:nvSpPr>
          <p:cNvPr id="47" name="Espace réservé du contenu 46">
            <a:extLst>
              <a:ext uri="{FF2B5EF4-FFF2-40B4-BE49-F238E27FC236}">
                <a16:creationId xmlns:a16="http://schemas.microsoft.com/office/drawing/2014/main" id="{510886A2-18AD-4F58-A88D-0836A93378A0}"/>
              </a:ext>
            </a:extLst>
          </p:cNvPr>
          <p:cNvSpPr>
            <a:spLocks noGrp="1"/>
          </p:cNvSpPr>
          <p:nvPr>
            <p:ph sz="quarter" idx="11"/>
          </p:nvPr>
        </p:nvSpPr>
        <p:spPr>
          <a:xfrm>
            <a:off x="3436232" y="4177424"/>
            <a:ext cx="3311084" cy="404672"/>
          </a:xfrm>
        </p:spPr>
        <p:txBody>
          <a:bodyPr rtlCol="0"/>
          <a:lstStyle/>
          <a:p>
            <a:pPr rtl="0"/>
            <a:r>
              <a:rPr lang="en-US" sz="1800" b="1" i="1" dirty="0"/>
              <a:t>What skills do you need to become a web developer?</a:t>
            </a:r>
            <a:endParaRPr lang="fr-FR" sz="1800" b="1" i="1" dirty="0"/>
          </a:p>
        </p:txBody>
      </p:sp>
      <p:sp>
        <p:nvSpPr>
          <p:cNvPr id="48" name="Espace réservé du texte 47">
            <a:extLst>
              <a:ext uri="{FF2B5EF4-FFF2-40B4-BE49-F238E27FC236}">
                <a16:creationId xmlns:a16="http://schemas.microsoft.com/office/drawing/2014/main" id="{188890BB-2976-4D42-B9BB-FE40645D1266}"/>
              </a:ext>
            </a:extLst>
          </p:cNvPr>
          <p:cNvSpPr>
            <a:spLocks noGrp="1"/>
          </p:cNvSpPr>
          <p:nvPr>
            <p:ph type="body" sz="quarter" idx="12"/>
          </p:nvPr>
        </p:nvSpPr>
        <p:spPr>
          <a:xfrm>
            <a:off x="2779117" y="5095170"/>
            <a:ext cx="4373522" cy="2477295"/>
          </a:xfrm>
        </p:spPr>
        <p:txBody>
          <a:bodyPr rtlCol="0">
            <a:normAutofit lnSpcReduction="10000"/>
          </a:bodyPr>
          <a:lstStyle/>
          <a:p>
            <a:pPr algn="ctr" rtl="0"/>
            <a:r>
              <a:rPr lang="en-US" sz="1200" b="1" i="1" dirty="0"/>
              <a:t>   -Computer literacy</a:t>
            </a:r>
          </a:p>
          <a:p>
            <a:pPr algn="ctr" rtl="0"/>
            <a:r>
              <a:rPr lang="en-US" sz="1200" b="1" i="1" dirty="0"/>
              <a:t>   -Strong numeracy skills</a:t>
            </a:r>
          </a:p>
          <a:p>
            <a:pPr algn="ctr" rtl="0"/>
            <a:r>
              <a:rPr lang="en-US" sz="1200" b="1" i="1" dirty="0"/>
              <a:t>   -Strong creative ability</a:t>
            </a:r>
          </a:p>
          <a:p>
            <a:pPr algn="ctr" rtl="0"/>
            <a:r>
              <a:rPr lang="en-US" sz="1200" b="1" i="1" dirty="0"/>
              <a:t>   -Attention to detail</a:t>
            </a:r>
          </a:p>
          <a:p>
            <a:pPr algn="ctr" rtl="0"/>
            <a:r>
              <a:rPr lang="en-US" sz="1200" b="1" i="1" dirty="0"/>
              <a:t>   -Strong communication skills</a:t>
            </a:r>
          </a:p>
          <a:p>
            <a:pPr algn="ctr" rtl="0"/>
            <a:r>
              <a:rPr lang="en-US" sz="1200" b="1" i="1" dirty="0"/>
              <a:t>   -Excellent problem-solving skills</a:t>
            </a:r>
          </a:p>
          <a:p>
            <a:pPr algn="ctr" rtl="0"/>
            <a:r>
              <a:rPr lang="en-US" sz="1200" b="1" i="1" dirty="0"/>
              <a:t>   -A logical approach to work</a:t>
            </a:r>
          </a:p>
          <a:p>
            <a:pPr algn="ctr" rtl="0"/>
            <a:r>
              <a:rPr lang="en-US" sz="1200" b="1" i="1" dirty="0"/>
              <a:t>   -The ability to explain technical matters clearly</a:t>
            </a:r>
          </a:p>
          <a:p>
            <a:pPr algn="ctr" rtl="0"/>
            <a:r>
              <a:rPr lang="en-US" sz="1200" b="1" i="1" dirty="0"/>
              <a:t>   -A keen interest in technology</a:t>
            </a:r>
            <a:endParaRPr lang="fr-FR" sz="1200" b="1" i="1" dirty="0"/>
          </a:p>
        </p:txBody>
      </p:sp>
      <p:pic>
        <p:nvPicPr>
          <p:cNvPr id="5" name="Espace réservé pour une image  4">
            <a:extLst>
              <a:ext uri="{FF2B5EF4-FFF2-40B4-BE49-F238E27FC236}">
                <a16:creationId xmlns:a16="http://schemas.microsoft.com/office/drawing/2014/main" id="{DC01DAB9-D57B-44BD-B67A-1C210AD5BAB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rcRect l="7339" r="7339"/>
          <a:stretch>
            <a:fillRect/>
          </a:stretch>
        </p:blipFill>
        <p:spPr>
          <a:xfrm>
            <a:off x="6747316" y="3886200"/>
            <a:ext cx="3311084" cy="3886200"/>
          </a:xfrm>
        </p:spPr>
      </p:pic>
      <p:sp>
        <p:nvSpPr>
          <p:cNvPr id="10" name="ZoneTexte 9">
            <a:extLst>
              <a:ext uri="{FF2B5EF4-FFF2-40B4-BE49-F238E27FC236}">
                <a16:creationId xmlns:a16="http://schemas.microsoft.com/office/drawing/2014/main" id="{7FBA9D64-DFE5-4CC4-8F80-9611DE4050DE}"/>
              </a:ext>
            </a:extLst>
          </p:cNvPr>
          <p:cNvSpPr txBox="1"/>
          <p:nvPr/>
        </p:nvSpPr>
        <p:spPr>
          <a:xfrm>
            <a:off x="3436232" y="4714895"/>
            <a:ext cx="3799839" cy="461665"/>
          </a:xfrm>
          <a:prstGeom prst="rect">
            <a:avLst/>
          </a:prstGeom>
          <a:noFill/>
        </p:spPr>
        <p:txBody>
          <a:bodyPr wrap="square" rtlCol="0">
            <a:spAutoFit/>
          </a:bodyPr>
          <a:lstStyle/>
          <a:p>
            <a:r>
              <a:rPr lang="en-US" sz="1200" b="1" i="1" dirty="0">
                <a:solidFill>
                  <a:schemeClr val="tx2"/>
                </a:solidFill>
              </a:rPr>
              <a:t>Key skills to be successful in web development include:</a:t>
            </a:r>
          </a:p>
        </p:txBody>
      </p:sp>
      <p:pic>
        <p:nvPicPr>
          <p:cNvPr id="16" name="Image 15">
            <a:extLst>
              <a:ext uri="{FF2B5EF4-FFF2-40B4-BE49-F238E27FC236}">
                <a16:creationId xmlns:a16="http://schemas.microsoft.com/office/drawing/2014/main" id="{849535FF-55F4-4A47-89B2-CD7CCBA52A5D}"/>
              </a:ext>
            </a:extLst>
          </p:cNvPr>
          <p:cNvPicPr>
            <a:picLocks noChangeAspect="1"/>
          </p:cNvPicPr>
          <p:nvPr/>
        </p:nvPicPr>
        <p:blipFill>
          <a:blip r:embed="rId5"/>
          <a:stretch>
            <a:fillRect/>
          </a:stretch>
        </p:blipFill>
        <p:spPr>
          <a:xfrm>
            <a:off x="3352800" y="0"/>
            <a:ext cx="6705599" cy="3922160"/>
          </a:xfrm>
          <a:prstGeom prst="rect">
            <a:avLst/>
          </a:prstGeom>
        </p:spPr>
      </p:pic>
    </p:spTree>
    <p:extLst>
      <p:ext uri="{BB962C8B-B14F-4D97-AF65-F5344CB8AC3E}">
        <p14:creationId xmlns:p14="http://schemas.microsoft.com/office/powerpoint/2010/main" val="424476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re 114">
            <a:extLst>
              <a:ext uri="{FF2B5EF4-FFF2-40B4-BE49-F238E27FC236}">
                <a16:creationId xmlns:a16="http://schemas.microsoft.com/office/drawing/2014/main" id="{D328ED67-05E4-4380-99B0-44D2DEB5311C}"/>
              </a:ext>
            </a:extLst>
          </p:cNvPr>
          <p:cNvSpPr>
            <a:spLocks noGrp="1"/>
          </p:cNvSpPr>
          <p:nvPr>
            <p:ph type="title"/>
          </p:nvPr>
        </p:nvSpPr>
        <p:spPr>
          <a:xfrm>
            <a:off x="114300" y="91045"/>
            <a:ext cx="3119400" cy="475315"/>
          </a:xfrm>
        </p:spPr>
        <p:txBody>
          <a:bodyPr rtlCol="0"/>
          <a:lstStyle/>
          <a:p>
            <a:pPr rtl="0"/>
            <a:r>
              <a:rPr lang="en-US" b="1" i="1" dirty="0"/>
              <a:t>What is the role of a web developer?</a:t>
            </a:r>
            <a:endParaRPr lang="fr-FR" b="1" i="1" dirty="0"/>
          </a:p>
        </p:txBody>
      </p:sp>
      <p:sp>
        <p:nvSpPr>
          <p:cNvPr id="14" name="Espace réservé du texte 13">
            <a:extLst>
              <a:ext uri="{FF2B5EF4-FFF2-40B4-BE49-F238E27FC236}">
                <a16:creationId xmlns:a16="http://schemas.microsoft.com/office/drawing/2014/main" id="{2435A574-EC9F-4321-9CA3-5D765C30B3E2}"/>
              </a:ext>
            </a:extLst>
          </p:cNvPr>
          <p:cNvSpPr>
            <a:spLocks noGrp="1"/>
          </p:cNvSpPr>
          <p:nvPr>
            <p:ph type="body" sz="quarter" idx="14"/>
          </p:nvPr>
        </p:nvSpPr>
        <p:spPr>
          <a:xfrm>
            <a:off x="46583" y="1009825"/>
            <a:ext cx="3348000" cy="2544905"/>
          </a:xfrm>
        </p:spPr>
        <p:txBody>
          <a:bodyPr rtlCol="0">
            <a:normAutofit/>
          </a:bodyPr>
          <a:lstStyle/>
          <a:p>
            <a:pPr rtl="0"/>
            <a:r>
              <a:rPr lang="en-US" sz="1200" b="1" i="1" dirty="0"/>
              <a:t>A web developer’s job is to create websites. While their primary role is to ensure the website is visually appealing and easy to navigate, many web developers are also responsible for the website’s performance and capacity. </a:t>
            </a:r>
            <a:endParaRPr lang="fr-FR" sz="1200" b="1" i="1" dirty="0"/>
          </a:p>
        </p:txBody>
      </p:sp>
      <p:sp>
        <p:nvSpPr>
          <p:cNvPr id="11" name="Espace réservé du texte 10">
            <a:extLst>
              <a:ext uri="{FF2B5EF4-FFF2-40B4-BE49-F238E27FC236}">
                <a16:creationId xmlns:a16="http://schemas.microsoft.com/office/drawing/2014/main" id="{8F457663-49C5-4FE7-93F7-6D408078AC66}"/>
              </a:ext>
            </a:extLst>
          </p:cNvPr>
          <p:cNvSpPr>
            <a:spLocks noGrp="1"/>
          </p:cNvSpPr>
          <p:nvPr>
            <p:ph type="body" sz="quarter" idx="16"/>
          </p:nvPr>
        </p:nvSpPr>
        <p:spPr>
          <a:xfrm>
            <a:off x="3444836" y="4307980"/>
            <a:ext cx="2362392" cy="3432985"/>
          </a:xfrm>
        </p:spPr>
        <p:txBody>
          <a:bodyPr rtlCol="0"/>
          <a:lstStyle/>
          <a:p>
            <a:pPr rtl="0"/>
            <a:r>
              <a:rPr lang="en-US" b="1" i="1" dirty="0">
                <a:solidFill>
                  <a:schemeClr val="tx2"/>
                </a:solidFill>
                <a:latin typeface="+mn-lt"/>
              </a:rPr>
              <a:t>As a web developer, you could work for a company or agency, or as a freelancer taking on projects for individual clients. Your tasks will vary depending on your work situation, but day-to-day responsibilities might generally include:</a:t>
            </a:r>
            <a:endParaRPr lang="fr-FR" b="1" i="1" dirty="0">
              <a:solidFill>
                <a:schemeClr val="tx2"/>
              </a:solidFill>
              <a:latin typeface="+mn-lt"/>
            </a:endParaRPr>
          </a:p>
        </p:txBody>
      </p:sp>
      <p:sp>
        <p:nvSpPr>
          <p:cNvPr id="22" name="Espace réservé du texte 21">
            <a:extLst>
              <a:ext uri="{FF2B5EF4-FFF2-40B4-BE49-F238E27FC236}">
                <a16:creationId xmlns:a16="http://schemas.microsoft.com/office/drawing/2014/main" id="{3F0CFD1C-F6E7-4B83-AB91-F24AF9E65390}"/>
              </a:ext>
            </a:extLst>
          </p:cNvPr>
          <p:cNvSpPr>
            <a:spLocks noGrp="1"/>
          </p:cNvSpPr>
          <p:nvPr>
            <p:ph type="body" sz="quarter" idx="17"/>
          </p:nvPr>
        </p:nvSpPr>
        <p:spPr>
          <a:xfrm>
            <a:off x="3368396" y="3347567"/>
            <a:ext cx="2515274" cy="1301256"/>
          </a:xfrm>
        </p:spPr>
        <p:txBody>
          <a:bodyPr rtlCol="0"/>
          <a:lstStyle/>
          <a:p>
            <a:r>
              <a:rPr lang="en-US" b="1" i="1" dirty="0">
                <a:solidFill>
                  <a:schemeClr val="tx2"/>
                </a:solidFill>
                <a:effectLst/>
              </a:rPr>
              <a:t>Web developer tasks and responsibilities</a:t>
            </a:r>
          </a:p>
          <a:p>
            <a:pPr rtl="0"/>
            <a:endParaRPr lang="fr-FR" dirty="0"/>
          </a:p>
        </p:txBody>
      </p:sp>
      <p:sp>
        <p:nvSpPr>
          <p:cNvPr id="26" name="Espace réservé du texte 25">
            <a:extLst>
              <a:ext uri="{FF2B5EF4-FFF2-40B4-BE49-F238E27FC236}">
                <a16:creationId xmlns:a16="http://schemas.microsoft.com/office/drawing/2014/main" id="{DAB717E8-011C-4547-A6B4-B8F2FE4F15FD}"/>
              </a:ext>
            </a:extLst>
          </p:cNvPr>
          <p:cNvSpPr>
            <a:spLocks noGrp="1"/>
          </p:cNvSpPr>
          <p:nvPr>
            <p:ph type="body" sz="quarter" idx="18"/>
          </p:nvPr>
        </p:nvSpPr>
        <p:spPr>
          <a:xfrm>
            <a:off x="6826250" y="401495"/>
            <a:ext cx="3117850" cy="3376755"/>
          </a:xfrm>
        </p:spPr>
        <p:txBody>
          <a:bodyPr rtlCol="0">
            <a:normAutofit lnSpcReduction="10000"/>
          </a:bodyPr>
          <a:lstStyle/>
          <a:p>
            <a:pPr marL="0" indent="0" rtl="0">
              <a:buNone/>
            </a:pPr>
            <a:r>
              <a:rPr lang="en-US" sz="1200" b="1" i="1" dirty="0"/>
              <a:t>-Designing user interfaces and navigation menus.</a:t>
            </a:r>
          </a:p>
          <a:p>
            <a:pPr marL="0" indent="0" rtl="0">
              <a:buNone/>
            </a:pPr>
            <a:r>
              <a:rPr lang="en-US" sz="1200" b="1" i="1" dirty="0"/>
              <a:t>-Writing and reviewing code for sites, typically HTML, XML, or JavaScript.</a:t>
            </a:r>
          </a:p>
          <a:p>
            <a:pPr marL="0" indent="0" rtl="0">
              <a:buNone/>
            </a:pPr>
            <a:r>
              <a:rPr lang="en-US" sz="1200" b="1" i="1" dirty="0"/>
              <a:t>-Integrating multimedia content onto a site.</a:t>
            </a:r>
          </a:p>
          <a:p>
            <a:pPr marL="0" indent="0" rtl="0">
              <a:buNone/>
            </a:pPr>
            <a:r>
              <a:rPr lang="en-US" sz="1200" b="1" i="1" dirty="0"/>
              <a:t>-Testing web applications.</a:t>
            </a:r>
          </a:p>
          <a:p>
            <a:pPr marL="0" indent="0" rtl="0">
              <a:buNone/>
            </a:pPr>
            <a:r>
              <a:rPr lang="en-US" sz="1200" b="1" i="1" dirty="0"/>
              <a:t>-Troubleshooting problems with performance or user experience.</a:t>
            </a:r>
          </a:p>
          <a:p>
            <a:pPr marL="0" indent="0" rtl="0">
              <a:buNone/>
            </a:pPr>
            <a:r>
              <a:rPr lang="en-US" sz="1200" b="1" i="1" dirty="0"/>
              <a:t>-Collaborating with designers, developers, and stakeholders.</a:t>
            </a:r>
            <a:endParaRPr lang="fr-FR" sz="1200" b="1" i="1" dirty="0"/>
          </a:p>
        </p:txBody>
      </p:sp>
      <p:pic>
        <p:nvPicPr>
          <p:cNvPr id="5" name="Espace réservé pour une image  4">
            <a:extLst>
              <a:ext uri="{FF2B5EF4-FFF2-40B4-BE49-F238E27FC236}">
                <a16:creationId xmlns:a16="http://schemas.microsoft.com/office/drawing/2014/main" id="{1178A972-2008-49DA-832D-FDBDE0129DB3}"/>
              </a:ext>
            </a:extLst>
          </p:cNvPr>
          <p:cNvPicPr>
            <a:picLocks noGrp="1" noChangeAspect="1"/>
          </p:cNvPicPr>
          <p:nvPr>
            <p:ph type="pic" sz="quarter" idx="11"/>
          </p:nvPr>
        </p:nvPicPr>
        <p:blipFill rotWithShape="1">
          <a:blip r:embed="rId3"/>
          <a:srcRect l="-1421" r="-1421"/>
          <a:stretch/>
        </p:blipFill>
        <p:spPr>
          <a:xfrm>
            <a:off x="-42672" y="3300620"/>
            <a:ext cx="3437255" cy="4471780"/>
          </a:xfrm>
        </p:spPr>
      </p:pic>
      <p:pic>
        <p:nvPicPr>
          <p:cNvPr id="21" name="Espace réservé pour une image  20">
            <a:extLst>
              <a:ext uri="{FF2B5EF4-FFF2-40B4-BE49-F238E27FC236}">
                <a16:creationId xmlns:a16="http://schemas.microsoft.com/office/drawing/2014/main" id="{D8C7991F-F638-4C71-B175-54C4E8E22CCA}"/>
              </a:ext>
            </a:extLst>
          </p:cNvPr>
          <p:cNvPicPr>
            <a:picLocks noGrp="1" noChangeAspect="1"/>
          </p:cNvPicPr>
          <p:nvPr>
            <p:ph type="pic" sz="quarter" idx="10"/>
          </p:nvPr>
        </p:nvPicPr>
        <p:blipFill rotWithShape="1">
          <a:blip r:embed="rId4"/>
          <a:srcRect l="522" t="5980" r="522" b="5980"/>
          <a:stretch/>
        </p:blipFill>
        <p:spPr>
          <a:xfrm>
            <a:off x="3355975" y="-1"/>
            <a:ext cx="3348000" cy="3300621"/>
          </a:xfrm>
        </p:spPr>
      </p:pic>
      <p:pic>
        <p:nvPicPr>
          <p:cNvPr id="28" name="Espace réservé pour une image  27">
            <a:extLst>
              <a:ext uri="{FF2B5EF4-FFF2-40B4-BE49-F238E27FC236}">
                <a16:creationId xmlns:a16="http://schemas.microsoft.com/office/drawing/2014/main" id="{73574D95-B151-46E9-B5BA-9755B7A6874A}"/>
              </a:ext>
            </a:extLst>
          </p:cNvPr>
          <p:cNvPicPr>
            <a:picLocks noGrp="1" noChangeAspect="1"/>
          </p:cNvPicPr>
          <p:nvPr>
            <p:ph type="pic" sz="quarter" idx="12"/>
          </p:nvPr>
        </p:nvPicPr>
        <p:blipFill rotWithShape="1">
          <a:blip r:embed="rId5"/>
          <a:srcRect l="1153" r="1153"/>
          <a:stretch/>
        </p:blipFill>
        <p:spPr>
          <a:xfrm>
            <a:off x="5857482" y="4418648"/>
            <a:ext cx="4196079" cy="3329078"/>
          </a:xfrm>
        </p:spPr>
      </p:pic>
    </p:spTree>
    <p:extLst>
      <p:ext uri="{BB962C8B-B14F-4D97-AF65-F5344CB8AC3E}">
        <p14:creationId xmlns:p14="http://schemas.microsoft.com/office/powerpoint/2010/main" val="719325024"/>
      </p:ext>
    </p:extLst>
  </p:cSld>
  <p:clrMapOvr>
    <a:masterClrMapping/>
  </p:clrMapOvr>
</p:sld>
</file>

<file path=ppt/theme/theme1.xml><?xml version="1.0" encoding="utf-8"?>
<a:theme xmlns:a="http://schemas.openxmlformats.org/drawingml/2006/main" name="2_Conception personnalisée">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60958216_TF34074874_Win32" id="{0E4A6BB8-FD78-4E0C-9D4B-E1707C20B621}" vid="{2FF441DC-2B87-4F1F-A8C9-A4618BD422A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Brochure technique</Template>
  <TotalTime>91</TotalTime>
  <Words>826</Words>
  <Application>Microsoft Office PowerPoint</Application>
  <PresentationFormat>Personnalisé</PresentationFormat>
  <Paragraphs>57</Paragraphs>
  <Slides>4</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Calibri</vt:lpstr>
      <vt:lpstr>Century Gothic</vt:lpstr>
      <vt:lpstr>Gill Sans MT</vt:lpstr>
      <vt:lpstr>2_Conception personnalisée</vt:lpstr>
      <vt:lpstr>Checkpoint :</vt:lpstr>
      <vt:lpstr>Présentation PowerPoint</vt:lpstr>
      <vt:lpstr>Présentation PowerPoint</vt:lpstr>
      <vt:lpstr>What is the role of a web developer?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dc:title>
  <dc:creator>benamiray2015@gmail.com</dc:creator>
  <cp:lastModifiedBy>benamiray2015@gmail.com</cp:lastModifiedBy>
  <cp:revision>1</cp:revision>
  <dcterms:created xsi:type="dcterms:W3CDTF">2022-04-10T12:41:12Z</dcterms:created>
  <dcterms:modified xsi:type="dcterms:W3CDTF">2022-04-10T14:13:08Z</dcterms:modified>
</cp:coreProperties>
</file>