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  <p:embeddedFont>
      <p:font typeface="Roboto Mono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4674c547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a4674c547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674c547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a4674c547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674c547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a4674c547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27700" y="0"/>
            <a:ext cx="4416300" cy="51567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036838" y="257175"/>
            <a:ext cx="36501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20038" y="180025"/>
            <a:ext cx="4251900" cy="4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69462" y="4816563"/>
            <a:ext cx="1034375" cy="31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21" name="Google Shape;21;p3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 and body">
  <p:cSld name="TITLE_AND_BODY_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85038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29" name="Google Shape;29;p4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, body, and code">
  <p:cSld name="TITLE_AND_BODY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20038" y="2476000"/>
            <a:ext cx="4251900" cy="1988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320038" y="4464250"/>
            <a:ext cx="4251900" cy="342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39" name="Google Shape;39;p5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, body, and code">
  <p:cSld name="TITLE_AND_BODY_1_1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20038" y="932350"/>
            <a:ext cx="4251900" cy="2525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320038" y="3457450"/>
            <a:ext cx="4251900" cy="57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49" name="Google Shape;49;p6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4572000" y="93235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Table and text">
  <p:cSld name="TITLE_AND_BODY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7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59" name="Google Shape;59;p7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Image with Caption">
  <p:cSld name="TITLE_AND_BODY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67" name="Google Shape;67;p8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320038" y="3669213"/>
            <a:ext cx="42519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38" y="820975"/>
            <a:ext cx="4251900" cy="4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02">
          <p15:clr>
            <a:srgbClr val="FF0000"/>
          </p15:clr>
        </p15:guide>
        <p15:guide id="2" pos="2880">
          <p15:clr>
            <a:srgbClr val="FF0000"/>
          </p15:clr>
        </p15:guide>
        <p15:guide id="3" pos="5558">
          <p15:clr>
            <a:srgbClr val="FF0000"/>
          </p15:clr>
        </p15:guide>
        <p15:guide id="4" orient="horz" pos="113">
          <p15:clr>
            <a:srgbClr val="FF0000"/>
          </p15:clr>
        </p15:guide>
        <p15:guide id="5" orient="horz" pos="3024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>
            <a:off x="5036838" y="257175"/>
            <a:ext cx="36501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 to Probability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Be able to distinguish if sets are </a:t>
            </a:r>
            <a:r>
              <a:rPr lang="en" b="1"/>
              <a:t>joint</a:t>
            </a:r>
            <a:r>
              <a:rPr lang="en"/>
              <a:t> or </a:t>
            </a:r>
            <a:r>
              <a:rPr lang="en" b="1"/>
              <a:t>disjoint</a:t>
            </a:r>
            <a:r>
              <a:rPr lang="en"/>
              <a:t> via Venn diagrams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Be able to identify the </a:t>
            </a:r>
            <a:r>
              <a:rPr lang="en" b="1"/>
              <a:t>union</a:t>
            </a:r>
            <a:r>
              <a:rPr lang="en"/>
              <a:t> and </a:t>
            </a:r>
            <a:r>
              <a:rPr lang="en" b="1"/>
              <a:t>intersection</a:t>
            </a:r>
            <a:r>
              <a:rPr lang="en"/>
              <a:t> of two sets via Venn diagrams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Venn diagrams are used to visualize sets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2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Denote the </a:t>
            </a:r>
            <a:r>
              <a:rPr lang="en" b="1"/>
              <a:t>sample space </a:t>
            </a:r>
            <a:r>
              <a:rPr lang="en"/>
              <a:t>as </a:t>
            </a:r>
            <a:r>
              <a:rPr lang="en" i="1"/>
              <a:t>S</a:t>
            </a:r>
            <a:r>
              <a:rPr lang="en"/>
              <a:t>.</a:t>
            </a:r>
            <a:r>
              <a:rPr lang="en" i="1"/>
              <a:t>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 </a:t>
            </a:r>
            <a:r>
              <a:rPr lang="en"/>
              <a:t>is an </a:t>
            </a:r>
            <a:r>
              <a:rPr lang="en" b="1"/>
              <a:t>event</a:t>
            </a:r>
            <a:r>
              <a:rPr lang="en"/>
              <a:t> in the sample space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/>
              <a:t>A </a:t>
            </a:r>
            <a:r>
              <a:rPr lang="en" sz="1800"/>
              <a:t>is a subset of </a:t>
            </a:r>
            <a:r>
              <a:rPr lang="en" sz="1800" i="1"/>
              <a:t>S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sample space not contained within A, i.e. </a:t>
            </a:r>
            <a:r>
              <a:rPr lang="en" i="1"/>
              <a:t>S - A</a:t>
            </a:r>
            <a:r>
              <a:rPr lang="en"/>
              <a:t>, is the</a:t>
            </a:r>
            <a:r>
              <a:rPr lang="en" b="1"/>
              <a:t> complement </a:t>
            </a:r>
            <a:r>
              <a:rPr lang="en"/>
              <a:t>of </a:t>
            </a:r>
            <a:r>
              <a:rPr lang="en" i="1"/>
              <a:t>A.</a:t>
            </a: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Example: Let </a:t>
            </a:r>
            <a:r>
              <a:rPr lang="en" i="1"/>
              <a:t>S </a:t>
            </a:r>
            <a:r>
              <a:rPr lang="en"/>
              <a:t>represent a coin flip. If </a:t>
            </a:r>
            <a:r>
              <a:rPr lang="en" i="1"/>
              <a:t>A </a:t>
            </a:r>
            <a:r>
              <a:rPr lang="en"/>
              <a:t>represents heads, then the complement of A represents not heads, i.e. tails.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300" y="1342863"/>
            <a:ext cx="3498300" cy="303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Disjoint sets do not have any shared elements</a:t>
            </a:r>
            <a:endParaRPr i="1"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311700" y="1490825"/>
            <a:ext cx="5029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 </a:t>
            </a:r>
            <a:r>
              <a:rPr lang="en" i="1"/>
              <a:t>S</a:t>
            </a:r>
            <a:r>
              <a:rPr lang="en"/>
              <a:t> be the result of a six-sided die roll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A</a:t>
            </a:r>
            <a:r>
              <a:rPr lang="en"/>
              <a:t> represent the dice rolls {1, 2}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B</a:t>
            </a:r>
            <a:r>
              <a:rPr lang="en"/>
              <a:t> represent the dice rolls {3, 4}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C</a:t>
            </a:r>
            <a:r>
              <a:rPr lang="en"/>
              <a:t> represent the dice rolls {5, 6}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A, B, and C are </a:t>
            </a:r>
            <a:r>
              <a:rPr lang="en" b="1"/>
              <a:t>disjoint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Sets that have shared elements (overlap) are called </a:t>
            </a:r>
            <a:r>
              <a:rPr lang="en" b="1"/>
              <a:t>joint</a:t>
            </a:r>
            <a:r>
              <a:rPr lang="en"/>
              <a:t> sets.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3300" y="1643225"/>
            <a:ext cx="3498299" cy="254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union of joint sets contains all elements in either set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2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 </a:t>
            </a:r>
            <a:r>
              <a:rPr lang="en" i="1"/>
              <a:t>S</a:t>
            </a:r>
            <a:r>
              <a:rPr lang="en"/>
              <a:t> be the result of a six-sided die roll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A</a:t>
            </a:r>
            <a:r>
              <a:rPr lang="en"/>
              <a:t> represent an even number roll, i.e. {2, 4, 6}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B</a:t>
            </a:r>
            <a:r>
              <a:rPr lang="en"/>
              <a:t> represent a die roll less than 4, i.e. {1, 2, 3}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Then the </a:t>
            </a:r>
            <a:r>
              <a:rPr lang="en" i="1"/>
              <a:t>A</a:t>
            </a:r>
            <a:r>
              <a:rPr lang="en"/>
              <a:t> U </a:t>
            </a:r>
            <a:r>
              <a:rPr lang="en" i="1"/>
              <a:t>B</a:t>
            </a:r>
            <a:r>
              <a:rPr lang="en"/>
              <a:t> is {1, 2, 3, 4, 6} and the complement of A U B is {5}</a:t>
            </a:r>
            <a:endParaRPr i="1"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5325" y="1387750"/>
            <a:ext cx="3498300" cy="236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intersection of joint sets contains all elements in both sets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2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 </a:t>
            </a:r>
            <a:r>
              <a:rPr lang="en" i="1"/>
              <a:t>S</a:t>
            </a:r>
            <a:r>
              <a:rPr lang="en"/>
              <a:t> be the result of a six-sided die roll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A</a:t>
            </a:r>
            <a:r>
              <a:rPr lang="en"/>
              <a:t> represent an even number roll, i.e. {2, 4, 6}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B</a:t>
            </a:r>
            <a:r>
              <a:rPr lang="en"/>
              <a:t> represent a die roll less than 4, i.e. {1, 2, 3}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Then the intersection of </a:t>
            </a:r>
            <a:r>
              <a:rPr lang="en" i="1"/>
              <a:t>A</a:t>
            </a:r>
            <a:r>
              <a:rPr lang="en"/>
              <a:t> and </a:t>
            </a:r>
            <a:r>
              <a:rPr lang="en" i="1"/>
              <a:t>B</a:t>
            </a:r>
            <a:r>
              <a:rPr lang="en"/>
              <a:t> is {2}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2300" y="1490788"/>
            <a:ext cx="3498300" cy="2161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difference of joint sets, </a:t>
            </a:r>
            <a:r>
              <a:rPr lang="en" i="1"/>
              <a:t>A - B</a:t>
            </a:r>
            <a:r>
              <a:rPr lang="en"/>
              <a:t>, contains the elements of </a:t>
            </a:r>
            <a:r>
              <a:rPr lang="en" i="1"/>
              <a:t>A</a:t>
            </a:r>
            <a:r>
              <a:rPr lang="en"/>
              <a:t> that are not in </a:t>
            </a:r>
            <a:r>
              <a:rPr lang="en" i="1"/>
              <a:t>B</a:t>
            </a:r>
            <a:endParaRPr i="1"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311700" y="1490825"/>
            <a:ext cx="5029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 </a:t>
            </a:r>
            <a:r>
              <a:rPr lang="en" i="1"/>
              <a:t>S</a:t>
            </a:r>
            <a:r>
              <a:rPr lang="en"/>
              <a:t> be the result of a six-sided die roll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A</a:t>
            </a:r>
            <a:r>
              <a:rPr lang="en"/>
              <a:t> represent an even number roll, i.e. {2, 4, 6}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B</a:t>
            </a:r>
            <a:r>
              <a:rPr lang="en"/>
              <a:t> represent a die roll less than 4, i.e. {1, 2, 3}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Then </a:t>
            </a:r>
            <a:r>
              <a:rPr lang="en" i="1"/>
              <a:t>A - B</a:t>
            </a:r>
            <a:r>
              <a:rPr lang="en"/>
              <a:t> is {4, 6}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300" y="1490825"/>
            <a:ext cx="3498299" cy="254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Probability and Unions of Events</a:t>
            </a:r>
            <a:endParaRPr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Recognize that probabilities only consists of numbers between 0 and 1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Be able to calculate probabilities for unions of joint and disjoint events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probability?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probability of an event A happening is 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P(A) = Number of ways event A can happen / Total number of possible outcomes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Probabilities fall between 0 and 1.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Probability for Unions of Events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11700" y="1092000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two events </a:t>
            </a:r>
            <a:r>
              <a:rPr lang="en" b="1"/>
              <a:t>A</a:t>
            </a:r>
            <a:r>
              <a:rPr lang="en"/>
              <a:t> and </a:t>
            </a:r>
            <a:r>
              <a:rPr lang="en" b="1"/>
              <a:t>B</a:t>
            </a:r>
            <a:r>
              <a:rPr lang="en"/>
              <a:t>, the probability of either happening, i.e. their union is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P(</a:t>
            </a:r>
            <a:r>
              <a:rPr lang="en" b="1"/>
              <a:t>A</a:t>
            </a:r>
            <a:r>
              <a:rPr lang="en"/>
              <a:t> or </a:t>
            </a:r>
            <a:r>
              <a:rPr lang="en" b="1"/>
              <a:t>B</a:t>
            </a:r>
            <a:r>
              <a:rPr lang="en"/>
              <a:t>) = P(</a:t>
            </a:r>
            <a:r>
              <a:rPr lang="en" b="1"/>
              <a:t>A</a:t>
            </a:r>
            <a:r>
              <a:rPr lang="en"/>
              <a:t>) + P(</a:t>
            </a:r>
            <a:r>
              <a:rPr lang="en" b="1"/>
              <a:t>B</a:t>
            </a:r>
            <a:r>
              <a:rPr lang="en"/>
              <a:t>) - P(</a:t>
            </a:r>
            <a:r>
              <a:rPr lang="en" b="1"/>
              <a:t>A </a:t>
            </a:r>
            <a:r>
              <a:rPr lang="en"/>
              <a:t>U </a:t>
            </a:r>
            <a:r>
              <a:rPr lang="en" b="1"/>
              <a:t>B</a:t>
            </a:r>
            <a:r>
              <a:rPr lang="en"/>
              <a:t>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Experiments and Events</a:t>
            </a:r>
            <a:endParaRPr dirty="0"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8" name="Google Shape;88;p11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Probability Exercise: Rolling Odd or Even</a:t>
            </a: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311700" y="1092000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a fair six-sided die: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A</a:t>
            </a:r>
            <a:r>
              <a:rPr lang="en"/>
              <a:t> represent rolling an odd number, i.e. {1, 3, 5}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Then P(A) = 3/6 = ½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B</a:t>
            </a:r>
            <a:r>
              <a:rPr lang="en"/>
              <a:t> represent rolling an even number, i.e. {2, 4, 6}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Then P(B) = 3/6 = ½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A and B are disjoint of each other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Then P(A and B) = 0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Then the probability of rolling an odd or even number is simply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P(A or B) = P(A) + P(B) - P(A and B) = ½ + ½ + 0 = 1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Be able to recognize what a </a:t>
            </a:r>
            <a:r>
              <a:rPr lang="en" b="1"/>
              <a:t>sample space</a:t>
            </a:r>
            <a:r>
              <a:rPr lang="en"/>
              <a:t> is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Be able to recognize that an </a:t>
            </a:r>
            <a:r>
              <a:rPr lang="en" b="1"/>
              <a:t>event</a:t>
            </a:r>
            <a:r>
              <a:rPr lang="en"/>
              <a:t> is a subset of the sample space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scientists run experiments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Experiments</a:t>
            </a:r>
            <a:r>
              <a:rPr lang="en"/>
              <a:t>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are performed following a specific process or set of rules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be run many times and have multiple possible outcomes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scientists run experiments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Experiments</a:t>
            </a:r>
            <a:r>
              <a:rPr lang="en"/>
              <a:t>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are performed following a specific process or set of rules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be run many times and have multiple possible outcomes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sample space </a:t>
            </a:r>
            <a:r>
              <a:rPr lang="en"/>
              <a:t>is the set of all possible outcomes of an experiment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scientists run experiments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Experiments</a:t>
            </a:r>
            <a:r>
              <a:rPr lang="en"/>
              <a:t> are performed following a specific process or set of rules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Experiments are run many times and have multiple possible outcomes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sample space </a:t>
            </a:r>
            <a:r>
              <a:rPr lang="en"/>
              <a:t>is the set of all possible outcomes of an experiment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 b="1"/>
              <a:t>event </a:t>
            </a:r>
            <a:r>
              <a:rPr lang="en"/>
              <a:t>is a set of outcomes of an experiments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event is a subset of the sample space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scientists run experiments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Experiments</a:t>
            </a:r>
            <a:r>
              <a:rPr lang="en"/>
              <a:t> are performed following a specific process or set of rules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Experiments are run many times and have multiple possible outcomes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sample space </a:t>
            </a:r>
            <a:r>
              <a:rPr lang="en"/>
              <a:t>is the set of all possible outcomes of an experiment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 b="1"/>
              <a:t>event </a:t>
            </a:r>
            <a:r>
              <a:rPr lang="en"/>
              <a:t>is a set of outcomes of an experiments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event is a subset of the sample space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Example Experiment: Dice Rolling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a data scientist wants to record the results of rolling a six-sided die.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 b="1"/>
              <a:t>sample space</a:t>
            </a:r>
            <a:r>
              <a:rPr lang="en"/>
              <a:t> is {1, 2, 3, 4, 5, 6}.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event</a:t>
            </a:r>
            <a:r>
              <a:rPr lang="en"/>
              <a:t> for rolling an even number is {2, 4, 6}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event</a:t>
            </a:r>
            <a:r>
              <a:rPr lang="en"/>
              <a:t> for rolling an odd number is {1, 3, 5}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Sets and Venn Diagrams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is Asyn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Macintosh PowerPoint</Application>
  <PresentationFormat>On-screen Show (16:9)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Raleway</vt:lpstr>
      <vt:lpstr>Montserrat</vt:lpstr>
      <vt:lpstr>Roboto Mono</vt:lpstr>
      <vt:lpstr>Metis Async</vt:lpstr>
      <vt:lpstr>Intro to Probability</vt:lpstr>
      <vt:lpstr>Experiments and Events</vt:lpstr>
      <vt:lpstr>Learning Objectives </vt:lpstr>
      <vt:lpstr>Data scientists run experiments </vt:lpstr>
      <vt:lpstr>Data scientists run experiments </vt:lpstr>
      <vt:lpstr>Data scientists run experiments </vt:lpstr>
      <vt:lpstr>Data scientists run experiments </vt:lpstr>
      <vt:lpstr>Example Experiment: Dice Rolling</vt:lpstr>
      <vt:lpstr>Sets and Venn Diagrams</vt:lpstr>
      <vt:lpstr>Learning Objectives </vt:lpstr>
      <vt:lpstr>Venn diagrams are used to visualize sets</vt:lpstr>
      <vt:lpstr>Disjoint sets do not have any shared elements</vt:lpstr>
      <vt:lpstr>The union of joint sets contains all elements in either set</vt:lpstr>
      <vt:lpstr>The intersection of joint sets contains all elements in both sets</vt:lpstr>
      <vt:lpstr>The difference of joint sets, A - B, contains the elements of A that are not in B</vt:lpstr>
      <vt:lpstr>Probability and Unions of Events</vt:lpstr>
      <vt:lpstr>Learning Objectives </vt:lpstr>
      <vt:lpstr>What is probability?</vt:lpstr>
      <vt:lpstr>Probability for Unions of Events</vt:lpstr>
      <vt:lpstr>Probability Exercise: Rolling Odd or Even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Joan Wang</cp:lastModifiedBy>
  <cp:revision>1</cp:revision>
  <dcterms:modified xsi:type="dcterms:W3CDTF">2020-12-03T21:46:51Z</dcterms:modified>
</cp:coreProperties>
</file>