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7E4186-A157-488A-97CB-8D75A2FB85D3}">
          <p14:sldIdLst>
            <p14:sldId id="256"/>
            <p14:sldId id="257"/>
          </p14:sldIdLst>
        </p14:section>
        <p14:section name="Untitled Section" id="{FF91998E-8C4E-4BC4-A4B2-292733BB74DA}">
          <p14:sldIdLst>
            <p14:sldId id="258"/>
            <p14:sldId id="259"/>
            <p14:sldId id="261"/>
            <p14:sldId id="262"/>
            <p14:sldId id="263"/>
            <p14:sldId id="264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F0A7F-3B85-49FA-BF66-B43432C05F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A5B117-FE83-43F1-86E4-B7AD342672A3}">
      <dgm:prSet/>
      <dgm:spPr/>
      <dgm:t>
        <a:bodyPr/>
        <a:lstStyle/>
        <a:p>
          <a:pPr rtl="0"/>
          <a:r>
            <a:rPr lang="en-US" dirty="0" smtClean="0"/>
            <a:t>Twitter has become an important communication channel in times of emergency.</a:t>
          </a:r>
          <a:endParaRPr lang="en-US" dirty="0"/>
        </a:p>
      </dgm:t>
    </dgm:pt>
    <dgm:pt modelId="{CAA82787-B3F4-4ACE-8268-7CE00AA3147A}" type="parTrans" cxnId="{6EDADA71-75EA-429C-9A4A-B66FF18A0B93}">
      <dgm:prSet/>
      <dgm:spPr/>
      <dgm:t>
        <a:bodyPr/>
        <a:lstStyle/>
        <a:p>
          <a:endParaRPr lang="en-US"/>
        </a:p>
      </dgm:t>
    </dgm:pt>
    <dgm:pt modelId="{7C79AA2C-CA84-4B1E-9755-43E6C3A36191}" type="sibTrans" cxnId="{6EDADA71-75EA-429C-9A4A-B66FF18A0B93}">
      <dgm:prSet/>
      <dgm:spPr/>
      <dgm:t>
        <a:bodyPr/>
        <a:lstStyle/>
        <a:p>
          <a:endParaRPr lang="en-US"/>
        </a:p>
      </dgm:t>
    </dgm:pt>
    <dgm:pt modelId="{A5A97A6A-8A0B-48C7-989F-7EB8DE4EFA2E}">
      <dgm:prSet/>
      <dgm:spPr/>
      <dgm:t>
        <a:bodyPr/>
        <a:lstStyle/>
        <a:p>
          <a:pPr rtl="0"/>
          <a:r>
            <a:rPr lang="en-US" dirty="0" smtClean="0"/>
            <a:t>The </a:t>
          </a:r>
          <a:r>
            <a:rPr lang="en-US" dirty="0" err="1" smtClean="0"/>
            <a:t>ubiquitousness</a:t>
          </a:r>
          <a:r>
            <a:rPr lang="en-US" dirty="0" smtClean="0"/>
            <a:t> of smartphones enables people to announce an emergency they’re observing in real-time. Because of this, more agencies are interested in </a:t>
          </a:r>
          <a:r>
            <a:rPr lang="en-US" dirty="0" err="1" smtClean="0"/>
            <a:t>programatically</a:t>
          </a:r>
          <a:r>
            <a:rPr lang="en-US" dirty="0" smtClean="0"/>
            <a:t> monitoring Twitter (i.e. disaster relief organizations and news agencies).</a:t>
          </a:r>
          <a:endParaRPr lang="en-US" dirty="0"/>
        </a:p>
      </dgm:t>
    </dgm:pt>
    <dgm:pt modelId="{218EBFAA-1CC6-4B57-892C-1690A5E8BF52}" type="parTrans" cxnId="{9D5240C1-15F4-4F84-BAB4-1ED7C4399092}">
      <dgm:prSet/>
      <dgm:spPr/>
      <dgm:t>
        <a:bodyPr/>
        <a:lstStyle/>
        <a:p>
          <a:endParaRPr lang="en-US"/>
        </a:p>
      </dgm:t>
    </dgm:pt>
    <dgm:pt modelId="{ABEE10D7-EEFA-4D80-9BC5-BF9B378671BF}" type="sibTrans" cxnId="{9D5240C1-15F4-4F84-BAB4-1ED7C4399092}">
      <dgm:prSet/>
      <dgm:spPr/>
      <dgm:t>
        <a:bodyPr/>
        <a:lstStyle/>
        <a:p>
          <a:endParaRPr lang="en-US"/>
        </a:p>
      </dgm:t>
    </dgm:pt>
    <dgm:pt modelId="{AAEBB250-1FEE-4896-A8C3-E9C419726B60}">
      <dgm:prSet/>
      <dgm:spPr/>
      <dgm:t>
        <a:bodyPr/>
        <a:lstStyle/>
        <a:p>
          <a:pPr rtl="0"/>
          <a:r>
            <a:rPr lang="en-US" smtClean="0"/>
            <a:t>But, it’s not always clear whether a person’s words are actually announcing a disaster. so in this project we will work how we can detect or know if they are emergency by tweets</a:t>
          </a:r>
          <a:endParaRPr lang="en-US"/>
        </a:p>
      </dgm:t>
    </dgm:pt>
    <dgm:pt modelId="{5927C5F4-FE8A-45B3-9EA6-FF235FFEB958}" type="parTrans" cxnId="{7C571D54-FA72-41EB-9E6C-303B008D2391}">
      <dgm:prSet/>
      <dgm:spPr/>
      <dgm:t>
        <a:bodyPr/>
        <a:lstStyle/>
        <a:p>
          <a:endParaRPr lang="en-US"/>
        </a:p>
      </dgm:t>
    </dgm:pt>
    <dgm:pt modelId="{B02484BB-419E-417B-AE11-DA8AFFABB89D}" type="sibTrans" cxnId="{7C571D54-FA72-41EB-9E6C-303B008D2391}">
      <dgm:prSet/>
      <dgm:spPr/>
      <dgm:t>
        <a:bodyPr/>
        <a:lstStyle/>
        <a:p>
          <a:endParaRPr lang="en-US"/>
        </a:p>
      </dgm:t>
    </dgm:pt>
    <dgm:pt modelId="{6CE98A77-160C-4105-8EE9-6C4B7432450A}" type="pres">
      <dgm:prSet presAssocID="{D10F0A7F-3B85-49FA-BF66-B43432C05F74}" presName="linear" presStyleCnt="0">
        <dgm:presLayoutVars>
          <dgm:animLvl val="lvl"/>
          <dgm:resizeHandles val="exact"/>
        </dgm:presLayoutVars>
      </dgm:prSet>
      <dgm:spPr/>
    </dgm:pt>
    <dgm:pt modelId="{99AC9803-C371-460D-BD38-41A004A4530F}" type="pres">
      <dgm:prSet presAssocID="{16A5B117-FE83-43F1-86E4-B7AD342672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523837-BD55-4CE2-907E-7CBA8C762A24}" type="pres">
      <dgm:prSet presAssocID="{7C79AA2C-CA84-4B1E-9755-43E6C3A36191}" presName="spacer" presStyleCnt="0"/>
      <dgm:spPr/>
    </dgm:pt>
    <dgm:pt modelId="{59E6546C-F374-4C53-A93F-688331D08CBE}" type="pres">
      <dgm:prSet presAssocID="{A5A97A6A-8A0B-48C7-989F-7EB8DE4EFA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FDF6A1-FE0F-4E8B-9350-6790AB488585}" type="pres">
      <dgm:prSet presAssocID="{ABEE10D7-EEFA-4D80-9BC5-BF9B378671BF}" presName="spacer" presStyleCnt="0"/>
      <dgm:spPr/>
    </dgm:pt>
    <dgm:pt modelId="{41B81C0D-F2F0-43AB-ACBD-6621075C4B63}" type="pres">
      <dgm:prSet presAssocID="{AAEBB250-1FEE-4896-A8C3-E9C419726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DADA71-75EA-429C-9A4A-B66FF18A0B93}" srcId="{D10F0A7F-3B85-49FA-BF66-B43432C05F74}" destId="{16A5B117-FE83-43F1-86E4-B7AD342672A3}" srcOrd="0" destOrd="0" parTransId="{CAA82787-B3F4-4ACE-8268-7CE00AA3147A}" sibTransId="{7C79AA2C-CA84-4B1E-9755-43E6C3A36191}"/>
    <dgm:cxn modelId="{945FC2C4-A473-41DA-AFA1-AA46F79B0EC3}" type="presOf" srcId="{16A5B117-FE83-43F1-86E4-B7AD342672A3}" destId="{99AC9803-C371-460D-BD38-41A004A4530F}" srcOrd="0" destOrd="0" presId="urn:microsoft.com/office/officeart/2005/8/layout/vList2"/>
    <dgm:cxn modelId="{7C571D54-FA72-41EB-9E6C-303B008D2391}" srcId="{D10F0A7F-3B85-49FA-BF66-B43432C05F74}" destId="{AAEBB250-1FEE-4896-A8C3-E9C419726B60}" srcOrd="2" destOrd="0" parTransId="{5927C5F4-FE8A-45B3-9EA6-FF235FFEB958}" sibTransId="{B02484BB-419E-417B-AE11-DA8AFFABB89D}"/>
    <dgm:cxn modelId="{5BCDC388-B018-4585-AF58-ADB3513F7C05}" type="presOf" srcId="{AAEBB250-1FEE-4896-A8C3-E9C419726B60}" destId="{41B81C0D-F2F0-43AB-ACBD-6621075C4B63}" srcOrd="0" destOrd="0" presId="urn:microsoft.com/office/officeart/2005/8/layout/vList2"/>
    <dgm:cxn modelId="{9D5240C1-15F4-4F84-BAB4-1ED7C4399092}" srcId="{D10F0A7F-3B85-49FA-BF66-B43432C05F74}" destId="{A5A97A6A-8A0B-48C7-989F-7EB8DE4EFA2E}" srcOrd="1" destOrd="0" parTransId="{218EBFAA-1CC6-4B57-892C-1690A5E8BF52}" sibTransId="{ABEE10D7-EEFA-4D80-9BC5-BF9B378671BF}"/>
    <dgm:cxn modelId="{FC72799D-F4BE-465A-879F-6CCAD895A15E}" type="presOf" srcId="{D10F0A7F-3B85-49FA-BF66-B43432C05F74}" destId="{6CE98A77-160C-4105-8EE9-6C4B7432450A}" srcOrd="0" destOrd="0" presId="urn:microsoft.com/office/officeart/2005/8/layout/vList2"/>
    <dgm:cxn modelId="{1B010623-A1E2-48C6-A1FD-67659879073F}" type="presOf" srcId="{A5A97A6A-8A0B-48C7-989F-7EB8DE4EFA2E}" destId="{59E6546C-F374-4C53-A93F-688331D08CBE}" srcOrd="0" destOrd="0" presId="urn:microsoft.com/office/officeart/2005/8/layout/vList2"/>
    <dgm:cxn modelId="{80D153DE-3E95-466D-AD84-2D2DFCB28255}" type="presParOf" srcId="{6CE98A77-160C-4105-8EE9-6C4B7432450A}" destId="{99AC9803-C371-460D-BD38-41A004A4530F}" srcOrd="0" destOrd="0" presId="urn:microsoft.com/office/officeart/2005/8/layout/vList2"/>
    <dgm:cxn modelId="{31E6A5F3-D450-47D0-B612-0C0834524722}" type="presParOf" srcId="{6CE98A77-160C-4105-8EE9-6C4B7432450A}" destId="{09523837-BD55-4CE2-907E-7CBA8C762A24}" srcOrd="1" destOrd="0" presId="urn:microsoft.com/office/officeart/2005/8/layout/vList2"/>
    <dgm:cxn modelId="{0D4C5674-A9C9-402E-8492-41B2ADDBA741}" type="presParOf" srcId="{6CE98A77-160C-4105-8EE9-6C4B7432450A}" destId="{59E6546C-F374-4C53-A93F-688331D08CBE}" srcOrd="2" destOrd="0" presId="urn:microsoft.com/office/officeart/2005/8/layout/vList2"/>
    <dgm:cxn modelId="{AA4D3AAF-2929-4737-BD35-667F602CFBFC}" type="presParOf" srcId="{6CE98A77-160C-4105-8EE9-6C4B7432450A}" destId="{D7FDF6A1-FE0F-4E8B-9350-6790AB488585}" srcOrd="3" destOrd="0" presId="urn:microsoft.com/office/officeart/2005/8/layout/vList2"/>
    <dgm:cxn modelId="{9C139F4C-E40B-491D-933F-1140A4765BF8}" type="presParOf" srcId="{6CE98A77-160C-4105-8EE9-6C4B7432450A}" destId="{41B81C0D-F2F0-43AB-ACBD-6621075C4B6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C9803-C371-460D-BD38-41A004A4530F}">
      <dsp:nvSpPr>
        <dsp:cNvPr id="0" name=""/>
        <dsp:cNvSpPr/>
      </dsp:nvSpPr>
      <dsp:spPr>
        <a:xfrm>
          <a:off x="0" y="98053"/>
          <a:ext cx="8363272" cy="1488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Twitter has become an important communication channel in times of emergency.</a:t>
          </a:r>
          <a:endParaRPr lang="en-US" sz="2100" kern="1200" dirty="0"/>
        </a:p>
      </dsp:txBody>
      <dsp:txXfrm>
        <a:off x="72639" y="170692"/>
        <a:ext cx="8217994" cy="1342742"/>
      </dsp:txXfrm>
    </dsp:sp>
    <dsp:sp modelId="{59E6546C-F374-4C53-A93F-688331D08CBE}">
      <dsp:nvSpPr>
        <dsp:cNvPr id="0" name=""/>
        <dsp:cNvSpPr/>
      </dsp:nvSpPr>
      <dsp:spPr>
        <a:xfrm>
          <a:off x="0" y="1646553"/>
          <a:ext cx="8363272" cy="1488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</a:t>
          </a:r>
          <a:r>
            <a:rPr lang="en-US" sz="2100" kern="1200" dirty="0" err="1" smtClean="0"/>
            <a:t>ubiquitousness</a:t>
          </a:r>
          <a:r>
            <a:rPr lang="en-US" sz="2100" kern="1200" dirty="0" smtClean="0"/>
            <a:t> of smartphones enables people to announce an emergency they’re observing in real-time. Because of this, more agencies are interested in </a:t>
          </a:r>
          <a:r>
            <a:rPr lang="en-US" sz="2100" kern="1200" dirty="0" err="1" smtClean="0"/>
            <a:t>programatically</a:t>
          </a:r>
          <a:r>
            <a:rPr lang="en-US" sz="2100" kern="1200" dirty="0" smtClean="0"/>
            <a:t> monitoring Twitter (i.e. disaster relief organizations and news agencies).</a:t>
          </a:r>
          <a:endParaRPr lang="en-US" sz="2100" kern="1200" dirty="0"/>
        </a:p>
      </dsp:txBody>
      <dsp:txXfrm>
        <a:off x="72639" y="1719192"/>
        <a:ext cx="8217994" cy="1342742"/>
      </dsp:txXfrm>
    </dsp:sp>
    <dsp:sp modelId="{41B81C0D-F2F0-43AB-ACBD-6621075C4B63}">
      <dsp:nvSpPr>
        <dsp:cNvPr id="0" name=""/>
        <dsp:cNvSpPr/>
      </dsp:nvSpPr>
      <dsp:spPr>
        <a:xfrm>
          <a:off x="0" y="3195054"/>
          <a:ext cx="8363272" cy="1488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But, it’s not always clear whether a person’s words are actually announcing a disaster. so in this project we will work how we can detect or know if they are emergency by tweets</a:t>
          </a:r>
          <a:endParaRPr lang="en-US" sz="2100" kern="1200"/>
        </a:p>
      </dsp:txBody>
      <dsp:txXfrm>
        <a:off x="72639" y="3267693"/>
        <a:ext cx="8217994" cy="134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6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33AC-CB62-4819-9CC7-B2912F5A94D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511C-F23A-48E0-A8C3-64F1F199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Natural Language Processing with Disaster Tweets</a:t>
            </a:r>
            <a:endParaRPr lang="en-US" dirty="0"/>
          </a:p>
        </p:txBody>
      </p:sp>
      <p:pic>
        <p:nvPicPr>
          <p:cNvPr id="1027" name="Picture 3" descr="E:\projects_puthon\projects web\images\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48072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1- Description for our projects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681782"/>
              </p:ext>
            </p:extLst>
          </p:nvPr>
        </p:nvGraphicFramePr>
        <p:xfrm>
          <a:off x="457200" y="1600200"/>
          <a:ext cx="8363272" cy="47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53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2- steps for project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7A85C76-6477-4C0E-AEA9-9BB9E6EE6B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r="3360" b="-2"/>
          <a:stretch/>
        </p:blipFill>
        <p:spPr bwMode="auto">
          <a:xfrm>
            <a:off x="2063199" y="1600200"/>
            <a:ext cx="5017602" cy="4525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66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3-</a:t>
            </a:r>
            <a:r>
              <a:rPr lang="en-US" sz="4000" b="1" dirty="0" smtClean="0">
                <a:solidFill>
                  <a:srgbClr val="FF0000"/>
                </a:solidFill>
              </a:rPr>
              <a:t>Data Preparation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000000"/>
                </a:solidFill>
                <a:latin typeface="Century Gothic"/>
              </a:rPr>
              <a:t>Cleaning up the text data is necessary to highlight attributes that we are going to want our model to pick up on. Cleaning (or pre-processing) the data typically consists of  number of steps: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  <a:latin typeface="Century Gothic"/>
              </a:rPr>
              <a:t>Removing  punctuation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GB" sz="1800" b="1" dirty="0">
                <a:solidFill>
                  <a:srgbClr val="00B050"/>
                </a:solidFill>
                <a:latin typeface="Century Gothic"/>
              </a:rPr>
              <a:t>Converting text to lowercase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  <a:latin typeface="Century Gothic"/>
              </a:rPr>
              <a:t>Tokenization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  <a:latin typeface="Century Gothic"/>
              </a:rPr>
              <a:t>Removing </a:t>
            </a:r>
            <a:r>
              <a:rPr lang="en-US" sz="1800" b="1" dirty="0" smtClean="0">
                <a:solidFill>
                  <a:srgbClr val="00B050"/>
                </a:solidFill>
                <a:latin typeface="Century Gothic"/>
              </a:rPr>
              <a:t>stop-word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1800" b="1" dirty="0" smtClean="0">
                <a:solidFill>
                  <a:srgbClr val="00B050"/>
                </a:solidFill>
                <a:latin typeface="Century Gothic"/>
              </a:rPr>
              <a:t>Stemming </a:t>
            </a:r>
          </a:p>
          <a:p>
            <a:pPr marL="457200" lvl="1" indent="0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None/>
            </a:pPr>
            <a:r>
              <a:rPr lang="en-US" sz="2200" b="1" dirty="0" smtClean="0"/>
              <a:t>We use the function wrangle for do that .</a:t>
            </a:r>
          </a:p>
          <a:p>
            <a:pPr lvl="1" defTabSz="4572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endParaRPr lang="en-US" sz="2000" b="1" dirty="0">
              <a:solidFill>
                <a:srgbClr val="00B050"/>
              </a:solidFill>
              <a:latin typeface="Century Gothic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417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</a:rPr>
              <a:t>4-</a:t>
            </a:r>
            <a:r>
              <a:rPr lang="en-US" sz="4000" b="1" dirty="0" smtClean="0">
                <a:solidFill>
                  <a:srgbClr val="FF0000"/>
                </a:solidFill>
                <a:latin typeface="Century Gothic"/>
                <a:sym typeface="Wingdings" panose="05000000000000000000" pitchFamily="2" charset="2"/>
              </a:rPr>
              <a:t>Vectorization</a:t>
            </a:r>
            <a:r>
              <a:rPr lang="en-US" sz="2000" b="1" dirty="0" smtClean="0">
                <a:solidFill>
                  <a:srgbClr val="00B050"/>
                </a:solidFill>
                <a:latin typeface="Century Gothic"/>
                <a:sym typeface="Wingdings" panose="05000000000000000000" pitchFamily="2" charset="2"/>
              </a:rPr>
              <a:t/>
            </a:r>
            <a:br>
              <a:rPr lang="en-US" sz="2000" b="1" dirty="0" smtClean="0">
                <a:solidFill>
                  <a:srgbClr val="00B050"/>
                </a:solidFill>
                <a:latin typeface="Century Gothic"/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 two type for see the best one :</a:t>
            </a:r>
          </a:p>
          <a:p>
            <a:pPr marL="0" indent="0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/>
              <a:t>CountVectorizer</a:t>
            </a:r>
            <a:r>
              <a:rPr lang="en-US" sz="2000" dirty="0" smtClean="0"/>
              <a:t> operates by tokenizing the text data and counting the occurrences of each token. It then creates a matrix where the rows represent the documents, and the columns represent the tokens. The cell values indicate the frequency of each token in each document. </a:t>
            </a: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/>
              <a:t>TF-IDF</a:t>
            </a:r>
            <a:r>
              <a:rPr lang="en-US" sz="2000" dirty="0" smtClean="0"/>
              <a:t> </a:t>
            </a:r>
            <a:r>
              <a:rPr lang="en-US" sz="2000" dirty="0" err="1" smtClean="0"/>
              <a:t>vectorization</a:t>
            </a:r>
            <a:r>
              <a:rPr lang="en-US" sz="2000" dirty="0" smtClean="0"/>
              <a:t> involves calculating the TF-IDF score for every word in your corpus relative to that document and then putting that information into a vector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7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5-SVM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040188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CountVectorizer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96752"/>
            <a:ext cx="4041775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TF-IDF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402336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4023360" cy="314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4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6-RandomForest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040188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CountVectorizer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96752"/>
            <a:ext cx="4041775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TF-IDF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56" y="1916832"/>
            <a:ext cx="4386808" cy="343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6797"/>
            <a:ext cx="4510872" cy="324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6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7-LogisticRegression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040188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CountVectorizer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96752"/>
            <a:ext cx="4041775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TF-IDF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72986"/>
            <a:ext cx="3987538" cy="311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34" y="1928970"/>
            <a:ext cx="4171655" cy="326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48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8-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best model we see here is model </a:t>
            </a:r>
            <a:r>
              <a:rPr lang="en-US" b="1" dirty="0" smtClean="0"/>
              <a:t>SVC</a:t>
            </a:r>
            <a:r>
              <a:rPr lang="en-US" dirty="0" smtClean="0"/>
              <a:t> with </a:t>
            </a:r>
            <a:r>
              <a:rPr lang="en-US" dirty="0" err="1" smtClean="0"/>
              <a:t>vectorization</a:t>
            </a:r>
            <a:r>
              <a:rPr lang="en-US" dirty="0" smtClean="0"/>
              <a:t> </a:t>
            </a:r>
            <a:r>
              <a:rPr lang="en-US" b="1" dirty="0" smtClean="0"/>
              <a:t>TF-IDF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also the </a:t>
            </a:r>
            <a:r>
              <a:rPr lang="en-US" dirty="0" err="1" smtClean="0"/>
              <a:t>the</a:t>
            </a:r>
            <a:r>
              <a:rPr lang="en-US" dirty="0" smtClean="0"/>
              <a:t> test in competition is 0.795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 descr="C:\Users\Youssef\Pictures\sub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984776" cy="13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7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271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Natural Language Processing with Disaster Tweets</vt:lpstr>
      <vt:lpstr>1- Description for our projects</vt:lpstr>
      <vt:lpstr>2- steps for project</vt:lpstr>
      <vt:lpstr>3-Data Preparation </vt:lpstr>
      <vt:lpstr>4-Vectorization </vt:lpstr>
      <vt:lpstr>5-SVM</vt:lpstr>
      <vt:lpstr>6-RandomForest</vt:lpstr>
      <vt:lpstr>7-LogisticRegression</vt:lpstr>
      <vt:lpstr>8-Summary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Disaster Tweets</dc:title>
  <dc:creator>Youssef</dc:creator>
  <cp:lastModifiedBy>Youssef</cp:lastModifiedBy>
  <cp:revision>10</cp:revision>
  <dcterms:created xsi:type="dcterms:W3CDTF">2024-05-04T16:16:37Z</dcterms:created>
  <dcterms:modified xsi:type="dcterms:W3CDTF">2024-05-04T18:19:09Z</dcterms:modified>
</cp:coreProperties>
</file>