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6" r:id="rId3"/>
    <p:sldId id="277" r:id="rId4"/>
    <p:sldId id="284" r:id="rId5"/>
    <p:sldId id="278" r:id="rId6"/>
    <p:sldId id="279" r:id="rId7"/>
    <p:sldId id="280" r:id="rId8"/>
    <p:sldId id="285" r:id="rId9"/>
    <p:sldId id="286" r:id="rId10"/>
    <p:sldId id="282" r:id="rId11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FEF"/>
          </a:solidFill>
        </a:fill>
      </a:tcStyle>
    </a:wholeTbl>
    <a:band1H>
      <a:tcStyle>
        <a:tcBdr/>
        <a:fill>
          <a:solidFill>
            <a:srgbClr val="CCDED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CDEDE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69C9A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169C9A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169C9A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169C9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09"/>
  </p:normalViewPr>
  <p:slideViewPr>
    <p:cSldViewPr snapToGrid="0">
      <p:cViewPr varScale="1">
        <p:scale>
          <a:sx n="104" d="100"/>
          <a:sy n="104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1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7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8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FFEE9B5-8A2C-71E4-BC65-B7B5A769C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pic>
        <p:nvPicPr>
          <p:cNvPr id="3" name="Picture 2" descr="Financial graphs on a dark display">
            <a:extLst>
              <a:ext uri="{FF2B5EF4-FFF2-40B4-BE49-F238E27FC236}">
                <a16:creationId xmlns:a16="http://schemas.microsoft.com/office/drawing/2014/main" id="{1FCF3F40-6B14-D29A-2180-5B57AC32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83" r="9085" b="-7"/>
          <a:stretch>
            <a:fillRect/>
          </a:stretch>
        </p:blipFill>
        <p:spPr>
          <a:xfrm>
            <a:off x="18" y="0"/>
            <a:ext cx="12191978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2286B6ED-BFC2-4497-04E1-DEE37171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2332387"/>
            <a:ext cx="12191996" cy="45256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5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A11B45B2-F817-6605-767E-241E264CF9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0424" y="4520668"/>
            <a:ext cx="8837547" cy="1870487"/>
          </a:xfrm>
        </p:spPr>
        <p:txBody>
          <a:bodyPr anchorCtr="0">
            <a:normAutofit/>
          </a:bodyPr>
          <a:lstStyle/>
          <a:p>
            <a:pPr lvl="0" algn="l"/>
            <a:r>
              <a:rPr lang="ar-SA" sz="6000" dirty="0">
                <a:solidFill>
                  <a:srgbClr val="FFFFFF"/>
                </a:solidFill>
              </a:rPr>
              <a:t>Fundamentals of Databases</a:t>
            </a:r>
            <a:br>
              <a:rPr lang="ar-SA" sz="6000" dirty="0">
                <a:solidFill>
                  <a:srgbClr val="FFFFFF"/>
                </a:solidFill>
              </a:rPr>
            </a:br>
            <a:r>
              <a:rPr lang="ar-SA" sz="3600" dirty="0">
                <a:solidFill>
                  <a:schemeClr val="bg1">
                    <a:lumMod val="50000"/>
                  </a:schemeClr>
                </a:solidFill>
              </a:rPr>
              <a:t>CBIO204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28C3891D-5610-821C-BF49-9DA60480C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pic>
        <p:nvPicPr>
          <p:cNvPr id="10" name="Picture 9" descr="A wooden blocks with letters on it&#10;&#10;AI-generated content may be incorrect.">
            <a:extLst>
              <a:ext uri="{FF2B5EF4-FFF2-40B4-BE49-F238E27FC236}">
                <a16:creationId xmlns:a16="http://schemas.microsoft.com/office/drawing/2014/main" id="{8222D5C1-7EE0-C12C-3103-3D042D8E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16" y="-659383"/>
            <a:ext cx="12338300" cy="82255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E65EE06-8EDC-3ADA-FD53-B785000D0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8854362-2B21-F624-DE85-C53261A33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2475" y="1236552"/>
            <a:ext cx="8278895" cy="1323868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dirty="0"/>
              <a:t>Database Project</a:t>
            </a:r>
            <a:br>
              <a:rPr lang="en-US" dirty="0"/>
            </a:br>
            <a:r>
              <a:rPr lang="en-US" sz="2800" dirty="0"/>
              <a:t>Medicine Inventory</a:t>
            </a:r>
          </a:p>
        </p:txBody>
      </p:sp>
      <p:sp>
        <p:nvSpPr>
          <p:cNvPr id="5" name="مربع نص 3">
            <a:extLst>
              <a:ext uri="{FF2B5EF4-FFF2-40B4-BE49-F238E27FC236}">
                <a16:creationId xmlns:a16="http://schemas.microsoft.com/office/drawing/2014/main" id="{7139A589-FC2F-FDF5-9B18-41CBB3B6EDC2}"/>
              </a:ext>
            </a:extLst>
          </p:cNvPr>
          <p:cNvSpPr txBox="1"/>
          <p:nvPr/>
        </p:nvSpPr>
        <p:spPr>
          <a:xfrm>
            <a:off x="163160" y="3011854"/>
            <a:ext cx="11857527" cy="304698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EG" sz="1600" b="0" i="0" u="none" strike="noStrike" kern="1200" cap="none" spc="0" baseline="0" dirty="0">
                <a:solidFill>
                  <a:srgbClr val="000000"/>
                </a:solidFill>
                <a:uFillTx/>
                <a:latin typeface="Neue Haas Grotesk Text Pro"/>
              </a:rPr>
              <a:t>Under the supervision of: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Neue Haas Grotesk Text Pro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/>
              <a:t>Dr. Mohamed Mahmoud ElSayeh</a:t>
            </a:r>
            <a:endParaRPr lang="en-US" sz="2000" dirty="0"/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EG" sz="2000" b="1" i="0" u="none" strike="noStrike" kern="1200" cap="none" spc="0" baseline="0" dirty="0">
              <a:solidFill>
                <a:srgbClr val="000000"/>
              </a:solidFill>
              <a:uFillTx/>
              <a:latin typeface="Neue Haas Grotesk Text Pro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EG" sz="2000" b="0" i="0" u="none" strike="noStrike" kern="1200" cap="none" spc="0" baseline="0" dirty="0">
              <a:solidFill>
                <a:srgbClr val="000000"/>
              </a:solidFill>
              <a:uFillTx/>
              <a:latin typeface="Neue Haas Grotesk Text Pro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EG" sz="1600" b="0" i="0" u="none" strike="noStrike" kern="1200" cap="none" spc="0" baseline="0" dirty="0">
                <a:solidFill>
                  <a:srgbClr val="000000"/>
                </a:solidFill>
                <a:uFillTx/>
                <a:latin typeface="Neue Haas Grotesk Text Pro"/>
              </a:rPr>
              <a:t>Under the supervision of the teaching assistant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Neue Haas Grotesk Text Pro"/>
              </a:rPr>
              <a:t>:</a:t>
            </a:r>
            <a:endParaRPr lang="en-US" sz="1600" dirty="0">
              <a:solidFill>
                <a:srgbClr val="000000"/>
              </a:solidFill>
              <a:latin typeface="Neue Haas Grotesk Text Pro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dirty="0"/>
              <a:t>Dr. Esraa Magdy Anwar</a:t>
            </a:r>
            <a:endParaRPr lang="en-US" sz="2000" dirty="0"/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EG" sz="2000" b="1" i="0" u="none" strike="noStrike" kern="1200" cap="none" spc="0" baseline="0" dirty="0">
              <a:solidFill>
                <a:srgbClr val="000000"/>
              </a:solidFill>
              <a:uFillTx/>
              <a:latin typeface="Neue Haas Grotesk Text Pro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SA" sz="2000" b="0" i="0" u="none" strike="noStrike" kern="1200" cap="none" spc="0" baseline="0" dirty="0">
              <a:solidFill>
                <a:srgbClr val="000000"/>
              </a:solidFill>
              <a:uFillTx/>
              <a:latin typeface="Neue Haas Grotesk Text Pro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EG" sz="1600" b="0" i="0" u="none" strike="noStrike" kern="1200" cap="none" spc="0" baseline="0" dirty="0">
                <a:solidFill>
                  <a:srgbClr val="000000"/>
                </a:solidFill>
                <a:uFillTx/>
                <a:latin typeface="Neue Haas Grotesk Text Pro"/>
              </a:rPr>
              <a:t>Prepared by: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ar-EG" i="0" u="none" strike="noStrike" kern="1200" cap="none" spc="0" baseline="0" dirty="0">
                <a:solidFill>
                  <a:srgbClr val="000000"/>
                </a:solidFill>
                <a:uFillTx/>
                <a:latin typeface="Neue Haas Grotesk Text Pro"/>
              </a:rPr>
              <a:t>Youseif Hussein Farghaly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BBBCC26B-A333-4423-AF40-FA821881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07" y="431368"/>
            <a:ext cx="1317104" cy="977380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7ADD585-52F6-373E-E0F6-203EA264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65" y="431368"/>
            <a:ext cx="3316224" cy="975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37559958-80A3-95A3-A854-8322C1EFF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D2CC5B8-3103-62EF-820A-AC16FBFBF6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191" y="292607"/>
            <a:ext cx="7406689" cy="785909"/>
          </a:xfrm>
        </p:spPr>
        <p:txBody>
          <a:bodyPr anchor="b">
            <a:normAutofit/>
          </a:bodyPr>
          <a:lstStyle/>
          <a:p>
            <a:r>
              <a:rPr lang="en-US" sz="3200" dirty="0"/>
              <a:t>Entity–Relationship (ER) Model:</a:t>
            </a:r>
          </a:p>
        </p:txBody>
      </p:sp>
      <p:pic>
        <p:nvPicPr>
          <p:cNvPr id="10" name="Content Placeholder 9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6B08A4C5-C3AD-FCDF-30CE-385C99C5B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491" t="4902" r="2850" b="3177"/>
          <a:stretch>
            <a:fillRect/>
          </a:stretch>
        </p:blipFill>
        <p:spPr>
          <a:xfrm>
            <a:off x="1568193" y="1180720"/>
            <a:ext cx="9055610" cy="5575075"/>
          </a:xfrm>
        </p:spPr>
      </p:pic>
      <p:pic>
        <p:nvPicPr>
          <p:cNvPr id="11" name="Picture 10" descr="A blue and black logo&#10;&#10;AI-generated content may be incorrect.">
            <a:extLst>
              <a:ext uri="{FF2B5EF4-FFF2-40B4-BE49-F238E27FC236}">
                <a16:creationId xmlns:a16="http://schemas.microsoft.com/office/drawing/2014/main" id="{F15E2188-FC20-10BA-E7CB-CB71404B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803" y="292607"/>
            <a:ext cx="1317104" cy="97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87353D-76CB-E36E-117E-E7003013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084" y="274673"/>
            <a:ext cx="5788189" cy="6308654"/>
          </a:xfrm>
          <a:prstGeom prst="rect">
            <a:avLst/>
          </a:prstGeom>
        </p:spPr>
      </p:pic>
      <p:sp>
        <p:nvSpPr>
          <p:cNvPr id="4" name="Content Placeholder 7" descr=".&#10;&#10;Linked to the Doctor table via doctor_id.&#10;&#10;">
            <a:extLst>
              <a:ext uri="{FF2B5EF4-FFF2-40B4-BE49-F238E27FC236}">
                <a16:creationId xmlns:a16="http://schemas.microsoft.com/office/drawing/2014/main" id="{8F335076-C959-B675-6CE8-7A1E23ACB9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0936" y="2807209"/>
            <a:ext cx="6132722" cy="966506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/>
              <a:t>Diagram shows the relationships extracted from MySQL</a:t>
            </a: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3C7D47F0-6696-99DE-6756-517349C82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07" y="431368"/>
            <a:ext cx="1317104" cy="97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9A1C39A-9CF4-99B4-05E0-5456D8985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2029090"/>
            <a:ext cx="3429000" cy="1345039"/>
          </a:xfrm>
        </p:spPr>
        <p:txBody>
          <a:bodyPr anchor="b">
            <a:normAutofit/>
          </a:bodyPr>
          <a:lstStyle/>
          <a:p>
            <a:pPr lvl="0"/>
            <a:r>
              <a:rPr lang="en-US" sz="3200" dirty="0"/>
              <a:t>Logical Design: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عنصر نائب للمحتوى 4">
            <a:extLst>
              <a:ext uri="{FF2B5EF4-FFF2-40B4-BE49-F238E27FC236}">
                <a16:creationId xmlns:a16="http://schemas.microsoft.com/office/drawing/2014/main" id="{F8335C06-C872-FF0C-020E-3F6EEF3F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082" y="709121"/>
            <a:ext cx="7715968" cy="5439757"/>
          </a:xfrm>
          <a:prstGeom prst="rect">
            <a:avLst/>
          </a:prstGeom>
          <a:noFill/>
        </p:spPr>
      </p:pic>
      <p:sp>
        <p:nvSpPr>
          <p:cNvPr id="7" name="مربع نص 9">
            <a:extLst>
              <a:ext uri="{FF2B5EF4-FFF2-40B4-BE49-F238E27FC236}">
                <a16:creationId xmlns:a16="http://schemas.microsoft.com/office/drawing/2014/main" id="{4AD778DC-F96C-205C-865C-086110CA564E}"/>
              </a:ext>
            </a:extLst>
          </p:cNvPr>
          <p:cNvSpPr txBox="1"/>
          <p:nvPr/>
        </p:nvSpPr>
        <p:spPr>
          <a:xfrm>
            <a:off x="5788325" y="2052937"/>
            <a:ext cx="6468666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EG" b="1" i="0" u="none" strike="noStrike" kern="1200" cap="none" spc="0" baseline="0">
              <a:solidFill>
                <a:srgbClr val="000000"/>
              </a:solidFill>
              <a:uFillTx/>
              <a:latin typeface="Neue Haas Grotesk Text Pro"/>
            </a:endParaRPr>
          </a:p>
          <a:p>
            <a:pPr marL="0" marR="0" lvl="0" indent="0" algn="r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EG" b="1" i="0" u="none" strike="noStrike" kern="1200" cap="none" spc="0" baseline="0">
              <a:solidFill>
                <a:srgbClr val="000000"/>
              </a:solidFill>
              <a:uFillTx/>
              <a:latin typeface="Neue Haas Grotesk Text Pro"/>
            </a:endParaRPr>
          </a:p>
          <a:p>
            <a:pPr marL="0" marR="0" lvl="0" indent="0" algn="r" defTabSz="914400" rtl="0" fontAlgn="auto" hangingPunct="1"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ar-EG" b="1" i="0" u="none" strike="noStrike" kern="1200" cap="none" spc="0" baseline="0">
              <a:solidFill>
                <a:srgbClr val="000000"/>
              </a:solidFill>
              <a:uFillTx/>
              <a:latin typeface="Neue Haas Grotesk Text Pro"/>
            </a:endParaRPr>
          </a:p>
        </p:txBody>
      </p:sp>
      <p:pic>
        <p:nvPicPr>
          <p:cNvPr id="8" name="Picture 7" descr="A blue and black logo&#10;&#10;AI-generated content may be incorrect.">
            <a:extLst>
              <a:ext uri="{FF2B5EF4-FFF2-40B4-BE49-F238E27FC236}">
                <a16:creationId xmlns:a16="http://schemas.microsoft.com/office/drawing/2014/main" id="{5D593107-F147-4DAE-6CE5-109053E4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07" y="431368"/>
            <a:ext cx="1317104" cy="97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9CADBCC-4367-CE23-2D70-D0F9B434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E46EE-DA10-0393-2346-A8525BC8E77B}"/>
              </a:ext>
            </a:extLst>
          </p:cNvPr>
          <p:cNvSpPr txBox="1"/>
          <p:nvPr/>
        </p:nvSpPr>
        <p:spPr>
          <a:xfrm>
            <a:off x="849082" y="298581"/>
            <a:ext cx="1049382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Automatically generate a bill after entering a prescription medication</a:t>
            </a:r>
            <a:r>
              <a:rPr lang="en-US" sz="3200" b="1" dirty="0"/>
              <a:t>:</a:t>
            </a:r>
            <a:endParaRPr lang="en-US" sz="3200" dirty="0"/>
          </a:p>
          <a:p>
            <a:endParaRPr lang="en-US" sz="2000" dirty="0"/>
          </a:p>
          <a:p>
            <a:pPr algn="just"/>
            <a:r>
              <a:rPr lang="en-US" sz="2000" dirty="0"/>
              <a:t>This is achieved by using a </a:t>
            </a:r>
            <a:r>
              <a:rPr lang="en-US" sz="2000" b="1" dirty="0"/>
              <a:t>Trigger</a:t>
            </a:r>
            <a:r>
              <a:rPr lang="en-US" sz="2000" dirty="0"/>
              <a:t>. It is a SQL code that is automatically executed when a specific event occurs (such as inserting, modifying, or deleting data in a table).</a:t>
            </a:r>
          </a:p>
          <a:p>
            <a:endParaRPr lang="en-KW" dirty="0"/>
          </a:p>
        </p:txBody>
      </p:sp>
      <p:pic>
        <p:nvPicPr>
          <p:cNvPr id="11" name="عنصر نائب للمحتوى 4">
            <a:extLst>
              <a:ext uri="{FF2B5EF4-FFF2-40B4-BE49-F238E27FC236}">
                <a16:creationId xmlns:a16="http://schemas.microsoft.com/office/drawing/2014/main" id="{1A65B9B4-0D8A-E605-14C4-5BA97AAC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82" y="2576127"/>
            <a:ext cx="9281889" cy="4048615"/>
          </a:xfrm>
        </p:spPr>
      </p:pic>
      <p:pic>
        <p:nvPicPr>
          <p:cNvPr id="12" name="Picture 11" descr="A blue and black logo&#10;&#10;AI-generated content may be incorrect.">
            <a:extLst>
              <a:ext uri="{FF2B5EF4-FFF2-40B4-BE49-F238E27FC236}">
                <a16:creationId xmlns:a16="http://schemas.microsoft.com/office/drawing/2014/main" id="{624F44D3-F1FA-8DD2-750A-50D30ECB4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615" y="5578786"/>
            <a:ext cx="1317104" cy="97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82693C1-ECC5-222B-3CB1-3F755837B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8707C1E9-1509-953E-AAFA-E8E0C308A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5" name="Content Placeholder 7" descr=".&#10;&#10;Linked to the Doctor table via doctor_id.&#10;&#10;">
            <a:extLst>
              <a:ext uri="{FF2B5EF4-FFF2-40B4-BE49-F238E27FC236}">
                <a16:creationId xmlns:a16="http://schemas.microsoft.com/office/drawing/2014/main" id="{DA69CAB9-EA60-0257-378C-DF45C497DA25}"/>
              </a:ext>
            </a:extLst>
          </p:cNvPr>
          <p:cNvSpPr txBox="1">
            <a:spLocks/>
          </p:cNvSpPr>
          <p:nvPr/>
        </p:nvSpPr>
        <p:spPr>
          <a:xfrm>
            <a:off x="732536" y="747994"/>
            <a:ext cx="10748264" cy="1588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dirty="0"/>
              <a:t>Simple and complex queries: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List the name of doctors whose specialty is heart disease: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9" name="Content Placeholder 8" descr="A close-up of words&#10;&#10;AI-generated content may be incorrect.">
            <a:extLst>
              <a:ext uri="{FF2B5EF4-FFF2-40B4-BE49-F238E27FC236}">
                <a16:creationId xmlns:a16="http://schemas.microsoft.com/office/drawing/2014/main" id="{301FB035-F629-B64B-1BE1-99467C7C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8" y="2393652"/>
            <a:ext cx="9448800" cy="2070695"/>
          </a:xfrm>
        </p:spPr>
      </p:pic>
      <p:pic>
        <p:nvPicPr>
          <p:cNvPr id="10" name="Picture 9" descr="A blue and black logo&#10;&#10;AI-generated content may be incorrect.">
            <a:extLst>
              <a:ext uri="{FF2B5EF4-FFF2-40B4-BE49-F238E27FC236}">
                <a16:creationId xmlns:a16="http://schemas.microsoft.com/office/drawing/2014/main" id="{CA7B9288-B249-8CB8-DD7B-A4E684EC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779" y="5621316"/>
            <a:ext cx="1317104" cy="97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7D7B3-1DEE-5807-882B-3815125B2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0C776B0-F99C-5C49-F7B6-49412E61E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FF8D568B-9894-655E-C344-5C77C00F2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5" name="Content Placeholder 7" descr=".&#10;&#10;Linked to the Doctor table via doctor_id.&#10;&#10;">
            <a:extLst>
              <a:ext uri="{FF2B5EF4-FFF2-40B4-BE49-F238E27FC236}">
                <a16:creationId xmlns:a16="http://schemas.microsoft.com/office/drawing/2014/main" id="{A41DC5AD-89ED-0F09-9AAF-133B261AA84B}"/>
              </a:ext>
            </a:extLst>
          </p:cNvPr>
          <p:cNvSpPr txBox="1">
            <a:spLocks/>
          </p:cNvSpPr>
          <p:nvPr/>
        </p:nvSpPr>
        <p:spPr>
          <a:xfrm>
            <a:off x="801696" y="810443"/>
            <a:ext cx="10588607" cy="2165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dirty="0"/>
              <a:t>Simple and complex queries: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List the deficiency diseases:</a:t>
            </a:r>
          </a:p>
        </p:txBody>
      </p:sp>
      <p:pic>
        <p:nvPicPr>
          <p:cNvPr id="6" name="Content Placeholder 5" descr="A close up of a number&#10;&#10;AI-generated content may be incorrect.">
            <a:extLst>
              <a:ext uri="{FF2B5EF4-FFF2-40B4-BE49-F238E27FC236}">
                <a16:creationId xmlns:a16="http://schemas.microsoft.com/office/drawing/2014/main" id="{A9DDB84D-4F1C-A2CC-4CA2-B10C1AEEF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8" y="2578496"/>
            <a:ext cx="9065600" cy="1701008"/>
          </a:xfrm>
        </p:spPr>
      </p:pic>
      <p:pic>
        <p:nvPicPr>
          <p:cNvPr id="8" name="Picture 7" descr="A blue and black logo&#10;&#10;AI-generated content may be incorrect.">
            <a:extLst>
              <a:ext uri="{FF2B5EF4-FFF2-40B4-BE49-F238E27FC236}">
                <a16:creationId xmlns:a16="http://schemas.microsoft.com/office/drawing/2014/main" id="{4F3E7797-CE5B-736D-297D-149966E2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798" y="5558867"/>
            <a:ext cx="1317104" cy="9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85FE5-CAA2-C6C4-3ADE-3AF4B8607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34B08A95-AC8C-DDD5-8314-5CFDC327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439FDB96-29FF-3BE6-3085-E82E4C923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5" name="Content Placeholder 7" descr=".&#10;&#10;Linked to the Doctor table via doctor_id.&#10;&#10;">
            <a:extLst>
              <a:ext uri="{FF2B5EF4-FFF2-40B4-BE49-F238E27FC236}">
                <a16:creationId xmlns:a16="http://schemas.microsoft.com/office/drawing/2014/main" id="{BA4D8828-7F26-4711-5C73-DAA63F6A2637}"/>
              </a:ext>
            </a:extLst>
          </p:cNvPr>
          <p:cNvSpPr txBox="1">
            <a:spLocks/>
          </p:cNvSpPr>
          <p:nvPr/>
        </p:nvSpPr>
        <p:spPr>
          <a:xfrm>
            <a:off x="732536" y="747993"/>
            <a:ext cx="10621264" cy="1593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dirty="0"/>
              <a:t>Simple and complex queries: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>
              <a:buFont typeface="Wingdings" pitchFamily="2" charset="2"/>
              <a:buChar char="q"/>
            </a:pPr>
            <a:r>
              <a:rPr lang="en-US" sz="2000" dirty="0"/>
              <a:t> List the most medicine sold in 2023: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6" name="Content Placeholder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315EA646-FA25-57C3-88B7-E7A45F07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15433"/>
            <a:ext cx="10515600" cy="3320066"/>
          </a:xfrm>
        </p:spPr>
      </p:pic>
      <p:pic>
        <p:nvPicPr>
          <p:cNvPr id="8" name="Picture 7" descr="A blue and black logo&#10;&#10;AI-generated content may be incorrect.">
            <a:extLst>
              <a:ext uri="{FF2B5EF4-FFF2-40B4-BE49-F238E27FC236}">
                <a16:creationId xmlns:a16="http://schemas.microsoft.com/office/drawing/2014/main" id="{5CA8BECC-117E-2982-A619-896065DAF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438" y="5621317"/>
            <a:ext cx="1317104" cy="9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5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145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Neue Haas Grotesk Text Pro</vt:lpstr>
      <vt:lpstr>Wingdings</vt:lpstr>
      <vt:lpstr>Office Theme</vt:lpstr>
      <vt:lpstr>Fundamentals of Databases CBIO204</vt:lpstr>
      <vt:lpstr>Database Project Medicine Inventory</vt:lpstr>
      <vt:lpstr>Entity–Relationship (ER) Model:</vt:lpstr>
      <vt:lpstr>PowerPoint Presentation</vt:lpstr>
      <vt:lpstr>Logical Design: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DatabasesCBIO204</dc:title>
  <dc:creator>maria melad anwar</dc:creator>
  <cp:lastModifiedBy>Youssef Hussein Farghaly</cp:lastModifiedBy>
  <cp:revision>161</cp:revision>
  <dcterms:created xsi:type="dcterms:W3CDTF">2025-05-16T18:43:34Z</dcterms:created>
  <dcterms:modified xsi:type="dcterms:W3CDTF">2025-08-13T12:49:24Z</dcterms:modified>
</cp:coreProperties>
</file>