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301" r:id="rId3"/>
    <p:sldId id="302" r:id="rId4"/>
    <p:sldId id="259" r:id="rId5"/>
    <p:sldId id="261" r:id="rId6"/>
    <p:sldId id="303" r:id="rId7"/>
    <p:sldId id="304" r:id="rId8"/>
    <p:sldId id="332" r:id="rId9"/>
    <p:sldId id="331" r:id="rId10"/>
    <p:sldId id="330" r:id="rId11"/>
    <p:sldId id="329" r:id="rId12"/>
    <p:sldId id="325" r:id="rId13"/>
    <p:sldId id="326" r:id="rId14"/>
    <p:sldId id="306" r:id="rId15"/>
    <p:sldId id="333" r:id="rId16"/>
    <p:sldId id="334" r:id="rId17"/>
    <p:sldId id="307" r:id="rId18"/>
    <p:sldId id="311" r:id="rId19"/>
    <p:sldId id="309" r:id="rId20"/>
    <p:sldId id="310" r:id="rId21"/>
    <p:sldId id="335" r:id="rId22"/>
    <p:sldId id="312" r:id="rId23"/>
    <p:sldId id="318" r:id="rId24"/>
    <p:sldId id="321" r:id="rId25"/>
    <p:sldId id="320" r:id="rId26"/>
    <p:sldId id="322" r:id="rId27"/>
    <p:sldId id="313" r:id="rId28"/>
    <p:sldId id="314" r:id="rId29"/>
    <p:sldId id="319" r:id="rId30"/>
    <p:sldId id="338" r:id="rId31"/>
    <p:sldId id="328" r:id="rId32"/>
    <p:sldId id="339" r:id="rId33"/>
    <p:sldId id="336" r:id="rId34"/>
    <p:sldId id="337" r:id="rId35"/>
    <p:sldId id="281" r:id="rId36"/>
  </p:sldIdLst>
  <p:sldSz cx="9144000" cy="5143500" type="screen16x9"/>
  <p:notesSz cx="6858000" cy="9144000"/>
  <p:embeddedFontLst>
    <p:embeddedFont>
      <p:font typeface="Anaheim" panose="020B0604020202020204" charset="0"/>
      <p:regular r:id="rId38"/>
    </p:embeddedFont>
    <p:embeddedFont>
      <p:font typeface="Overpass Mono" panose="020B0604020202020204" charset="0"/>
      <p:regular r:id="rId39"/>
      <p:bold r:id="rId40"/>
    </p:embeddedFont>
    <p:embeddedFont>
      <p:font typeface="Raleway Thin" pitchFamily="2" charset="0"/>
      <p:regular r:id="rId41"/>
    </p:embeddedFont>
    <p:embeddedFont>
      <p:font typeface="Roboto" panose="02000000000000000000"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B036BF-D2E6-45BC-B447-610B4F6852E7}">
  <a:tblStyle styleId="{A4B036BF-D2E6-45BC-B447-610B4F6852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66CA22-9CA9-4986-910A-EF9D9107691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62" autoAdjust="0"/>
  </p:normalViewPr>
  <p:slideViewPr>
    <p:cSldViewPr snapToGrid="0">
      <p:cViewPr varScale="1">
        <p:scale>
          <a:sx n="115" d="100"/>
          <a:sy n="115" d="100"/>
        </p:scale>
        <p:origin x="5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Selection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descending</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Sheet1!$B$2:$B$4</c:f>
              <c:numCache>
                <c:formatCode>General</c:formatCode>
                <c:ptCount val="3"/>
                <c:pt idx="0">
                  <c:v>14872300</c:v>
                </c:pt>
                <c:pt idx="1">
                  <c:v>28819100</c:v>
                </c:pt>
                <c:pt idx="2">
                  <c:v>69902700</c:v>
                </c:pt>
              </c:numCache>
            </c:numRef>
          </c:val>
          <c:smooth val="0"/>
          <c:extLst>
            <c:ext xmlns:c16="http://schemas.microsoft.com/office/drawing/2014/chart" uri="{C3380CC4-5D6E-409C-BE32-E72D297353CC}">
              <c16:uniqueId val="{00000000-010A-48A0-B277-232F40864C85}"/>
            </c:ext>
          </c:extLst>
        </c:ser>
        <c:ser>
          <c:idx val="1"/>
          <c:order val="1"/>
          <c:tx>
            <c:strRef>
              <c:f>Sheet1!$C$1</c:f>
              <c:strCache>
                <c:ptCount val="1"/>
                <c:pt idx="0">
                  <c:v>Ascending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Sheet1!$C$2:$C$4</c:f>
              <c:numCache>
                <c:formatCode>General</c:formatCode>
                <c:ptCount val="3"/>
                <c:pt idx="0">
                  <c:v>2974000</c:v>
                </c:pt>
                <c:pt idx="1">
                  <c:v>9007900</c:v>
                </c:pt>
                <c:pt idx="2">
                  <c:v>51754800</c:v>
                </c:pt>
              </c:numCache>
            </c:numRef>
          </c:val>
          <c:smooth val="0"/>
          <c:extLst>
            <c:ext xmlns:c16="http://schemas.microsoft.com/office/drawing/2014/chart" uri="{C3380CC4-5D6E-409C-BE32-E72D297353CC}">
              <c16:uniqueId val="{00000001-010A-48A0-B277-232F40864C85}"/>
            </c:ext>
          </c:extLst>
        </c:ser>
        <c:ser>
          <c:idx val="2"/>
          <c:order val="2"/>
          <c:tx>
            <c:strRef>
              <c:f>Sheet1!$D$1</c:f>
              <c:strCache>
                <c:ptCount val="1"/>
                <c:pt idx="0">
                  <c:v>Randomized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Sheet1!$D$2:$D$4</c:f>
              <c:numCache>
                <c:formatCode>General</c:formatCode>
                <c:ptCount val="3"/>
                <c:pt idx="0">
                  <c:v>1998200</c:v>
                </c:pt>
                <c:pt idx="1">
                  <c:v>4544700</c:v>
                </c:pt>
                <c:pt idx="2">
                  <c:v>26287700</c:v>
                </c:pt>
              </c:numCache>
            </c:numRef>
          </c:val>
          <c:smooth val="0"/>
          <c:extLst>
            <c:ext xmlns:c16="http://schemas.microsoft.com/office/drawing/2014/chart" uri="{C3380CC4-5D6E-409C-BE32-E72D297353CC}">
              <c16:uniqueId val="{00000002-010A-48A0-B277-232F40864C85}"/>
            </c:ext>
          </c:extLst>
        </c:ser>
        <c:dLbls>
          <c:showLegendKey val="0"/>
          <c:showVal val="0"/>
          <c:showCatName val="0"/>
          <c:showSerName val="0"/>
          <c:showPercent val="0"/>
          <c:showBubbleSize val="0"/>
        </c:dLbls>
        <c:smooth val="0"/>
        <c:axId val="366332040"/>
        <c:axId val="366334336"/>
      </c:lineChart>
      <c:catAx>
        <c:axId val="36633204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4336"/>
        <c:crosses val="autoZero"/>
        <c:auto val="1"/>
        <c:lblAlgn val="ctr"/>
        <c:lblOffset val="100"/>
        <c:noMultiLvlLbl val="0"/>
      </c:catAx>
      <c:valAx>
        <c:axId val="3663343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2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Insertion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descending</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Sheet1!$B$2:$B$4</c:f>
              <c:numCache>
                <c:formatCode>General</c:formatCode>
                <c:ptCount val="3"/>
                <c:pt idx="0">
                  <c:v>17886600</c:v>
                </c:pt>
                <c:pt idx="1">
                  <c:v>22537200</c:v>
                </c:pt>
                <c:pt idx="2">
                  <c:v>58375200</c:v>
                </c:pt>
              </c:numCache>
            </c:numRef>
          </c:val>
          <c:smooth val="0"/>
          <c:extLst>
            <c:ext xmlns:c16="http://schemas.microsoft.com/office/drawing/2014/chart" uri="{C3380CC4-5D6E-409C-BE32-E72D297353CC}">
              <c16:uniqueId val="{00000000-B82A-434F-8292-0553BDF88D5B}"/>
            </c:ext>
          </c:extLst>
        </c:ser>
        <c:ser>
          <c:idx val="1"/>
          <c:order val="1"/>
          <c:tx>
            <c:strRef>
              <c:f>Sheet1!$C$1</c:f>
              <c:strCache>
                <c:ptCount val="1"/>
                <c:pt idx="0">
                  <c:v>Ascending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Sheet1!$C$2:$C$4</c:f>
              <c:numCache>
                <c:formatCode>General</c:formatCode>
                <c:ptCount val="3"/>
                <c:pt idx="0">
                  <c:v>3449200</c:v>
                </c:pt>
                <c:pt idx="1">
                  <c:v>9425700</c:v>
                </c:pt>
                <c:pt idx="2">
                  <c:v>35101300</c:v>
                </c:pt>
              </c:numCache>
            </c:numRef>
          </c:val>
          <c:smooth val="0"/>
          <c:extLst>
            <c:ext xmlns:c16="http://schemas.microsoft.com/office/drawing/2014/chart" uri="{C3380CC4-5D6E-409C-BE32-E72D297353CC}">
              <c16:uniqueId val="{00000001-B82A-434F-8292-0553BDF88D5B}"/>
            </c:ext>
          </c:extLst>
        </c:ser>
        <c:ser>
          <c:idx val="2"/>
          <c:order val="2"/>
          <c:tx>
            <c:strRef>
              <c:f>Sheet1!$D$1</c:f>
              <c:strCache>
                <c:ptCount val="1"/>
                <c:pt idx="0">
                  <c:v>Randomized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Sheet1!$D$2:$D$4</c:f>
              <c:numCache>
                <c:formatCode>General</c:formatCode>
                <c:ptCount val="3"/>
                <c:pt idx="0">
                  <c:v>2365700</c:v>
                </c:pt>
                <c:pt idx="1">
                  <c:v>402600</c:v>
                </c:pt>
                <c:pt idx="2">
                  <c:v>8014000</c:v>
                </c:pt>
              </c:numCache>
            </c:numRef>
          </c:val>
          <c:smooth val="0"/>
          <c:extLst>
            <c:ext xmlns:c16="http://schemas.microsoft.com/office/drawing/2014/chart" uri="{C3380CC4-5D6E-409C-BE32-E72D297353CC}">
              <c16:uniqueId val="{00000002-B82A-434F-8292-0553BDF88D5B}"/>
            </c:ext>
          </c:extLst>
        </c:ser>
        <c:dLbls>
          <c:showLegendKey val="0"/>
          <c:showVal val="0"/>
          <c:showCatName val="0"/>
          <c:showSerName val="0"/>
          <c:showPercent val="0"/>
          <c:showBubbleSize val="0"/>
        </c:dLbls>
        <c:smooth val="0"/>
        <c:axId val="366332040"/>
        <c:axId val="366334336"/>
      </c:lineChart>
      <c:catAx>
        <c:axId val="36633204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4336"/>
        <c:crosses val="autoZero"/>
        <c:auto val="1"/>
        <c:lblAlgn val="ctr"/>
        <c:lblOffset val="100"/>
        <c:noMultiLvlLbl val="0"/>
      </c:catAx>
      <c:valAx>
        <c:axId val="3663343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2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Bubble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descending</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Sheet1!$B$2:$B$4</c:f>
              <c:numCache>
                <c:formatCode>General</c:formatCode>
                <c:ptCount val="3"/>
                <c:pt idx="0">
                  <c:v>32023900</c:v>
                </c:pt>
                <c:pt idx="1">
                  <c:v>24919700</c:v>
                </c:pt>
                <c:pt idx="2">
                  <c:v>69738600</c:v>
                </c:pt>
              </c:numCache>
            </c:numRef>
          </c:val>
          <c:smooth val="0"/>
          <c:extLst>
            <c:ext xmlns:c16="http://schemas.microsoft.com/office/drawing/2014/chart" uri="{C3380CC4-5D6E-409C-BE32-E72D297353CC}">
              <c16:uniqueId val="{00000000-E5AB-4AA9-BCB2-7CEB597033EB}"/>
            </c:ext>
          </c:extLst>
        </c:ser>
        <c:ser>
          <c:idx val="1"/>
          <c:order val="1"/>
          <c:tx>
            <c:strRef>
              <c:f>Sheet1!$C$1</c:f>
              <c:strCache>
                <c:ptCount val="1"/>
                <c:pt idx="0">
                  <c:v>Ascending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Sheet1!$C$2:$C$4</c:f>
              <c:numCache>
                <c:formatCode>General</c:formatCode>
                <c:ptCount val="3"/>
                <c:pt idx="0">
                  <c:v>1211200</c:v>
                </c:pt>
                <c:pt idx="1">
                  <c:v>4968800</c:v>
                </c:pt>
                <c:pt idx="2">
                  <c:v>25837300</c:v>
                </c:pt>
              </c:numCache>
            </c:numRef>
          </c:val>
          <c:smooth val="0"/>
          <c:extLst>
            <c:ext xmlns:c16="http://schemas.microsoft.com/office/drawing/2014/chart" uri="{C3380CC4-5D6E-409C-BE32-E72D297353CC}">
              <c16:uniqueId val="{00000001-E5AB-4AA9-BCB2-7CEB597033EB}"/>
            </c:ext>
          </c:extLst>
        </c:ser>
        <c:ser>
          <c:idx val="2"/>
          <c:order val="2"/>
          <c:tx>
            <c:strRef>
              <c:f>Sheet1!$D$1</c:f>
              <c:strCache>
                <c:ptCount val="1"/>
                <c:pt idx="0">
                  <c:v>Randomized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Sheet1!$D$2:$D$4</c:f>
              <c:numCache>
                <c:formatCode>General</c:formatCode>
                <c:ptCount val="3"/>
                <c:pt idx="0">
                  <c:v>1378800</c:v>
                </c:pt>
                <c:pt idx="1">
                  <c:v>5108400</c:v>
                </c:pt>
                <c:pt idx="2">
                  <c:v>33069100</c:v>
                </c:pt>
              </c:numCache>
            </c:numRef>
          </c:val>
          <c:smooth val="0"/>
          <c:extLst>
            <c:ext xmlns:c16="http://schemas.microsoft.com/office/drawing/2014/chart" uri="{C3380CC4-5D6E-409C-BE32-E72D297353CC}">
              <c16:uniqueId val="{00000002-E5AB-4AA9-BCB2-7CEB597033EB}"/>
            </c:ext>
          </c:extLst>
        </c:ser>
        <c:dLbls>
          <c:showLegendKey val="0"/>
          <c:showVal val="0"/>
          <c:showCatName val="0"/>
          <c:showSerName val="0"/>
          <c:showPercent val="0"/>
          <c:showBubbleSize val="0"/>
        </c:dLbls>
        <c:smooth val="0"/>
        <c:axId val="366332040"/>
        <c:axId val="366334336"/>
      </c:lineChart>
      <c:catAx>
        <c:axId val="36633204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4336"/>
        <c:crosses val="autoZero"/>
        <c:auto val="1"/>
        <c:lblAlgn val="ctr"/>
        <c:lblOffset val="100"/>
        <c:noMultiLvlLbl val="0"/>
      </c:catAx>
      <c:valAx>
        <c:axId val="3663343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2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Merge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descending</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Sheet1!$B$2:$B$4</c:f>
              <c:numCache>
                <c:formatCode>General</c:formatCode>
                <c:ptCount val="3"/>
                <c:pt idx="0">
                  <c:v>10423800</c:v>
                </c:pt>
                <c:pt idx="1">
                  <c:v>14332400</c:v>
                </c:pt>
                <c:pt idx="2">
                  <c:v>37984100</c:v>
                </c:pt>
              </c:numCache>
            </c:numRef>
          </c:val>
          <c:smooth val="0"/>
          <c:extLst>
            <c:ext xmlns:c16="http://schemas.microsoft.com/office/drawing/2014/chart" uri="{C3380CC4-5D6E-409C-BE32-E72D297353CC}">
              <c16:uniqueId val="{00000000-8ABD-4E7F-BA0F-DEF975CECB1B}"/>
            </c:ext>
          </c:extLst>
        </c:ser>
        <c:ser>
          <c:idx val="1"/>
          <c:order val="1"/>
          <c:tx>
            <c:strRef>
              <c:f>Sheet1!$C$1</c:f>
              <c:strCache>
                <c:ptCount val="1"/>
                <c:pt idx="0">
                  <c:v>Ascending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Sheet1!$C$2:$C$4</c:f>
              <c:numCache>
                <c:formatCode>General</c:formatCode>
                <c:ptCount val="3"/>
                <c:pt idx="0">
                  <c:v>1328600</c:v>
                </c:pt>
                <c:pt idx="1">
                  <c:v>4368500</c:v>
                </c:pt>
                <c:pt idx="2">
                  <c:v>27187900</c:v>
                </c:pt>
              </c:numCache>
            </c:numRef>
          </c:val>
          <c:smooth val="0"/>
          <c:extLst>
            <c:ext xmlns:c16="http://schemas.microsoft.com/office/drawing/2014/chart" uri="{C3380CC4-5D6E-409C-BE32-E72D297353CC}">
              <c16:uniqueId val="{00000001-8ABD-4E7F-BA0F-DEF975CECB1B}"/>
            </c:ext>
          </c:extLst>
        </c:ser>
        <c:ser>
          <c:idx val="2"/>
          <c:order val="2"/>
          <c:tx>
            <c:strRef>
              <c:f>Sheet1!$D$1</c:f>
              <c:strCache>
                <c:ptCount val="1"/>
                <c:pt idx="0">
                  <c:v>Randomized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Sheet1!$A$2:$A$4</c:f>
              <c:numCache>
                <c:formatCode>General</c:formatCode>
                <c:ptCount val="3"/>
                <c:pt idx="0">
                  <c:v>1000</c:v>
                </c:pt>
                <c:pt idx="1">
                  <c:v>2000</c:v>
                </c:pt>
                <c:pt idx="2">
                  <c:v>5000</c:v>
                </c:pt>
              </c:numCache>
            </c:numRef>
          </c:cat>
          <c:val>
            <c:numRef>
              <c:f>Sheet1!$D$2:$D$4</c:f>
              <c:numCache>
                <c:formatCode>General</c:formatCode>
                <c:ptCount val="3"/>
                <c:pt idx="0">
                  <c:v>195200</c:v>
                </c:pt>
                <c:pt idx="1">
                  <c:v>451000</c:v>
                </c:pt>
                <c:pt idx="2">
                  <c:v>663400</c:v>
                </c:pt>
              </c:numCache>
            </c:numRef>
          </c:val>
          <c:smooth val="0"/>
          <c:extLst>
            <c:ext xmlns:c16="http://schemas.microsoft.com/office/drawing/2014/chart" uri="{C3380CC4-5D6E-409C-BE32-E72D297353CC}">
              <c16:uniqueId val="{00000002-8ABD-4E7F-BA0F-DEF975CECB1B}"/>
            </c:ext>
          </c:extLst>
        </c:ser>
        <c:dLbls>
          <c:showLegendKey val="0"/>
          <c:showVal val="0"/>
          <c:showCatName val="0"/>
          <c:showSerName val="0"/>
          <c:showPercent val="0"/>
          <c:showBubbleSize val="0"/>
        </c:dLbls>
        <c:smooth val="0"/>
        <c:axId val="366332040"/>
        <c:axId val="366334336"/>
      </c:lineChart>
      <c:catAx>
        <c:axId val="36633204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4336"/>
        <c:crosses val="autoZero"/>
        <c:auto val="1"/>
        <c:lblAlgn val="ctr"/>
        <c:lblOffset val="100"/>
        <c:noMultiLvlLbl val="0"/>
      </c:catAx>
      <c:valAx>
        <c:axId val="3663343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332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706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3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72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47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549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6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9" r:id="rId4"/>
    <p:sldLayoutId id="2147483661" r:id="rId5"/>
    <p:sldLayoutId id="2147483665" r:id="rId6"/>
    <p:sldLayoutId id="2147483667"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Sort Types Comparison</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An Data Structure &amp; Algorithm project report </a:t>
            </a:r>
            <a:r>
              <a:rPr lang="en-US" dirty="0">
                <a:solidFill>
                  <a:schemeClr val="dk2"/>
                </a:solidFill>
              </a:rPr>
              <a:t>FCDS-AU'20/21</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D2F203-A86A-4ADF-87DE-548DDEC103A1}"/>
              </a:ext>
            </a:extLst>
          </p:cNvPr>
          <p:cNvPicPr>
            <a:picLocks noChangeAspect="1"/>
          </p:cNvPicPr>
          <p:nvPr/>
        </p:nvPicPr>
        <p:blipFill>
          <a:blip r:embed="rId2"/>
          <a:stretch>
            <a:fillRect/>
          </a:stretch>
        </p:blipFill>
        <p:spPr>
          <a:xfrm>
            <a:off x="0" y="1"/>
            <a:ext cx="9144000" cy="5143500"/>
          </a:xfrm>
          <a:prstGeom prst="rect">
            <a:avLst/>
          </a:prstGeom>
        </p:spPr>
      </p:pic>
    </p:spTree>
    <p:extLst>
      <p:ext uri="{BB962C8B-B14F-4D97-AF65-F5344CB8AC3E}">
        <p14:creationId xmlns:p14="http://schemas.microsoft.com/office/powerpoint/2010/main" val="173702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D8DF22-EE6B-44A3-9DFD-DDFBA53DC29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3992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CB6E76-56E2-45D5-869C-EBB3BC8709C3}"/>
              </a:ext>
            </a:extLst>
          </p:cNvPr>
          <p:cNvSpPr>
            <a:spLocks noGrp="1"/>
          </p:cNvSpPr>
          <p:nvPr>
            <p:ph type="body" idx="1"/>
          </p:nvPr>
        </p:nvSpPr>
        <p:spPr>
          <a:xfrm>
            <a:off x="4548925" y="1361156"/>
            <a:ext cx="3932700" cy="3681296"/>
          </a:xfrm>
        </p:spPr>
        <p:txBody>
          <a:bodyPr/>
          <a:lstStyle/>
          <a:p>
            <a:pPr marL="127000" indent="0" algn="l">
              <a:buNone/>
            </a:pPr>
            <a:r>
              <a:rPr lang="en-US" dirty="0"/>
              <a:t>Its an algorithm that selects the smallest element from a list in each iteration and places that element at the beginning.</a:t>
            </a:r>
          </a:p>
          <a:p>
            <a:pPr marL="127000" indent="0" algn="l">
              <a:buNone/>
            </a:pPr>
            <a:r>
              <a:rPr lang="en-US" dirty="0"/>
              <a:t>1. Set the first element as minimum.</a:t>
            </a:r>
          </a:p>
          <a:p>
            <a:pPr marL="127000" indent="0" algn="l">
              <a:buNone/>
            </a:pPr>
            <a:r>
              <a:rPr lang="en-US" dirty="0"/>
              <a:t>2. Compare minimum with the second element. If the second element is smaller, assign the second element as minimum.</a:t>
            </a:r>
          </a:p>
          <a:p>
            <a:pPr marL="127000" indent="0" algn="l">
              <a:buNone/>
            </a:pPr>
            <a:r>
              <a:rPr lang="en-US" dirty="0"/>
              <a:t>And again compare minimum with the third element until the last element.</a:t>
            </a:r>
          </a:p>
          <a:p>
            <a:pPr marL="127000" indent="0" algn="l">
              <a:buNone/>
            </a:pPr>
            <a:r>
              <a:rPr lang="en-US" dirty="0"/>
              <a:t>3. After each iteration, minimum is placed in the front of the unsorted list.</a:t>
            </a:r>
          </a:p>
          <a:p>
            <a:pPr marL="127000" indent="0" algn="l">
              <a:buNone/>
            </a:pPr>
            <a:r>
              <a:rPr lang="en-US" dirty="0"/>
              <a:t>4. For each iteration, indexing starts from the first unsorted element. Step 1 to 3 are repeated until all the elements are sorted.</a:t>
            </a:r>
          </a:p>
          <a:p>
            <a:pPr marL="127000" indent="0" algn="l">
              <a:buNone/>
            </a:pPr>
            <a:endParaRPr lang="en-US" dirty="0"/>
          </a:p>
        </p:txBody>
      </p:sp>
      <p:sp>
        <p:nvSpPr>
          <p:cNvPr id="3" name="Title 2">
            <a:extLst>
              <a:ext uri="{FF2B5EF4-FFF2-40B4-BE49-F238E27FC236}">
                <a16:creationId xmlns:a16="http://schemas.microsoft.com/office/drawing/2014/main" id="{91B49689-10E7-4FAE-8C3C-3DA2A87D9579}"/>
              </a:ext>
            </a:extLst>
          </p:cNvPr>
          <p:cNvSpPr>
            <a:spLocks noGrp="1"/>
          </p:cNvSpPr>
          <p:nvPr>
            <p:ph type="title"/>
          </p:nvPr>
        </p:nvSpPr>
        <p:spPr>
          <a:xfrm>
            <a:off x="4548925" y="760643"/>
            <a:ext cx="3963300" cy="669000"/>
          </a:xfrm>
        </p:spPr>
        <p:txBody>
          <a:bodyPr/>
          <a:lstStyle/>
          <a:p>
            <a:pPr algn="l"/>
            <a:r>
              <a:rPr lang="en-US" dirty="0"/>
              <a:t>Selection Sort</a:t>
            </a:r>
          </a:p>
        </p:txBody>
      </p:sp>
      <p:pic>
        <p:nvPicPr>
          <p:cNvPr id="5" name="Picture 4">
            <a:extLst>
              <a:ext uri="{FF2B5EF4-FFF2-40B4-BE49-F238E27FC236}">
                <a16:creationId xmlns:a16="http://schemas.microsoft.com/office/drawing/2014/main" id="{9C7B9312-6D6B-4054-A771-EBA38D067DC8}"/>
              </a:ext>
            </a:extLst>
          </p:cNvPr>
          <p:cNvPicPr>
            <a:picLocks noChangeAspect="1"/>
          </p:cNvPicPr>
          <p:nvPr/>
        </p:nvPicPr>
        <p:blipFill>
          <a:blip r:embed="rId2"/>
          <a:stretch>
            <a:fillRect/>
          </a:stretch>
        </p:blipFill>
        <p:spPr>
          <a:xfrm>
            <a:off x="0" y="1935040"/>
            <a:ext cx="3223846" cy="1813414"/>
          </a:xfrm>
          <a:prstGeom prst="rect">
            <a:avLst/>
          </a:prstGeom>
        </p:spPr>
      </p:pic>
    </p:spTree>
    <p:extLst>
      <p:ext uri="{BB962C8B-B14F-4D97-AF65-F5344CB8AC3E}">
        <p14:creationId xmlns:p14="http://schemas.microsoft.com/office/powerpoint/2010/main" val="25846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CDFB6F-1A32-4B78-A7A7-641A6EED3FAA}"/>
              </a:ext>
            </a:extLst>
          </p:cNvPr>
          <p:cNvSpPr>
            <a:spLocks noGrp="1"/>
          </p:cNvSpPr>
          <p:nvPr>
            <p:ph type="body" idx="1"/>
          </p:nvPr>
        </p:nvSpPr>
        <p:spPr>
          <a:xfrm>
            <a:off x="4572000" y="1436270"/>
            <a:ext cx="3932700" cy="3486913"/>
          </a:xfrm>
        </p:spPr>
        <p:txBody>
          <a:bodyPr/>
          <a:lstStyle/>
          <a:p>
            <a:pPr marL="127000" indent="0" algn="l">
              <a:buNone/>
            </a:pPr>
            <a:r>
              <a:rPr lang="en-US" dirty="0"/>
              <a:t>An algorithm that places element at its suitable place in each iteration, works similarly as we sort cards in our hand.</a:t>
            </a:r>
          </a:p>
          <a:p>
            <a:pPr marL="127000" indent="0" algn="l">
              <a:buNone/>
            </a:pPr>
            <a:r>
              <a:rPr lang="en-US" dirty="0"/>
              <a:t>1. The first element in the array is assumed to be sorted. Take the second element and store it separately in key.</a:t>
            </a:r>
          </a:p>
          <a:p>
            <a:pPr marL="127000" indent="0" algn="l">
              <a:buNone/>
            </a:pPr>
            <a:r>
              <a:rPr lang="en-US" dirty="0"/>
              <a:t>Compare key with the first element. If the first element is greater than key, then key is placed in front of the first element.</a:t>
            </a:r>
          </a:p>
          <a:p>
            <a:pPr marL="127000" indent="0" algn="l">
              <a:buNone/>
            </a:pPr>
            <a:r>
              <a:rPr lang="en-US" dirty="0"/>
              <a:t>2. Take the third element and compare it with the elements on the left. Placed it behind the element smaller than it. If there is not, place it at the beginning.</a:t>
            </a:r>
          </a:p>
          <a:p>
            <a:pPr marL="127000" indent="0" algn="l">
              <a:buNone/>
            </a:pPr>
            <a:r>
              <a:rPr lang="en-US" dirty="0"/>
              <a:t>3. Similarly, place every element at its correct position.</a:t>
            </a:r>
          </a:p>
        </p:txBody>
      </p:sp>
      <p:sp>
        <p:nvSpPr>
          <p:cNvPr id="3" name="Title 2">
            <a:extLst>
              <a:ext uri="{FF2B5EF4-FFF2-40B4-BE49-F238E27FC236}">
                <a16:creationId xmlns:a16="http://schemas.microsoft.com/office/drawing/2014/main" id="{99F47626-A63B-4F6B-BE8A-4C7527150D26}"/>
              </a:ext>
            </a:extLst>
          </p:cNvPr>
          <p:cNvSpPr>
            <a:spLocks noGrp="1"/>
          </p:cNvSpPr>
          <p:nvPr>
            <p:ph type="title"/>
          </p:nvPr>
        </p:nvSpPr>
        <p:spPr>
          <a:xfrm>
            <a:off x="4548925" y="767270"/>
            <a:ext cx="3963300" cy="669000"/>
          </a:xfrm>
        </p:spPr>
        <p:txBody>
          <a:bodyPr/>
          <a:lstStyle/>
          <a:p>
            <a:pPr algn="l"/>
            <a:r>
              <a:rPr lang="en-US" dirty="0"/>
              <a:t>Insertion Sort</a:t>
            </a:r>
          </a:p>
        </p:txBody>
      </p:sp>
      <p:pic>
        <p:nvPicPr>
          <p:cNvPr id="4" name="Picture 3">
            <a:extLst>
              <a:ext uri="{FF2B5EF4-FFF2-40B4-BE49-F238E27FC236}">
                <a16:creationId xmlns:a16="http://schemas.microsoft.com/office/drawing/2014/main" id="{2DCCE171-67FF-4599-AC9F-870F9A906C15}"/>
              </a:ext>
            </a:extLst>
          </p:cNvPr>
          <p:cNvPicPr>
            <a:picLocks noChangeAspect="1"/>
          </p:cNvPicPr>
          <p:nvPr/>
        </p:nvPicPr>
        <p:blipFill rotWithShape="1">
          <a:blip r:embed="rId2"/>
          <a:srcRect l="1" t="7749" r="52243" b="52023"/>
          <a:stretch/>
        </p:blipFill>
        <p:spPr>
          <a:xfrm>
            <a:off x="1" y="2093812"/>
            <a:ext cx="3305908" cy="1566910"/>
          </a:xfrm>
          <a:prstGeom prst="rect">
            <a:avLst/>
          </a:prstGeom>
        </p:spPr>
      </p:pic>
    </p:spTree>
    <p:extLst>
      <p:ext uri="{BB962C8B-B14F-4D97-AF65-F5344CB8AC3E}">
        <p14:creationId xmlns:p14="http://schemas.microsoft.com/office/powerpoint/2010/main" val="210274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CDFB6F-1A32-4B78-A7A7-641A6EED3FAA}"/>
              </a:ext>
            </a:extLst>
          </p:cNvPr>
          <p:cNvSpPr>
            <a:spLocks noGrp="1"/>
          </p:cNvSpPr>
          <p:nvPr>
            <p:ph type="body" idx="1"/>
          </p:nvPr>
        </p:nvSpPr>
        <p:spPr>
          <a:xfrm>
            <a:off x="4564224" y="1299703"/>
            <a:ext cx="3932701" cy="3486913"/>
          </a:xfrm>
        </p:spPr>
        <p:txBody>
          <a:bodyPr/>
          <a:lstStyle/>
          <a:p>
            <a:pPr marL="127000" indent="0" algn="l">
              <a:buNone/>
            </a:pPr>
            <a:r>
              <a:rPr lang="en-US" dirty="0"/>
              <a:t>It’s an algorithm compares two adjacent elements and swaps them if they are not in the intended order.</a:t>
            </a:r>
          </a:p>
          <a:p>
            <a:pPr marL="127000" indent="0" algn="l">
              <a:buNone/>
            </a:pPr>
            <a:r>
              <a:rPr lang="en-US" dirty="0"/>
              <a:t>First Iteration (Compare and Swap):</a:t>
            </a:r>
          </a:p>
          <a:p>
            <a:pPr marL="127000" indent="0" algn="l">
              <a:buNone/>
            </a:pPr>
            <a:r>
              <a:rPr lang="en-US" dirty="0"/>
              <a:t>1. Starting from the first index, compare the first and the second elements.</a:t>
            </a:r>
          </a:p>
          <a:p>
            <a:pPr marL="127000" indent="0" algn="l">
              <a:buNone/>
            </a:pPr>
            <a:r>
              <a:rPr lang="en-US" dirty="0"/>
              <a:t>2. If the first element is greater than the second element, they are swapped.</a:t>
            </a:r>
          </a:p>
          <a:p>
            <a:pPr marL="127000" indent="0" algn="l">
              <a:buNone/>
            </a:pPr>
            <a:r>
              <a:rPr lang="en-US" dirty="0"/>
              <a:t>3. Now, compare the second and the third. Swap them if they are not in order.</a:t>
            </a:r>
          </a:p>
          <a:p>
            <a:pPr marL="127000" indent="0" algn="l">
              <a:buNone/>
            </a:pPr>
            <a:r>
              <a:rPr lang="en-US" dirty="0"/>
              <a:t>4. The process goes on until the last.</a:t>
            </a:r>
          </a:p>
          <a:p>
            <a:pPr marL="127000" indent="0" algn="l">
              <a:buNone/>
            </a:pPr>
            <a:r>
              <a:rPr lang="en-US" dirty="0"/>
              <a:t>Remaining Iteration:</a:t>
            </a:r>
          </a:p>
          <a:p>
            <a:pPr marL="127000" indent="0" algn="l">
              <a:buNone/>
            </a:pPr>
            <a:r>
              <a:rPr lang="en-US" dirty="0"/>
              <a:t>The same goes on for the remaining.</a:t>
            </a:r>
          </a:p>
          <a:p>
            <a:pPr marL="127000" indent="0" algn="l">
              <a:buNone/>
            </a:pPr>
            <a:r>
              <a:rPr lang="en-US" dirty="0"/>
              <a:t>After each iteration, the largest element among the unsorted is placed at the end.</a:t>
            </a:r>
          </a:p>
        </p:txBody>
      </p:sp>
      <p:sp>
        <p:nvSpPr>
          <p:cNvPr id="3" name="Title 2">
            <a:extLst>
              <a:ext uri="{FF2B5EF4-FFF2-40B4-BE49-F238E27FC236}">
                <a16:creationId xmlns:a16="http://schemas.microsoft.com/office/drawing/2014/main" id="{99F47626-A63B-4F6B-BE8A-4C7527150D26}"/>
              </a:ext>
            </a:extLst>
          </p:cNvPr>
          <p:cNvSpPr>
            <a:spLocks noGrp="1"/>
          </p:cNvSpPr>
          <p:nvPr>
            <p:ph type="title"/>
          </p:nvPr>
        </p:nvSpPr>
        <p:spPr>
          <a:xfrm>
            <a:off x="4548925" y="767270"/>
            <a:ext cx="3963300" cy="669000"/>
          </a:xfrm>
        </p:spPr>
        <p:txBody>
          <a:bodyPr/>
          <a:lstStyle/>
          <a:p>
            <a:pPr algn="l"/>
            <a:r>
              <a:rPr lang="en-US" dirty="0"/>
              <a:t>Bubble Sort</a:t>
            </a:r>
          </a:p>
        </p:txBody>
      </p:sp>
      <p:pic>
        <p:nvPicPr>
          <p:cNvPr id="6" name="Picture 5">
            <a:extLst>
              <a:ext uri="{FF2B5EF4-FFF2-40B4-BE49-F238E27FC236}">
                <a16:creationId xmlns:a16="http://schemas.microsoft.com/office/drawing/2014/main" id="{70D65955-CD1C-4D2B-8CB0-A2EAC1208B01}"/>
              </a:ext>
            </a:extLst>
          </p:cNvPr>
          <p:cNvPicPr>
            <a:picLocks noChangeAspect="1"/>
          </p:cNvPicPr>
          <p:nvPr/>
        </p:nvPicPr>
        <p:blipFill rotWithShape="1">
          <a:blip r:embed="rId2"/>
          <a:srcRect t="56980" r="50769" b="1"/>
          <a:stretch/>
        </p:blipFill>
        <p:spPr>
          <a:xfrm>
            <a:off x="0" y="2016369"/>
            <a:ext cx="3404565" cy="1673468"/>
          </a:xfrm>
          <a:prstGeom prst="rect">
            <a:avLst/>
          </a:prstGeom>
        </p:spPr>
      </p:pic>
    </p:spTree>
    <p:extLst>
      <p:ext uri="{BB962C8B-B14F-4D97-AF65-F5344CB8AC3E}">
        <p14:creationId xmlns:p14="http://schemas.microsoft.com/office/powerpoint/2010/main" val="290785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CDFB6F-1A32-4B78-A7A7-641A6EED3FAA}"/>
              </a:ext>
            </a:extLst>
          </p:cNvPr>
          <p:cNvSpPr>
            <a:spLocks noGrp="1"/>
          </p:cNvSpPr>
          <p:nvPr>
            <p:ph type="body" idx="1"/>
          </p:nvPr>
        </p:nvSpPr>
        <p:spPr>
          <a:xfrm>
            <a:off x="4579525" y="1436269"/>
            <a:ext cx="3932700" cy="3486913"/>
          </a:xfrm>
        </p:spPr>
        <p:txBody>
          <a:bodyPr/>
          <a:lstStyle/>
          <a:p>
            <a:pPr marL="127000" indent="0" algn="l">
              <a:buNone/>
            </a:pPr>
            <a:r>
              <a:rPr lang="en-US" dirty="0"/>
              <a:t>Using the Divide and Conquer technique.</a:t>
            </a:r>
          </a:p>
          <a:p>
            <a:pPr marL="127000" indent="0" algn="l">
              <a:buNone/>
            </a:pPr>
            <a:r>
              <a:rPr lang="en-US" dirty="0"/>
              <a:t>Divides array into multiple sub arrays until each sub array has one element, then "merges" sub arrays into a sorted array.</a:t>
            </a:r>
          </a:p>
          <a:p>
            <a:pPr marL="127000" indent="0" algn="l">
              <a:buNone/>
            </a:pPr>
            <a:r>
              <a:rPr lang="en-US" dirty="0"/>
              <a:t>The </a:t>
            </a:r>
            <a:r>
              <a:rPr lang="en-US" dirty="0" err="1"/>
              <a:t>mergeparts</a:t>
            </a:r>
            <a:r>
              <a:rPr lang="en-US" dirty="0"/>
              <a:t>(low, mid, high) is a key process that assumes that </a:t>
            </a:r>
            <a:r>
              <a:rPr lang="en-US" dirty="0" err="1"/>
              <a:t>arr</a:t>
            </a:r>
            <a:r>
              <a:rPr lang="en-US" dirty="0"/>
              <a:t>[</a:t>
            </a:r>
            <a:r>
              <a:rPr lang="en-US" dirty="0" err="1"/>
              <a:t>p..q</a:t>
            </a:r>
            <a:r>
              <a:rPr lang="en-US" dirty="0"/>
              <a:t>] and </a:t>
            </a:r>
            <a:r>
              <a:rPr lang="en-US" dirty="0" err="1"/>
              <a:t>arr</a:t>
            </a:r>
            <a:r>
              <a:rPr lang="en-US" dirty="0"/>
              <a:t>[q+1..r] are sorted and merges the two sorted sub-arrays into one</a:t>
            </a:r>
          </a:p>
          <a:p>
            <a:pPr marL="127000" indent="0" algn="l">
              <a:buNone/>
            </a:pPr>
            <a:r>
              <a:rPr lang="en-US" dirty="0"/>
              <a:t>Suppose we had to sort an array as A[</a:t>
            </a:r>
            <a:r>
              <a:rPr lang="en-US" dirty="0" err="1"/>
              <a:t>p..r</a:t>
            </a:r>
            <a:r>
              <a:rPr lang="en-US" dirty="0"/>
              <a:t>].</a:t>
            </a:r>
          </a:p>
          <a:p>
            <a:pPr marL="127000" indent="0" algn="l">
              <a:buNone/>
            </a:pPr>
            <a:r>
              <a:rPr lang="en-US" dirty="0"/>
              <a:t>Divide: make q is the half-way point between p and r, then split the subarray A[</a:t>
            </a:r>
            <a:r>
              <a:rPr lang="en-US" dirty="0" err="1"/>
              <a:t>p..r</a:t>
            </a:r>
            <a:r>
              <a:rPr lang="en-US" dirty="0"/>
              <a:t>] into 2 arrays A[</a:t>
            </a:r>
            <a:r>
              <a:rPr lang="en-US" dirty="0" err="1"/>
              <a:t>p..q</a:t>
            </a:r>
            <a:r>
              <a:rPr lang="en-US" dirty="0"/>
              <a:t>] and A[q+1, r].</a:t>
            </a:r>
          </a:p>
        </p:txBody>
      </p:sp>
      <p:sp>
        <p:nvSpPr>
          <p:cNvPr id="3" name="Title 2">
            <a:extLst>
              <a:ext uri="{FF2B5EF4-FFF2-40B4-BE49-F238E27FC236}">
                <a16:creationId xmlns:a16="http://schemas.microsoft.com/office/drawing/2014/main" id="{99F47626-A63B-4F6B-BE8A-4C7527150D26}"/>
              </a:ext>
            </a:extLst>
          </p:cNvPr>
          <p:cNvSpPr>
            <a:spLocks noGrp="1"/>
          </p:cNvSpPr>
          <p:nvPr>
            <p:ph type="title"/>
          </p:nvPr>
        </p:nvSpPr>
        <p:spPr>
          <a:xfrm>
            <a:off x="4548925" y="767270"/>
            <a:ext cx="3963300" cy="669000"/>
          </a:xfrm>
        </p:spPr>
        <p:txBody>
          <a:bodyPr/>
          <a:lstStyle/>
          <a:p>
            <a:pPr algn="l"/>
            <a:r>
              <a:rPr lang="en-US" dirty="0"/>
              <a:t>Merge Sort</a:t>
            </a:r>
          </a:p>
        </p:txBody>
      </p:sp>
      <p:pic>
        <p:nvPicPr>
          <p:cNvPr id="6" name="Picture 5">
            <a:extLst>
              <a:ext uri="{FF2B5EF4-FFF2-40B4-BE49-F238E27FC236}">
                <a16:creationId xmlns:a16="http://schemas.microsoft.com/office/drawing/2014/main" id="{FBEE10A6-BF77-411C-8206-5A8CCB488CA1}"/>
              </a:ext>
            </a:extLst>
          </p:cNvPr>
          <p:cNvPicPr>
            <a:picLocks noChangeAspect="1"/>
          </p:cNvPicPr>
          <p:nvPr/>
        </p:nvPicPr>
        <p:blipFill rotWithShape="1">
          <a:blip r:embed="rId2"/>
          <a:srcRect r="29487"/>
          <a:stretch/>
        </p:blipFill>
        <p:spPr>
          <a:xfrm>
            <a:off x="0" y="1852246"/>
            <a:ext cx="3323492" cy="2045677"/>
          </a:xfrm>
          <a:prstGeom prst="rect">
            <a:avLst/>
          </a:prstGeom>
        </p:spPr>
      </p:pic>
    </p:spTree>
    <p:extLst>
      <p:ext uri="{BB962C8B-B14F-4D97-AF65-F5344CB8AC3E}">
        <p14:creationId xmlns:p14="http://schemas.microsoft.com/office/powerpoint/2010/main" val="383265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CDFB6F-1A32-4B78-A7A7-641A6EED3FAA}"/>
              </a:ext>
            </a:extLst>
          </p:cNvPr>
          <p:cNvSpPr>
            <a:spLocks noGrp="1"/>
          </p:cNvSpPr>
          <p:nvPr>
            <p:ph type="body" idx="1"/>
          </p:nvPr>
        </p:nvSpPr>
        <p:spPr>
          <a:xfrm>
            <a:off x="4579525" y="1436269"/>
            <a:ext cx="3932700" cy="3486913"/>
          </a:xfrm>
        </p:spPr>
        <p:txBody>
          <a:bodyPr/>
          <a:lstStyle/>
          <a:p>
            <a:pPr marL="127000" indent="0" algn="l">
              <a:buNone/>
            </a:pPr>
            <a:r>
              <a:rPr lang="en-US" dirty="0"/>
              <a:t>Combine: When get 2 sorted subarrays A[</a:t>
            </a:r>
            <a:r>
              <a:rPr lang="en-US" dirty="0" err="1"/>
              <a:t>p..q</a:t>
            </a:r>
            <a:r>
              <a:rPr lang="en-US" dirty="0"/>
              <a:t>] and A[q+1, r] for array A[</a:t>
            </a:r>
            <a:r>
              <a:rPr lang="en-US" dirty="0" err="1"/>
              <a:t>p..r</a:t>
            </a:r>
            <a:r>
              <a:rPr lang="en-US" dirty="0"/>
              <a:t>], we combine the results by creating a sorted array A[</a:t>
            </a:r>
            <a:r>
              <a:rPr lang="en-US" dirty="0" err="1"/>
              <a:t>p..r</a:t>
            </a:r>
            <a:r>
              <a:rPr lang="en-US" dirty="0"/>
              <a:t>] from 2 sorted subarrays A[</a:t>
            </a:r>
            <a:r>
              <a:rPr lang="en-US" dirty="0" err="1"/>
              <a:t>p..q</a:t>
            </a:r>
            <a:r>
              <a:rPr lang="en-US" dirty="0"/>
              <a:t>] and A[q+1, r].</a:t>
            </a:r>
          </a:p>
          <a:p>
            <a:pPr marL="127000" indent="0" algn="l">
              <a:buNone/>
            </a:pPr>
            <a:r>
              <a:rPr lang="en-US" dirty="0"/>
              <a:t>Conquer: try to sort both the subarrays A[</a:t>
            </a:r>
            <a:r>
              <a:rPr lang="en-US" dirty="0" err="1"/>
              <a:t>p..q</a:t>
            </a:r>
            <a:r>
              <a:rPr lang="en-US" dirty="0"/>
              <a:t>] and A[q+1, r]. </a:t>
            </a:r>
            <a:r>
              <a:rPr lang="en-US"/>
              <a:t>If we haven't yet reached the base case, we again divide both these subarrays and try to sort them.</a:t>
            </a:r>
          </a:p>
          <a:p>
            <a:pPr marL="127000" indent="0" algn="l">
              <a:buNone/>
            </a:pPr>
            <a:endParaRPr lang="en-US" dirty="0"/>
          </a:p>
        </p:txBody>
      </p:sp>
      <p:sp>
        <p:nvSpPr>
          <p:cNvPr id="3" name="Title 2">
            <a:extLst>
              <a:ext uri="{FF2B5EF4-FFF2-40B4-BE49-F238E27FC236}">
                <a16:creationId xmlns:a16="http://schemas.microsoft.com/office/drawing/2014/main" id="{99F47626-A63B-4F6B-BE8A-4C7527150D26}"/>
              </a:ext>
            </a:extLst>
          </p:cNvPr>
          <p:cNvSpPr>
            <a:spLocks noGrp="1"/>
          </p:cNvSpPr>
          <p:nvPr>
            <p:ph type="title"/>
          </p:nvPr>
        </p:nvSpPr>
        <p:spPr>
          <a:xfrm>
            <a:off x="4548925" y="767270"/>
            <a:ext cx="3963300" cy="669000"/>
          </a:xfrm>
        </p:spPr>
        <p:txBody>
          <a:bodyPr/>
          <a:lstStyle/>
          <a:p>
            <a:pPr algn="l"/>
            <a:r>
              <a:rPr lang="en-US" dirty="0"/>
              <a:t>Merge Sort</a:t>
            </a:r>
          </a:p>
        </p:txBody>
      </p:sp>
      <p:pic>
        <p:nvPicPr>
          <p:cNvPr id="7" name="Picture 6">
            <a:extLst>
              <a:ext uri="{FF2B5EF4-FFF2-40B4-BE49-F238E27FC236}">
                <a16:creationId xmlns:a16="http://schemas.microsoft.com/office/drawing/2014/main" id="{3A06F45B-5B43-43EA-8E7A-6C5C5BCD7710}"/>
              </a:ext>
            </a:extLst>
          </p:cNvPr>
          <p:cNvPicPr>
            <a:picLocks noChangeAspect="1"/>
          </p:cNvPicPr>
          <p:nvPr/>
        </p:nvPicPr>
        <p:blipFill rotWithShape="1">
          <a:blip r:embed="rId2"/>
          <a:srcRect t="18119" r="27693" b="2109"/>
          <a:stretch/>
        </p:blipFill>
        <p:spPr>
          <a:xfrm>
            <a:off x="0" y="1875278"/>
            <a:ext cx="3270738" cy="1993339"/>
          </a:xfrm>
          <a:prstGeom prst="rect">
            <a:avLst/>
          </a:prstGeom>
        </p:spPr>
      </p:pic>
    </p:spTree>
    <p:extLst>
      <p:ext uri="{BB962C8B-B14F-4D97-AF65-F5344CB8AC3E}">
        <p14:creationId xmlns:p14="http://schemas.microsoft.com/office/powerpoint/2010/main" val="1880143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indent="0"/>
            <a:r>
              <a:rPr lang="en-US" sz="3600" dirty="0"/>
              <a:t>Arrays form</a:t>
            </a:r>
            <a:endParaRPr lang="en-US" sz="3600" b="1" dirty="0">
              <a:latin typeface="Overpass Mono"/>
              <a:ea typeface="Overpass Mono"/>
              <a:cs typeface="Overpass Mono"/>
              <a:sym typeface="Overpass Mono"/>
            </a:endParaRP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11</a:t>
            </a:r>
            <a:endParaRPr dirty="0"/>
          </a:p>
        </p:txBody>
      </p:sp>
    </p:spTree>
    <p:extLst>
      <p:ext uri="{BB962C8B-B14F-4D97-AF65-F5344CB8AC3E}">
        <p14:creationId xmlns:p14="http://schemas.microsoft.com/office/powerpoint/2010/main" val="82592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922CC9-1A48-4CA2-B603-0BF7A8CEC2C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2905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5A8215-D469-4C40-9159-1EDF183C759F}"/>
              </a:ext>
            </a:extLst>
          </p:cNvPr>
          <p:cNvSpPr>
            <a:spLocks noGrp="1"/>
          </p:cNvSpPr>
          <p:nvPr>
            <p:ph type="body" idx="1"/>
          </p:nvPr>
        </p:nvSpPr>
        <p:spPr>
          <a:xfrm>
            <a:off x="4579525" y="1469400"/>
            <a:ext cx="3932700" cy="3049700"/>
          </a:xfrm>
        </p:spPr>
        <p:txBody>
          <a:bodyPr/>
          <a:lstStyle/>
          <a:p>
            <a:pPr algn="l"/>
            <a:r>
              <a:rPr lang="en-US" dirty="0" err="1"/>
              <a:t>Randamizer</a:t>
            </a:r>
            <a:r>
              <a:rPr lang="en-US" dirty="0"/>
              <a:t> method was used to randomize the arrays for the tests use the </a:t>
            </a:r>
            <a:r>
              <a:rPr lang="en-US" dirty="0" err="1"/>
              <a:t>ran.nextInt</a:t>
            </a:r>
            <a:r>
              <a:rPr lang="en-US" dirty="0"/>
              <a:t> function in a for loop to apply it on every element.</a:t>
            </a:r>
          </a:p>
          <a:p>
            <a:pPr algn="l"/>
            <a:r>
              <a:rPr lang="en-US" dirty="0"/>
              <a:t>We initialize an array to modify and the use the for loop then we return it.</a:t>
            </a:r>
          </a:p>
        </p:txBody>
      </p:sp>
      <p:sp>
        <p:nvSpPr>
          <p:cNvPr id="3" name="Title 2">
            <a:extLst>
              <a:ext uri="{FF2B5EF4-FFF2-40B4-BE49-F238E27FC236}">
                <a16:creationId xmlns:a16="http://schemas.microsoft.com/office/drawing/2014/main" id="{338FB138-8163-4C73-9CE9-E3A0791F43FA}"/>
              </a:ext>
            </a:extLst>
          </p:cNvPr>
          <p:cNvSpPr>
            <a:spLocks noGrp="1"/>
          </p:cNvSpPr>
          <p:nvPr>
            <p:ph type="title"/>
          </p:nvPr>
        </p:nvSpPr>
        <p:spPr>
          <a:xfrm>
            <a:off x="4548925" y="800400"/>
            <a:ext cx="3963300" cy="669000"/>
          </a:xfrm>
        </p:spPr>
        <p:txBody>
          <a:bodyPr/>
          <a:lstStyle/>
          <a:p>
            <a:pPr algn="l"/>
            <a:r>
              <a:rPr lang="en-US" dirty="0"/>
              <a:t>randomizer </a:t>
            </a:r>
          </a:p>
        </p:txBody>
      </p:sp>
      <p:pic>
        <p:nvPicPr>
          <p:cNvPr id="6" name="Picture 5">
            <a:extLst>
              <a:ext uri="{FF2B5EF4-FFF2-40B4-BE49-F238E27FC236}">
                <a16:creationId xmlns:a16="http://schemas.microsoft.com/office/drawing/2014/main" id="{4A8E80D7-0A39-4441-B98B-B54A25F572CC}"/>
              </a:ext>
            </a:extLst>
          </p:cNvPr>
          <p:cNvPicPr>
            <a:picLocks noChangeAspect="1"/>
          </p:cNvPicPr>
          <p:nvPr/>
        </p:nvPicPr>
        <p:blipFill rotWithShape="1">
          <a:blip r:embed="rId2"/>
          <a:srcRect t="72592" r="57820" b="1"/>
          <a:stretch/>
        </p:blipFill>
        <p:spPr>
          <a:xfrm>
            <a:off x="-5861" y="2093799"/>
            <a:ext cx="3399692" cy="1475878"/>
          </a:xfrm>
          <a:prstGeom prst="rect">
            <a:avLst/>
          </a:prstGeom>
        </p:spPr>
      </p:pic>
    </p:spTree>
    <p:extLst>
      <p:ext uri="{BB962C8B-B14F-4D97-AF65-F5344CB8AC3E}">
        <p14:creationId xmlns:p14="http://schemas.microsoft.com/office/powerpoint/2010/main" val="78549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Information</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 action="ppaction://noaction"/>
              </a:rPr>
              <a:t>Email</a:t>
            </a:r>
          </a:p>
          <a:p>
            <a:pPr marL="0" lvl="0" indent="0" algn="l" rtl="0">
              <a:spcBef>
                <a:spcPts val="0"/>
              </a:spcBef>
              <a:spcAft>
                <a:spcPts val="0"/>
              </a:spcAft>
              <a:buNone/>
            </a:pPr>
            <a:r>
              <a:rPr lang="en-US" dirty="0">
                <a:hlinkClick r:id="" action="ppaction://noaction"/>
              </a:rPr>
              <a:t>cds.YoussefAdel10819@alexu.edu.eg</a:t>
            </a:r>
            <a:endParaRPr lang="en-US" dirty="0"/>
          </a:p>
          <a:p>
            <a:pPr marL="0" lvl="0" indent="0" algn="l" rtl="0">
              <a:spcBef>
                <a:spcPts val="0"/>
              </a:spcBef>
              <a:spcAft>
                <a:spcPts val="0"/>
              </a:spcAft>
              <a:buNone/>
            </a:pPr>
            <a:r>
              <a:rPr lang="en-US" dirty="0"/>
              <a:t>Name</a:t>
            </a:r>
          </a:p>
          <a:p>
            <a:pPr marL="0" lvl="0" indent="0" algn="l" rtl="0">
              <a:spcBef>
                <a:spcPts val="0"/>
              </a:spcBef>
              <a:spcAft>
                <a:spcPts val="0"/>
              </a:spcAft>
              <a:buNone/>
            </a:pPr>
            <a:r>
              <a:rPr lang="en-US" dirty="0"/>
              <a:t>Youssef Adel Fathy Ahmed    -ID 20201010819- Group 3</a:t>
            </a:r>
          </a:p>
        </p:txBody>
      </p:sp>
      <p:sp>
        <p:nvSpPr>
          <p:cNvPr id="342" name="Google Shape;342;p28"/>
          <p:cNvSpPr txBox="1"/>
          <p:nvPr/>
        </p:nvSpPr>
        <p:spPr>
          <a:xfrm>
            <a:off x="720000" y="4121575"/>
            <a:ext cx="6734400" cy="29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b="1" dirty="0">
              <a:solidFill>
                <a:srgbClr val="FFFFFF"/>
              </a:solidFill>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5A8215-D469-4C40-9159-1EDF183C759F}"/>
              </a:ext>
            </a:extLst>
          </p:cNvPr>
          <p:cNvSpPr>
            <a:spLocks noGrp="1"/>
          </p:cNvSpPr>
          <p:nvPr>
            <p:ph type="body" idx="1"/>
          </p:nvPr>
        </p:nvSpPr>
        <p:spPr>
          <a:xfrm>
            <a:off x="4579525" y="1469400"/>
            <a:ext cx="3932700" cy="3049700"/>
          </a:xfrm>
        </p:spPr>
        <p:txBody>
          <a:bodyPr/>
          <a:lstStyle/>
          <a:p>
            <a:pPr algn="l"/>
            <a:r>
              <a:rPr lang="en-US" dirty="0" err="1"/>
              <a:t>Asscending</a:t>
            </a:r>
            <a:r>
              <a:rPr lang="en-US" dirty="0"/>
              <a:t> method was used to produce a ascending array.</a:t>
            </a:r>
          </a:p>
          <a:p>
            <a:pPr algn="l"/>
            <a:r>
              <a:rPr lang="en-US" dirty="0"/>
              <a:t>First we used the randomizer to get value for ever index in the array</a:t>
            </a:r>
          </a:p>
          <a:p>
            <a:pPr algn="l"/>
            <a:r>
              <a:rPr lang="en-US" dirty="0"/>
              <a:t>The we used nested for loops to swap elements according to he is bigger and applying it to the whole array</a:t>
            </a:r>
          </a:p>
          <a:p>
            <a:pPr algn="l"/>
            <a:r>
              <a:rPr lang="en-US" dirty="0"/>
              <a:t>Then we return the modified array</a:t>
            </a:r>
          </a:p>
        </p:txBody>
      </p:sp>
      <p:sp>
        <p:nvSpPr>
          <p:cNvPr id="3" name="Title 2">
            <a:extLst>
              <a:ext uri="{FF2B5EF4-FFF2-40B4-BE49-F238E27FC236}">
                <a16:creationId xmlns:a16="http://schemas.microsoft.com/office/drawing/2014/main" id="{338FB138-8163-4C73-9CE9-E3A0791F43FA}"/>
              </a:ext>
            </a:extLst>
          </p:cNvPr>
          <p:cNvSpPr>
            <a:spLocks noGrp="1"/>
          </p:cNvSpPr>
          <p:nvPr>
            <p:ph type="title"/>
          </p:nvPr>
        </p:nvSpPr>
        <p:spPr>
          <a:xfrm>
            <a:off x="4548925" y="800400"/>
            <a:ext cx="3963300" cy="669000"/>
          </a:xfrm>
        </p:spPr>
        <p:txBody>
          <a:bodyPr/>
          <a:lstStyle/>
          <a:p>
            <a:pPr algn="l"/>
            <a:r>
              <a:rPr lang="en-US" dirty="0"/>
              <a:t>Ascending</a:t>
            </a:r>
          </a:p>
        </p:txBody>
      </p:sp>
      <p:pic>
        <p:nvPicPr>
          <p:cNvPr id="6" name="Picture 5">
            <a:extLst>
              <a:ext uri="{FF2B5EF4-FFF2-40B4-BE49-F238E27FC236}">
                <a16:creationId xmlns:a16="http://schemas.microsoft.com/office/drawing/2014/main" id="{0B3D2C63-5406-4A3C-91C6-83F71A94BCBA}"/>
              </a:ext>
            </a:extLst>
          </p:cNvPr>
          <p:cNvPicPr>
            <a:picLocks noChangeAspect="1"/>
          </p:cNvPicPr>
          <p:nvPr/>
        </p:nvPicPr>
        <p:blipFill rotWithShape="1">
          <a:blip r:embed="rId3"/>
          <a:srcRect t="33162" r="56991" b="29801"/>
          <a:stretch/>
        </p:blipFill>
        <p:spPr>
          <a:xfrm>
            <a:off x="0" y="2077557"/>
            <a:ext cx="3358662" cy="1626936"/>
          </a:xfrm>
          <a:prstGeom prst="rect">
            <a:avLst/>
          </a:prstGeom>
        </p:spPr>
      </p:pic>
    </p:spTree>
    <p:extLst>
      <p:ext uri="{BB962C8B-B14F-4D97-AF65-F5344CB8AC3E}">
        <p14:creationId xmlns:p14="http://schemas.microsoft.com/office/powerpoint/2010/main" val="366851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5A8215-D469-4C40-9159-1EDF183C759F}"/>
              </a:ext>
            </a:extLst>
          </p:cNvPr>
          <p:cNvSpPr>
            <a:spLocks noGrp="1"/>
          </p:cNvSpPr>
          <p:nvPr>
            <p:ph type="body" idx="1"/>
          </p:nvPr>
        </p:nvSpPr>
        <p:spPr>
          <a:xfrm>
            <a:off x="4579525" y="1469400"/>
            <a:ext cx="3932700" cy="3049700"/>
          </a:xfrm>
        </p:spPr>
        <p:txBody>
          <a:bodyPr/>
          <a:lstStyle/>
          <a:p>
            <a:pPr algn="l"/>
            <a:r>
              <a:rPr lang="en-US" dirty="0"/>
              <a:t>Descending method was used to produce a descending array.</a:t>
            </a:r>
          </a:p>
          <a:p>
            <a:pPr algn="l"/>
            <a:r>
              <a:rPr lang="en-US" dirty="0"/>
              <a:t>We used </a:t>
            </a:r>
            <a:r>
              <a:rPr lang="en-US" dirty="0" err="1"/>
              <a:t>Asscending</a:t>
            </a:r>
            <a:r>
              <a:rPr lang="en-US" dirty="0"/>
              <a:t> method so that we get the array filled up and be in ascending order </a:t>
            </a:r>
          </a:p>
          <a:p>
            <a:pPr algn="l"/>
            <a:r>
              <a:rPr lang="en-US" dirty="0"/>
              <a:t>As the array is in ascending order we use for loop in reverse fashion so that we reverse the values in the array (it become descending this way)</a:t>
            </a:r>
          </a:p>
          <a:p>
            <a:pPr algn="l"/>
            <a:r>
              <a:rPr lang="en-US" dirty="0"/>
              <a:t>Then we returned the modified array</a:t>
            </a:r>
          </a:p>
        </p:txBody>
      </p:sp>
      <p:sp>
        <p:nvSpPr>
          <p:cNvPr id="3" name="Title 2">
            <a:extLst>
              <a:ext uri="{FF2B5EF4-FFF2-40B4-BE49-F238E27FC236}">
                <a16:creationId xmlns:a16="http://schemas.microsoft.com/office/drawing/2014/main" id="{338FB138-8163-4C73-9CE9-E3A0791F43FA}"/>
              </a:ext>
            </a:extLst>
          </p:cNvPr>
          <p:cNvSpPr>
            <a:spLocks noGrp="1"/>
          </p:cNvSpPr>
          <p:nvPr>
            <p:ph type="title"/>
          </p:nvPr>
        </p:nvSpPr>
        <p:spPr>
          <a:xfrm>
            <a:off x="4548925" y="800400"/>
            <a:ext cx="3963300" cy="669000"/>
          </a:xfrm>
        </p:spPr>
        <p:txBody>
          <a:bodyPr/>
          <a:lstStyle/>
          <a:p>
            <a:pPr algn="l"/>
            <a:r>
              <a:rPr lang="en-US" dirty="0"/>
              <a:t>Descending </a:t>
            </a:r>
          </a:p>
        </p:txBody>
      </p:sp>
      <p:pic>
        <p:nvPicPr>
          <p:cNvPr id="5" name="Picture 4">
            <a:extLst>
              <a:ext uri="{FF2B5EF4-FFF2-40B4-BE49-F238E27FC236}">
                <a16:creationId xmlns:a16="http://schemas.microsoft.com/office/drawing/2014/main" id="{B487B5F6-4994-4BBC-9870-08A4CC46630C}"/>
              </a:ext>
            </a:extLst>
          </p:cNvPr>
          <p:cNvPicPr>
            <a:picLocks noChangeAspect="1"/>
          </p:cNvPicPr>
          <p:nvPr/>
        </p:nvPicPr>
        <p:blipFill rotWithShape="1">
          <a:blip r:embed="rId3"/>
          <a:srcRect t="5584" r="58974" b="65926"/>
          <a:stretch/>
        </p:blipFill>
        <p:spPr>
          <a:xfrm>
            <a:off x="1" y="2145321"/>
            <a:ext cx="3300046" cy="1465385"/>
          </a:xfrm>
          <a:prstGeom prst="rect">
            <a:avLst/>
          </a:prstGeom>
        </p:spPr>
      </p:pic>
    </p:spTree>
    <p:extLst>
      <p:ext uri="{BB962C8B-B14F-4D97-AF65-F5344CB8AC3E}">
        <p14:creationId xmlns:p14="http://schemas.microsoft.com/office/powerpoint/2010/main" val="105153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rtl="0">
              <a:spcBef>
                <a:spcPts val="0"/>
              </a:spcBef>
              <a:spcAft>
                <a:spcPts val="0"/>
              </a:spcAft>
              <a:buNone/>
            </a:pPr>
            <a:r>
              <a:rPr lang="en-US" dirty="0"/>
              <a:t>Initiation</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001</a:t>
            </a:r>
            <a:endParaRPr dirty="0"/>
          </a:p>
        </p:txBody>
      </p:sp>
    </p:spTree>
    <p:extLst>
      <p:ext uri="{BB962C8B-B14F-4D97-AF65-F5344CB8AC3E}">
        <p14:creationId xmlns:p14="http://schemas.microsoft.com/office/powerpoint/2010/main" val="1661350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316871-B951-4732-AF0D-1FCCA62DC15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859193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C357E0-E54A-417A-A5FB-418EF2FB688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36532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6E85E-1583-41AE-84F0-C31AC5940EC0}"/>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8BB4D8A7-3082-4EE0-812D-A9BC02D2D95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AF841F17-26EA-4D3E-B434-02BB50603CB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26652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AF8FB8-A8A6-4D87-91B7-2139C7A7651E}"/>
              </a:ext>
            </a:extLst>
          </p:cNvPr>
          <p:cNvPicPr>
            <a:picLocks noChangeAspect="1"/>
          </p:cNvPicPr>
          <p:nvPr/>
        </p:nvPicPr>
        <p:blipFill rotWithShape="1">
          <a:blip r:embed="rId2"/>
          <a:srcRect l="706" t="24599" r="2436" b="38574"/>
          <a:stretch/>
        </p:blipFill>
        <p:spPr>
          <a:xfrm>
            <a:off x="0" y="465259"/>
            <a:ext cx="9144000" cy="4212981"/>
          </a:xfrm>
          <a:prstGeom prst="rect">
            <a:avLst/>
          </a:prstGeom>
        </p:spPr>
      </p:pic>
    </p:spTree>
    <p:extLst>
      <p:ext uri="{BB962C8B-B14F-4D97-AF65-F5344CB8AC3E}">
        <p14:creationId xmlns:p14="http://schemas.microsoft.com/office/powerpoint/2010/main" val="489662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A248-B869-455B-9AA0-EFFE4E95A463}"/>
              </a:ext>
            </a:extLst>
          </p:cNvPr>
          <p:cNvSpPr>
            <a:spLocks noGrp="1"/>
          </p:cNvSpPr>
          <p:nvPr>
            <p:ph type="body" idx="1"/>
          </p:nvPr>
        </p:nvSpPr>
        <p:spPr>
          <a:xfrm>
            <a:off x="4548925" y="1121407"/>
            <a:ext cx="3932700" cy="3278600"/>
          </a:xfrm>
        </p:spPr>
        <p:txBody>
          <a:bodyPr/>
          <a:lstStyle/>
          <a:p>
            <a:pPr algn="l"/>
            <a:r>
              <a:rPr lang="en-US" dirty="0"/>
              <a:t>First we initialize the arrays so that we have a test subjects </a:t>
            </a:r>
          </a:p>
          <a:p>
            <a:pPr algn="l"/>
            <a:r>
              <a:rPr lang="en-US" dirty="0"/>
              <a:t>3 arrays with  the same number of elements so that we can use them for randomize and ascending and descending test (compare them so that they most be the same number of elements) </a:t>
            </a:r>
          </a:p>
          <a:p>
            <a:pPr algn="l"/>
            <a:r>
              <a:rPr lang="en-US" dirty="0"/>
              <a:t>Then 2 arrays we more num of elements to compare by size.</a:t>
            </a:r>
          </a:p>
          <a:p>
            <a:pPr algn="l"/>
            <a:r>
              <a:rPr lang="en-US" dirty="0"/>
              <a:t>We initialize the scanner so that we can interact with the user</a:t>
            </a:r>
          </a:p>
          <a:p>
            <a:pPr algn="l"/>
            <a:r>
              <a:rPr lang="en-US" dirty="0"/>
              <a:t>We interacted with the user using series of dialogs and receiving the answers via the scanner through out the project</a:t>
            </a:r>
          </a:p>
          <a:p>
            <a:pPr algn="l"/>
            <a:endParaRPr lang="en-US" dirty="0"/>
          </a:p>
        </p:txBody>
      </p:sp>
      <p:sp>
        <p:nvSpPr>
          <p:cNvPr id="3" name="Title 2">
            <a:extLst>
              <a:ext uri="{FF2B5EF4-FFF2-40B4-BE49-F238E27FC236}">
                <a16:creationId xmlns:a16="http://schemas.microsoft.com/office/drawing/2014/main" id="{517823F3-B2F6-43EC-8E7C-F11F3AB53DE2}"/>
              </a:ext>
            </a:extLst>
          </p:cNvPr>
          <p:cNvSpPr>
            <a:spLocks noGrp="1"/>
          </p:cNvSpPr>
          <p:nvPr>
            <p:ph type="title"/>
          </p:nvPr>
        </p:nvSpPr>
        <p:spPr>
          <a:xfrm>
            <a:off x="4548925" y="591507"/>
            <a:ext cx="3963300" cy="669000"/>
          </a:xfrm>
        </p:spPr>
        <p:txBody>
          <a:bodyPr/>
          <a:lstStyle/>
          <a:p>
            <a:pPr algn="l"/>
            <a:r>
              <a:rPr lang="en-US" dirty="0"/>
              <a:t>Values &amp; Scanner</a:t>
            </a:r>
          </a:p>
        </p:txBody>
      </p:sp>
      <p:pic>
        <p:nvPicPr>
          <p:cNvPr id="4" name="Picture 3">
            <a:extLst>
              <a:ext uri="{FF2B5EF4-FFF2-40B4-BE49-F238E27FC236}">
                <a16:creationId xmlns:a16="http://schemas.microsoft.com/office/drawing/2014/main" id="{593831B7-3FF9-454D-926A-C585D639E97E}"/>
              </a:ext>
            </a:extLst>
          </p:cNvPr>
          <p:cNvPicPr>
            <a:picLocks noChangeAspect="1"/>
          </p:cNvPicPr>
          <p:nvPr/>
        </p:nvPicPr>
        <p:blipFill>
          <a:blip r:embed="rId2"/>
          <a:stretch>
            <a:fillRect/>
          </a:stretch>
        </p:blipFill>
        <p:spPr>
          <a:xfrm>
            <a:off x="1" y="2151142"/>
            <a:ext cx="3249737" cy="1414360"/>
          </a:xfrm>
          <a:prstGeom prst="rect">
            <a:avLst/>
          </a:prstGeom>
        </p:spPr>
      </p:pic>
    </p:spTree>
    <p:extLst>
      <p:ext uri="{BB962C8B-B14F-4D97-AF65-F5344CB8AC3E}">
        <p14:creationId xmlns:p14="http://schemas.microsoft.com/office/powerpoint/2010/main" val="270829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A248-B869-455B-9AA0-EFFE4E95A463}"/>
              </a:ext>
            </a:extLst>
          </p:cNvPr>
          <p:cNvSpPr>
            <a:spLocks noGrp="1"/>
          </p:cNvSpPr>
          <p:nvPr>
            <p:ph type="body" idx="1"/>
          </p:nvPr>
        </p:nvSpPr>
        <p:spPr>
          <a:xfrm>
            <a:off x="4548925" y="1293400"/>
            <a:ext cx="3932700" cy="3278600"/>
          </a:xfrm>
        </p:spPr>
        <p:txBody>
          <a:bodyPr/>
          <a:lstStyle/>
          <a:p>
            <a:pPr algn="l"/>
            <a:r>
              <a:rPr lang="en-US" dirty="0"/>
              <a:t>We apply the orders of the user via switch-case (the most optimal why)</a:t>
            </a:r>
          </a:p>
          <a:p>
            <a:pPr algn="l"/>
            <a:r>
              <a:rPr lang="en-US" dirty="0"/>
              <a:t>Then we apply every case (which is filling the array, randomize the array ascending the array , </a:t>
            </a:r>
            <a:r>
              <a:rPr lang="en-US" dirty="0" err="1"/>
              <a:t>etc</a:t>
            </a:r>
            <a:r>
              <a:rPr lang="en-US" dirty="0"/>
              <a:t>) by calling the methods we construct in the project in order way </a:t>
            </a:r>
          </a:p>
          <a:p>
            <a:pPr algn="l"/>
            <a:r>
              <a:rPr lang="en-US" dirty="0"/>
              <a:t>We used </a:t>
            </a:r>
            <a:r>
              <a:rPr lang="en-US" dirty="0" err="1"/>
              <a:t>System.nanoTime</a:t>
            </a:r>
            <a:r>
              <a:rPr lang="en-US" dirty="0"/>
              <a:t> to calculate the time of the sorting only by using to times the start and the end time then (-) them</a:t>
            </a:r>
          </a:p>
          <a:p>
            <a:pPr algn="l"/>
            <a:r>
              <a:rPr lang="en-US" dirty="0"/>
              <a:t>Repeat that for every case.</a:t>
            </a:r>
          </a:p>
          <a:p>
            <a:pPr algn="l"/>
            <a:endParaRPr lang="en-US" dirty="0"/>
          </a:p>
        </p:txBody>
      </p:sp>
      <p:sp>
        <p:nvSpPr>
          <p:cNvPr id="3" name="Title 2">
            <a:extLst>
              <a:ext uri="{FF2B5EF4-FFF2-40B4-BE49-F238E27FC236}">
                <a16:creationId xmlns:a16="http://schemas.microsoft.com/office/drawing/2014/main" id="{517823F3-B2F6-43EC-8E7C-F11F3AB53DE2}"/>
              </a:ext>
            </a:extLst>
          </p:cNvPr>
          <p:cNvSpPr>
            <a:spLocks noGrp="1"/>
          </p:cNvSpPr>
          <p:nvPr>
            <p:ph type="title"/>
          </p:nvPr>
        </p:nvSpPr>
        <p:spPr>
          <a:xfrm>
            <a:off x="4548925" y="624400"/>
            <a:ext cx="3963300" cy="669000"/>
          </a:xfrm>
        </p:spPr>
        <p:txBody>
          <a:bodyPr/>
          <a:lstStyle/>
          <a:p>
            <a:pPr algn="l"/>
            <a:r>
              <a:rPr lang="en-US" sz="2800" dirty="0"/>
              <a:t>Do &amp; switch cases</a:t>
            </a:r>
          </a:p>
        </p:txBody>
      </p:sp>
      <p:pic>
        <p:nvPicPr>
          <p:cNvPr id="4" name="Picture 3">
            <a:extLst>
              <a:ext uri="{FF2B5EF4-FFF2-40B4-BE49-F238E27FC236}">
                <a16:creationId xmlns:a16="http://schemas.microsoft.com/office/drawing/2014/main" id="{B53428F1-99A4-47A8-8D09-B3EFB640FD0B}"/>
              </a:ext>
            </a:extLst>
          </p:cNvPr>
          <p:cNvPicPr>
            <a:picLocks noChangeAspect="1"/>
          </p:cNvPicPr>
          <p:nvPr/>
        </p:nvPicPr>
        <p:blipFill>
          <a:blip r:embed="rId2"/>
          <a:stretch>
            <a:fillRect/>
          </a:stretch>
        </p:blipFill>
        <p:spPr>
          <a:xfrm>
            <a:off x="1" y="2137986"/>
            <a:ext cx="3243159" cy="1440673"/>
          </a:xfrm>
          <a:prstGeom prst="rect">
            <a:avLst/>
          </a:prstGeom>
        </p:spPr>
      </p:pic>
    </p:spTree>
    <p:extLst>
      <p:ext uri="{BB962C8B-B14F-4D97-AF65-F5344CB8AC3E}">
        <p14:creationId xmlns:p14="http://schemas.microsoft.com/office/powerpoint/2010/main" val="774134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A248-B869-455B-9AA0-EFFE4E95A463}"/>
              </a:ext>
            </a:extLst>
          </p:cNvPr>
          <p:cNvSpPr>
            <a:spLocks noGrp="1"/>
          </p:cNvSpPr>
          <p:nvPr>
            <p:ph type="body" idx="1"/>
          </p:nvPr>
        </p:nvSpPr>
        <p:spPr>
          <a:xfrm>
            <a:off x="4548925" y="1293400"/>
            <a:ext cx="3932700" cy="3278600"/>
          </a:xfrm>
        </p:spPr>
        <p:txBody>
          <a:bodyPr/>
          <a:lstStyle/>
          <a:p>
            <a:pPr algn="l"/>
            <a:r>
              <a:rPr lang="en-US" dirty="0"/>
              <a:t>We default for error dialog </a:t>
            </a:r>
          </a:p>
          <a:p>
            <a:pPr algn="l"/>
            <a:r>
              <a:rPr lang="en-US" dirty="0"/>
              <a:t>Then we communicate the result to the user using </a:t>
            </a:r>
            <a:r>
              <a:rPr lang="en-US" dirty="0" err="1"/>
              <a:t>System.out.println</a:t>
            </a:r>
            <a:r>
              <a:rPr lang="en-US" dirty="0"/>
              <a:t> that shows every array after being sorted with accumulated for each and the memory used for the program to run.</a:t>
            </a:r>
          </a:p>
          <a:p>
            <a:pPr algn="l"/>
            <a:r>
              <a:rPr lang="en-US" dirty="0"/>
              <a:t> then we offer to sort again by the same or different method </a:t>
            </a:r>
          </a:p>
          <a:p>
            <a:pPr algn="l"/>
            <a:r>
              <a:rPr lang="en-US" dirty="0"/>
              <a:t>In the end we close the interaction using </a:t>
            </a:r>
            <a:r>
              <a:rPr lang="en-US" dirty="0" err="1"/>
              <a:t>scan.close</a:t>
            </a:r>
            <a:endParaRPr lang="en-US" dirty="0"/>
          </a:p>
        </p:txBody>
      </p:sp>
      <p:sp>
        <p:nvSpPr>
          <p:cNvPr id="3" name="Title 2">
            <a:extLst>
              <a:ext uri="{FF2B5EF4-FFF2-40B4-BE49-F238E27FC236}">
                <a16:creationId xmlns:a16="http://schemas.microsoft.com/office/drawing/2014/main" id="{517823F3-B2F6-43EC-8E7C-F11F3AB53DE2}"/>
              </a:ext>
            </a:extLst>
          </p:cNvPr>
          <p:cNvSpPr>
            <a:spLocks noGrp="1"/>
          </p:cNvSpPr>
          <p:nvPr>
            <p:ph type="title"/>
          </p:nvPr>
        </p:nvSpPr>
        <p:spPr>
          <a:xfrm>
            <a:off x="4507523" y="624400"/>
            <a:ext cx="4138246" cy="669000"/>
          </a:xfrm>
        </p:spPr>
        <p:txBody>
          <a:bodyPr/>
          <a:lstStyle/>
          <a:p>
            <a:pPr algn="l"/>
            <a:r>
              <a:rPr lang="en-US" sz="2800" dirty="0"/>
              <a:t>Result &amp; continue?</a:t>
            </a:r>
          </a:p>
        </p:txBody>
      </p:sp>
      <p:pic>
        <p:nvPicPr>
          <p:cNvPr id="5" name="Picture 4">
            <a:extLst>
              <a:ext uri="{FF2B5EF4-FFF2-40B4-BE49-F238E27FC236}">
                <a16:creationId xmlns:a16="http://schemas.microsoft.com/office/drawing/2014/main" id="{6098E2BD-955B-4011-870D-02B3A6D4653A}"/>
              </a:ext>
            </a:extLst>
          </p:cNvPr>
          <p:cNvPicPr>
            <a:picLocks noChangeAspect="1"/>
          </p:cNvPicPr>
          <p:nvPr/>
        </p:nvPicPr>
        <p:blipFill rotWithShape="1">
          <a:blip r:embed="rId2"/>
          <a:srcRect l="706" t="24599" r="2436" b="38574"/>
          <a:stretch/>
        </p:blipFill>
        <p:spPr>
          <a:xfrm>
            <a:off x="1" y="2121878"/>
            <a:ext cx="3358662" cy="1447800"/>
          </a:xfrm>
          <a:prstGeom prst="rect">
            <a:avLst/>
          </a:prstGeom>
        </p:spPr>
      </p:pic>
    </p:spTree>
    <p:extLst>
      <p:ext uri="{BB962C8B-B14F-4D97-AF65-F5344CB8AC3E}">
        <p14:creationId xmlns:p14="http://schemas.microsoft.com/office/powerpoint/2010/main" val="177914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00</a:t>
            </a:r>
            <a:endParaRPr sz="3500" b="1" dirty="0"/>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packages</a:t>
            </a:r>
            <a:r>
              <a:rPr lang="en" dirty="0"/>
              <a:t> </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11</a:t>
            </a:r>
            <a:endParaRPr sz="3500" b="1" dirty="0"/>
          </a:p>
        </p:txBody>
      </p:sp>
      <p:sp>
        <p:nvSpPr>
          <p:cNvPr id="351" name="Google Shape;351;p29"/>
          <p:cNvSpPr txBox="1">
            <a:spLocks noGrp="1"/>
          </p:cNvSpPr>
          <p:nvPr>
            <p:ph type="subTitle" idx="3"/>
          </p:nvPr>
        </p:nvSpPr>
        <p:spPr>
          <a:xfrm flipH="1">
            <a:off x="5957988" y="2185316"/>
            <a:ext cx="2331962" cy="426600"/>
          </a:xfrm>
          <a:prstGeom prst="rect">
            <a:avLst/>
          </a:prstGeom>
        </p:spPr>
        <p:txBody>
          <a:bodyPr spcFirstLastPara="1" wrap="square" lIns="91425" tIns="0" rIns="91425" bIns="0" anchor="t" anchorCtr="0">
            <a:noAutofit/>
          </a:bodyPr>
          <a:lstStyle/>
          <a:p>
            <a:pPr marL="0" indent="0" algn="l"/>
            <a:r>
              <a:rPr lang="en-US" sz="2400" dirty="0"/>
              <a:t>Arrays form</a:t>
            </a:r>
          </a:p>
          <a:p>
            <a:pPr marL="0" lvl="0" indent="0" algn="l" rtl="0">
              <a:spcBef>
                <a:spcPts val="0"/>
              </a:spcBef>
              <a:spcAft>
                <a:spcPts val="0"/>
              </a:spcAft>
              <a:buNone/>
            </a:pP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01</a:t>
            </a:r>
            <a:endParaRPr dirty="0"/>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indent="0"/>
            <a:r>
              <a:rPr lang="en-US" sz="2000" b="1" dirty="0">
                <a:latin typeface="Overpass Mono"/>
                <a:ea typeface="Overpass Mono"/>
                <a:cs typeface="Overpass Mono"/>
                <a:sym typeface="Overpass Mono"/>
              </a:rPr>
              <a:t>Sort Types</a:t>
            </a:r>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001</a:t>
            </a:r>
            <a:endParaRPr dirty="0"/>
          </a:p>
        </p:txBody>
      </p:sp>
      <p:sp>
        <p:nvSpPr>
          <p:cNvPr id="355" name="Google Shape;355;p29"/>
          <p:cNvSpPr txBox="1">
            <a:spLocks noGrp="1"/>
          </p:cNvSpPr>
          <p:nvPr>
            <p:ph type="subTitle" idx="9"/>
          </p:nvPr>
        </p:nvSpPr>
        <p:spPr>
          <a:xfrm flipH="1">
            <a:off x="5957988" y="3566761"/>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Initiation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D3BFDC5-667E-42D3-BFB7-E84AF0755048}"/>
              </a:ext>
            </a:extLst>
          </p:cNvPr>
          <p:cNvSpPr>
            <a:spLocks noGrp="1"/>
          </p:cNvSpPr>
          <p:nvPr>
            <p:ph type="title" idx="2"/>
          </p:nvPr>
        </p:nvSpPr>
        <p:spPr>
          <a:xfrm>
            <a:off x="359400" y="802259"/>
            <a:ext cx="8425200" cy="489600"/>
          </a:xfrm>
        </p:spPr>
        <p:txBody>
          <a:bodyPr/>
          <a:lstStyle/>
          <a:p>
            <a:r>
              <a:rPr lang="en-US" dirty="0">
                <a:solidFill>
                  <a:schemeClr val="bg1"/>
                </a:solidFill>
              </a:rPr>
              <a:t>Device specs</a:t>
            </a:r>
          </a:p>
        </p:txBody>
      </p:sp>
      <p:pic>
        <p:nvPicPr>
          <p:cNvPr id="14" name="Picture 13">
            <a:extLst>
              <a:ext uri="{FF2B5EF4-FFF2-40B4-BE49-F238E27FC236}">
                <a16:creationId xmlns:a16="http://schemas.microsoft.com/office/drawing/2014/main" id="{14A32EA7-C9CC-49FA-A9FC-ACDC3F2844B9}"/>
              </a:ext>
            </a:extLst>
          </p:cNvPr>
          <p:cNvPicPr>
            <a:picLocks noChangeAspect="1"/>
          </p:cNvPicPr>
          <p:nvPr/>
        </p:nvPicPr>
        <p:blipFill>
          <a:blip r:embed="rId2"/>
          <a:stretch>
            <a:fillRect/>
          </a:stretch>
        </p:blipFill>
        <p:spPr>
          <a:xfrm>
            <a:off x="1599841" y="1633406"/>
            <a:ext cx="5144218" cy="1876687"/>
          </a:xfrm>
          <a:prstGeom prst="rect">
            <a:avLst/>
          </a:prstGeom>
        </p:spPr>
      </p:pic>
    </p:spTree>
    <p:extLst>
      <p:ext uri="{BB962C8B-B14F-4D97-AF65-F5344CB8AC3E}">
        <p14:creationId xmlns:p14="http://schemas.microsoft.com/office/powerpoint/2010/main" val="3525535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DAEE71-BEA7-4234-9EC5-05FD1087DE82}"/>
              </a:ext>
            </a:extLst>
          </p:cNvPr>
          <p:cNvSpPr>
            <a:spLocks noGrp="1"/>
          </p:cNvSpPr>
          <p:nvPr>
            <p:ph type="title"/>
          </p:nvPr>
        </p:nvSpPr>
        <p:spPr>
          <a:xfrm>
            <a:off x="2791350" y="313560"/>
            <a:ext cx="3561300" cy="669000"/>
          </a:xfrm>
        </p:spPr>
        <p:txBody>
          <a:bodyPr/>
          <a:lstStyle/>
          <a:p>
            <a:pPr algn="ctr"/>
            <a:r>
              <a:rPr lang="en-US" dirty="0"/>
              <a:t>END RESULT</a:t>
            </a:r>
          </a:p>
        </p:txBody>
      </p:sp>
      <p:sp>
        <p:nvSpPr>
          <p:cNvPr id="4" name="Text Placeholder 1">
            <a:extLst>
              <a:ext uri="{FF2B5EF4-FFF2-40B4-BE49-F238E27FC236}">
                <a16:creationId xmlns:a16="http://schemas.microsoft.com/office/drawing/2014/main" id="{0D778015-FAD6-4124-B1D9-FB9F15D3FB58}"/>
              </a:ext>
            </a:extLst>
          </p:cNvPr>
          <p:cNvSpPr>
            <a:spLocks noGrp="1"/>
          </p:cNvSpPr>
          <p:nvPr>
            <p:ph type="body" idx="1"/>
          </p:nvPr>
        </p:nvSpPr>
        <p:spPr>
          <a:xfrm>
            <a:off x="609499" y="1973025"/>
            <a:ext cx="3512700" cy="2130900"/>
          </a:xfrm>
        </p:spPr>
        <p:txBody>
          <a:bodyPr/>
          <a:lstStyle/>
          <a:p>
            <a:endParaRPr lang="en-US" dirty="0"/>
          </a:p>
        </p:txBody>
      </p:sp>
      <p:cxnSp>
        <p:nvCxnSpPr>
          <p:cNvPr id="6" name="Straight Arrow Connector 5">
            <a:extLst>
              <a:ext uri="{FF2B5EF4-FFF2-40B4-BE49-F238E27FC236}">
                <a16:creationId xmlns:a16="http://schemas.microsoft.com/office/drawing/2014/main" id="{F493D426-5246-4E43-9BE4-557F765C51EB}"/>
              </a:ext>
            </a:extLst>
          </p:cNvPr>
          <p:cNvCxnSpPr/>
          <p:nvPr/>
        </p:nvCxnSpPr>
        <p:spPr>
          <a:xfrm flipH="1">
            <a:off x="6043246" y="4179277"/>
            <a:ext cx="785446" cy="14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5C8F82C-E180-4169-BE31-FEFE7109D777}"/>
              </a:ext>
            </a:extLst>
          </p:cNvPr>
          <p:cNvPicPr>
            <a:picLocks noChangeAspect="1"/>
          </p:cNvPicPr>
          <p:nvPr/>
        </p:nvPicPr>
        <p:blipFill rotWithShape="1">
          <a:blip r:embed="rId2"/>
          <a:srcRect t="28918" b="1747"/>
          <a:stretch/>
        </p:blipFill>
        <p:spPr>
          <a:xfrm>
            <a:off x="0" y="1113692"/>
            <a:ext cx="9144000" cy="4029807"/>
          </a:xfrm>
          <a:prstGeom prst="rect">
            <a:avLst/>
          </a:prstGeom>
        </p:spPr>
      </p:pic>
    </p:spTree>
    <p:extLst>
      <p:ext uri="{BB962C8B-B14F-4D97-AF65-F5344CB8AC3E}">
        <p14:creationId xmlns:p14="http://schemas.microsoft.com/office/powerpoint/2010/main" val="1710521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0F857-39CC-4E12-9334-5AC4E445C6CC}"/>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414239CE-4B3F-4982-8EC5-EFD510DCFB1B}"/>
              </a:ext>
            </a:extLst>
          </p:cNvPr>
          <p:cNvSpPr>
            <a:spLocks noGrp="1"/>
          </p:cNvSpPr>
          <p:nvPr>
            <p:ph type="title"/>
          </p:nvPr>
        </p:nvSpPr>
        <p:spPr/>
        <p:txBody>
          <a:bodyPr/>
          <a:lstStyle/>
          <a:p>
            <a:endParaRPr lang="en-US"/>
          </a:p>
        </p:txBody>
      </p:sp>
      <p:graphicFrame>
        <p:nvGraphicFramePr>
          <p:cNvPr id="4" name="Chart 3">
            <a:extLst>
              <a:ext uri="{FF2B5EF4-FFF2-40B4-BE49-F238E27FC236}">
                <a16:creationId xmlns:a16="http://schemas.microsoft.com/office/drawing/2014/main" id="{A409CF87-49E5-45E9-94B1-40EAD13E5F2B}"/>
              </a:ext>
            </a:extLst>
          </p:cNvPr>
          <p:cNvGraphicFramePr/>
          <p:nvPr>
            <p:extLst>
              <p:ext uri="{D42A27DB-BD31-4B8C-83A1-F6EECF244321}">
                <p14:modId xmlns:p14="http://schemas.microsoft.com/office/powerpoint/2010/main" val="862580434"/>
              </p:ext>
            </p:extLst>
          </p:nvPr>
        </p:nvGraphicFramePr>
        <p:xfrm>
          <a:off x="0" y="1012"/>
          <a:ext cx="4572000" cy="25707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FC82552-8D15-438C-9248-476A71F14A23}"/>
              </a:ext>
            </a:extLst>
          </p:cNvPr>
          <p:cNvGraphicFramePr/>
          <p:nvPr>
            <p:extLst>
              <p:ext uri="{D42A27DB-BD31-4B8C-83A1-F6EECF244321}">
                <p14:modId xmlns:p14="http://schemas.microsoft.com/office/powerpoint/2010/main" val="1342668187"/>
              </p:ext>
            </p:extLst>
          </p:nvPr>
        </p:nvGraphicFramePr>
        <p:xfrm>
          <a:off x="4572000" y="0"/>
          <a:ext cx="4571999" cy="25707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4E49BE0-B67F-43D6-B7B6-6B306879DF5A}"/>
              </a:ext>
            </a:extLst>
          </p:cNvPr>
          <p:cNvGraphicFramePr/>
          <p:nvPr>
            <p:extLst>
              <p:ext uri="{D42A27DB-BD31-4B8C-83A1-F6EECF244321}">
                <p14:modId xmlns:p14="http://schemas.microsoft.com/office/powerpoint/2010/main" val="1601285950"/>
              </p:ext>
            </p:extLst>
          </p:nvPr>
        </p:nvGraphicFramePr>
        <p:xfrm>
          <a:off x="0" y="2571750"/>
          <a:ext cx="4571999" cy="25707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F313EB9-BC5E-415C-A69D-CF2D5D455EBE}"/>
              </a:ext>
            </a:extLst>
          </p:cNvPr>
          <p:cNvGraphicFramePr/>
          <p:nvPr>
            <p:extLst>
              <p:ext uri="{D42A27DB-BD31-4B8C-83A1-F6EECF244321}">
                <p14:modId xmlns:p14="http://schemas.microsoft.com/office/powerpoint/2010/main" val="944137151"/>
              </p:ext>
            </p:extLst>
          </p:nvPr>
        </p:nvGraphicFramePr>
        <p:xfrm>
          <a:off x="4571998" y="2570738"/>
          <a:ext cx="4571999" cy="25707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83567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47C338-D41E-42D9-BA4F-E2FAA4C539CD}"/>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A0B3BEFD-DC2C-4737-B4E9-114987FBF9E1}"/>
              </a:ext>
            </a:extLst>
          </p:cNvPr>
          <p:cNvSpPr>
            <a:spLocks noGrp="1"/>
          </p:cNvSpPr>
          <p:nvPr>
            <p:ph type="title"/>
          </p:nvPr>
        </p:nvSpPr>
        <p:spPr>
          <a:xfrm>
            <a:off x="560899" y="1168325"/>
            <a:ext cx="3561300" cy="669000"/>
          </a:xfrm>
        </p:spPr>
        <p:txBody>
          <a:bodyPr/>
          <a:lstStyle/>
          <a:p>
            <a:endParaRPr lang="en-US"/>
          </a:p>
        </p:txBody>
      </p:sp>
      <p:pic>
        <p:nvPicPr>
          <p:cNvPr id="7" name="Picture 6">
            <a:extLst>
              <a:ext uri="{FF2B5EF4-FFF2-40B4-BE49-F238E27FC236}">
                <a16:creationId xmlns:a16="http://schemas.microsoft.com/office/drawing/2014/main" id="{68441709-FA7A-4539-B2B9-86C33667C0C8}"/>
              </a:ext>
            </a:extLst>
          </p:cNvPr>
          <p:cNvPicPr>
            <a:picLocks noChangeAspect="1"/>
          </p:cNvPicPr>
          <p:nvPr/>
        </p:nvPicPr>
        <p:blipFill>
          <a:blip r:embed="rId2"/>
          <a:stretch>
            <a:fillRect/>
          </a:stretch>
        </p:blipFill>
        <p:spPr>
          <a:xfrm>
            <a:off x="1" y="3087"/>
            <a:ext cx="9144000" cy="5140413"/>
          </a:xfrm>
          <a:prstGeom prst="rect">
            <a:avLst/>
          </a:prstGeom>
        </p:spPr>
      </p:pic>
    </p:spTree>
    <p:extLst>
      <p:ext uri="{BB962C8B-B14F-4D97-AF65-F5344CB8AC3E}">
        <p14:creationId xmlns:p14="http://schemas.microsoft.com/office/powerpoint/2010/main" val="349498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659A7-A8CD-4343-997C-B30663A8E579}"/>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C3D00F9D-FDE2-44B2-B916-A5A43C627E5D}"/>
              </a:ext>
            </a:extLst>
          </p:cNvPr>
          <p:cNvSpPr>
            <a:spLocks noGrp="1"/>
          </p:cNvSpPr>
          <p:nvPr>
            <p:ph type="title"/>
          </p:nvPr>
        </p:nvSpPr>
        <p:spPr>
          <a:xfrm>
            <a:off x="2791350" y="519202"/>
            <a:ext cx="3561300" cy="669000"/>
          </a:xfrm>
        </p:spPr>
        <p:txBody>
          <a:bodyPr/>
          <a:lstStyle/>
          <a:p>
            <a:endParaRPr lang="en-US"/>
          </a:p>
        </p:txBody>
      </p:sp>
      <p:pic>
        <p:nvPicPr>
          <p:cNvPr id="4" name="Picture 3">
            <a:extLst>
              <a:ext uri="{FF2B5EF4-FFF2-40B4-BE49-F238E27FC236}">
                <a16:creationId xmlns:a16="http://schemas.microsoft.com/office/drawing/2014/main" id="{242DD361-FAE7-4C55-9314-9EA9BA993B48}"/>
              </a:ext>
            </a:extLst>
          </p:cNvPr>
          <p:cNvPicPr>
            <a:picLocks noChangeAspect="1"/>
          </p:cNvPicPr>
          <p:nvPr/>
        </p:nvPicPr>
        <p:blipFill>
          <a:blip r:embed="rId2"/>
          <a:stretch>
            <a:fillRect/>
          </a:stretch>
        </p:blipFill>
        <p:spPr>
          <a:xfrm>
            <a:off x="0" y="1893277"/>
            <a:ext cx="9144000" cy="3250223"/>
          </a:xfrm>
          <a:prstGeom prst="rect">
            <a:avLst/>
          </a:prstGeom>
        </p:spPr>
      </p:pic>
    </p:spTree>
    <p:extLst>
      <p:ext uri="{BB962C8B-B14F-4D97-AF65-F5344CB8AC3E}">
        <p14:creationId xmlns:p14="http://schemas.microsoft.com/office/powerpoint/2010/main" val="245356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 name="Subtitle 2">
            <a:extLst>
              <a:ext uri="{FF2B5EF4-FFF2-40B4-BE49-F238E27FC236}">
                <a16:creationId xmlns:a16="http://schemas.microsoft.com/office/drawing/2014/main" id="{FD57AEC5-58E1-4E4D-AAFA-FDF34FD87DE6}"/>
              </a:ext>
            </a:extLst>
          </p:cNvPr>
          <p:cNvSpPr>
            <a:spLocks noGrp="1"/>
          </p:cNvSpPr>
          <p:nvPr>
            <p:ph type="subTitle" idx="1"/>
          </p:nvPr>
        </p:nvSpPr>
        <p:spPr/>
        <p:txBody>
          <a:bodyPr/>
          <a:lstStyle/>
          <a:p>
            <a:pPr marL="114300" indent="0" algn="l"/>
            <a:r>
              <a:rPr lang="en-US" dirty="0"/>
              <a:t>Hope this presentation satisfies with the outmost understanding  for the way the project works by the best fastest methods we could puzzle out</a:t>
            </a:r>
          </a:p>
        </p:txBody>
      </p:sp>
      <p:pic>
        <p:nvPicPr>
          <p:cNvPr id="6" name="Picture 5">
            <a:extLst>
              <a:ext uri="{FF2B5EF4-FFF2-40B4-BE49-F238E27FC236}">
                <a16:creationId xmlns:a16="http://schemas.microsoft.com/office/drawing/2014/main" id="{8DB33908-9FF8-4B90-BCB2-A00B6F8EC44C}"/>
              </a:ext>
            </a:extLst>
          </p:cNvPr>
          <p:cNvPicPr>
            <a:picLocks noChangeAspect="1"/>
          </p:cNvPicPr>
          <p:nvPr/>
        </p:nvPicPr>
        <p:blipFill>
          <a:blip r:embed="rId3"/>
          <a:stretch>
            <a:fillRect/>
          </a:stretch>
        </p:blipFill>
        <p:spPr>
          <a:xfrm>
            <a:off x="2102906" y="3425317"/>
            <a:ext cx="4938188" cy="66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4"/>
            <a:ext cx="3512700" cy="2417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Algorithms and ideas that to reach the best way to experi</a:t>
            </a:r>
            <a:r>
              <a:rPr lang="en-US" dirty="0"/>
              <a:t>e</a:t>
            </a:r>
            <a:r>
              <a:rPr lang="en" dirty="0"/>
              <a:t>nce a project. It was </a:t>
            </a:r>
            <a:r>
              <a:rPr lang="en-US" dirty="0"/>
              <a:t>tough project as our priority is the accomplishment of goals and the ease of use</a:t>
            </a:r>
            <a:r>
              <a:rPr lang="en" dirty="0"/>
              <a:t>.</a:t>
            </a:r>
            <a:r>
              <a:rPr lang="en-US" dirty="0"/>
              <a:t> We searched a lot to find what we need and understanding some concepts were difficult and we hope to raise to your expectations.</a:t>
            </a: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rtl="0">
              <a:spcBef>
                <a:spcPts val="0"/>
              </a:spcBef>
              <a:spcAft>
                <a:spcPts val="0"/>
              </a:spcAft>
              <a:buNone/>
            </a:pPr>
            <a:r>
              <a:rPr lang="en-US" dirty="0"/>
              <a:t>packages</a:t>
            </a:r>
            <a:endParaRPr lang="en-US" sz="3600" b="1" dirty="0">
              <a:latin typeface="Overpass Mono"/>
              <a:ea typeface="Overpass Mono"/>
              <a:cs typeface="Overpass Mono"/>
              <a:sym typeface="Overpass Mono"/>
            </a:endParaRP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00</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2000" y="1612210"/>
            <a:ext cx="4386470" cy="3105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r>
              <a:rPr lang="en" dirty="0"/>
              <a:t>e have used 3 packages</a:t>
            </a:r>
          </a:p>
          <a:p>
            <a:pPr marL="0" lvl="0" indent="0" algn="l" rtl="0">
              <a:spcBef>
                <a:spcPts val="0"/>
              </a:spcBef>
              <a:spcAft>
                <a:spcPts val="0"/>
              </a:spcAft>
              <a:buNone/>
            </a:pPr>
            <a:r>
              <a:rPr lang="en" dirty="0"/>
              <a:t>1- Scanner has been </a:t>
            </a:r>
            <a:r>
              <a:rPr lang="en-US" dirty="0"/>
              <a:t>used to read the user input as an option to choose which sorting method and to continue the program.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Arrays used to store a collection of data as elements with the capability to apply changes (methods) on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random is used to generate random numbers as in class randomizer to insert it in the array.</a:t>
            </a:r>
          </a:p>
          <a:p>
            <a:pPr marL="0" lvl="0" indent="0" algn="l" rtl="0">
              <a:spcBef>
                <a:spcPts val="0"/>
              </a:spcBef>
              <a:spcAft>
                <a:spcPts val="0"/>
              </a:spcAft>
              <a:buNone/>
            </a:pPr>
            <a:endParaRPr lang="en-US" dirty="0"/>
          </a:p>
        </p:txBody>
      </p:sp>
      <p:sp>
        <p:nvSpPr>
          <p:cNvPr id="381" name="Google Shape;381;p33"/>
          <p:cNvSpPr txBox="1">
            <a:spLocks noGrp="1"/>
          </p:cNvSpPr>
          <p:nvPr>
            <p:ph type="title"/>
          </p:nvPr>
        </p:nvSpPr>
        <p:spPr>
          <a:xfrm>
            <a:off x="4480140" y="893165"/>
            <a:ext cx="3963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Packages</a:t>
            </a:r>
            <a:endParaRPr dirty="0"/>
          </a:p>
        </p:txBody>
      </p:sp>
      <p:pic>
        <p:nvPicPr>
          <p:cNvPr id="4" name="Picture 3">
            <a:extLst>
              <a:ext uri="{FF2B5EF4-FFF2-40B4-BE49-F238E27FC236}">
                <a16:creationId xmlns:a16="http://schemas.microsoft.com/office/drawing/2014/main" id="{0F7AD8E1-2DE9-489F-939A-8BEAA29365F0}"/>
              </a:ext>
            </a:extLst>
          </p:cNvPr>
          <p:cNvPicPr>
            <a:picLocks noChangeAspect="1"/>
          </p:cNvPicPr>
          <p:nvPr/>
        </p:nvPicPr>
        <p:blipFill rotWithShape="1">
          <a:blip r:embed="rId3"/>
          <a:srcRect r="27436"/>
          <a:stretch/>
        </p:blipFill>
        <p:spPr>
          <a:xfrm>
            <a:off x="0" y="2121877"/>
            <a:ext cx="3317631" cy="14709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rtl="0">
              <a:spcBef>
                <a:spcPts val="0"/>
              </a:spcBef>
              <a:spcAft>
                <a:spcPts val="0"/>
              </a:spcAft>
              <a:buNone/>
            </a:pPr>
            <a:r>
              <a:rPr lang="en-US" sz="3600" b="1" dirty="0">
                <a:latin typeface="Overpass Mono"/>
                <a:ea typeface="Overpass Mono"/>
                <a:cs typeface="Overpass Mono"/>
                <a:sym typeface="Overpass Mono"/>
              </a:rPr>
              <a:t>Sort Types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343373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7E224-A61F-44D0-9807-1C836100692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1007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941F0-A886-4C1D-9C86-A3580CF1A0D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9031759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1226</Words>
  <Application>Microsoft Office PowerPoint</Application>
  <PresentationFormat>On-screen Show (16:9)</PresentationFormat>
  <Paragraphs>102</Paragraphs>
  <Slides>35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Anaheim</vt:lpstr>
      <vt:lpstr>Arial</vt:lpstr>
      <vt:lpstr>Nunito Light</vt:lpstr>
      <vt:lpstr>Roboto Condensed Light</vt:lpstr>
      <vt:lpstr>Overpass Mono</vt:lpstr>
      <vt:lpstr>Raleway Thin</vt:lpstr>
      <vt:lpstr>Roboto</vt:lpstr>
      <vt:lpstr>Programming Lesson by Slidesgo</vt:lpstr>
      <vt:lpstr>Sort Types Comparison</vt:lpstr>
      <vt:lpstr>Group Information</vt:lpstr>
      <vt:lpstr>TABLE OF CONTENTS</vt:lpstr>
      <vt:lpstr>INTRODUCTION</vt:lpstr>
      <vt:lpstr>packages</vt:lpstr>
      <vt:lpstr>Packages</vt:lpstr>
      <vt:lpstr>Sort Types</vt:lpstr>
      <vt:lpstr>PowerPoint Presentation</vt:lpstr>
      <vt:lpstr>PowerPoint Presentation</vt:lpstr>
      <vt:lpstr>PowerPoint Presentation</vt:lpstr>
      <vt:lpstr>PowerPoint Presentation</vt:lpstr>
      <vt:lpstr>Selection Sort</vt:lpstr>
      <vt:lpstr>Insertion Sort</vt:lpstr>
      <vt:lpstr>Bubble Sort</vt:lpstr>
      <vt:lpstr>Merge Sort</vt:lpstr>
      <vt:lpstr>Merge Sort</vt:lpstr>
      <vt:lpstr>Arrays form</vt:lpstr>
      <vt:lpstr>PowerPoint Presentation</vt:lpstr>
      <vt:lpstr>randomizer </vt:lpstr>
      <vt:lpstr>Ascending</vt:lpstr>
      <vt:lpstr>Descending </vt:lpstr>
      <vt:lpstr>Initiation</vt:lpstr>
      <vt:lpstr>PowerPoint Presentation</vt:lpstr>
      <vt:lpstr>PowerPoint Presentation</vt:lpstr>
      <vt:lpstr>PowerPoint Presentation</vt:lpstr>
      <vt:lpstr>PowerPoint Presentation</vt:lpstr>
      <vt:lpstr>Values &amp; Scanner</vt:lpstr>
      <vt:lpstr>Do &amp; switch cases</vt:lpstr>
      <vt:lpstr>Result &amp; continue?</vt:lpstr>
      <vt:lpstr>Device specs</vt:lpstr>
      <vt:lpstr>END RESULT</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 Types Comparision</dc:title>
  <dc:creator>Zingy</dc:creator>
  <cp:lastModifiedBy>Youssef Adel Fathy Ahmed Mahmoud</cp:lastModifiedBy>
  <cp:revision>35</cp:revision>
  <dcterms:modified xsi:type="dcterms:W3CDTF">2022-11-04T14:34:32Z</dcterms:modified>
</cp:coreProperties>
</file>