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60" r:id="rId10"/>
    <p:sldId id="261" r:id="rId11"/>
    <p:sldId id="262" r:id="rId12"/>
    <p:sldId id="263" r:id="rId13"/>
    <p:sldId id="264" r:id="rId14"/>
    <p:sldId id="265" r:id="rId15"/>
    <p:sldId id="272" r:id="rId16"/>
    <p:sldId id="273" r:id="rId17"/>
    <p:sldId id="266" r:id="rId18"/>
    <p:sldId id="269" r:id="rId19"/>
    <p:sldId id="270" r:id="rId20"/>
    <p:sldId id="271" r:id="rId21"/>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17"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ransition spd="slow">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19"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21"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transition spd="slow">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ransition spd="slow">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2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3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2"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38"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4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4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4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44"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46"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50"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51"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5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5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5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transition spd="slow">
    <p:push di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ransition spd="slow">
    <p:push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6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6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7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7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7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7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7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7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7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8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transition spd="slow">
    <p:push dir="u"/>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8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8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8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8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8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8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530400" y="1434600"/>
            <a:ext cx="1966320" cy="227376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530400" y="1434600"/>
            <a:ext cx="1966320" cy="227376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39" name="PlaceHolder 2"/>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1800" b="0" strike="noStrike" spc="-1">
                <a:latin typeface="Arial"/>
              </a:rPr>
              <a:t>Second Outline Level</a:t>
            </a:r>
          </a:p>
          <a:p>
            <a:pPr marL="1296000" lvl="2" indent="-288000">
              <a:spcBef>
                <a:spcPts val="850"/>
              </a:spcBef>
              <a:buClr>
                <a:srgbClr val="FFFFFF"/>
              </a:buClr>
              <a:buSzPct val="45000"/>
              <a:buFont typeface="Wingdings" charset="2"/>
              <a:buChar char=""/>
            </a:pPr>
            <a:r>
              <a:rPr lang="en-US" sz="1800" b="0" strike="noStrike" spc="-1">
                <a:latin typeface="Arial"/>
              </a:rPr>
              <a:t>Third Outline Level</a:t>
            </a:r>
          </a:p>
          <a:p>
            <a:pPr marL="1728000" lvl="3" indent="-216000">
              <a:spcBef>
                <a:spcPts val="567"/>
              </a:spcBef>
              <a:buClr>
                <a:srgbClr val="FFFFFF"/>
              </a:buClr>
              <a:buSzPct val="75000"/>
              <a:buFont typeface="Symbol" charset="2"/>
              <a:buChar char=""/>
            </a:pPr>
            <a:r>
              <a:rPr lang="en-US" sz="1800" b="0" strike="noStrike" spc="-1">
                <a:latin typeface="Arial"/>
              </a:rPr>
              <a:t>Fourth Outline Level</a:t>
            </a:r>
          </a:p>
          <a:p>
            <a:pPr marL="2160000" lvl="4" indent="-216000">
              <a:spcBef>
                <a:spcPts val="283"/>
              </a:spcBef>
              <a:buClr>
                <a:srgbClr val="FFFFFF"/>
              </a:buClr>
              <a:buSzPct val="45000"/>
              <a:buFont typeface="Wingdings" charset="2"/>
              <a:buChar char=""/>
            </a:pPr>
            <a:r>
              <a:rPr lang="en-US" sz="1800" b="0" strike="noStrike" spc="-1">
                <a:latin typeface="Arial"/>
              </a:rPr>
              <a:t>Fifth Outline Level</a:t>
            </a:r>
          </a:p>
          <a:p>
            <a:pPr marL="2592000" lvl="5" indent="-216000">
              <a:spcBef>
                <a:spcPts val="283"/>
              </a:spcBef>
              <a:buClr>
                <a:srgbClr val="FFFFFF"/>
              </a:buClr>
              <a:buSzPct val="45000"/>
              <a:buFont typeface="Wingdings" charset="2"/>
              <a:buChar char=""/>
            </a:pPr>
            <a:r>
              <a:rPr lang="en-US" sz="1800" b="0" strike="noStrike" spc="-1">
                <a:latin typeface="Arial"/>
              </a:rPr>
              <a:t>Sixth Outline Level</a:t>
            </a:r>
          </a:p>
          <a:p>
            <a:pPr marL="3024000" lvl="6" indent="-216000">
              <a:spcBef>
                <a:spcPts val="283"/>
              </a:spcBef>
              <a:buClr>
                <a:srgbClr val="FFFFFF"/>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5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25.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90" name="CustomShape 1"/>
          <p:cNvSpPr/>
          <p:nvPr/>
        </p:nvSpPr>
        <p:spPr>
          <a:xfrm>
            <a:off x="210600" y="1443600"/>
            <a:ext cx="4403160" cy="16131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US" sz="4800" b="1" strike="noStrike" spc="-1" dirty="0">
                <a:solidFill>
                  <a:srgbClr val="F3F3F3"/>
                </a:solidFill>
                <a:latin typeface="Anton"/>
                <a:ea typeface="Anton"/>
              </a:rPr>
              <a:t>Paternity testing using genetics</a:t>
            </a:r>
            <a:endParaRPr lang="en-US" sz="4800" b="0" strike="noStrike" spc="-1" dirty="0">
              <a:latin typeface="Arial"/>
            </a:endParaRPr>
          </a:p>
        </p:txBody>
      </p:sp>
      <p:sp>
        <p:nvSpPr>
          <p:cNvPr id="191" name="CustomShape 2"/>
          <p:cNvSpPr/>
          <p:nvPr/>
        </p:nvSpPr>
        <p:spPr>
          <a:xfrm>
            <a:off x="588240" y="3474360"/>
            <a:ext cx="3384360" cy="433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US" sz="1400" b="0" strike="noStrike" spc="-1">
                <a:solidFill>
                  <a:srgbClr val="F3F3F3"/>
                </a:solidFill>
                <a:latin typeface="Advent Pro Light"/>
                <a:ea typeface="Advent Pro Light"/>
              </a:rPr>
              <a:t>Supervised by : Dr. Ashraf Abdelraouf &amp; Eng. Ahmed Hazem</a:t>
            </a:r>
            <a:endParaRPr lang="en-US" sz="1400" b="0" strike="noStrike" spc="-1">
              <a:latin typeface="Arial"/>
            </a:endParaRPr>
          </a:p>
          <a:p>
            <a:pPr>
              <a:lnSpc>
                <a:spcPct val="100000"/>
              </a:lnSpc>
              <a:tabLst>
                <a:tab pos="0" algn="l"/>
              </a:tabLst>
            </a:pPr>
            <a:endParaRPr lang="en-US" sz="1400" b="0" strike="noStrike" spc="-1">
              <a:latin typeface="Arial"/>
            </a:endParaRPr>
          </a:p>
        </p:txBody>
      </p:sp>
      <p:pic>
        <p:nvPicPr>
          <p:cNvPr id="192" name="Google Shape;104;p24"/>
          <p:cNvPicPr/>
          <p:nvPr/>
        </p:nvPicPr>
        <p:blipFill>
          <a:blip r:embed="rId3"/>
          <a:srcRect l="6663" t="4856" r="6220" b="5494"/>
          <a:stretch/>
        </p:blipFill>
        <p:spPr>
          <a:xfrm>
            <a:off x="4697280" y="444960"/>
            <a:ext cx="4196520" cy="4318920"/>
          </a:xfrm>
          <a:prstGeom prst="rect">
            <a:avLst/>
          </a:prstGeom>
          <a:ln>
            <a:noFill/>
          </a:ln>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637560" y="547920"/>
            <a:ext cx="519444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dirty="0">
                <a:solidFill>
                  <a:srgbClr val="F3F3F3"/>
                </a:solidFill>
                <a:latin typeface="Rajdhani"/>
                <a:ea typeface="Fira Sans Condensed Light"/>
              </a:rPr>
              <a:t>Non-Functional Requirements:</a:t>
            </a:r>
            <a:endParaRPr lang="en-US" sz="3200" b="0" strike="noStrike" spc="-1" dirty="0">
              <a:latin typeface="Arial"/>
            </a:endParaRPr>
          </a:p>
        </p:txBody>
      </p:sp>
      <p:sp>
        <p:nvSpPr>
          <p:cNvPr id="217" name="CustomShape 2"/>
          <p:cNvSpPr/>
          <p:nvPr/>
        </p:nvSpPr>
        <p:spPr>
          <a:xfrm>
            <a:off x="258480" y="1608480"/>
            <a:ext cx="8431200" cy="2859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marL="457200" indent="-304200">
              <a:lnSpc>
                <a:spcPct val="100000"/>
              </a:lnSpc>
              <a:buClr>
                <a:srgbClr val="F3F3F3"/>
              </a:buClr>
              <a:buFont typeface="Arial"/>
              <a:buChar char="•"/>
            </a:pPr>
            <a:r>
              <a:rPr lang="en-US" sz="1800" b="0" strike="noStrike" spc="-1">
                <a:solidFill>
                  <a:srgbClr val="F3F3F3"/>
                </a:solidFill>
                <a:latin typeface="Fira Sans Condensed Light"/>
                <a:ea typeface="Fira Sans Condensed Light"/>
              </a:rPr>
              <a:t>Safety: The system will detect any attacks and it should be secure</a:t>
            </a:r>
            <a:br/>
            <a:br/>
            <a:r>
              <a:rPr lang="en-US" sz="1800" b="0" strike="noStrike" spc="-1">
                <a:solidFill>
                  <a:srgbClr val="F3F3F3"/>
                </a:solidFill>
                <a:latin typeface="Fira Sans Condensed Light"/>
                <a:ea typeface="DejaVu Sans"/>
              </a:rPr>
              <a:t> </a:t>
            </a:r>
            <a:endParaRPr lang="en-US" sz="1800" b="0" strike="noStrike" spc="-1">
              <a:latin typeface="Arial"/>
            </a:endParaRPr>
          </a:p>
          <a:p>
            <a:pPr marL="457200" indent="-304200">
              <a:lnSpc>
                <a:spcPct val="100000"/>
              </a:lnSpc>
              <a:buClr>
                <a:srgbClr val="F3F3F3"/>
              </a:buClr>
              <a:buFont typeface="Arial"/>
              <a:buChar char="•"/>
            </a:pPr>
            <a:r>
              <a:rPr lang="en-US" sz="1800" b="0" strike="noStrike" spc="-1">
                <a:solidFill>
                  <a:srgbClr val="F3F3F3"/>
                </a:solidFill>
                <a:latin typeface="Fira Sans Condensed Light"/>
                <a:ea typeface="Fira Sans Condensed Light"/>
              </a:rPr>
              <a:t>Availability: The system should be available at any time without any failure.</a:t>
            </a:r>
            <a:br/>
            <a:br/>
            <a:r>
              <a:rPr lang="en-US" sz="1800" b="0" strike="noStrike" spc="-1">
                <a:solidFill>
                  <a:srgbClr val="F3F3F3"/>
                </a:solidFill>
                <a:latin typeface="Fira Sans Condensed Light"/>
                <a:ea typeface="DejaVu Sans"/>
              </a:rPr>
              <a:t> </a:t>
            </a:r>
            <a:endParaRPr lang="en-US" sz="1800" b="0" strike="noStrike" spc="-1">
              <a:latin typeface="Arial"/>
            </a:endParaRPr>
          </a:p>
          <a:p>
            <a:pPr marL="457200" indent="-304200">
              <a:lnSpc>
                <a:spcPct val="100000"/>
              </a:lnSpc>
              <a:buClr>
                <a:srgbClr val="F3F3F3"/>
              </a:buClr>
              <a:buFont typeface="Arial"/>
              <a:buChar char="•"/>
            </a:pPr>
            <a:r>
              <a:rPr lang="en-US" sz="1800" b="0" strike="noStrike" spc="-1">
                <a:solidFill>
                  <a:srgbClr val="F3F3F3"/>
                </a:solidFill>
                <a:latin typeface="Fira Sans Condensed Light"/>
                <a:ea typeface="Fira Sans Condensed Light"/>
              </a:rPr>
              <a:t>Scalability:</a:t>
            </a:r>
            <a:br/>
            <a:r>
              <a:rPr lang="en-US" sz="1800" b="0" strike="noStrike" spc="-1">
                <a:solidFill>
                  <a:srgbClr val="DCDDDE"/>
                </a:solidFill>
                <a:latin typeface="Fira Sans Condensed Light"/>
                <a:ea typeface="Fira Sans Condensed Light"/>
              </a:rPr>
              <a:t>our system is able to increase its capacity and functionalities based on the users demand. it can remain stable while adapting to changes and upgrades</a:t>
            </a:r>
            <a:endParaRPr lang="en-US" sz="1800" b="0" strike="noStrike" spc="-1">
              <a:latin typeface="Arial"/>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E58F4-31B9-4CCA-A278-76B032131EA5}"/>
              </a:ext>
            </a:extLst>
          </p:cNvPr>
          <p:cNvSpPr>
            <a:spLocks noGrp="1"/>
          </p:cNvSpPr>
          <p:nvPr>
            <p:ph type="title"/>
          </p:nvPr>
        </p:nvSpPr>
        <p:spPr/>
        <p:txBody>
          <a:bodyPr/>
          <a:lstStyle/>
          <a:p>
            <a:r>
              <a:rPr lang="en-US" sz="3200" b="1" dirty="0">
                <a:solidFill>
                  <a:schemeClr val="bg1"/>
                </a:solidFill>
                <a:latin typeface="Rajdhani"/>
              </a:rPr>
              <a:t>Diagrams</a:t>
            </a:r>
            <a:r>
              <a:rPr lang="en-US" b="1" dirty="0">
                <a:solidFill>
                  <a:schemeClr val="bg1"/>
                </a:solidFill>
                <a:latin typeface="Rajdhani"/>
              </a:rPr>
              <a:t>:</a:t>
            </a:r>
          </a:p>
        </p:txBody>
      </p:sp>
      <p:pic>
        <p:nvPicPr>
          <p:cNvPr id="5" name="Picture 4">
            <a:extLst>
              <a:ext uri="{FF2B5EF4-FFF2-40B4-BE49-F238E27FC236}">
                <a16:creationId xmlns:a16="http://schemas.microsoft.com/office/drawing/2014/main" id="{81E31B39-FCAC-48E5-9711-8D9B035985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29092" y="101268"/>
            <a:ext cx="2557348" cy="4940964"/>
          </a:xfrm>
          <a:prstGeom prst="rect">
            <a:avLst/>
          </a:prstGeom>
        </p:spPr>
      </p:pic>
      <p:sp>
        <p:nvSpPr>
          <p:cNvPr id="7" name="TextBox 6">
            <a:extLst>
              <a:ext uri="{FF2B5EF4-FFF2-40B4-BE49-F238E27FC236}">
                <a16:creationId xmlns:a16="http://schemas.microsoft.com/office/drawing/2014/main" id="{314767A4-0400-495D-AAA3-E406D5026456}"/>
              </a:ext>
            </a:extLst>
          </p:cNvPr>
          <p:cNvSpPr txBox="1"/>
          <p:nvPr/>
        </p:nvSpPr>
        <p:spPr>
          <a:xfrm>
            <a:off x="375424" y="967156"/>
            <a:ext cx="4572000" cy="369332"/>
          </a:xfrm>
          <a:prstGeom prst="rect">
            <a:avLst/>
          </a:prstGeom>
          <a:noFill/>
        </p:spPr>
        <p:txBody>
          <a:bodyPr wrap="square">
            <a:spAutoFit/>
          </a:bodyPr>
          <a:lstStyle/>
          <a:p>
            <a:r>
              <a:rPr lang="en-US" b="1" dirty="0">
                <a:solidFill>
                  <a:schemeClr val="bg1"/>
                </a:solidFill>
              </a:rPr>
              <a:t>- architecture diagram: </a:t>
            </a:r>
          </a:p>
        </p:txBody>
      </p:sp>
      <p:sp>
        <p:nvSpPr>
          <p:cNvPr id="9" name="TextBox 8">
            <a:extLst>
              <a:ext uri="{FF2B5EF4-FFF2-40B4-BE49-F238E27FC236}">
                <a16:creationId xmlns:a16="http://schemas.microsoft.com/office/drawing/2014/main" id="{D8908C09-353D-47A7-86E6-05F24EDFA179}"/>
              </a:ext>
            </a:extLst>
          </p:cNvPr>
          <p:cNvSpPr txBox="1"/>
          <p:nvPr/>
        </p:nvSpPr>
        <p:spPr>
          <a:xfrm>
            <a:off x="375424" y="1336488"/>
            <a:ext cx="4430752" cy="646331"/>
          </a:xfrm>
          <a:prstGeom prst="rect">
            <a:avLst/>
          </a:prstGeom>
          <a:noFill/>
        </p:spPr>
        <p:txBody>
          <a:bodyPr wrap="square">
            <a:spAutoFit/>
          </a:bodyPr>
          <a:lstStyle/>
          <a:p>
            <a:r>
              <a:rPr lang="en-US" sz="1200" dirty="0">
                <a:solidFill>
                  <a:schemeClr val="bg1"/>
                </a:solidFill>
                <a:latin typeface="Fira Sans Condensed Light" panose="020B0403050000020004" pitchFamily="34" charset="0"/>
              </a:rPr>
              <a:t>Model-View-Controller (MVC) is a design pattern that divides an application into three basic logical components: Model, View, and Controller and we aim to use it in our system.</a:t>
            </a:r>
          </a:p>
        </p:txBody>
      </p:sp>
      <p:sp>
        <p:nvSpPr>
          <p:cNvPr id="13" name="TextBox 12">
            <a:extLst>
              <a:ext uri="{FF2B5EF4-FFF2-40B4-BE49-F238E27FC236}">
                <a16:creationId xmlns:a16="http://schemas.microsoft.com/office/drawing/2014/main" id="{2B075ADF-6F80-4123-A574-0399A0ECB29F}"/>
              </a:ext>
            </a:extLst>
          </p:cNvPr>
          <p:cNvSpPr txBox="1"/>
          <p:nvPr/>
        </p:nvSpPr>
        <p:spPr>
          <a:xfrm>
            <a:off x="304800" y="1982819"/>
            <a:ext cx="4572000" cy="3046988"/>
          </a:xfrm>
          <a:prstGeom prst="rect">
            <a:avLst/>
          </a:prstGeom>
          <a:noFill/>
        </p:spPr>
        <p:txBody>
          <a:bodyPr wrap="square">
            <a:spAutoFit/>
          </a:bodyPr>
          <a:lstStyle/>
          <a:p>
            <a:pPr marL="171450" indent="-171450">
              <a:buFont typeface="Arial" panose="020B0604020202020204" pitchFamily="34" charset="0"/>
              <a:buChar char="•"/>
            </a:pPr>
            <a:r>
              <a:rPr lang="en-US" sz="1200" dirty="0">
                <a:solidFill>
                  <a:schemeClr val="bg1"/>
                </a:solidFill>
                <a:latin typeface="Fira Sans Condensed Light" panose="020B0403050000020004" pitchFamily="34" charset="0"/>
              </a:rPr>
              <a:t>a view is the component of the program that reflects how the results of the paternity test and report will be viewed.  The data given to the system should be uploaded by the user for it to be processed and output to the user.</a:t>
            </a:r>
            <a:br>
              <a:rPr lang="en-US" sz="1200" dirty="0">
                <a:solidFill>
                  <a:schemeClr val="bg1"/>
                </a:solidFill>
                <a:latin typeface="Fira Sans Condensed Light" panose="020B0403050000020004" pitchFamily="34" charset="0"/>
              </a:rPr>
            </a:br>
            <a:endParaRPr lang="en-US" sz="1200" dirty="0">
              <a:solidFill>
                <a:schemeClr val="bg1"/>
              </a:solidFill>
              <a:latin typeface="Fira Sans Condensed Light" panose="020B0403050000020004" pitchFamily="34" charset="0"/>
            </a:endParaRPr>
          </a:p>
          <a:p>
            <a:pPr marL="171450" indent="-171450">
              <a:buFont typeface="Arial" panose="020B0604020202020204" pitchFamily="34" charset="0"/>
              <a:buChar char="•"/>
            </a:pPr>
            <a:r>
              <a:rPr lang="en-US" sz="1200" dirty="0">
                <a:solidFill>
                  <a:schemeClr val="bg1"/>
                </a:solidFill>
                <a:latin typeface="Fira Sans Condensed Light" panose="020B0403050000020004" pitchFamily="34" charset="0"/>
              </a:rPr>
              <a:t>The application's controller is the component that manages user interaction. The controller interprets the user's mouse and keyboard inputs, causing the model and display to adapt appropriately, much like when the user interacts with the testing process and uploads its data.</a:t>
            </a:r>
            <a:br>
              <a:rPr lang="en-US" sz="1200" dirty="0">
                <a:solidFill>
                  <a:schemeClr val="bg1"/>
                </a:solidFill>
                <a:latin typeface="Fira Sans Condensed Light" panose="020B0403050000020004" pitchFamily="34" charset="0"/>
              </a:rPr>
            </a:br>
            <a:endParaRPr lang="en-US" sz="1200" dirty="0">
              <a:solidFill>
                <a:schemeClr val="bg1"/>
              </a:solidFill>
              <a:latin typeface="Fira Sans Condensed Light" panose="020B0403050000020004" pitchFamily="34" charset="0"/>
            </a:endParaRPr>
          </a:p>
          <a:p>
            <a:pPr marL="171450" indent="-171450">
              <a:buFont typeface="Arial" panose="020B0604020202020204" pitchFamily="34" charset="0"/>
              <a:buChar char="•"/>
            </a:pPr>
            <a:r>
              <a:rPr lang="en-US" sz="1200" dirty="0">
                <a:solidFill>
                  <a:schemeClr val="bg1"/>
                </a:solidFill>
                <a:latin typeface="Fira Sans Condensed Light" panose="020B0403050000020004" pitchFamily="34" charset="0"/>
              </a:rPr>
              <a:t>Data and logic are contained in the model section. It represents data exchanged between controller components or any other business logic linked to it. Admin can obtain user information from the database using a Controller object, for example. Before sending data back to the database or displaying it, it manipulates it.</a:t>
            </a:r>
          </a:p>
        </p:txBody>
      </p:sp>
    </p:spTree>
    <p:extLst>
      <p:ext uri="{BB962C8B-B14F-4D97-AF65-F5344CB8AC3E}">
        <p14:creationId xmlns:p14="http://schemas.microsoft.com/office/powerpoint/2010/main" val="247388644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E456D6-B7B0-4BDC-8B9E-E4BAA0741B18}"/>
              </a:ext>
            </a:extLst>
          </p:cNvPr>
          <p:cNvSpPr txBox="1"/>
          <p:nvPr/>
        </p:nvSpPr>
        <p:spPr>
          <a:xfrm>
            <a:off x="500406" y="379859"/>
            <a:ext cx="4572000" cy="369332"/>
          </a:xfrm>
          <a:prstGeom prst="rect">
            <a:avLst/>
          </a:prstGeom>
          <a:noFill/>
        </p:spPr>
        <p:txBody>
          <a:bodyPr wrap="square">
            <a:spAutoFit/>
          </a:bodyPr>
          <a:lstStyle/>
          <a:p>
            <a:r>
              <a:rPr lang="en-US" b="1" dirty="0">
                <a:solidFill>
                  <a:schemeClr val="bg1"/>
                </a:solidFill>
              </a:rPr>
              <a:t>- Sequence diagram: </a:t>
            </a:r>
          </a:p>
        </p:txBody>
      </p:sp>
      <p:pic>
        <p:nvPicPr>
          <p:cNvPr id="6" name="Picture 5">
            <a:extLst>
              <a:ext uri="{FF2B5EF4-FFF2-40B4-BE49-F238E27FC236}">
                <a16:creationId xmlns:a16="http://schemas.microsoft.com/office/drawing/2014/main" id="{E5C902A5-D832-4FE2-A75E-85A1D1A36B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6" y="1018478"/>
            <a:ext cx="3429940" cy="3924300"/>
          </a:xfrm>
          <a:prstGeom prst="rect">
            <a:avLst/>
          </a:prstGeom>
        </p:spPr>
      </p:pic>
      <p:pic>
        <p:nvPicPr>
          <p:cNvPr id="8" name="Picture 7">
            <a:extLst>
              <a:ext uri="{FF2B5EF4-FFF2-40B4-BE49-F238E27FC236}">
                <a16:creationId xmlns:a16="http://schemas.microsoft.com/office/drawing/2014/main" id="{D8951C31-5571-4C82-A88F-9DE91184D5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7710" y="1018478"/>
            <a:ext cx="4415884" cy="3887684"/>
          </a:xfrm>
          <a:prstGeom prst="rect">
            <a:avLst/>
          </a:prstGeom>
        </p:spPr>
      </p:pic>
    </p:spTree>
    <p:extLst>
      <p:ext uri="{BB962C8B-B14F-4D97-AF65-F5344CB8AC3E}">
        <p14:creationId xmlns:p14="http://schemas.microsoft.com/office/powerpoint/2010/main" val="151393279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458320" y="75711"/>
            <a:ext cx="519444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dirty="0">
                <a:solidFill>
                  <a:srgbClr val="F3F3F3"/>
                </a:solidFill>
                <a:latin typeface="Rajdhani"/>
                <a:ea typeface="Fira Sans Condensed Light"/>
              </a:rPr>
              <a:t>Class diagram:</a:t>
            </a:r>
            <a:endParaRPr lang="en-US" sz="3200" b="0" strike="noStrike" spc="-1" dirty="0">
              <a:latin typeface="Arial"/>
            </a:endParaRPr>
          </a:p>
        </p:txBody>
      </p:sp>
      <p:pic>
        <p:nvPicPr>
          <p:cNvPr id="4" name="Picture 3">
            <a:extLst>
              <a:ext uri="{FF2B5EF4-FFF2-40B4-BE49-F238E27FC236}">
                <a16:creationId xmlns:a16="http://schemas.microsoft.com/office/drawing/2014/main" id="{BAED9176-6B4C-4AC7-B47C-FDF1CBDE1C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320" y="711471"/>
            <a:ext cx="8088352" cy="4255816"/>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25" name="CustomShape 1"/>
          <p:cNvSpPr/>
          <p:nvPr/>
        </p:nvSpPr>
        <p:spPr>
          <a:xfrm>
            <a:off x="720000" y="1706760"/>
            <a:ext cx="2759040" cy="10828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tabLst>
                <a:tab pos="0" algn="l"/>
              </a:tabLst>
            </a:pPr>
            <a:r>
              <a:rPr lang="en" sz="4500" b="1" strike="noStrike" spc="-1">
                <a:solidFill>
                  <a:srgbClr val="F3F3F3"/>
                </a:solidFill>
                <a:latin typeface="Rajdhani"/>
                <a:ea typeface="Rajdhani"/>
              </a:rPr>
              <a:t>TIME PLAN</a:t>
            </a:r>
            <a:endParaRPr lang="en-US" sz="4500" b="0" strike="noStrike" spc="-1">
              <a:latin typeface="Arial"/>
            </a:endParaRPr>
          </a:p>
        </p:txBody>
      </p:sp>
      <p:sp>
        <p:nvSpPr>
          <p:cNvPr id="226" name="CustomShape 2"/>
          <p:cNvSpPr/>
          <p:nvPr/>
        </p:nvSpPr>
        <p:spPr>
          <a:xfrm>
            <a:off x="6161760" y="200880"/>
            <a:ext cx="4680" cy="4806720"/>
          </a:xfrm>
          <a:custGeom>
            <a:avLst/>
            <a:gdLst/>
            <a:ahLst/>
            <a:cxnLst/>
            <a:rect l="l" t="t" r="r" b="b"/>
            <a:pathLst>
              <a:path w="21600" h="21600">
                <a:moveTo>
                  <a:pt x="0" y="0"/>
                </a:moveTo>
                <a:lnTo>
                  <a:pt x="21600" y="21600"/>
                </a:lnTo>
              </a:path>
            </a:pathLst>
          </a:custGeom>
          <a:noFill/>
          <a:ln w="19080">
            <a:solidFill>
              <a:schemeClr val="lt2"/>
            </a:solidFill>
            <a:round/>
            <a:headEnd type="oval" w="med" len="med"/>
            <a:tailEnd type="oval" w="med" len="med"/>
          </a:ln>
        </p:spPr>
        <p:style>
          <a:lnRef idx="0">
            <a:scrgbClr r="0" g="0" b="0"/>
          </a:lnRef>
          <a:fillRef idx="0">
            <a:scrgbClr r="0" g="0" b="0"/>
          </a:fillRef>
          <a:effectRef idx="0">
            <a:scrgbClr r="0" g="0" b="0"/>
          </a:effectRef>
          <a:fontRef idx="minor"/>
        </p:style>
      </p:sp>
      <p:sp>
        <p:nvSpPr>
          <p:cNvPr id="227" name="CustomShape 3"/>
          <p:cNvSpPr/>
          <p:nvPr/>
        </p:nvSpPr>
        <p:spPr>
          <a:xfrm>
            <a:off x="3917706" y="110340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00000"/>
              </a:lnSpc>
            </a:pPr>
            <a:r>
              <a:rPr lang="en-US" sz="1400" b="0" strike="noStrike" spc="-1">
                <a:solidFill>
                  <a:srgbClr val="F3F3F3"/>
                </a:solidFill>
                <a:latin typeface="Fira Sans Condensed Light"/>
                <a:ea typeface="Fira Sans Condensed Light"/>
              </a:rPr>
              <a:t>Whole genome processing from the sources we gathered</a:t>
            </a:r>
            <a:endParaRPr lang="en-US" sz="1400" b="0" strike="noStrike" spc="-1">
              <a:latin typeface="Arial"/>
            </a:endParaRPr>
          </a:p>
        </p:txBody>
      </p:sp>
      <p:sp>
        <p:nvSpPr>
          <p:cNvPr id="228" name="CustomShape 4"/>
          <p:cNvSpPr/>
          <p:nvPr/>
        </p:nvSpPr>
        <p:spPr>
          <a:xfrm>
            <a:off x="6294066" y="110340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r>
              <a:rPr lang="en-US" sz="2400" b="1" strike="noStrike" spc="-1">
                <a:solidFill>
                  <a:srgbClr val="F3F3F3"/>
                </a:solidFill>
                <a:latin typeface="Rajdhani"/>
                <a:ea typeface="Rajdhani"/>
              </a:rPr>
              <a:t>B</a:t>
            </a:r>
            <a:r>
              <a:rPr lang="en" sz="2400" b="1" strike="noStrike" spc="-1">
                <a:solidFill>
                  <a:srgbClr val="F3F3F3"/>
                </a:solidFill>
                <a:latin typeface="Rajdhani"/>
                <a:ea typeface="Rajdhani"/>
              </a:rPr>
              <a:t>y the end of </a:t>
            </a:r>
            <a:r>
              <a:rPr lang="en-US" sz="2400" b="1" strike="noStrike" spc="-1">
                <a:solidFill>
                  <a:srgbClr val="F3F3F3"/>
                </a:solidFill>
                <a:latin typeface="Rajdhani"/>
                <a:ea typeface="Rajdhani"/>
              </a:rPr>
              <a:t>January</a:t>
            </a:r>
            <a:endParaRPr lang="en-US" sz="2400" b="0" strike="noStrike" spc="-1">
              <a:latin typeface="Arial"/>
            </a:endParaRPr>
          </a:p>
        </p:txBody>
      </p:sp>
      <p:sp>
        <p:nvSpPr>
          <p:cNvPr id="229" name="CustomShape 5"/>
          <p:cNvSpPr/>
          <p:nvPr/>
        </p:nvSpPr>
        <p:spPr>
          <a:xfrm>
            <a:off x="6241866" y="184464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pPr>
            <a:r>
              <a:rPr lang="en-US" sz="1400" b="0" strike="noStrike" spc="-1">
                <a:solidFill>
                  <a:srgbClr val="F3F3F3"/>
                </a:solidFill>
                <a:latin typeface="Fira Sans Condensed Light"/>
                <a:ea typeface="Fira Sans Condensed Light"/>
              </a:rPr>
              <a:t>Potentially add Whole exome in our system based on the information we gathered</a:t>
            </a:r>
            <a:endParaRPr lang="en-US" sz="1400" b="0" strike="noStrike" spc="-1">
              <a:latin typeface="Arial"/>
            </a:endParaRPr>
          </a:p>
        </p:txBody>
      </p:sp>
      <p:sp>
        <p:nvSpPr>
          <p:cNvPr id="230" name="CustomShape 6"/>
          <p:cNvSpPr/>
          <p:nvPr/>
        </p:nvSpPr>
        <p:spPr>
          <a:xfrm>
            <a:off x="3938586" y="309204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00000"/>
              </a:lnSpc>
              <a:tabLst>
                <a:tab pos="0" algn="l"/>
              </a:tabLst>
            </a:pPr>
            <a:r>
              <a:rPr lang="en-US" sz="1400" b="0" strike="noStrike" spc="-1">
                <a:solidFill>
                  <a:srgbClr val="F3F3F3"/>
                </a:solidFill>
                <a:latin typeface="Fira Sans Condensed Light"/>
                <a:ea typeface="Fira Sans Condensed Light"/>
              </a:rPr>
              <a:t>Implement at least 60 % of the web application</a:t>
            </a:r>
            <a:endParaRPr lang="en-US" sz="1400" b="0" strike="noStrike" spc="-1">
              <a:latin typeface="Arial"/>
            </a:endParaRPr>
          </a:p>
        </p:txBody>
      </p:sp>
      <p:sp>
        <p:nvSpPr>
          <p:cNvPr id="231" name="CustomShape 7"/>
          <p:cNvSpPr/>
          <p:nvPr/>
        </p:nvSpPr>
        <p:spPr>
          <a:xfrm>
            <a:off x="6294066" y="396036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00000"/>
              </a:lnSpc>
            </a:pPr>
            <a:r>
              <a:rPr lang="en-US" sz="1400" b="0" strike="noStrike" spc="-1">
                <a:solidFill>
                  <a:srgbClr val="F3F3F3"/>
                </a:solidFill>
                <a:latin typeface="Fira Sans Condensed Light"/>
                <a:ea typeface="Fira Sans Condensed Light"/>
              </a:rPr>
              <a:t>Prove that if is at least a relevance or kinship degree </a:t>
            </a:r>
            <a:endParaRPr lang="en-US" sz="1400" b="0" strike="noStrike" spc="-1">
              <a:latin typeface="Arial"/>
            </a:endParaRPr>
          </a:p>
        </p:txBody>
      </p:sp>
      <p:sp>
        <p:nvSpPr>
          <p:cNvPr id="232" name="CustomShape 8"/>
          <p:cNvSpPr/>
          <p:nvPr/>
        </p:nvSpPr>
        <p:spPr>
          <a:xfrm>
            <a:off x="3917706" y="212832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00000"/>
              </a:lnSpc>
            </a:pPr>
            <a:r>
              <a:rPr lang="en" sz="2400" b="1" strike="noStrike" spc="-1">
                <a:solidFill>
                  <a:srgbClr val="F3F3F3"/>
                </a:solidFill>
                <a:latin typeface="Rajdhani"/>
                <a:ea typeface="Rajdhani"/>
              </a:rPr>
              <a:t>By the end of </a:t>
            </a:r>
            <a:r>
              <a:rPr lang="en-US" sz="2400" b="1" strike="noStrike" spc="-1">
                <a:solidFill>
                  <a:srgbClr val="F3F3F3"/>
                </a:solidFill>
                <a:latin typeface="Rajdhani"/>
                <a:ea typeface="Rajdhani"/>
              </a:rPr>
              <a:t>February</a:t>
            </a:r>
            <a:endParaRPr lang="en-US" sz="2400" b="0" strike="noStrike" spc="-1">
              <a:latin typeface="Arial"/>
            </a:endParaRPr>
          </a:p>
        </p:txBody>
      </p:sp>
      <p:sp>
        <p:nvSpPr>
          <p:cNvPr id="233" name="CustomShape 9"/>
          <p:cNvSpPr/>
          <p:nvPr/>
        </p:nvSpPr>
        <p:spPr>
          <a:xfrm>
            <a:off x="6458586" y="312804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1800" b="1" strike="noStrike" spc="-1">
                <a:solidFill>
                  <a:srgbClr val="F3F3F3"/>
                </a:solidFill>
                <a:latin typeface="Rajdhani"/>
                <a:ea typeface="Rajdhani"/>
              </a:rPr>
              <a:t>B</a:t>
            </a:r>
            <a:r>
              <a:rPr lang="en" sz="1800" b="1" strike="noStrike" spc="-1">
                <a:solidFill>
                  <a:srgbClr val="F3F3F3"/>
                </a:solidFill>
                <a:latin typeface="Rajdhani"/>
                <a:ea typeface="Rajdhani"/>
              </a:rPr>
              <a:t>efore the end of Februrary</a:t>
            </a:r>
            <a:r>
              <a:rPr lang="en" sz="2000" b="1" strike="noStrike" spc="-1">
                <a:solidFill>
                  <a:srgbClr val="F3F3F3"/>
                </a:solidFill>
                <a:latin typeface="Rajdhani"/>
                <a:ea typeface="Rajdhani"/>
              </a:rPr>
              <a:t> </a:t>
            </a:r>
            <a:endParaRPr lang="en-US" sz="2000" b="0" strike="noStrike" spc="-1">
              <a:latin typeface="Arial"/>
            </a:endParaRPr>
          </a:p>
        </p:txBody>
      </p:sp>
      <p:sp>
        <p:nvSpPr>
          <p:cNvPr id="234" name="CustomShape 10"/>
          <p:cNvSpPr/>
          <p:nvPr/>
        </p:nvSpPr>
        <p:spPr>
          <a:xfrm>
            <a:off x="3917706" y="3960360"/>
            <a:ext cx="206316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00000"/>
              </a:lnSpc>
            </a:pPr>
            <a:r>
              <a:rPr lang="en-US" sz="2400" b="1" strike="noStrike" spc="-1">
                <a:solidFill>
                  <a:srgbClr val="F3F3F3"/>
                </a:solidFill>
                <a:latin typeface="Rajdhani"/>
                <a:ea typeface="Rajdhani"/>
              </a:rPr>
              <a:t>Start by the end of February</a:t>
            </a:r>
            <a:endParaRPr lang="en-US" sz="2400" b="0" strike="noStrike" spc="-1">
              <a:latin typeface="Arial"/>
            </a:endParaRPr>
          </a:p>
        </p:txBody>
      </p:sp>
      <p:sp>
        <p:nvSpPr>
          <p:cNvPr id="235" name="CustomShape 11"/>
          <p:cNvSpPr/>
          <p:nvPr/>
        </p:nvSpPr>
        <p:spPr>
          <a:xfrm>
            <a:off x="5991617" y="1467785"/>
            <a:ext cx="31176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236" name="CustomShape 12"/>
          <p:cNvSpPr/>
          <p:nvPr/>
        </p:nvSpPr>
        <p:spPr>
          <a:xfrm>
            <a:off x="6054126" y="2547295"/>
            <a:ext cx="20772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237" name="CustomShape 13"/>
          <p:cNvSpPr/>
          <p:nvPr/>
        </p:nvSpPr>
        <p:spPr>
          <a:xfrm>
            <a:off x="6002106" y="3405240"/>
            <a:ext cx="31176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238" name="CustomShape 14"/>
          <p:cNvSpPr/>
          <p:nvPr/>
        </p:nvSpPr>
        <p:spPr>
          <a:xfrm>
            <a:off x="6010560" y="4272480"/>
            <a:ext cx="31176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
        <p:nvSpPr>
          <p:cNvPr id="239" name="CustomShape 15"/>
          <p:cNvSpPr/>
          <p:nvPr/>
        </p:nvSpPr>
        <p:spPr>
          <a:xfrm>
            <a:off x="4306506" y="297000"/>
            <a:ext cx="159120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r>
              <a:rPr lang="en-US" sz="2400" b="1" strike="noStrike" spc="-1">
                <a:solidFill>
                  <a:srgbClr val="F3F3F3"/>
                </a:solidFill>
                <a:latin typeface="Rajdhani"/>
                <a:ea typeface="Rajdhani"/>
              </a:rPr>
              <a:t>13/1/2022</a:t>
            </a:r>
            <a:endParaRPr lang="en-US" sz="2400" b="0" strike="noStrike" spc="-1">
              <a:latin typeface="Arial"/>
            </a:endParaRPr>
          </a:p>
        </p:txBody>
      </p:sp>
      <p:sp>
        <p:nvSpPr>
          <p:cNvPr id="240" name="CustomShape 16"/>
          <p:cNvSpPr/>
          <p:nvPr/>
        </p:nvSpPr>
        <p:spPr>
          <a:xfrm>
            <a:off x="6241866" y="309600"/>
            <a:ext cx="1650600" cy="6256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gn="r">
              <a:lnSpc>
                <a:spcPct val="100000"/>
              </a:lnSpc>
            </a:pPr>
            <a:r>
              <a:rPr lang="en-US" sz="1400" b="0" strike="noStrike" spc="-1">
                <a:solidFill>
                  <a:srgbClr val="F3F3F3"/>
                </a:solidFill>
                <a:latin typeface="Fira Sans Condensed Light"/>
                <a:ea typeface="Fira Sans Condensed Light"/>
              </a:rPr>
              <a:t>Enhance everything we implemented so far</a:t>
            </a:r>
            <a:endParaRPr lang="en-US" sz="1400" b="0" strike="noStrike" spc="-1">
              <a:latin typeface="Arial"/>
            </a:endParaRPr>
          </a:p>
        </p:txBody>
      </p:sp>
      <p:sp>
        <p:nvSpPr>
          <p:cNvPr id="241" name="CustomShape 17"/>
          <p:cNvSpPr/>
          <p:nvPr/>
        </p:nvSpPr>
        <p:spPr>
          <a:xfrm>
            <a:off x="5992026" y="610200"/>
            <a:ext cx="332640" cy="360"/>
          </a:xfrm>
          <a:custGeom>
            <a:avLst/>
            <a:gdLst/>
            <a:ahLst/>
            <a:cxnLst/>
            <a:rect l="l" t="t" r="r" b="b"/>
            <a:pathLst>
              <a:path w="21600" h="21600">
                <a:moveTo>
                  <a:pt x="0" y="0"/>
                </a:moveTo>
                <a:lnTo>
                  <a:pt x="21600" y="21600"/>
                </a:lnTo>
              </a:path>
            </a:pathLst>
          </a:custGeom>
          <a:noFill/>
          <a:ln w="19080">
            <a:solidFill>
              <a:schemeClr val="lt2"/>
            </a:solidFill>
            <a:round/>
          </a:ln>
        </p:spPr>
        <p:style>
          <a:lnRef idx="0">
            <a:scrgbClr r="0" g="0" b="0"/>
          </a:lnRef>
          <a:fillRef idx="0">
            <a:scrgbClr r="0" g="0" b="0"/>
          </a:fillRef>
          <a:effectRef idx="0">
            <a:scrgbClr r="0" g="0" b="0"/>
          </a:effectRef>
          <a:fontRef idx="minor"/>
        </p:style>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37560" y="547920"/>
            <a:ext cx="519444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Live Demo</a:t>
            </a:r>
            <a:endParaRPr lang="en-US" sz="3200" b="0" strike="noStrike" spc="-1">
              <a:latin typeface="Arial"/>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2502720" y="1108800"/>
            <a:ext cx="4019400" cy="14619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gn="ctr">
              <a:lnSpc>
                <a:spcPct val="100000"/>
              </a:lnSpc>
            </a:pPr>
            <a:r>
              <a:rPr lang="en-US" sz="4800" b="1" strike="noStrike" spc="-1">
                <a:solidFill>
                  <a:srgbClr val="F3F3F3"/>
                </a:solidFill>
                <a:latin typeface="Rajdhani"/>
                <a:ea typeface="Rajdhani"/>
              </a:rPr>
              <a:t>THANK You!</a:t>
            </a:r>
            <a:endParaRPr lang="en-US" sz="4800" b="0" strike="noStrike" spc="-1">
              <a:latin typeface="Arial"/>
            </a:endParaRPr>
          </a:p>
        </p:txBody>
      </p:sp>
      <p:sp>
        <p:nvSpPr>
          <p:cNvPr id="244" name="CustomShape 2"/>
          <p:cNvSpPr/>
          <p:nvPr/>
        </p:nvSpPr>
        <p:spPr>
          <a:xfrm>
            <a:off x="2562120" y="2571840"/>
            <a:ext cx="4019400" cy="1203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 sz="1400" b="0" strike="noStrike" spc="-1">
                <a:solidFill>
                  <a:srgbClr val="F3F3F3"/>
                </a:solidFill>
                <a:latin typeface="Fira Sans Condensed Light"/>
                <a:ea typeface="Fira Sans Condensed Light"/>
              </a:rPr>
              <a:t>Do you have any questions?</a:t>
            </a:r>
            <a:endParaRPr lang="en-US" sz="1400" b="0" strike="noStrike" spc="-1">
              <a:latin typeface="Arial"/>
            </a:endParaRPr>
          </a:p>
          <a:p>
            <a:pPr algn="ctr">
              <a:lnSpc>
                <a:spcPct val="100000"/>
              </a:lnSpc>
              <a:tabLst>
                <a:tab pos="0" algn="l"/>
              </a:tabLst>
            </a:pPr>
            <a:endParaRPr lang="en-US" sz="1400" b="0" strike="noStrike" spc="-1">
              <a:latin typeface="Arial"/>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93" name="CustomShape 1"/>
          <p:cNvSpPr/>
          <p:nvPr/>
        </p:nvSpPr>
        <p:spPr>
          <a:xfrm>
            <a:off x="720000" y="509760"/>
            <a:ext cx="7703280" cy="572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ctr">
              <a:lnSpc>
                <a:spcPct val="100000"/>
              </a:lnSpc>
              <a:tabLst>
                <a:tab pos="0" algn="l"/>
              </a:tabLst>
            </a:pPr>
            <a:r>
              <a:rPr lang="en" sz="3000" b="1" strike="noStrike" spc="-1">
                <a:solidFill>
                  <a:srgbClr val="F3F3F3"/>
                </a:solidFill>
                <a:latin typeface="Rajdhani"/>
                <a:ea typeface="Rajdhani"/>
              </a:rPr>
              <a:t>Agenda</a:t>
            </a:r>
            <a:endParaRPr lang="en-US" sz="3000" b="0" strike="noStrike" spc="-1">
              <a:latin typeface="Arial"/>
            </a:endParaRPr>
          </a:p>
        </p:txBody>
      </p:sp>
      <p:sp>
        <p:nvSpPr>
          <p:cNvPr id="194" name="CustomShape 2"/>
          <p:cNvSpPr/>
          <p:nvPr/>
        </p:nvSpPr>
        <p:spPr>
          <a:xfrm>
            <a:off x="720000" y="1152360"/>
            <a:ext cx="7703280" cy="3605400"/>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29772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Introduction</a:t>
            </a:r>
            <a:endParaRPr lang="en-US" sz="2000" b="0" strike="noStrike" spc="-1" dirty="0">
              <a:latin typeface="Arial"/>
            </a:endParaRPr>
          </a:p>
          <a:p>
            <a:pPr marL="457200" indent="-297720">
              <a:lnSpc>
                <a:spcPct val="100000"/>
              </a:lnSpc>
              <a:buClr>
                <a:srgbClr val="F3F3F3"/>
              </a:buClr>
              <a:buFont typeface="Arial"/>
              <a:buChar char="•"/>
            </a:pPr>
            <a:r>
              <a:rPr lang="en-US" sz="2000" b="0" strike="noStrike" spc="-1" dirty="0">
                <a:solidFill>
                  <a:schemeClr val="bg1"/>
                </a:solidFill>
                <a:latin typeface="Fira Sans Condensed Light" panose="020B0403050000020004" pitchFamily="34" charset="0"/>
              </a:rPr>
              <a:t>System Overview</a:t>
            </a:r>
          </a:p>
          <a:p>
            <a:pPr marL="457200" indent="-29772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Design Patterns</a:t>
            </a:r>
            <a:endParaRPr lang="en-US" sz="2000" b="0" strike="noStrike" spc="-1" dirty="0">
              <a:latin typeface="Arial"/>
            </a:endParaRPr>
          </a:p>
          <a:p>
            <a:pPr marL="457200" indent="-29772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Sequence Diagrams</a:t>
            </a:r>
            <a:endParaRPr lang="en-US" sz="2000" b="0" strike="noStrike" spc="-1" dirty="0">
              <a:latin typeface="Arial"/>
            </a:endParaRPr>
          </a:p>
          <a:p>
            <a:pPr marL="457200" indent="-29772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Use Cases</a:t>
            </a:r>
          </a:p>
          <a:p>
            <a:pPr marL="457200" indent="-297720">
              <a:lnSpc>
                <a:spcPct val="100000"/>
              </a:lnSpc>
              <a:buClr>
                <a:srgbClr val="F3F3F3"/>
              </a:buClr>
              <a:buFont typeface="Arial"/>
              <a:buChar char="•"/>
            </a:pPr>
            <a:r>
              <a:rPr lang="en-US" sz="2000" spc="-1" dirty="0">
                <a:solidFill>
                  <a:schemeClr val="bg1"/>
                </a:solidFill>
                <a:latin typeface="Fira Sans Condensed Light" panose="020B0403050000020004" pitchFamily="34" charset="0"/>
                <a:cs typeface="+mj-cs"/>
              </a:rPr>
              <a:t>Data Design</a:t>
            </a:r>
          </a:p>
          <a:p>
            <a:pPr marL="457200" indent="-297720">
              <a:lnSpc>
                <a:spcPct val="100000"/>
              </a:lnSpc>
              <a:buClr>
                <a:srgbClr val="F3F3F3"/>
              </a:buClr>
              <a:buFont typeface="Arial"/>
              <a:buChar char="•"/>
            </a:pPr>
            <a:r>
              <a:rPr lang="en-US" sz="2000" b="0" strike="noStrike" spc="-1" dirty="0">
                <a:solidFill>
                  <a:schemeClr val="bg1"/>
                </a:solidFill>
                <a:latin typeface="Fira Sans Condensed Light" panose="020B0403050000020004" pitchFamily="34" charset="0"/>
              </a:rPr>
              <a:t>Experimental Result</a:t>
            </a:r>
          </a:p>
          <a:p>
            <a:pPr marL="457200" indent="-297720">
              <a:lnSpc>
                <a:spcPct val="100000"/>
              </a:lnSpc>
              <a:buClr>
                <a:srgbClr val="F3F3F3"/>
              </a:buClr>
              <a:buFont typeface="Arial"/>
              <a:buChar char="•"/>
            </a:pPr>
            <a:r>
              <a:rPr lang="en-US" sz="2000" spc="-1" dirty="0">
                <a:solidFill>
                  <a:schemeClr val="bg1"/>
                </a:solidFill>
                <a:latin typeface="Fira Sans Condensed Light" panose="020B0403050000020004" pitchFamily="34" charset="0"/>
              </a:rPr>
              <a:t>Time Plan</a:t>
            </a:r>
            <a:endParaRPr lang="en-US" sz="2000" b="0" strike="noStrike" spc="-1" dirty="0">
              <a:solidFill>
                <a:schemeClr val="bg1"/>
              </a:solidFill>
              <a:latin typeface="Fira Sans Condensed Light" panose="020B0403050000020004" pitchFamily="34" charset="0"/>
            </a:endParaRPr>
          </a:p>
          <a:p>
            <a:pPr marL="457200" indent="-297720">
              <a:lnSpc>
                <a:spcPct val="100000"/>
              </a:lnSpc>
              <a:buClr>
                <a:srgbClr val="F3F3F3"/>
              </a:buClr>
              <a:buFont typeface="Arial"/>
              <a:buChar char="•"/>
            </a:pPr>
            <a:r>
              <a:rPr lang="en-US" sz="2000" b="0" strike="noStrike" spc="-1" dirty="0">
                <a:solidFill>
                  <a:srgbClr val="F3F3F3"/>
                </a:solidFill>
                <a:latin typeface="Fira Sans Condensed Light"/>
                <a:ea typeface="Fira Sans Condensed Light"/>
              </a:rPr>
              <a:t>Live Demo</a:t>
            </a:r>
            <a:endParaRPr lang="en-US" sz="2000" b="0" strike="noStrike" spc="-1" dirty="0">
              <a:latin typeface="Arial"/>
            </a:endParaRPr>
          </a:p>
          <a:p>
            <a:pPr>
              <a:lnSpc>
                <a:spcPct val="100000"/>
              </a:lnSpc>
              <a:tabLst>
                <a:tab pos="0" algn="l"/>
              </a:tabLst>
            </a:pPr>
            <a:endParaRPr lang="en-US" sz="2000" b="0" strike="noStrike" spc="-1" dirty="0">
              <a:latin typeface="Arial"/>
            </a:endParaRPr>
          </a:p>
          <a:p>
            <a:pPr>
              <a:lnSpc>
                <a:spcPct val="100000"/>
              </a:lnSpc>
              <a:spcBef>
                <a:spcPts val="1599"/>
              </a:spcBef>
              <a:spcAft>
                <a:spcPts val="1599"/>
              </a:spcAft>
              <a:tabLst>
                <a:tab pos="0" algn="l"/>
              </a:tabLst>
            </a:pPr>
            <a:endParaRPr lang="en-US" sz="2000" b="0" strike="noStrike" spc="-1" dirty="0">
              <a:latin typeface="Arial"/>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196" name="CustomShape 2"/>
          <p:cNvSpPr/>
          <p:nvPr/>
        </p:nvSpPr>
        <p:spPr>
          <a:xfrm>
            <a:off x="651240" y="513360"/>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endParaRPr lang="en-US" sz="3200" b="0" strike="noStrike" spc="-1">
              <a:latin typeface="Arial"/>
            </a:endParaRPr>
          </a:p>
        </p:txBody>
      </p:sp>
      <p:pic>
        <p:nvPicPr>
          <p:cNvPr id="197" name="Picture 16"/>
          <p:cNvPicPr/>
          <p:nvPr/>
        </p:nvPicPr>
        <p:blipFill>
          <a:blip r:embed="rId3"/>
          <a:stretch/>
        </p:blipFill>
        <p:spPr>
          <a:xfrm>
            <a:off x="5819040" y="377280"/>
            <a:ext cx="3137400" cy="2313000"/>
          </a:xfrm>
          <a:prstGeom prst="rect">
            <a:avLst/>
          </a:prstGeom>
          <a:ln>
            <a:noFill/>
          </a:ln>
          <a:effectLst>
            <a:softEdge rad="112500"/>
          </a:effectLst>
        </p:spPr>
      </p:pic>
      <p:pic>
        <p:nvPicPr>
          <p:cNvPr id="198" name="Picture 17"/>
          <p:cNvPicPr/>
          <p:nvPr/>
        </p:nvPicPr>
        <p:blipFill>
          <a:blip r:embed="rId4"/>
          <a:stretch/>
        </p:blipFill>
        <p:spPr>
          <a:xfrm>
            <a:off x="5819040" y="2766960"/>
            <a:ext cx="3137400" cy="2278800"/>
          </a:xfrm>
          <a:prstGeom prst="rect">
            <a:avLst/>
          </a:prstGeom>
          <a:ln>
            <a:noFill/>
          </a:ln>
          <a:effectLst>
            <a:softEdge rad="112500"/>
          </a:effectLst>
        </p:spPr>
      </p:pic>
      <p:sp>
        <p:nvSpPr>
          <p:cNvPr id="6" name="CustomShape 2">
            <a:extLst>
              <a:ext uri="{FF2B5EF4-FFF2-40B4-BE49-F238E27FC236}">
                <a16:creationId xmlns:a16="http://schemas.microsoft.com/office/drawing/2014/main" id="{17B6BBC5-BC17-4C99-90A2-8163C93ADCB1}"/>
              </a:ext>
            </a:extLst>
          </p:cNvPr>
          <p:cNvSpPr/>
          <p:nvPr/>
        </p:nvSpPr>
        <p:spPr>
          <a:xfrm>
            <a:off x="219466" y="1225800"/>
            <a:ext cx="5571292" cy="2607556"/>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a:lnSpc>
                <a:spcPct val="100000"/>
              </a:lnSpc>
            </a:pPr>
            <a:br>
              <a:rPr lang="en-US" sz="1400" dirty="0">
                <a:latin typeface="Fira Sans Condensed Light" panose="020B0403050000020004" pitchFamily="34" charset="0"/>
              </a:rPr>
            </a:br>
            <a:r>
              <a:rPr lang="en-US" sz="1400" b="0" strike="noStrike" spc="-1" dirty="0">
                <a:solidFill>
                  <a:srgbClr val="FFFFFF"/>
                </a:solidFill>
                <a:latin typeface="Fira Sans Condensed Light" panose="020B0403050000020004" pitchFamily="34" charset="0"/>
                <a:ea typeface="Arial"/>
              </a:rPr>
              <a:t>DNA</a:t>
            </a:r>
            <a:endParaRPr lang="en-US" sz="1400" b="0" strike="noStrike" spc="-1" dirty="0">
              <a:latin typeface="Fira Sans Condensed Light" panose="020B0403050000020004" pitchFamily="34" charset="0"/>
            </a:endParaRPr>
          </a:p>
          <a:p>
            <a:pPr>
              <a:lnSpc>
                <a:spcPct val="100000"/>
              </a:lnSpc>
            </a:pPr>
            <a:r>
              <a:rPr lang="en-US" sz="1400" b="0" strike="noStrike" spc="-1" dirty="0">
                <a:solidFill>
                  <a:srgbClr val="F3F3F3"/>
                </a:solidFill>
                <a:latin typeface="Fira Sans Condensed Light" panose="020B0403050000020004" pitchFamily="34" charset="0"/>
                <a:ea typeface="Arial"/>
              </a:rPr>
              <a:t>DNA molecules allow this information to be passed from one generation to the next. </a:t>
            </a:r>
            <a:endParaRPr lang="en-US" sz="1400" b="0" strike="noStrike" spc="-1" dirty="0">
              <a:latin typeface="Fira Sans Condensed Light" panose="020B0403050000020004" pitchFamily="34" charset="0"/>
            </a:endParaRPr>
          </a:p>
          <a:p>
            <a:pPr>
              <a:lnSpc>
                <a:spcPct val="100000"/>
              </a:lnSpc>
            </a:pPr>
            <a:endParaRPr lang="en-US" sz="1400" b="0" strike="noStrike" spc="-1" dirty="0">
              <a:latin typeface="Fira Sans Condensed Light" panose="020B0403050000020004" pitchFamily="34" charset="0"/>
            </a:endParaRPr>
          </a:p>
          <a:p>
            <a:pPr>
              <a:lnSpc>
                <a:spcPct val="100000"/>
              </a:lnSpc>
            </a:pPr>
            <a:endParaRPr lang="en-US" sz="1400" b="0" strike="noStrike" spc="-1" dirty="0">
              <a:latin typeface="Fira Sans Condensed Light" panose="020B0403050000020004" pitchFamily="34" charset="0"/>
            </a:endParaRPr>
          </a:p>
          <a:p>
            <a:pPr>
              <a:lnSpc>
                <a:spcPct val="100000"/>
              </a:lnSpc>
            </a:pPr>
            <a:endParaRPr lang="en-US" sz="1400" b="0" strike="noStrike" spc="-1" dirty="0">
              <a:latin typeface="Fira Sans Condensed Light" panose="020B0403050000020004" pitchFamily="34" charset="0"/>
            </a:endParaRPr>
          </a:p>
          <a:p>
            <a:pPr>
              <a:lnSpc>
                <a:spcPct val="100000"/>
              </a:lnSpc>
            </a:pPr>
            <a:r>
              <a:rPr lang="en-US" sz="1400" b="0" strike="noStrike" spc="-1" dirty="0">
                <a:solidFill>
                  <a:srgbClr val="FFFFFF"/>
                </a:solidFill>
                <a:latin typeface="Fira Sans Condensed Light" panose="020B0403050000020004" pitchFamily="34" charset="0"/>
                <a:ea typeface="Arial"/>
              </a:rPr>
              <a:t>Genes →Genes are passed from parents to offspring and contain the information needed to specify traits(qualities). Genes contains a subset of the DNA and this subset is (A, T, C, G).  </a:t>
            </a:r>
            <a:endParaRPr lang="en-US" sz="1400" b="0" strike="noStrike" spc="-1" dirty="0">
              <a:latin typeface="Fira Sans Condensed Light" panose="020B0403050000020004" pitchFamily="34" charset="0"/>
            </a:endParaRPr>
          </a:p>
          <a:p>
            <a:pPr>
              <a:lnSpc>
                <a:spcPct val="100000"/>
              </a:lnSpc>
            </a:pPr>
            <a:endParaRPr lang="en-US" sz="1400" b="0" strike="noStrike" spc="-1" dirty="0">
              <a:latin typeface="Fira Sans Condensed Light" panose="020B0403050000020004" pitchFamily="34" charset="0"/>
            </a:endParaRPr>
          </a:p>
          <a:p>
            <a:pPr>
              <a:lnSpc>
                <a:spcPct val="100000"/>
              </a:lnSpc>
            </a:pPr>
            <a:endParaRPr lang="en-US" sz="1400" b="0" strike="noStrike" spc="-1" dirty="0">
              <a:latin typeface="Fira Sans Condensed Light" panose="020B0403050000020004" pitchFamily="34" charset="0"/>
            </a:endParaRPr>
          </a:p>
          <a:p>
            <a:pPr>
              <a:lnSpc>
                <a:spcPct val="100000"/>
              </a:lnSpc>
            </a:pPr>
            <a:endParaRPr lang="en-US" sz="1400" b="0" strike="noStrike" spc="-1" dirty="0">
              <a:latin typeface="Fira Sans Condensed Light" panose="020B0403050000020004" pitchFamily="34" charset="0"/>
            </a:endParaRPr>
          </a:p>
          <a:p>
            <a:pPr>
              <a:lnSpc>
                <a:spcPct val="100000"/>
              </a:lnSpc>
            </a:pPr>
            <a:endParaRPr lang="en-US" sz="1400" b="0" strike="noStrike" spc="-1" dirty="0">
              <a:latin typeface="Fira Sans Condensed Light" panose="020B0403050000020004" pitchFamily="34"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665280" y="395640"/>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a:t>
            </a:r>
            <a:r>
              <a:rPr lang="en-US" sz="3200" b="1" strike="noStrike" spc="-1">
                <a:solidFill>
                  <a:srgbClr val="F3F3F3"/>
                </a:solidFill>
                <a:latin typeface="Fira Sans Condensed Light"/>
                <a:ea typeface="Fira Sans Condensed Light"/>
              </a:rPr>
              <a:t> </a:t>
            </a:r>
            <a:r>
              <a:rPr lang="en-US" sz="3200" b="1" strike="noStrike" spc="-1">
                <a:solidFill>
                  <a:srgbClr val="F3F3F3"/>
                </a:solidFill>
                <a:latin typeface="Rajdhani"/>
                <a:ea typeface="Fira Sans Condensed Light"/>
              </a:rPr>
              <a:t>(cont.)</a:t>
            </a:r>
            <a:endParaRPr lang="en-US" sz="3200" b="0" strike="noStrike" spc="-1">
              <a:latin typeface="Arial"/>
            </a:endParaRPr>
          </a:p>
        </p:txBody>
      </p:sp>
      <p:pic>
        <p:nvPicPr>
          <p:cNvPr id="201" name="Picture 19"/>
          <p:cNvPicPr/>
          <p:nvPr/>
        </p:nvPicPr>
        <p:blipFill>
          <a:blip r:embed="rId2"/>
          <a:stretch/>
        </p:blipFill>
        <p:spPr>
          <a:xfrm>
            <a:off x="5423400" y="755640"/>
            <a:ext cx="2950920" cy="3478680"/>
          </a:xfrm>
          <a:prstGeom prst="rect">
            <a:avLst/>
          </a:prstGeom>
          <a:ln>
            <a:noFill/>
          </a:ln>
        </p:spPr>
      </p:pic>
      <p:sp>
        <p:nvSpPr>
          <p:cNvPr id="7" name="CustomShape 2">
            <a:extLst>
              <a:ext uri="{FF2B5EF4-FFF2-40B4-BE49-F238E27FC236}">
                <a16:creationId xmlns:a16="http://schemas.microsoft.com/office/drawing/2014/main" id="{D4C26924-CC50-4881-BE7E-FD19CA096926}"/>
              </a:ext>
            </a:extLst>
          </p:cNvPr>
          <p:cNvSpPr/>
          <p:nvPr/>
        </p:nvSpPr>
        <p:spPr>
          <a:xfrm>
            <a:off x="368149" y="1362188"/>
            <a:ext cx="4701939" cy="2607556"/>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a:lnSpc>
                <a:spcPct val="100000"/>
              </a:lnSpc>
              <a:tabLst>
                <a:tab pos="0" algn="l"/>
              </a:tabLst>
            </a:pPr>
            <a:r>
              <a:rPr lang="en-US" sz="1400" b="0" strike="noStrike" spc="-1" dirty="0">
                <a:solidFill>
                  <a:srgbClr val="F3F3F3"/>
                </a:solidFill>
                <a:latin typeface="Fira Sans Condensed Light"/>
                <a:ea typeface="Fira Sans Condensed Light"/>
              </a:rPr>
              <a:t>Whole genome </a:t>
            </a:r>
            <a:endParaRPr lang="en-US" sz="1400" b="0" strike="noStrike" spc="-1" dirty="0">
              <a:latin typeface="Arial"/>
            </a:endParaRPr>
          </a:p>
          <a:p>
            <a:pPr>
              <a:lnSpc>
                <a:spcPct val="100000"/>
              </a:lnSpc>
              <a:tabLst>
                <a:tab pos="0" algn="l"/>
              </a:tabLst>
            </a:pPr>
            <a:r>
              <a:rPr lang="en-US" sz="1400" b="0" strike="noStrike" spc="-1" dirty="0">
                <a:solidFill>
                  <a:srgbClr val="F3F3F3"/>
                </a:solidFill>
                <a:latin typeface="Fira Sans Condensed Light"/>
                <a:ea typeface="Fira Sans Condensed Light"/>
              </a:rPr>
              <a:t>It is the whole DNA sequence that a human have in their system.</a:t>
            </a:r>
            <a:endParaRPr lang="en-US" sz="1400" b="0" strike="noStrike" spc="-1" dirty="0">
              <a:latin typeface="Arial"/>
            </a:endParaRPr>
          </a:p>
          <a:p>
            <a:pPr>
              <a:lnSpc>
                <a:spcPct val="100000"/>
              </a:lnSpc>
              <a:tabLst>
                <a:tab pos="0" algn="l"/>
              </a:tabLst>
            </a:pPr>
            <a:endParaRPr lang="en-US" sz="1400" b="0" strike="noStrike" spc="-1" dirty="0">
              <a:latin typeface="Arial"/>
            </a:endParaRPr>
          </a:p>
          <a:p>
            <a:pPr>
              <a:lnSpc>
                <a:spcPct val="100000"/>
              </a:lnSpc>
              <a:tabLst>
                <a:tab pos="0" algn="l"/>
              </a:tabLst>
            </a:pPr>
            <a:r>
              <a:rPr lang="en-US" sz="1400" b="0" strike="noStrike" spc="-1" dirty="0">
                <a:solidFill>
                  <a:srgbClr val="F3F3F3"/>
                </a:solidFill>
                <a:latin typeface="Fira Sans Condensed Light"/>
                <a:ea typeface="Fira Sans Condensed Light"/>
              </a:rPr>
              <a:t>Whole exome</a:t>
            </a:r>
            <a:endParaRPr lang="en-US" sz="1400" b="0" strike="noStrike" spc="-1" dirty="0">
              <a:latin typeface="Arial"/>
            </a:endParaRPr>
          </a:p>
          <a:p>
            <a:pPr>
              <a:lnSpc>
                <a:spcPct val="100000"/>
              </a:lnSpc>
              <a:tabLst>
                <a:tab pos="0" algn="l"/>
              </a:tabLst>
            </a:pPr>
            <a:r>
              <a:rPr lang="en-US" sz="1400" b="0" strike="noStrike" spc="-1" dirty="0">
                <a:solidFill>
                  <a:srgbClr val="F3F3F3"/>
                </a:solidFill>
                <a:latin typeface="Fira Sans Condensed Light"/>
                <a:ea typeface="Fira Sans Condensed Light"/>
              </a:rPr>
              <a:t>It is a part of the whole genome and makes up to 1.5% of it and it may reveal information about family relationships (ex: paternity test) </a:t>
            </a:r>
            <a:endParaRPr lang="en-US" sz="1400" b="0" strike="noStrike" spc="-1" dirty="0">
              <a:latin typeface="Arial"/>
            </a:endParaRPr>
          </a:p>
          <a:p>
            <a:pPr>
              <a:lnSpc>
                <a:spcPct val="100000"/>
              </a:lnSpc>
              <a:tabLst>
                <a:tab pos="0" algn="l"/>
              </a:tabLst>
            </a:pPr>
            <a:endParaRPr lang="en-US" sz="1400" b="0" strike="noStrike" spc="-1" dirty="0">
              <a:latin typeface="Arial"/>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637560" y="547920"/>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Introduction (cont.)</a:t>
            </a:r>
            <a:endParaRPr lang="en-US" sz="3200" b="0" strike="noStrike" spc="-1">
              <a:latin typeface="Arial"/>
            </a:endParaRPr>
          </a:p>
        </p:txBody>
      </p:sp>
      <p:graphicFrame>
        <p:nvGraphicFramePr>
          <p:cNvPr id="204" name="Table 3"/>
          <p:cNvGraphicFramePr/>
          <p:nvPr/>
        </p:nvGraphicFramePr>
        <p:xfrm>
          <a:off x="637560" y="4249440"/>
          <a:ext cx="7544160" cy="741600"/>
        </p:xfrm>
        <a:graphic>
          <a:graphicData uri="http://schemas.openxmlformats.org/drawingml/2006/table">
            <a:tbl>
              <a:tblPr/>
              <a:tblGrid>
                <a:gridCol w="1257120">
                  <a:extLst>
                    <a:ext uri="{9D8B030D-6E8A-4147-A177-3AD203B41FA5}">
                      <a16:colId xmlns:a16="http://schemas.microsoft.com/office/drawing/2014/main" val="20000"/>
                    </a:ext>
                  </a:extLst>
                </a:gridCol>
                <a:gridCol w="1257120">
                  <a:extLst>
                    <a:ext uri="{9D8B030D-6E8A-4147-A177-3AD203B41FA5}">
                      <a16:colId xmlns:a16="http://schemas.microsoft.com/office/drawing/2014/main" val="20001"/>
                    </a:ext>
                  </a:extLst>
                </a:gridCol>
                <a:gridCol w="1257120">
                  <a:extLst>
                    <a:ext uri="{9D8B030D-6E8A-4147-A177-3AD203B41FA5}">
                      <a16:colId xmlns:a16="http://schemas.microsoft.com/office/drawing/2014/main" val="20002"/>
                    </a:ext>
                  </a:extLst>
                </a:gridCol>
                <a:gridCol w="1257120">
                  <a:extLst>
                    <a:ext uri="{9D8B030D-6E8A-4147-A177-3AD203B41FA5}">
                      <a16:colId xmlns:a16="http://schemas.microsoft.com/office/drawing/2014/main" val="20003"/>
                    </a:ext>
                  </a:extLst>
                </a:gridCol>
                <a:gridCol w="1257120">
                  <a:extLst>
                    <a:ext uri="{9D8B030D-6E8A-4147-A177-3AD203B41FA5}">
                      <a16:colId xmlns:a16="http://schemas.microsoft.com/office/drawing/2014/main" val="20004"/>
                    </a:ext>
                  </a:extLst>
                </a:gridCol>
                <a:gridCol w="1258560">
                  <a:extLst>
                    <a:ext uri="{9D8B030D-6E8A-4147-A177-3AD203B41FA5}">
                      <a16:colId xmlns:a16="http://schemas.microsoft.com/office/drawing/2014/main" val="20005"/>
                    </a:ext>
                  </a:extLst>
                </a:gridCol>
              </a:tblGrid>
              <a:tr h="370800">
                <a:tc>
                  <a:txBody>
                    <a:bodyPr/>
                    <a:lstStyle/>
                    <a:p>
                      <a:pPr>
                        <a:lnSpc>
                          <a:spcPct val="100000"/>
                        </a:lnSpc>
                      </a:pPr>
                      <a:r>
                        <a:rPr lang="en-US" sz="1400" b="1" strike="noStrike" spc="-1">
                          <a:solidFill>
                            <a:srgbClr val="00C3B1"/>
                          </a:solidFill>
                          <a:latin typeface="Arial"/>
                          <a:ea typeface="Arial"/>
                        </a:rPr>
                        <a:t>RsNumber</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a:ea typeface="Arial"/>
                        </a:rPr>
                        <a:t>Father</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a:ea typeface="Arial"/>
                        </a:rPr>
                        <a:t>Mother</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a:ea typeface="Arial"/>
                        </a:rPr>
                        <a:t>Child1</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a:ea typeface="Arial"/>
                        </a:rPr>
                        <a:t>Child2</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tc>
                  <a:txBody>
                    <a:bodyPr/>
                    <a:lstStyle/>
                    <a:p>
                      <a:pPr>
                        <a:lnSpc>
                          <a:spcPct val="100000"/>
                        </a:lnSpc>
                      </a:pPr>
                      <a:r>
                        <a:rPr lang="en-US" sz="1400" b="1" strike="noStrike" spc="-1">
                          <a:solidFill>
                            <a:srgbClr val="00C3B1"/>
                          </a:solidFill>
                          <a:latin typeface="Arial"/>
                          <a:ea typeface="Arial"/>
                        </a:rPr>
                        <a:t>Child3</a:t>
                      </a:r>
                      <a:endParaRPr lang="en-US" sz="1400" b="0" strike="noStrike" spc="-1">
                        <a:latin typeface="Arial"/>
                      </a:endParaRPr>
                    </a:p>
                  </a:txBody>
                  <a:tcPr>
                    <a:lnL w="9360">
                      <a:solidFill>
                        <a:srgbClr val="0A333C"/>
                      </a:solidFill>
                    </a:lnL>
                    <a:lnR w="9360">
                      <a:solidFill>
                        <a:srgbClr val="0A333C"/>
                      </a:solidFill>
                    </a:lnR>
                    <a:lnT w="9360">
                      <a:solidFill>
                        <a:srgbClr val="0A333C"/>
                      </a:solidFill>
                    </a:lnT>
                    <a:lnB w="25200">
                      <a:solidFill>
                        <a:srgbClr val="00C3B1"/>
                      </a:solidFill>
                    </a:lnB>
                    <a:solidFill>
                      <a:srgbClr val="0C343D"/>
                    </a:solidFill>
                  </a:tcPr>
                </a:tc>
                <a:extLst>
                  <a:ext uri="{0D108BD9-81ED-4DB2-BD59-A6C34878D82A}">
                    <a16:rowId xmlns:a16="http://schemas.microsoft.com/office/drawing/2014/main" val="10000"/>
                  </a:ext>
                </a:extLst>
              </a:tr>
              <a:tr h="370800">
                <a:tc>
                  <a:txBody>
                    <a:bodyPr/>
                    <a:lstStyle/>
                    <a:p>
                      <a:pPr>
                        <a:lnSpc>
                          <a:spcPct val="100000"/>
                        </a:lnSpc>
                      </a:pPr>
                      <a:r>
                        <a:rPr lang="en-US" sz="1400" b="0" strike="noStrike" spc="-1">
                          <a:solidFill>
                            <a:srgbClr val="0C343D"/>
                          </a:solidFill>
                          <a:latin typeface="Arial"/>
                          <a:ea typeface="Arial"/>
                        </a:rPr>
                        <a:t>rs3131972</a:t>
                      </a:r>
                      <a:endParaRPr lang="en-US" sz="1400" b="0" strike="noStrike" spc="-1">
                        <a:latin typeface="Arial"/>
                      </a:endParaRPr>
                    </a:p>
                  </a:txBody>
                  <a:tcPr>
                    <a:lnL w="9360">
                      <a:solidFill>
                        <a:srgbClr val="0A333C"/>
                      </a:solidFill>
                    </a:lnL>
                    <a:lnR w="9360">
                      <a:solidFill>
                        <a:srgbClr val="0A333C"/>
                      </a:solidFill>
                    </a:lnR>
                    <a:lnT w="25200" cap="flat" cmpd="sng" algn="ctr">
                      <a:solidFill>
                        <a:srgbClr val="00C3B1"/>
                      </a:solidFill>
                      <a:prstDash val="solid"/>
                      <a:round/>
                      <a:headEnd type="none" w="med" len="med"/>
                      <a:tailEnd type="none" w="med" len="med"/>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a:ea typeface="Arial"/>
                        </a:rPr>
                        <a:t>AG</a:t>
                      </a:r>
                      <a:endParaRPr lang="en-US" sz="1400" b="0" strike="noStrike" spc="-1">
                        <a:latin typeface="Arial"/>
                      </a:endParaRPr>
                    </a:p>
                  </a:txBody>
                  <a:tcPr>
                    <a:lnL w="9360">
                      <a:solidFill>
                        <a:srgbClr val="0A333C"/>
                      </a:solidFill>
                    </a:lnL>
                    <a:lnR w="9360">
                      <a:solidFill>
                        <a:srgbClr val="0A333C"/>
                      </a:solidFill>
                    </a:lnR>
                    <a:lnT w="25200" cap="flat" cmpd="sng" algn="ctr">
                      <a:solidFill>
                        <a:srgbClr val="00C3B1"/>
                      </a:solidFill>
                      <a:prstDash val="solid"/>
                      <a:round/>
                      <a:headEnd type="none" w="med" len="med"/>
                      <a:tailEnd type="none" w="med" len="med"/>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a:ea typeface="Arial"/>
                        </a:rPr>
                        <a:t>GG</a:t>
                      </a:r>
                      <a:endParaRPr lang="en-US" sz="1400" b="0" strike="noStrike" spc="-1">
                        <a:latin typeface="Arial"/>
                      </a:endParaRPr>
                    </a:p>
                  </a:txBody>
                  <a:tcPr>
                    <a:lnL w="9360">
                      <a:solidFill>
                        <a:srgbClr val="0A333C"/>
                      </a:solidFill>
                    </a:lnL>
                    <a:lnR w="9360">
                      <a:solidFill>
                        <a:srgbClr val="0A333C"/>
                      </a:solidFill>
                    </a:lnR>
                    <a:lnT w="25200" cap="flat" cmpd="sng" algn="ctr">
                      <a:solidFill>
                        <a:srgbClr val="00C3B1"/>
                      </a:solidFill>
                      <a:prstDash val="solid"/>
                      <a:round/>
                      <a:headEnd type="none" w="med" len="med"/>
                      <a:tailEnd type="none" w="med" len="med"/>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a:ea typeface="Arial"/>
                        </a:rPr>
                        <a:t>AG</a:t>
                      </a:r>
                      <a:endParaRPr lang="en-US" sz="1400" b="0" strike="noStrike" spc="-1">
                        <a:latin typeface="Arial"/>
                      </a:endParaRPr>
                    </a:p>
                  </a:txBody>
                  <a:tcPr>
                    <a:lnL w="9360">
                      <a:solidFill>
                        <a:srgbClr val="0A333C"/>
                      </a:solidFill>
                    </a:lnL>
                    <a:lnR w="9360">
                      <a:solidFill>
                        <a:srgbClr val="0A333C"/>
                      </a:solidFill>
                    </a:lnR>
                    <a:lnT w="25200" cap="flat" cmpd="sng" algn="ctr">
                      <a:solidFill>
                        <a:srgbClr val="00C3B1"/>
                      </a:solidFill>
                      <a:prstDash val="solid"/>
                      <a:round/>
                      <a:headEnd type="none" w="med" len="med"/>
                      <a:tailEnd type="none" w="med" len="med"/>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a:ea typeface="Arial"/>
                        </a:rPr>
                        <a:t>GG</a:t>
                      </a:r>
                      <a:endParaRPr lang="en-US" sz="1400" b="0" strike="noStrike" spc="-1">
                        <a:latin typeface="Arial"/>
                      </a:endParaRPr>
                    </a:p>
                  </a:txBody>
                  <a:tcPr>
                    <a:lnL w="9360">
                      <a:solidFill>
                        <a:srgbClr val="0A333C"/>
                      </a:solidFill>
                    </a:lnL>
                    <a:lnR w="9360">
                      <a:solidFill>
                        <a:srgbClr val="0A333C"/>
                      </a:solidFill>
                    </a:lnR>
                    <a:lnT w="25200" cap="flat" cmpd="sng" algn="ctr">
                      <a:solidFill>
                        <a:srgbClr val="00C3B1"/>
                      </a:solidFill>
                      <a:prstDash val="solid"/>
                      <a:round/>
                      <a:headEnd type="none" w="med" len="med"/>
                      <a:tailEnd type="none" w="med" len="med"/>
                    </a:lnT>
                    <a:lnB w="9360">
                      <a:solidFill>
                        <a:srgbClr val="0A333C"/>
                      </a:solidFill>
                    </a:lnB>
                    <a:solidFill>
                      <a:srgbClr val="809298"/>
                    </a:solidFill>
                  </a:tcPr>
                </a:tc>
                <a:tc>
                  <a:txBody>
                    <a:bodyPr/>
                    <a:lstStyle/>
                    <a:p>
                      <a:pPr>
                        <a:lnSpc>
                          <a:spcPct val="100000"/>
                        </a:lnSpc>
                      </a:pPr>
                      <a:r>
                        <a:rPr lang="en-US" sz="1400" b="0" strike="noStrike" spc="-1">
                          <a:solidFill>
                            <a:srgbClr val="0C343D"/>
                          </a:solidFill>
                          <a:latin typeface="Arial"/>
                          <a:ea typeface="Arial"/>
                        </a:rPr>
                        <a:t>GG</a:t>
                      </a:r>
                      <a:endParaRPr lang="en-US" sz="1400" b="0" strike="noStrike" spc="-1">
                        <a:latin typeface="Arial"/>
                      </a:endParaRPr>
                    </a:p>
                  </a:txBody>
                  <a:tcPr>
                    <a:lnL w="9360">
                      <a:solidFill>
                        <a:srgbClr val="0A333C"/>
                      </a:solidFill>
                    </a:lnL>
                    <a:lnR w="9360">
                      <a:solidFill>
                        <a:srgbClr val="0A333C"/>
                      </a:solidFill>
                    </a:lnR>
                    <a:lnT w="25200" cap="flat" cmpd="sng" algn="ctr">
                      <a:solidFill>
                        <a:srgbClr val="00C3B1"/>
                      </a:solidFill>
                      <a:prstDash val="solid"/>
                      <a:round/>
                      <a:headEnd type="none" w="med" len="med"/>
                      <a:tailEnd type="none" w="med" len="med"/>
                    </a:lnT>
                    <a:lnB w="9360">
                      <a:solidFill>
                        <a:srgbClr val="0A333C"/>
                      </a:solidFill>
                    </a:lnB>
                    <a:solidFill>
                      <a:srgbClr val="809298"/>
                    </a:solidFill>
                  </a:tcPr>
                </a:tc>
                <a:extLst>
                  <a:ext uri="{0D108BD9-81ED-4DB2-BD59-A6C34878D82A}">
                    <a16:rowId xmlns:a16="http://schemas.microsoft.com/office/drawing/2014/main" val="10001"/>
                  </a:ext>
                </a:extLst>
              </a:tr>
            </a:tbl>
          </a:graphicData>
        </a:graphic>
      </p:graphicFrame>
      <p:sp>
        <p:nvSpPr>
          <p:cNvPr id="205" name="CustomShape 4"/>
          <p:cNvSpPr/>
          <p:nvPr/>
        </p:nvSpPr>
        <p:spPr>
          <a:xfrm>
            <a:off x="6105960" y="353160"/>
            <a:ext cx="2226960" cy="2022120"/>
          </a:xfrm>
          <a:prstGeom prst="roundRect">
            <a:avLst>
              <a:gd name="adj" fmla="val 16667"/>
            </a:avLst>
          </a:prstGeom>
          <a:blipFill rotWithShape="0">
            <a:blip r:embed="rId2"/>
            <a:stretch>
              <a:fillRect/>
            </a:stretch>
          </a:blipFill>
          <a:ln>
            <a:noFill/>
          </a:ln>
          <a:effectLst>
            <a:outerShdw blurRad="76200" dist="38073" dir="7800819"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style>
          <a:lnRef idx="0">
            <a:scrgbClr r="0" g="0" b="0"/>
          </a:lnRef>
          <a:fillRef idx="0">
            <a:scrgbClr r="0" g="0" b="0"/>
          </a:fillRef>
          <a:effectRef idx="0">
            <a:scrgbClr r="0" g="0" b="0"/>
          </a:effectRef>
          <a:fontRef idx="minor"/>
        </p:style>
      </p:sp>
      <p:sp>
        <p:nvSpPr>
          <p:cNvPr id="6" name="CustomShape 2">
            <a:extLst>
              <a:ext uri="{FF2B5EF4-FFF2-40B4-BE49-F238E27FC236}">
                <a16:creationId xmlns:a16="http://schemas.microsoft.com/office/drawing/2014/main" id="{DD98723F-5F91-4E09-B052-018EDEB9F8BE}"/>
              </a:ext>
            </a:extLst>
          </p:cNvPr>
          <p:cNvSpPr/>
          <p:nvPr/>
        </p:nvSpPr>
        <p:spPr>
          <a:xfrm>
            <a:off x="637560" y="1502862"/>
            <a:ext cx="4701939" cy="1554978"/>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304200">
              <a:lnSpc>
                <a:spcPct val="100000"/>
              </a:lnSpc>
              <a:tabLst>
                <a:tab pos="0" algn="l"/>
              </a:tabLst>
            </a:pPr>
            <a:r>
              <a:rPr lang="en-US" sz="1400" b="0" strike="noStrike" spc="-1" dirty="0">
                <a:solidFill>
                  <a:srgbClr val="F3F3F3"/>
                </a:solidFill>
                <a:latin typeface="Fira Sans Condensed Light"/>
                <a:ea typeface="Fira Sans Condensed Light"/>
              </a:rPr>
              <a:t>What is an rsNumebr?</a:t>
            </a:r>
            <a:endParaRPr lang="en-US" sz="1400" b="0" strike="noStrike" spc="-1" dirty="0">
              <a:latin typeface="Arial"/>
            </a:endParaRPr>
          </a:p>
          <a:p>
            <a:pPr marL="457200" indent="-304200">
              <a:lnSpc>
                <a:spcPct val="100000"/>
              </a:lnSpc>
              <a:tabLst>
                <a:tab pos="0" algn="l"/>
              </a:tabLst>
            </a:pPr>
            <a:endParaRPr lang="en-US" sz="1400" b="0" strike="noStrike" spc="-1" dirty="0">
              <a:latin typeface="Arial"/>
            </a:endParaRPr>
          </a:p>
          <a:p>
            <a:pPr marL="457200" indent="-304200">
              <a:lnSpc>
                <a:spcPct val="100000"/>
              </a:lnSpc>
              <a:tabLst>
                <a:tab pos="0" algn="l"/>
              </a:tabLst>
            </a:pPr>
            <a:r>
              <a:rPr lang="en-US" sz="1400" b="0" strike="noStrike" spc="-1" dirty="0">
                <a:solidFill>
                  <a:srgbClr val="F3F3F3"/>
                </a:solidFill>
                <a:latin typeface="Fira Sans Condensed Light"/>
                <a:ea typeface="Fira Sans Condensed Light"/>
              </a:rPr>
              <a:t>It is a reference number to the gene we have that consists of two alleles (one from the father and the other from the mother).</a:t>
            </a:r>
            <a:endParaRPr lang="en-US" sz="1400" b="0" strike="noStrike" spc="-1" dirty="0">
              <a:latin typeface="Arial"/>
            </a:endParaRPr>
          </a:p>
        </p:txBody>
      </p:sp>
      <p:sp>
        <p:nvSpPr>
          <p:cNvPr id="8" name="TextBox 7">
            <a:extLst>
              <a:ext uri="{FF2B5EF4-FFF2-40B4-BE49-F238E27FC236}">
                <a16:creationId xmlns:a16="http://schemas.microsoft.com/office/drawing/2014/main" id="{48073DA6-EE2C-44DF-852C-2BCA4B44411D}"/>
              </a:ext>
            </a:extLst>
          </p:cNvPr>
          <p:cNvSpPr txBox="1"/>
          <p:nvPr/>
        </p:nvSpPr>
        <p:spPr>
          <a:xfrm>
            <a:off x="398160" y="3629050"/>
            <a:ext cx="746699" cy="369332"/>
          </a:xfrm>
          <a:prstGeom prst="rect">
            <a:avLst/>
          </a:prstGeom>
          <a:noFill/>
        </p:spPr>
        <p:txBody>
          <a:bodyPr wrap="square">
            <a:spAutoFit/>
          </a:bodyPr>
          <a:lstStyle/>
          <a:p>
            <a:pPr marL="457200" indent="-304200">
              <a:lnSpc>
                <a:spcPct val="100000"/>
              </a:lnSpc>
              <a:tabLst>
                <a:tab pos="0" algn="l"/>
              </a:tabLst>
            </a:pPr>
            <a:r>
              <a:rPr lang="en-US" sz="1800" b="0" strike="noStrike" spc="-1" dirty="0">
                <a:solidFill>
                  <a:srgbClr val="F3F3F3"/>
                </a:solidFill>
                <a:latin typeface="Fira Sans Condensed Light"/>
                <a:ea typeface="Fira Sans Condensed Light"/>
              </a:rPr>
              <a:t>EX: </a:t>
            </a:r>
            <a:endParaRPr lang="en-US" sz="1800" b="0" strike="noStrike" spc="-1" dirty="0">
              <a:latin typeface="Arial"/>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206" name="CustomShape 1"/>
          <p:cNvSpPr/>
          <p:nvPr/>
        </p:nvSpPr>
        <p:spPr>
          <a:xfrm>
            <a:off x="637560" y="403920"/>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Problem Statement</a:t>
            </a:r>
            <a:endParaRPr lang="en-US" sz="3200" b="0" strike="noStrike" spc="-1">
              <a:latin typeface="Arial"/>
            </a:endParaRPr>
          </a:p>
        </p:txBody>
      </p:sp>
      <p:pic>
        <p:nvPicPr>
          <p:cNvPr id="208" name="Picture 3"/>
          <p:cNvPicPr/>
          <p:nvPr/>
        </p:nvPicPr>
        <p:blipFill>
          <a:blip r:embed="rId3">
            <a:lum bright="70000" contrast="-70000"/>
          </a:blip>
          <a:stretch/>
        </p:blipFill>
        <p:spPr>
          <a:xfrm>
            <a:off x="5902200" y="271800"/>
            <a:ext cx="2439360" cy="2439360"/>
          </a:xfrm>
          <a:prstGeom prst="rect">
            <a:avLst/>
          </a:prstGeom>
          <a:ln>
            <a:noFill/>
          </a:ln>
        </p:spPr>
      </p:pic>
      <p:sp>
        <p:nvSpPr>
          <p:cNvPr id="5" name="CustomShape 2">
            <a:extLst>
              <a:ext uri="{FF2B5EF4-FFF2-40B4-BE49-F238E27FC236}">
                <a16:creationId xmlns:a16="http://schemas.microsoft.com/office/drawing/2014/main" id="{C38DCE2D-6872-4085-A22F-A6A37267F21E}"/>
              </a:ext>
            </a:extLst>
          </p:cNvPr>
          <p:cNvSpPr/>
          <p:nvPr/>
        </p:nvSpPr>
        <p:spPr>
          <a:xfrm>
            <a:off x="637560" y="1268894"/>
            <a:ext cx="4564560" cy="3072647"/>
          </a:xfrm>
          <a:prstGeom prst="rect">
            <a:avLst/>
          </a:prstGeom>
          <a:solidFill>
            <a:srgbClr val="0C343D">
              <a:alpha val="57000"/>
            </a:srgbClr>
          </a:solidFill>
          <a:ln>
            <a:noFill/>
          </a:ln>
        </p:spPr>
        <p:style>
          <a:lnRef idx="0">
            <a:scrgbClr r="0" g="0" b="0"/>
          </a:lnRef>
          <a:fillRef idx="0">
            <a:scrgbClr r="0" g="0" b="0"/>
          </a:fillRef>
          <a:effectRef idx="0">
            <a:scrgbClr r="0" g="0" b="0"/>
          </a:effectRef>
          <a:fontRef idx="minor"/>
        </p:style>
        <p:txBody>
          <a:bodyPr lIns="234000" tIns="234000" rIns="234000" bIns="91440">
            <a:noAutofit/>
          </a:bodyPr>
          <a:lstStyle/>
          <a:p>
            <a:pPr marL="457200" indent="-304200">
              <a:lnSpc>
                <a:spcPct val="100000"/>
              </a:lnSpc>
              <a:buClr>
                <a:srgbClr val="F3F3F3"/>
              </a:buClr>
              <a:buFont typeface="Arial"/>
              <a:buChar char="•"/>
            </a:pPr>
            <a:r>
              <a:rPr lang="en-US" sz="1400" b="0" strike="noStrike" spc="-1" dirty="0">
                <a:solidFill>
                  <a:srgbClr val="F3F3F3"/>
                </a:solidFill>
                <a:latin typeface="Fira Sans Condensed Light"/>
                <a:ea typeface="Fira Sans Condensed Light"/>
              </a:rPr>
              <a:t>Some parents suffer from the process of paternity testing when they are being sued for child custody.</a:t>
            </a:r>
            <a:br>
              <a:rPr lang="en-US" sz="1400" b="0" strike="noStrike" spc="-1" dirty="0">
                <a:solidFill>
                  <a:srgbClr val="F3F3F3"/>
                </a:solidFill>
                <a:latin typeface="Fira Sans Condensed Light"/>
                <a:ea typeface="Fira Sans Condensed Light"/>
              </a:rPr>
            </a:br>
            <a:endParaRPr lang="en-US" sz="1400" b="0" strike="noStrike" spc="-1" dirty="0">
              <a:latin typeface="Arial"/>
            </a:endParaRPr>
          </a:p>
          <a:p>
            <a:pPr marL="457200" indent="-304200">
              <a:lnSpc>
                <a:spcPct val="100000"/>
              </a:lnSpc>
              <a:buClr>
                <a:srgbClr val="F3F3F3"/>
              </a:buClr>
              <a:buFont typeface="Arial"/>
              <a:buChar char="•"/>
            </a:pPr>
            <a:r>
              <a:rPr lang="en-US" sz="1400" b="0" strike="noStrike" spc="-1" dirty="0">
                <a:solidFill>
                  <a:srgbClr val="F3F3F3"/>
                </a:solidFill>
                <a:latin typeface="Fira Sans Condensed Light"/>
                <a:ea typeface="Fira Sans Condensed Light"/>
              </a:rPr>
              <a:t>A lot of time when a crime happens, some DNA would be left at the crime scene and would take some time to be processed and eventually lead us to the one who committed that crime.</a:t>
            </a:r>
            <a:br>
              <a:rPr lang="en-US" sz="1400" b="0" strike="noStrike" spc="-1" dirty="0">
                <a:solidFill>
                  <a:srgbClr val="F3F3F3"/>
                </a:solidFill>
                <a:latin typeface="Fira Sans Condensed Light"/>
                <a:ea typeface="Fira Sans Condensed Light"/>
              </a:rPr>
            </a:br>
            <a:endParaRPr lang="en-US" sz="1400" b="0" strike="noStrike" spc="-1" dirty="0">
              <a:latin typeface="Arial"/>
            </a:endParaRPr>
          </a:p>
          <a:p>
            <a:pPr marL="457200" indent="-304200">
              <a:lnSpc>
                <a:spcPct val="100000"/>
              </a:lnSpc>
              <a:buClr>
                <a:srgbClr val="F3F3F3"/>
              </a:buClr>
              <a:buFont typeface="Arial"/>
              <a:buChar char="•"/>
            </a:pPr>
            <a:r>
              <a:rPr lang="en-US" sz="1400" b="0" strike="noStrike" spc="-1" dirty="0">
                <a:solidFill>
                  <a:srgbClr val="F3F3F3"/>
                </a:solidFill>
                <a:latin typeface="Fira Sans Condensed Light"/>
                <a:ea typeface="Fira Sans Condensed Light"/>
              </a:rPr>
              <a:t>Why can’t we have a system that could potentially prove this in less time and be accessible to everyone.</a:t>
            </a:r>
            <a:endParaRPr lang="en-US" sz="1400" b="0" strike="noStrike" spc="-1" dirty="0">
              <a:latin typeface="Arial"/>
            </a:endParaRPr>
          </a:p>
          <a:p>
            <a:pPr>
              <a:lnSpc>
                <a:spcPct val="100000"/>
              </a:lnSpc>
              <a:tabLst>
                <a:tab pos="0" algn="l"/>
              </a:tabLst>
            </a:pPr>
            <a:endParaRPr lang="en-US" sz="1400" b="0" strike="noStrike" spc="-1" dirty="0">
              <a:latin typeface="Arial"/>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637560" y="331920"/>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a:solidFill>
                  <a:srgbClr val="F3F3F3"/>
                </a:solidFill>
                <a:latin typeface="Rajdhani"/>
                <a:ea typeface="Fira Sans Condensed Light"/>
              </a:rPr>
              <a:t>Our Objectives</a:t>
            </a:r>
            <a:endParaRPr lang="en-US" sz="3200" b="0" strike="noStrike" spc="-1">
              <a:latin typeface="Arial"/>
            </a:endParaRPr>
          </a:p>
        </p:txBody>
      </p:sp>
      <p:sp>
        <p:nvSpPr>
          <p:cNvPr id="210" name="CustomShape 2"/>
          <p:cNvSpPr/>
          <p:nvPr/>
        </p:nvSpPr>
        <p:spPr>
          <a:xfrm>
            <a:off x="637560" y="1427760"/>
            <a:ext cx="5263560" cy="2859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marL="457200" indent="-456480">
              <a:lnSpc>
                <a:spcPct val="100000"/>
              </a:lnSpc>
              <a:buClr>
                <a:srgbClr val="F3F3F3"/>
              </a:buClr>
              <a:buFont typeface="Arial"/>
              <a:buAutoNum type="arabicPeriod"/>
            </a:pPr>
            <a:r>
              <a:rPr lang="en-US" sz="1800" b="0" strike="noStrike" spc="-1" dirty="0">
                <a:solidFill>
                  <a:srgbClr val="F3F3F3"/>
                </a:solidFill>
                <a:latin typeface="Fira Sans Condensed Light"/>
                <a:ea typeface="Fira Sans Condensed Light"/>
              </a:rPr>
              <a:t>Make an automated system to accurately prove parentage of someone by their </a:t>
            </a:r>
            <a:r>
              <a:rPr lang="en-US" sz="1800" b="0" strike="noStrike" spc="-1" dirty="0" err="1">
                <a:solidFill>
                  <a:srgbClr val="F3F3F3"/>
                </a:solidFill>
                <a:latin typeface="Fira Sans Condensed Light"/>
                <a:ea typeface="Fira Sans Condensed Light"/>
              </a:rPr>
              <a:t>rsNumbers</a:t>
            </a:r>
            <a:r>
              <a:rPr lang="en-US" sz="1800" b="0" strike="noStrike" spc="-1" dirty="0">
                <a:solidFill>
                  <a:srgbClr val="F3F3F3"/>
                </a:solidFill>
                <a:latin typeface="Fira Sans Condensed Light"/>
                <a:ea typeface="Fira Sans Condensed Light"/>
              </a:rPr>
              <a:t> and their genotypes.</a:t>
            </a:r>
            <a:endParaRPr lang="en-US" sz="1800" b="0" strike="noStrike" spc="-1" dirty="0">
              <a:latin typeface="Arial"/>
            </a:endParaRPr>
          </a:p>
          <a:p>
            <a:pPr marL="457200" indent="-456480">
              <a:lnSpc>
                <a:spcPct val="100000"/>
              </a:lnSpc>
              <a:buClr>
                <a:srgbClr val="F3F3F3"/>
              </a:buClr>
              <a:buFont typeface="Arial"/>
              <a:buAutoNum type="arabicPeriod"/>
            </a:pPr>
            <a:r>
              <a:rPr lang="en-US" sz="1800" b="0" strike="noStrike" spc="-1" dirty="0">
                <a:solidFill>
                  <a:srgbClr val="F3F3F3"/>
                </a:solidFill>
                <a:latin typeface="Fira Sans Condensed Light"/>
                <a:ea typeface="Fira Sans Condensed Light"/>
              </a:rPr>
              <a:t>Add another part to enter the user’s whole genome .</a:t>
            </a:r>
            <a:endParaRPr lang="en-US" sz="1800" b="0" strike="noStrike" spc="-1" dirty="0">
              <a:latin typeface="Arial"/>
            </a:endParaRPr>
          </a:p>
          <a:p>
            <a:pPr marL="457200" indent="-456480">
              <a:lnSpc>
                <a:spcPct val="100000"/>
              </a:lnSpc>
              <a:buClr>
                <a:srgbClr val="F3F3F3"/>
              </a:buClr>
              <a:buFont typeface="Arial"/>
              <a:buAutoNum type="arabicPeriod"/>
            </a:pPr>
            <a:r>
              <a:rPr lang="en-US" sz="1800" b="0" strike="noStrike" spc="-1" dirty="0">
                <a:solidFill>
                  <a:srgbClr val="F3F3F3"/>
                </a:solidFill>
                <a:latin typeface="Fira Sans Condensed Light"/>
                <a:ea typeface="Fira Sans Condensed Light"/>
              </a:rPr>
              <a:t>We aim to have the application accessible by everyone by an online </a:t>
            </a:r>
            <a:r>
              <a:rPr lang="en-US" spc="-1" dirty="0">
                <a:solidFill>
                  <a:srgbClr val="F3F3F3"/>
                </a:solidFill>
                <a:latin typeface="Fira Sans Condensed Light"/>
                <a:ea typeface="Fira Sans Condensed Light"/>
              </a:rPr>
              <a:t>Mobile</a:t>
            </a:r>
            <a:r>
              <a:rPr lang="en-US" sz="1800" b="0" strike="noStrike" spc="-1" dirty="0">
                <a:solidFill>
                  <a:srgbClr val="F3F3F3"/>
                </a:solidFill>
                <a:latin typeface="Fira Sans Condensed Light"/>
                <a:ea typeface="Fira Sans Condensed Light"/>
              </a:rPr>
              <a:t> application.</a:t>
            </a:r>
            <a:endParaRPr lang="en-US" sz="1800" b="0" strike="noStrike" spc="-1" dirty="0">
              <a:latin typeface="Arial"/>
            </a:endParaRPr>
          </a:p>
          <a:p>
            <a:pPr marL="457200" indent="-456480">
              <a:lnSpc>
                <a:spcPct val="100000"/>
              </a:lnSpc>
              <a:buClr>
                <a:srgbClr val="F3F3F3"/>
              </a:buClr>
              <a:buFont typeface="Arial"/>
              <a:buAutoNum type="arabicPeriod"/>
            </a:pPr>
            <a:r>
              <a:rPr lang="en-US" sz="1800" b="0" strike="noStrike" spc="-1" dirty="0">
                <a:solidFill>
                  <a:srgbClr val="F3F3F3"/>
                </a:solidFill>
                <a:latin typeface="Fira Sans Condensed Light"/>
                <a:ea typeface="Fira Sans Condensed Light"/>
              </a:rPr>
              <a:t>We aim that the user can see which alleles contributed to being wrong that led to prove wrong parentage.</a:t>
            </a:r>
            <a:endParaRPr lang="en-US" sz="1800" b="0" strike="noStrike" spc="-1" dirty="0">
              <a:latin typeface="Arial"/>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637559" y="423229"/>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3200" b="1" strike="noStrike" spc="-1" dirty="0">
                <a:solidFill>
                  <a:srgbClr val="F3F3F3"/>
                </a:solidFill>
                <a:latin typeface="Rajdhani"/>
                <a:ea typeface="Fira Sans Condensed Light"/>
              </a:rPr>
              <a:t>System overview</a:t>
            </a:r>
            <a:endParaRPr lang="en-US" sz="3200" b="0" strike="noStrike" spc="-1" dirty="0">
              <a:latin typeface="Aria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8799" y="1058989"/>
            <a:ext cx="8003921" cy="3861955"/>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339480" y="669240"/>
            <a:ext cx="4093200" cy="6357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tabLst>
                <a:tab pos="0" algn="l"/>
              </a:tabLst>
            </a:pPr>
            <a:r>
              <a:rPr lang="en-US" sz="2000" b="1" strike="noStrike" spc="-1" dirty="0">
                <a:solidFill>
                  <a:srgbClr val="F3F3F3"/>
                </a:solidFill>
                <a:latin typeface="Rajdhani"/>
                <a:ea typeface="Fira Sans Condensed Light"/>
              </a:rPr>
              <a:t>Use Case Diagram:</a:t>
            </a:r>
            <a:endParaRPr lang="en-US" sz="2000" b="0" strike="noStrike" spc="-1" dirty="0">
              <a:latin typeface="Arial"/>
            </a:endParaRPr>
          </a:p>
        </p:txBody>
      </p:sp>
      <p:sp>
        <p:nvSpPr>
          <p:cNvPr id="214" name="CustomShape 2"/>
          <p:cNvSpPr/>
          <p:nvPr/>
        </p:nvSpPr>
        <p:spPr>
          <a:xfrm>
            <a:off x="0" y="1676880"/>
            <a:ext cx="4771800" cy="28594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marL="457200" indent="-304200">
              <a:lnSpc>
                <a:spcPct val="100000"/>
              </a:lnSpc>
              <a:buClr>
                <a:srgbClr val="F3F3F3"/>
              </a:buClr>
              <a:buFont typeface="Arial"/>
              <a:buChar char="•"/>
            </a:pPr>
            <a:r>
              <a:rPr lang="en-US" sz="1800" b="0" strike="noStrike" spc="-1" dirty="0">
                <a:solidFill>
                  <a:srgbClr val="F3F3F3"/>
                </a:solidFill>
                <a:latin typeface="Fira Sans Condensed Light"/>
                <a:ea typeface="Fira Sans Condensed Light"/>
              </a:rPr>
              <a:t>The system can accept files from the user containing their genotypes.</a:t>
            </a:r>
            <a:endParaRPr lang="en-US" sz="1800" b="0" strike="noStrike" spc="-1" dirty="0">
              <a:latin typeface="Arial"/>
            </a:endParaRPr>
          </a:p>
          <a:p>
            <a:pPr marL="457200" indent="-304200">
              <a:lnSpc>
                <a:spcPct val="100000"/>
              </a:lnSpc>
              <a:buClr>
                <a:srgbClr val="F3F3F3"/>
              </a:buClr>
              <a:buFont typeface="Arial"/>
              <a:buChar char="•"/>
            </a:pPr>
            <a:r>
              <a:rPr lang="en-US" sz="1800" b="0" strike="noStrike" spc="-1" dirty="0">
                <a:solidFill>
                  <a:srgbClr val="F3F3F3"/>
                </a:solidFill>
                <a:latin typeface="Fira Sans Condensed Light"/>
                <a:ea typeface="Fira Sans Condensed Light"/>
              </a:rPr>
              <a:t>The system can save the user’s data (genotypes) (results)</a:t>
            </a:r>
            <a:endParaRPr lang="en-US" sz="1800" b="0" strike="noStrike" spc="-1" dirty="0">
              <a:latin typeface="Arial"/>
            </a:endParaRPr>
          </a:p>
          <a:p>
            <a:pPr marL="457200" indent="-304200">
              <a:lnSpc>
                <a:spcPct val="100000"/>
              </a:lnSpc>
              <a:buClr>
                <a:srgbClr val="F3F3F3"/>
              </a:buClr>
              <a:buFont typeface="Arial"/>
              <a:buChar char="•"/>
            </a:pPr>
            <a:r>
              <a:rPr lang="en-US" sz="1800" b="0" strike="noStrike" spc="-1" dirty="0">
                <a:solidFill>
                  <a:srgbClr val="F3F3F3"/>
                </a:solidFill>
                <a:latin typeface="Fira Sans Condensed Light"/>
                <a:ea typeface="Fira Sans Condensed Light"/>
              </a:rPr>
              <a:t>The user can input their genotypes and get a report showing which genotypes contribute to the paternity test.</a:t>
            </a:r>
            <a:endParaRPr lang="en-US" sz="1800" b="0" strike="noStrike" spc="-1" dirty="0">
              <a:latin typeface="Arial"/>
            </a:endParaRPr>
          </a:p>
          <a:p>
            <a:pPr marL="457200" indent="-304200">
              <a:lnSpc>
                <a:spcPct val="100000"/>
              </a:lnSpc>
              <a:buClr>
                <a:srgbClr val="F3F3F3"/>
              </a:buClr>
              <a:buFont typeface="Arial"/>
              <a:buChar char="•"/>
            </a:pPr>
            <a:r>
              <a:rPr lang="en-US" sz="1800" b="0" strike="noStrike" spc="-1" dirty="0">
                <a:solidFill>
                  <a:srgbClr val="F3F3F3"/>
                </a:solidFill>
                <a:latin typeface="Fira Sans Condensed Light"/>
                <a:ea typeface="Fira Sans Condensed Light"/>
              </a:rPr>
              <a:t>The user can see which alleles are different if it was proven wrong. </a:t>
            </a:r>
          </a:p>
          <a:p>
            <a:pPr marL="457200" indent="-304200">
              <a:lnSpc>
                <a:spcPct val="100000"/>
              </a:lnSpc>
              <a:buClr>
                <a:srgbClr val="F3F3F3"/>
              </a:buClr>
              <a:buFont typeface="Arial"/>
              <a:buChar char="•"/>
            </a:pPr>
            <a:r>
              <a:rPr lang="en-US" spc="-1" dirty="0">
                <a:solidFill>
                  <a:srgbClr val="F3F3F3"/>
                </a:solidFill>
                <a:latin typeface="Fira Sans Condensed Light"/>
              </a:rPr>
              <a:t>Rewrite this part</a:t>
            </a:r>
            <a:endParaRPr lang="en-US" sz="1800" b="0" strike="noStrike" spc="-1" dirty="0">
              <a:latin typeface="Aria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9763" y="526473"/>
            <a:ext cx="4260175" cy="4419600"/>
          </a:xfrm>
          <a:prstGeom prst="rect">
            <a:avLst/>
          </a:prstGeom>
        </p:spPr>
      </p:pic>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TotalTime>
  <Words>751</Words>
  <Application>Microsoft Office PowerPoint</Application>
  <PresentationFormat>On-screen Show (16:9)</PresentationFormat>
  <Paragraphs>86</Paragraphs>
  <Slides>16</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16</vt:i4>
      </vt:variant>
    </vt:vector>
  </HeadingPairs>
  <TitlesOfParts>
    <vt:vector size="28" baseType="lpstr">
      <vt:lpstr>Advent Pro Light</vt:lpstr>
      <vt:lpstr>Anton</vt:lpstr>
      <vt:lpstr>Arial</vt:lpstr>
      <vt:lpstr>Fira Sans Condensed Light</vt:lpstr>
      <vt:lpstr>Rajdhani</vt:lpstr>
      <vt:lpstr>Symbol</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Diagrams: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Paternity testing using genetics</dc:title>
  <dc:subject/>
  <dc:creator/>
  <dc:description/>
  <cp:lastModifiedBy>kareem ehab</cp:lastModifiedBy>
  <cp:revision>24</cp:revision>
  <dcterms:modified xsi:type="dcterms:W3CDTF">2022-03-08T21:03:18Z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5</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16</vt:i4>
  </property>
</Properties>
</file>