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88825"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415C00-77F2-4CC2-9F65-464226C63C93}">
  <a:tblStyle styleId="{C5415C00-77F2-4CC2-9F65-464226C63C9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534988" y="754063"/>
            <a:ext cx="6702425"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0:notes"/>
          <p:cNvSpPr>
            <a:spLocks noGrp="1" noRot="1" noChangeAspect="1"/>
          </p:cNvSpPr>
          <p:nvPr>
            <p:ph type="sldImg" idx="2"/>
          </p:nvPr>
        </p:nvSpPr>
        <p:spPr>
          <a:xfrm>
            <a:off x="534988" y="754063"/>
            <a:ext cx="6702425"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1:notes"/>
          <p:cNvSpPr>
            <a:spLocks noGrp="1" noRot="1" noChangeAspect="1"/>
          </p:cNvSpPr>
          <p:nvPr>
            <p:ph type="sldImg" idx="2"/>
          </p:nvPr>
        </p:nvSpPr>
        <p:spPr>
          <a:xfrm>
            <a:off x="534988" y="754063"/>
            <a:ext cx="6702425"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2:notes"/>
          <p:cNvSpPr>
            <a:spLocks noGrp="1" noRot="1" noChangeAspect="1"/>
          </p:cNvSpPr>
          <p:nvPr>
            <p:ph type="sldImg" idx="2"/>
          </p:nvPr>
        </p:nvSpPr>
        <p:spPr>
          <a:xfrm>
            <a:off x="534988" y="754063"/>
            <a:ext cx="6702425"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3:notes"/>
          <p:cNvSpPr>
            <a:spLocks noGrp="1" noRot="1" noChangeAspect="1"/>
          </p:cNvSpPr>
          <p:nvPr>
            <p:ph type="sldImg" idx="2"/>
          </p:nvPr>
        </p:nvSpPr>
        <p:spPr>
          <a:xfrm>
            <a:off x="534988" y="754063"/>
            <a:ext cx="6702425"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4: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4:notes"/>
          <p:cNvSpPr>
            <a:spLocks noGrp="1" noRot="1" noChangeAspect="1"/>
          </p:cNvSpPr>
          <p:nvPr>
            <p:ph type="sldImg" idx="2"/>
          </p:nvPr>
        </p:nvSpPr>
        <p:spPr>
          <a:xfrm>
            <a:off x="534988" y="754063"/>
            <a:ext cx="6702425"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534988" y="754063"/>
            <a:ext cx="6702425"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6: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6:notes"/>
          <p:cNvSpPr>
            <a:spLocks noGrp="1" noRot="1" noChangeAspect="1"/>
          </p:cNvSpPr>
          <p:nvPr>
            <p:ph type="sldImg" idx="2"/>
          </p:nvPr>
        </p:nvSpPr>
        <p:spPr>
          <a:xfrm>
            <a:off x="534988" y="754063"/>
            <a:ext cx="6702425"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7: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7:notes"/>
          <p:cNvSpPr>
            <a:spLocks noGrp="1" noRot="1" noChangeAspect="1"/>
          </p:cNvSpPr>
          <p:nvPr>
            <p:ph type="sldImg" idx="2"/>
          </p:nvPr>
        </p:nvSpPr>
        <p:spPr>
          <a:xfrm>
            <a:off x="534988" y="754063"/>
            <a:ext cx="6702425"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8: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8:notes"/>
          <p:cNvSpPr>
            <a:spLocks noGrp="1" noRot="1" noChangeAspect="1"/>
          </p:cNvSpPr>
          <p:nvPr>
            <p:ph type="sldImg" idx="2"/>
          </p:nvPr>
        </p:nvSpPr>
        <p:spPr>
          <a:xfrm>
            <a:off x="534988" y="754063"/>
            <a:ext cx="6702425"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2:notes"/>
          <p:cNvSpPr>
            <a:spLocks noGrp="1" noRot="1" noChangeAspect="1"/>
          </p:cNvSpPr>
          <p:nvPr>
            <p:ph type="sldImg" idx="2"/>
          </p:nvPr>
        </p:nvSpPr>
        <p:spPr>
          <a:xfrm>
            <a:off x="534988" y="754063"/>
            <a:ext cx="6702425"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534988" y="754063"/>
            <a:ext cx="6702425"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534988" y="754063"/>
            <a:ext cx="6702425"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534988" y="754063"/>
            <a:ext cx="6702425"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534988" y="754063"/>
            <a:ext cx="6702425"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534988" y="754063"/>
            <a:ext cx="6702425"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9:notes"/>
          <p:cNvSpPr>
            <a:spLocks noGrp="1" noRot="1" noChangeAspect="1"/>
          </p:cNvSpPr>
          <p:nvPr>
            <p:ph type="sldImg" idx="2"/>
          </p:nvPr>
        </p:nvSpPr>
        <p:spPr>
          <a:xfrm>
            <a:off x="534988" y="754063"/>
            <a:ext cx="6702425"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
        <p:cNvGrpSpPr/>
        <p:nvPr/>
      </p:nvGrpSpPr>
      <p:grpSpPr>
        <a:xfrm>
          <a:off x="0" y="0"/>
          <a:ext cx="0" cy="0"/>
          <a:chOff x="0" y="0"/>
          <a:chExt cx="0" cy="0"/>
        </a:xfrm>
      </p:grpSpPr>
      <p:sp>
        <p:nvSpPr>
          <p:cNvPr id="11" name="Google Shape;11;p2"/>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609120" y="273600"/>
            <a:ext cx="1096956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body" idx="1"/>
          </p:nvPr>
        </p:nvSpPr>
        <p:spPr>
          <a:xfrm>
            <a:off x="609120" y="1604520"/>
            <a:ext cx="1096956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1"/>
          <p:cNvSpPr txBox="1">
            <a:spLocks noGrp="1"/>
          </p:cNvSpPr>
          <p:nvPr>
            <p:ph type="body" idx="2"/>
          </p:nvPr>
        </p:nvSpPr>
        <p:spPr>
          <a:xfrm>
            <a:off x="609120" y="3682080"/>
            <a:ext cx="1096956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609120" y="273600"/>
            <a:ext cx="1096956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609120" y="1604520"/>
            <a:ext cx="53528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2"/>
          <p:cNvSpPr txBox="1">
            <a:spLocks noGrp="1"/>
          </p:cNvSpPr>
          <p:nvPr>
            <p:ph type="body" idx="2"/>
          </p:nvPr>
        </p:nvSpPr>
        <p:spPr>
          <a:xfrm>
            <a:off x="6230160" y="1604520"/>
            <a:ext cx="53528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2"/>
          <p:cNvSpPr txBox="1">
            <a:spLocks noGrp="1"/>
          </p:cNvSpPr>
          <p:nvPr>
            <p:ph type="body" idx="3"/>
          </p:nvPr>
        </p:nvSpPr>
        <p:spPr>
          <a:xfrm>
            <a:off x="609120" y="3682080"/>
            <a:ext cx="53528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2"/>
          <p:cNvSpPr txBox="1">
            <a:spLocks noGrp="1"/>
          </p:cNvSpPr>
          <p:nvPr>
            <p:ph type="body" idx="4"/>
          </p:nvPr>
        </p:nvSpPr>
        <p:spPr>
          <a:xfrm>
            <a:off x="6230160" y="3682080"/>
            <a:ext cx="53528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609120" y="273600"/>
            <a:ext cx="1096956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609120" y="1604520"/>
            <a:ext cx="353196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 name="Google Shape;64;p13"/>
          <p:cNvSpPr txBox="1">
            <a:spLocks noGrp="1"/>
          </p:cNvSpPr>
          <p:nvPr>
            <p:ph type="body" idx="2"/>
          </p:nvPr>
        </p:nvSpPr>
        <p:spPr>
          <a:xfrm>
            <a:off x="4318200" y="1604520"/>
            <a:ext cx="353196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3"/>
          <p:cNvSpPr txBox="1">
            <a:spLocks noGrp="1"/>
          </p:cNvSpPr>
          <p:nvPr>
            <p:ph type="body" idx="3"/>
          </p:nvPr>
        </p:nvSpPr>
        <p:spPr>
          <a:xfrm>
            <a:off x="8026920" y="1604520"/>
            <a:ext cx="353196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13"/>
          <p:cNvSpPr txBox="1">
            <a:spLocks noGrp="1"/>
          </p:cNvSpPr>
          <p:nvPr>
            <p:ph type="body" idx="4"/>
          </p:nvPr>
        </p:nvSpPr>
        <p:spPr>
          <a:xfrm>
            <a:off x="609120" y="3682080"/>
            <a:ext cx="353196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13"/>
          <p:cNvSpPr txBox="1">
            <a:spLocks noGrp="1"/>
          </p:cNvSpPr>
          <p:nvPr>
            <p:ph type="body" idx="5"/>
          </p:nvPr>
        </p:nvSpPr>
        <p:spPr>
          <a:xfrm>
            <a:off x="4318200" y="3682080"/>
            <a:ext cx="353196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13"/>
          <p:cNvSpPr txBox="1">
            <a:spLocks noGrp="1"/>
          </p:cNvSpPr>
          <p:nvPr>
            <p:ph type="body" idx="6"/>
          </p:nvPr>
        </p:nvSpPr>
        <p:spPr>
          <a:xfrm>
            <a:off x="8026920" y="3682080"/>
            <a:ext cx="353196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13"/>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609120" y="273600"/>
            <a:ext cx="1096956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
          <p:cNvSpPr txBox="1">
            <a:spLocks noGrp="1"/>
          </p:cNvSpPr>
          <p:nvPr>
            <p:ph type="subTitle" idx="1"/>
          </p:nvPr>
        </p:nvSpPr>
        <p:spPr>
          <a:xfrm>
            <a:off x="609120" y="1604520"/>
            <a:ext cx="1096956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609120" y="273600"/>
            <a:ext cx="1096956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
          <p:cNvSpPr txBox="1">
            <a:spLocks noGrp="1"/>
          </p:cNvSpPr>
          <p:nvPr>
            <p:ph type="body" idx="1"/>
          </p:nvPr>
        </p:nvSpPr>
        <p:spPr>
          <a:xfrm>
            <a:off x="609120" y="1604520"/>
            <a:ext cx="1096956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4"/>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9120" y="273600"/>
            <a:ext cx="1096956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609120" y="1604520"/>
            <a:ext cx="53528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 name="Google Shape;23;p5"/>
          <p:cNvSpPr txBox="1">
            <a:spLocks noGrp="1"/>
          </p:cNvSpPr>
          <p:nvPr>
            <p:ph type="body" idx="2"/>
          </p:nvPr>
        </p:nvSpPr>
        <p:spPr>
          <a:xfrm>
            <a:off x="6230160" y="1604520"/>
            <a:ext cx="53528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5"/>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609120" y="273600"/>
            <a:ext cx="1096956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7"/>
          <p:cNvSpPr txBox="1">
            <a:spLocks noGrp="1"/>
          </p:cNvSpPr>
          <p:nvPr>
            <p:ph type="subTitle" idx="1"/>
          </p:nvPr>
        </p:nvSpPr>
        <p:spPr>
          <a:xfrm>
            <a:off x="609120" y="273600"/>
            <a:ext cx="1096956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609120" y="273600"/>
            <a:ext cx="1096956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body" idx="1"/>
          </p:nvPr>
        </p:nvSpPr>
        <p:spPr>
          <a:xfrm>
            <a:off x="609120" y="1604520"/>
            <a:ext cx="53528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8"/>
          <p:cNvSpPr txBox="1">
            <a:spLocks noGrp="1"/>
          </p:cNvSpPr>
          <p:nvPr>
            <p:ph type="body" idx="2"/>
          </p:nvPr>
        </p:nvSpPr>
        <p:spPr>
          <a:xfrm>
            <a:off x="6230160" y="1604520"/>
            <a:ext cx="53528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8"/>
          <p:cNvSpPr txBox="1">
            <a:spLocks noGrp="1"/>
          </p:cNvSpPr>
          <p:nvPr>
            <p:ph type="body" idx="3"/>
          </p:nvPr>
        </p:nvSpPr>
        <p:spPr>
          <a:xfrm>
            <a:off x="609120" y="3682080"/>
            <a:ext cx="53528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609120" y="273600"/>
            <a:ext cx="1096956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609120" y="1604520"/>
            <a:ext cx="53528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9"/>
          <p:cNvSpPr txBox="1">
            <a:spLocks noGrp="1"/>
          </p:cNvSpPr>
          <p:nvPr>
            <p:ph type="body" idx="2"/>
          </p:nvPr>
        </p:nvSpPr>
        <p:spPr>
          <a:xfrm>
            <a:off x="6230160" y="1604520"/>
            <a:ext cx="53528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9"/>
          <p:cNvSpPr txBox="1">
            <a:spLocks noGrp="1"/>
          </p:cNvSpPr>
          <p:nvPr>
            <p:ph type="body" idx="3"/>
          </p:nvPr>
        </p:nvSpPr>
        <p:spPr>
          <a:xfrm>
            <a:off x="6230160" y="3682080"/>
            <a:ext cx="53528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9"/>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609120" y="273600"/>
            <a:ext cx="1096956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609120" y="1604520"/>
            <a:ext cx="53528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0"/>
          <p:cNvSpPr txBox="1">
            <a:spLocks noGrp="1"/>
          </p:cNvSpPr>
          <p:nvPr>
            <p:ph type="body" idx="2"/>
          </p:nvPr>
        </p:nvSpPr>
        <p:spPr>
          <a:xfrm>
            <a:off x="6230160" y="1604520"/>
            <a:ext cx="53528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0"/>
          <p:cNvSpPr txBox="1">
            <a:spLocks noGrp="1"/>
          </p:cNvSpPr>
          <p:nvPr>
            <p:ph type="body" idx="3"/>
          </p:nvPr>
        </p:nvSpPr>
        <p:spPr>
          <a:xfrm>
            <a:off x="609120" y="3682080"/>
            <a:ext cx="1096956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4">
            <a:alphaModFix/>
          </a:blip>
          <a:srcRect/>
          <a:stretch/>
        </p:blipFill>
        <p:spPr>
          <a:xfrm>
            <a:off x="0" y="0"/>
            <a:ext cx="12188160" cy="6857280"/>
          </a:xfrm>
          <a:prstGeom prst="rect">
            <a:avLst/>
          </a:prstGeom>
          <a:noFill/>
          <a:ln>
            <a:noFill/>
          </a:ln>
        </p:spPr>
      </p:pic>
      <p:sp>
        <p:nvSpPr>
          <p:cNvPr id="7" name="Google Shape;7;p1"/>
          <p:cNvSpPr txBox="1">
            <a:spLocks noGrp="1"/>
          </p:cNvSpPr>
          <p:nvPr>
            <p:ph type="title"/>
          </p:nvPr>
        </p:nvSpPr>
        <p:spPr>
          <a:xfrm>
            <a:off x="609120" y="273600"/>
            <a:ext cx="1096956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body" idx="1"/>
          </p:nvPr>
        </p:nvSpPr>
        <p:spPr>
          <a:xfrm>
            <a:off x="609120" y="1604520"/>
            <a:ext cx="1096956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sldNum" idx="12"/>
          </p:nvPr>
        </p:nvSpPr>
        <p:spPr>
          <a:xfrm>
            <a:off x="11406074" y="6333134"/>
            <a:ext cx="731400" cy="525000"/>
          </a:xfrm>
          <a:prstGeom prst="rect">
            <a:avLst/>
          </a:prstGeom>
          <a:noFill/>
          <a:ln>
            <a:noFill/>
          </a:ln>
        </p:spPr>
        <p:txBody>
          <a:bodyPr spcFirstLastPara="1" wrap="square" lIns="91425" tIns="91425" rIns="91425" bIns="91425" anchor="t" anchorCtr="0">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hyperlink" Target="https://pubmed.ncbi.nlm.nih.gov/33100714/" TargetMode="External"/><Relationship Id="rId3" Type="http://schemas.openxmlformats.org/officeDocument/2006/relationships/hyperlink" Target="https://ieeexplore.ieee.org/abstract/document/7005947" TargetMode="External"/><Relationship Id="rId7" Type="http://schemas.openxmlformats.org/officeDocument/2006/relationships/hyperlink" Target="https://pubmed.ncbi.nlm.nih.gov/27022141/"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www.ncbi.nlm.nih.gov/books/NBK22266/" TargetMode="External"/><Relationship Id="rId5" Type="http://schemas.openxmlformats.org/officeDocument/2006/relationships/hyperlink" Target="https://ieeexplore.ieee.org/abstract/document/9392655" TargetMode="External"/><Relationship Id="rId10" Type="http://schemas.openxmlformats.org/officeDocument/2006/relationships/hyperlink" Target="https://www.ensembl.org/Homo_sapiens/Phenotype/Locations?db=core;ph=75099;r=2:60494405-60495405;v=rs6706648;vdb=variation;vf=184401125" TargetMode="External"/><Relationship Id="rId4" Type="http://schemas.openxmlformats.org/officeDocument/2006/relationships/hyperlink" Target="https://ieeexplore.ieee.org/abstract/document/9325640" TargetMode="External"/><Relationship Id="rId9" Type="http://schemas.openxmlformats.org/officeDocument/2006/relationships/hyperlink" Target="https://www.ncbi.nlm.nih.gov/snp/rs756530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p:nvPr/>
        </p:nvSpPr>
        <p:spPr>
          <a:xfrm>
            <a:off x="2833200" y="274320"/>
            <a:ext cx="6489720" cy="91368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3600" b="0" i="0" u="none" strike="noStrike" cap="none">
                <a:solidFill>
                  <a:srgbClr val="FFFFFF"/>
                </a:solidFill>
                <a:latin typeface="Arial"/>
                <a:ea typeface="Arial"/>
                <a:cs typeface="Arial"/>
                <a:sym typeface="Arial"/>
              </a:rPr>
              <a:t>Genetics</a:t>
            </a:r>
            <a:endParaRPr sz="3600" b="0" i="0" u="none" strike="noStrike" cap="none">
              <a:latin typeface="Arial"/>
              <a:ea typeface="Arial"/>
              <a:cs typeface="Arial"/>
              <a:sym typeface="Arial"/>
            </a:endParaRPr>
          </a:p>
        </p:txBody>
      </p:sp>
      <p:sp>
        <p:nvSpPr>
          <p:cNvPr id="75" name="Google Shape;75;p14"/>
          <p:cNvSpPr/>
          <p:nvPr/>
        </p:nvSpPr>
        <p:spPr>
          <a:xfrm>
            <a:off x="3815280" y="2926080"/>
            <a:ext cx="5325120" cy="135828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262" b="0" i="0" u="none" strike="noStrike" cap="none" dirty="0" err="1">
                <a:solidFill>
                  <a:srgbClr val="FFFFFF"/>
                </a:solidFill>
                <a:latin typeface="Arial"/>
                <a:ea typeface="Arial"/>
                <a:cs typeface="Arial"/>
                <a:sym typeface="Arial"/>
              </a:rPr>
              <a:t>Youssif</a:t>
            </a:r>
            <a:r>
              <a:rPr lang="en-US" sz="2262" b="0" i="0" u="none" strike="noStrike" cap="none" dirty="0">
                <a:solidFill>
                  <a:srgbClr val="FFFFFF"/>
                </a:solidFill>
                <a:latin typeface="Arial"/>
                <a:ea typeface="Arial"/>
                <a:cs typeface="Arial"/>
                <a:sym typeface="Arial"/>
              </a:rPr>
              <a:t> </a:t>
            </a:r>
            <a:r>
              <a:rPr lang="en-US" sz="2262" b="0" i="0" u="none" strike="noStrike" cap="none" dirty="0" err="1">
                <a:solidFill>
                  <a:srgbClr val="FFFFFF"/>
                </a:solidFill>
                <a:latin typeface="Arial"/>
                <a:ea typeface="Arial"/>
                <a:cs typeface="Arial"/>
                <a:sym typeface="Arial"/>
              </a:rPr>
              <a:t>Assem</a:t>
            </a:r>
            <a:br>
              <a:rPr lang="en-US" sz="1566" b="0" i="0" u="none" strike="noStrike" cap="none" dirty="0">
                <a:latin typeface="Arial"/>
                <a:ea typeface="Arial"/>
                <a:cs typeface="Arial"/>
                <a:sym typeface="Arial"/>
              </a:rPr>
            </a:br>
            <a:r>
              <a:rPr lang="en-US" sz="2262" b="0" i="0" u="none" strike="noStrike" cap="none" dirty="0">
                <a:solidFill>
                  <a:srgbClr val="FFFFFF"/>
                </a:solidFill>
                <a:latin typeface="Arial"/>
                <a:ea typeface="Arial"/>
                <a:cs typeface="Arial"/>
                <a:sym typeface="Arial"/>
              </a:rPr>
              <a:t>Mohamed </a:t>
            </a:r>
            <a:r>
              <a:rPr lang="en-US" sz="2262" b="0" i="0" u="none" strike="noStrike" cap="none" dirty="0" err="1">
                <a:solidFill>
                  <a:srgbClr val="FFFFFF"/>
                </a:solidFill>
                <a:latin typeface="Arial"/>
                <a:ea typeface="Arial"/>
                <a:cs typeface="Arial"/>
                <a:sym typeface="Arial"/>
              </a:rPr>
              <a:t>Moataz</a:t>
            </a:r>
            <a:br>
              <a:rPr lang="en-US" sz="1566" b="0" i="0" u="none" strike="noStrike" cap="none" dirty="0">
                <a:latin typeface="Arial"/>
                <a:ea typeface="Arial"/>
                <a:cs typeface="Arial"/>
                <a:sym typeface="Arial"/>
              </a:rPr>
            </a:br>
            <a:r>
              <a:rPr lang="en-US" sz="2262" b="0" i="0" u="none" strike="noStrike" cap="none" dirty="0">
                <a:solidFill>
                  <a:srgbClr val="FFFFFF"/>
                </a:solidFill>
                <a:latin typeface="Arial"/>
                <a:ea typeface="Arial"/>
                <a:cs typeface="Arial"/>
                <a:sym typeface="Arial"/>
              </a:rPr>
              <a:t>Kareem Ehab</a:t>
            </a:r>
            <a:br>
              <a:rPr lang="en-US" sz="1566" b="0" i="0" u="none" strike="noStrike" cap="none" dirty="0">
                <a:latin typeface="Arial"/>
                <a:ea typeface="Arial"/>
                <a:cs typeface="Arial"/>
                <a:sym typeface="Arial"/>
              </a:rPr>
            </a:br>
            <a:r>
              <a:rPr lang="en-US" sz="2262" b="0" i="0" u="none" strike="noStrike" cap="none" dirty="0">
                <a:solidFill>
                  <a:srgbClr val="FFFFFF"/>
                </a:solidFill>
                <a:latin typeface="Arial"/>
                <a:ea typeface="Arial"/>
                <a:cs typeface="Arial"/>
                <a:sym typeface="Arial"/>
              </a:rPr>
              <a:t>Ahmed Gamal</a:t>
            </a:r>
            <a:endParaRPr sz="2262" b="0" i="0" u="none" strike="noStrike" cap="none" dirty="0">
              <a:latin typeface="Arial"/>
              <a:ea typeface="Arial"/>
              <a:cs typeface="Arial"/>
              <a:sym typeface="Arial"/>
            </a:endParaRPr>
          </a:p>
        </p:txBody>
      </p:sp>
      <p:sp>
        <p:nvSpPr>
          <p:cNvPr id="76" name="Google Shape;76;p14"/>
          <p:cNvSpPr txBox="1">
            <a:spLocks noGrp="1"/>
          </p:cNvSpPr>
          <p:nvPr>
            <p:ph type="sldNum" idx="12"/>
          </p:nvPr>
        </p:nvSpPr>
        <p:spPr>
          <a:xfrm>
            <a:off x="11406074" y="6333134"/>
            <a:ext cx="731400" cy="430857"/>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None/>
            </a:pPr>
            <a:fld id="{00000000-1234-1234-1234-123412341234}" type="slidenum">
              <a:rPr lang="en-US" sz="1600" smtClean="0">
                <a:solidFill>
                  <a:schemeClr val="bg1"/>
                </a:solidFill>
              </a:rPr>
              <a:t>1</a:t>
            </a:fld>
            <a:endParaRPr sz="15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p:nvPr/>
        </p:nvSpPr>
        <p:spPr>
          <a:xfrm>
            <a:off x="2924640" y="454320"/>
            <a:ext cx="6306840" cy="8222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800" b="0" i="0" u="none" strike="noStrike" cap="none">
                <a:solidFill>
                  <a:srgbClr val="FFFFFF"/>
                </a:solidFill>
                <a:latin typeface="Arial"/>
                <a:ea typeface="Arial"/>
                <a:cs typeface="Arial"/>
                <a:sym typeface="Arial"/>
              </a:rPr>
              <a:t>Deliverables</a:t>
            </a:r>
            <a:br>
              <a:rPr lang="en-US" sz="1800" b="0" i="0" u="none" strike="noStrike" cap="none">
                <a:latin typeface="Arial"/>
                <a:ea typeface="Arial"/>
                <a:cs typeface="Arial"/>
                <a:sym typeface="Arial"/>
              </a:rPr>
            </a:br>
            <a:endParaRPr sz="2800" b="0" i="0" u="none" strike="noStrike" cap="none">
              <a:latin typeface="Arial"/>
              <a:ea typeface="Arial"/>
              <a:cs typeface="Arial"/>
              <a:sym typeface="Arial"/>
            </a:endParaRPr>
          </a:p>
        </p:txBody>
      </p:sp>
      <p:sp>
        <p:nvSpPr>
          <p:cNvPr id="146" name="Google Shape;146;p23"/>
          <p:cNvSpPr/>
          <p:nvPr/>
        </p:nvSpPr>
        <p:spPr>
          <a:xfrm>
            <a:off x="799920" y="2384280"/>
            <a:ext cx="10538280" cy="3748680"/>
          </a:xfrm>
          <a:prstGeom prst="rect">
            <a:avLst/>
          </a:prstGeom>
          <a:noFill/>
          <a:ln>
            <a:noFill/>
          </a:ln>
        </p:spPr>
        <p:txBody>
          <a:bodyPr spcFirstLastPara="1" wrap="square" lIns="90000" tIns="91425" rIns="90000" bIns="91425" anchor="t" anchorCtr="0">
            <a:noAutofit/>
          </a:bodyPr>
          <a:lstStyle/>
          <a:p>
            <a:pPr marL="457200" marR="0" lvl="0" indent="-340560" algn="l" rtl="0">
              <a:lnSpc>
                <a:spcPct val="100000"/>
              </a:lnSpc>
              <a:spcBef>
                <a:spcPts val="0"/>
              </a:spcBef>
              <a:spcAft>
                <a:spcPts val="0"/>
              </a:spcAft>
              <a:buClr>
                <a:srgbClr val="FFFFFF"/>
              </a:buClr>
              <a:buSzPts val="1800"/>
              <a:buFont typeface="Arial"/>
              <a:buChar char="●"/>
            </a:pPr>
            <a:r>
              <a:rPr lang="en-US" sz="1800" b="0" i="0" u="none" strike="noStrike" cap="none">
                <a:solidFill>
                  <a:srgbClr val="FFFFFF"/>
                </a:solidFill>
                <a:latin typeface="Arial"/>
                <a:ea typeface="Arial"/>
                <a:cs typeface="Arial"/>
                <a:sym typeface="Arial"/>
              </a:rPr>
              <a:t>Collect a useful dataset containing snippets of altered genes OR the entire genome of patients with genetic diseases.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40560" algn="l" rtl="0">
              <a:lnSpc>
                <a:spcPct val="100000"/>
              </a:lnSpc>
              <a:spcBef>
                <a:spcPts val="0"/>
              </a:spcBef>
              <a:spcAft>
                <a:spcPts val="0"/>
              </a:spcAft>
              <a:buClr>
                <a:srgbClr val="FFFFFF"/>
              </a:buClr>
              <a:buSzPts val="1800"/>
              <a:buFont typeface="Arial"/>
              <a:buChar char="●"/>
            </a:pPr>
            <a:r>
              <a:rPr lang="en-US" sz="1800" b="0" i="0" u="none" strike="noStrike" cap="none">
                <a:solidFill>
                  <a:srgbClr val="FFFFFF"/>
                </a:solidFill>
                <a:latin typeface="Arial"/>
                <a:ea typeface="Arial"/>
                <a:cs typeface="Arial"/>
                <a:sym typeface="Arial"/>
              </a:rPr>
              <a:t>Make a system that allows anyone to enter their entire genome or snippets of mutated genes.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40560" algn="l" rtl="0">
              <a:lnSpc>
                <a:spcPct val="100000"/>
              </a:lnSpc>
              <a:spcBef>
                <a:spcPts val="0"/>
              </a:spcBef>
              <a:spcAft>
                <a:spcPts val="0"/>
              </a:spcAft>
              <a:buClr>
                <a:srgbClr val="FFFFFF"/>
              </a:buClr>
              <a:buSzPts val="1800"/>
              <a:buFont typeface="Arial"/>
              <a:buChar char="●"/>
            </a:pPr>
            <a:r>
              <a:rPr lang="en-US" sz="1800" b="0" i="0" u="none" strike="noStrike" cap="none">
                <a:solidFill>
                  <a:srgbClr val="FFFFFF"/>
                </a:solidFill>
                <a:latin typeface="Arial"/>
                <a:ea typeface="Arial"/>
                <a:cs typeface="Arial"/>
                <a:sym typeface="Arial"/>
              </a:rPr>
              <a:t>Create a robust model for predicting genetic illnesses in future generations.</a:t>
            </a:r>
            <a:endParaRPr sz="1800" b="0" i="0" u="none" strike="noStrike" cap="none">
              <a:latin typeface="Arial"/>
              <a:ea typeface="Arial"/>
              <a:cs typeface="Arial"/>
              <a:sym typeface="Arial"/>
            </a:endParaRPr>
          </a:p>
          <a:p>
            <a:pPr marL="45720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0" algn="l" rtl="0">
              <a:lnSpc>
                <a:spcPct val="100000"/>
              </a:lnSpc>
              <a:spcBef>
                <a:spcPts val="0"/>
              </a:spcBef>
              <a:spcAft>
                <a:spcPts val="0"/>
              </a:spcAft>
              <a:buNone/>
            </a:pPr>
            <a:r>
              <a:rPr lang="en-US" sz="1800" b="0" i="0" u="none" strike="noStrike" cap="none">
                <a:solidFill>
                  <a:srgbClr val="FFFFFF"/>
                </a:solidFill>
                <a:latin typeface="Arial"/>
                <a:ea typeface="Arial"/>
                <a:cs typeface="Arial"/>
                <a:sym typeface="Arial"/>
              </a:rPr>
              <a:t> </a:t>
            </a:r>
            <a:endParaRPr sz="1800" b="0" i="0" u="none" strike="noStrike" cap="none">
              <a:latin typeface="Arial"/>
              <a:ea typeface="Arial"/>
              <a:cs typeface="Arial"/>
              <a:sym typeface="Arial"/>
            </a:endParaRPr>
          </a:p>
          <a:p>
            <a:pPr marL="457200" marR="0" lvl="0" indent="-340560" algn="l" rtl="0">
              <a:lnSpc>
                <a:spcPct val="100000"/>
              </a:lnSpc>
              <a:spcBef>
                <a:spcPts val="0"/>
              </a:spcBef>
              <a:spcAft>
                <a:spcPts val="0"/>
              </a:spcAft>
              <a:buClr>
                <a:srgbClr val="FFFFFF"/>
              </a:buClr>
              <a:buSzPts val="1800"/>
              <a:buFont typeface="Arial"/>
              <a:buChar char="●"/>
            </a:pPr>
            <a:r>
              <a:rPr lang="en-US" sz="1800" b="0" i="0" u="none" strike="noStrike" cap="none">
                <a:solidFill>
                  <a:srgbClr val="FFFFFF"/>
                </a:solidFill>
                <a:latin typeface="Arial"/>
                <a:ea typeface="Arial"/>
                <a:cs typeface="Arial"/>
                <a:sym typeface="Arial"/>
              </a:rPr>
              <a:t>Deploy our software in the marketplace.</a:t>
            </a:r>
            <a:endParaRPr sz="1800" b="0" i="0" u="none" strike="noStrike" cap="none">
              <a:latin typeface="Arial"/>
              <a:ea typeface="Arial"/>
              <a:cs typeface="Arial"/>
              <a:sym typeface="Arial"/>
            </a:endParaRPr>
          </a:p>
          <a:p>
            <a:pPr marL="45720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p:txBody>
      </p:sp>
      <p:sp>
        <p:nvSpPr>
          <p:cNvPr id="147" name="Google Shape;147;p23"/>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z="1600">
                <a:solidFill>
                  <a:schemeClr val="bg1"/>
                </a:solidFill>
              </a:rPr>
              <a:t>10</a:t>
            </a:fld>
            <a:endParaRPr sz="1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animEffect transition="in" filter="fade">
                                      <p:cBhvr>
                                        <p:cTn id="7" dur="500"/>
                                        <p:tgtEl>
                                          <p:spTgt spid="1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6">
                                            <p:txEl>
                                              <p:pRg st="1" end="1"/>
                                            </p:txEl>
                                          </p:spTgt>
                                        </p:tgtEl>
                                        <p:attrNameLst>
                                          <p:attrName>style.visibility</p:attrName>
                                        </p:attrNameLst>
                                      </p:cBhvr>
                                      <p:to>
                                        <p:strVal val="visible"/>
                                      </p:to>
                                    </p:set>
                                    <p:animEffect transition="in" filter="fade">
                                      <p:cBhvr>
                                        <p:cTn id="12" dur="500"/>
                                        <p:tgtEl>
                                          <p:spTgt spid="1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6">
                                            <p:txEl>
                                              <p:pRg st="2" end="2"/>
                                            </p:txEl>
                                          </p:spTgt>
                                        </p:tgtEl>
                                        <p:attrNameLst>
                                          <p:attrName>style.visibility</p:attrName>
                                        </p:attrNameLst>
                                      </p:cBhvr>
                                      <p:to>
                                        <p:strVal val="visible"/>
                                      </p:to>
                                    </p:set>
                                    <p:animEffect transition="in" filter="fade">
                                      <p:cBhvr>
                                        <p:cTn id="17" dur="500"/>
                                        <p:tgtEl>
                                          <p:spTgt spid="1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6">
                                            <p:txEl>
                                              <p:pRg st="3" end="3"/>
                                            </p:txEl>
                                          </p:spTgt>
                                        </p:tgtEl>
                                        <p:attrNameLst>
                                          <p:attrName>style.visibility</p:attrName>
                                        </p:attrNameLst>
                                      </p:cBhvr>
                                      <p:to>
                                        <p:strVal val="visible"/>
                                      </p:to>
                                    </p:set>
                                    <p:animEffect transition="in" filter="fade">
                                      <p:cBhvr>
                                        <p:cTn id="22" dur="500"/>
                                        <p:tgtEl>
                                          <p:spTgt spid="1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6">
                                            <p:txEl>
                                              <p:pRg st="4" end="4"/>
                                            </p:txEl>
                                          </p:spTgt>
                                        </p:tgtEl>
                                        <p:attrNameLst>
                                          <p:attrName>style.visibility</p:attrName>
                                        </p:attrNameLst>
                                      </p:cBhvr>
                                      <p:to>
                                        <p:strVal val="visible"/>
                                      </p:to>
                                    </p:set>
                                    <p:animEffect transition="in" filter="fade">
                                      <p:cBhvr>
                                        <p:cTn id="27" dur="500"/>
                                        <p:tgtEl>
                                          <p:spTgt spid="14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6">
                                            <p:txEl>
                                              <p:pRg st="5" end="5"/>
                                            </p:txEl>
                                          </p:spTgt>
                                        </p:tgtEl>
                                        <p:attrNameLst>
                                          <p:attrName>style.visibility</p:attrName>
                                        </p:attrNameLst>
                                      </p:cBhvr>
                                      <p:to>
                                        <p:strVal val="visible"/>
                                      </p:to>
                                    </p:set>
                                    <p:animEffect transition="in" filter="fade">
                                      <p:cBhvr>
                                        <p:cTn id="32" dur="500"/>
                                        <p:tgtEl>
                                          <p:spTgt spid="14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6">
                                            <p:txEl>
                                              <p:pRg st="6" end="6"/>
                                            </p:txEl>
                                          </p:spTgt>
                                        </p:tgtEl>
                                        <p:attrNameLst>
                                          <p:attrName>style.visibility</p:attrName>
                                        </p:attrNameLst>
                                      </p:cBhvr>
                                      <p:to>
                                        <p:strVal val="visible"/>
                                      </p:to>
                                    </p:set>
                                    <p:animEffect transition="in" filter="fade">
                                      <p:cBhvr>
                                        <p:cTn id="37" dur="500"/>
                                        <p:tgtEl>
                                          <p:spTgt spid="14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6">
                                            <p:txEl>
                                              <p:pRg st="7" end="7"/>
                                            </p:txEl>
                                          </p:spTgt>
                                        </p:tgtEl>
                                        <p:attrNameLst>
                                          <p:attrName>style.visibility</p:attrName>
                                        </p:attrNameLst>
                                      </p:cBhvr>
                                      <p:to>
                                        <p:strVal val="visible"/>
                                      </p:to>
                                    </p:set>
                                    <p:animEffect transition="in" filter="fade">
                                      <p:cBhvr>
                                        <p:cTn id="42" dur="500"/>
                                        <p:tgtEl>
                                          <p:spTgt spid="14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6">
                                            <p:txEl>
                                              <p:pRg st="8" end="8"/>
                                            </p:txEl>
                                          </p:spTgt>
                                        </p:tgtEl>
                                        <p:attrNameLst>
                                          <p:attrName>style.visibility</p:attrName>
                                        </p:attrNameLst>
                                      </p:cBhvr>
                                      <p:to>
                                        <p:strVal val="visible"/>
                                      </p:to>
                                    </p:set>
                                    <p:animEffect transition="in" filter="fade">
                                      <p:cBhvr>
                                        <p:cTn id="47" dur="500"/>
                                        <p:tgtEl>
                                          <p:spTgt spid="14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6">
                                            <p:txEl>
                                              <p:pRg st="9" end="9"/>
                                            </p:txEl>
                                          </p:spTgt>
                                        </p:tgtEl>
                                        <p:attrNameLst>
                                          <p:attrName>style.visibility</p:attrName>
                                        </p:attrNameLst>
                                      </p:cBhvr>
                                      <p:to>
                                        <p:strVal val="visible"/>
                                      </p:to>
                                    </p:set>
                                    <p:animEffect transition="in" filter="fade">
                                      <p:cBhvr>
                                        <p:cTn id="52" dur="500"/>
                                        <p:tgtEl>
                                          <p:spTgt spid="14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6">
                                            <p:txEl>
                                              <p:pRg st="10" end="10"/>
                                            </p:txEl>
                                          </p:spTgt>
                                        </p:tgtEl>
                                        <p:attrNameLst>
                                          <p:attrName>style.visibility</p:attrName>
                                        </p:attrNameLst>
                                      </p:cBhvr>
                                      <p:to>
                                        <p:strVal val="visible"/>
                                      </p:to>
                                    </p:set>
                                    <p:animEffect transition="in" filter="fade">
                                      <p:cBhvr>
                                        <p:cTn id="57" dur="500"/>
                                        <p:tgtEl>
                                          <p:spTgt spid="14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6">
                                            <p:txEl>
                                              <p:pRg st="11" end="11"/>
                                            </p:txEl>
                                          </p:spTgt>
                                        </p:tgtEl>
                                        <p:attrNameLst>
                                          <p:attrName>style.visibility</p:attrName>
                                        </p:attrNameLst>
                                      </p:cBhvr>
                                      <p:to>
                                        <p:strVal val="visible"/>
                                      </p:to>
                                    </p:set>
                                    <p:animEffect transition="in" filter="fade">
                                      <p:cBhvr>
                                        <p:cTn id="62" dur="500"/>
                                        <p:tgtEl>
                                          <p:spTgt spid="14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p:nvPr/>
        </p:nvSpPr>
        <p:spPr>
          <a:xfrm>
            <a:off x="730800" y="383400"/>
            <a:ext cx="11023200" cy="7131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610" b="0" i="0" u="none" strike="noStrike" cap="none">
                <a:solidFill>
                  <a:srgbClr val="FFFFFF"/>
                </a:solidFill>
                <a:latin typeface="Arial"/>
                <a:ea typeface="Arial"/>
                <a:cs typeface="Arial"/>
                <a:sym typeface="Arial"/>
              </a:rPr>
              <a:t>Supportive Documents</a:t>
            </a:r>
            <a:br>
              <a:rPr lang="en-US" sz="1800" b="0" i="0" u="none" strike="noStrike" cap="none">
                <a:latin typeface="Arial"/>
                <a:ea typeface="Arial"/>
                <a:cs typeface="Arial"/>
                <a:sym typeface="Arial"/>
              </a:rPr>
            </a:br>
            <a:r>
              <a:rPr lang="en-US" sz="1679" b="0" i="0" u="none" strike="noStrike" cap="none">
                <a:solidFill>
                  <a:srgbClr val="EBEBEB"/>
                </a:solidFill>
                <a:latin typeface="Arial"/>
                <a:ea typeface="Arial"/>
                <a:cs typeface="Arial"/>
                <a:sym typeface="Arial"/>
              </a:rPr>
              <a:t>SURVEY</a:t>
            </a:r>
            <a:endParaRPr sz="1679" b="0" i="0" u="none" strike="noStrike" cap="none">
              <a:latin typeface="Arial"/>
              <a:ea typeface="Arial"/>
              <a:cs typeface="Arial"/>
              <a:sym typeface="Arial"/>
            </a:endParaRPr>
          </a:p>
        </p:txBody>
      </p:sp>
      <p:pic>
        <p:nvPicPr>
          <p:cNvPr id="153" name="Google Shape;153;p24"/>
          <p:cNvPicPr preferRelativeResize="0"/>
          <p:nvPr/>
        </p:nvPicPr>
        <p:blipFill rotWithShape="1">
          <a:blip r:embed="rId3">
            <a:alphaModFix/>
          </a:blip>
          <a:srcRect/>
          <a:stretch/>
        </p:blipFill>
        <p:spPr>
          <a:xfrm>
            <a:off x="1399905" y="2173223"/>
            <a:ext cx="9100948" cy="3916676"/>
          </a:xfrm>
          <a:prstGeom prst="rect">
            <a:avLst/>
          </a:prstGeom>
          <a:noFill/>
          <a:ln>
            <a:noFill/>
          </a:ln>
        </p:spPr>
      </p:pic>
      <p:sp>
        <p:nvSpPr>
          <p:cNvPr id="154" name="Google Shape;154;p24"/>
          <p:cNvSpPr/>
          <p:nvPr/>
        </p:nvSpPr>
        <p:spPr>
          <a:xfrm>
            <a:off x="766800" y="1438560"/>
            <a:ext cx="10563120" cy="345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Arial"/>
                <a:ea typeface="Arial"/>
                <a:cs typeface="Arial"/>
                <a:sym typeface="Arial"/>
              </a:rPr>
              <a:t>we collected (210) responses in two days some people from Saudi Arabia, Dubai. Here is our statistics.</a:t>
            </a:r>
            <a:endParaRPr sz="1800" b="0" i="0" u="none" strike="noStrike" cap="none">
              <a:latin typeface="Arial"/>
              <a:ea typeface="Arial"/>
              <a:cs typeface="Arial"/>
              <a:sym typeface="Arial"/>
            </a:endParaRPr>
          </a:p>
        </p:txBody>
      </p:sp>
      <p:sp>
        <p:nvSpPr>
          <p:cNvPr id="155" name="Google Shape;155;p24"/>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z="1600">
                <a:solidFill>
                  <a:schemeClr val="bg1"/>
                </a:solidFill>
              </a:rPr>
              <a:t>11</a:t>
            </a:fld>
            <a:endParaRPr sz="16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p:nvPr/>
        </p:nvSpPr>
        <p:spPr>
          <a:xfrm>
            <a:off x="2939760" y="274320"/>
            <a:ext cx="6291720" cy="7405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800" b="0" i="0" u="none" strike="noStrike" cap="none">
                <a:solidFill>
                  <a:srgbClr val="FFFFFF"/>
                </a:solidFill>
                <a:latin typeface="Arial"/>
                <a:ea typeface="Arial"/>
                <a:cs typeface="Arial"/>
                <a:sym typeface="Arial"/>
              </a:rPr>
              <a:t>Supportive Documents (cont.)</a:t>
            </a:r>
            <a:br>
              <a:rPr lang="en-US" sz="1800" b="0" i="0" u="none" strike="noStrike" cap="none">
                <a:latin typeface="Arial"/>
                <a:ea typeface="Arial"/>
                <a:cs typeface="Arial"/>
                <a:sym typeface="Arial"/>
              </a:rPr>
            </a:br>
            <a:r>
              <a:rPr lang="en-US" sz="1800" b="0" i="0" u="none" strike="noStrike" cap="none">
                <a:solidFill>
                  <a:srgbClr val="EBEBEB"/>
                </a:solidFill>
                <a:latin typeface="Arial"/>
                <a:ea typeface="Arial"/>
                <a:cs typeface="Arial"/>
                <a:sym typeface="Arial"/>
              </a:rPr>
              <a:t>SURVEY</a:t>
            </a:r>
            <a:endParaRPr sz="1800" b="0" i="0" u="none" strike="noStrike" cap="none">
              <a:latin typeface="Arial"/>
              <a:ea typeface="Arial"/>
              <a:cs typeface="Arial"/>
              <a:sym typeface="Arial"/>
            </a:endParaRPr>
          </a:p>
        </p:txBody>
      </p:sp>
      <p:pic>
        <p:nvPicPr>
          <p:cNvPr id="161" name="Google Shape;161;p25"/>
          <p:cNvPicPr preferRelativeResize="0"/>
          <p:nvPr/>
        </p:nvPicPr>
        <p:blipFill rotWithShape="1">
          <a:blip r:embed="rId3">
            <a:alphaModFix/>
          </a:blip>
          <a:srcRect/>
          <a:stretch/>
        </p:blipFill>
        <p:spPr>
          <a:xfrm>
            <a:off x="1991268" y="1498363"/>
            <a:ext cx="8607906" cy="4387564"/>
          </a:xfrm>
          <a:prstGeom prst="rect">
            <a:avLst/>
          </a:prstGeom>
          <a:noFill/>
          <a:ln>
            <a:noFill/>
          </a:ln>
        </p:spPr>
      </p:pic>
      <p:sp>
        <p:nvSpPr>
          <p:cNvPr id="162" name="Google Shape;162;p25"/>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z="1600">
                <a:solidFill>
                  <a:schemeClr val="bg1"/>
                </a:solidFill>
              </a:rPr>
              <a:t>12</a:t>
            </a:fld>
            <a:endParaRPr sz="16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p:nvPr/>
        </p:nvSpPr>
        <p:spPr>
          <a:xfrm>
            <a:off x="2924640" y="179280"/>
            <a:ext cx="6306840" cy="1009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800" b="0" i="0" u="none" strike="noStrike" cap="none">
                <a:solidFill>
                  <a:srgbClr val="FFFFFF"/>
                </a:solidFill>
                <a:latin typeface="Arial"/>
                <a:ea typeface="Arial"/>
                <a:cs typeface="Arial"/>
                <a:sym typeface="Arial"/>
              </a:rPr>
              <a:t>Supportive Documents (cont.)</a:t>
            </a:r>
            <a:br>
              <a:rPr lang="en-US" sz="1800" b="0" i="0" u="none" strike="noStrike" cap="none">
                <a:latin typeface="Arial"/>
                <a:ea typeface="Arial"/>
                <a:cs typeface="Arial"/>
                <a:sym typeface="Arial"/>
              </a:rPr>
            </a:br>
            <a:r>
              <a:rPr lang="en-US" sz="1800" b="0" i="0" u="none" strike="noStrike" cap="none">
                <a:solidFill>
                  <a:srgbClr val="EBEBEB"/>
                </a:solidFill>
                <a:latin typeface="Arial"/>
                <a:ea typeface="Arial"/>
                <a:cs typeface="Arial"/>
                <a:sym typeface="Arial"/>
              </a:rPr>
              <a:t>SURVEY</a:t>
            </a:r>
            <a:endParaRPr sz="1800" b="0" i="0" u="none" strike="noStrike" cap="none">
              <a:latin typeface="Arial"/>
              <a:ea typeface="Arial"/>
              <a:cs typeface="Arial"/>
              <a:sym typeface="Arial"/>
            </a:endParaRPr>
          </a:p>
        </p:txBody>
      </p:sp>
      <p:pic>
        <p:nvPicPr>
          <p:cNvPr id="168" name="Google Shape;168;p26"/>
          <p:cNvPicPr preferRelativeResize="0"/>
          <p:nvPr/>
        </p:nvPicPr>
        <p:blipFill rotWithShape="1">
          <a:blip r:embed="rId3">
            <a:alphaModFix/>
          </a:blip>
          <a:srcRect/>
          <a:stretch/>
        </p:blipFill>
        <p:spPr>
          <a:xfrm>
            <a:off x="1539607" y="1435279"/>
            <a:ext cx="9443026" cy="4599272"/>
          </a:xfrm>
          <a:prstGeom prst="rect">
            <a:avLst/>
          </a:prstGeom>
          <a:noFill/>
          <a:ln>
            <a:noFill/>
          </a:ln>
        </p:spPr>
      </p:pic>
      <p:sp>
        <p:nvSpPr>
          <p:cNvPr id="169" name="Google Shape;169;p26"/>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z="1600">
                <a:solidFill>
                  <a:schemeClr val="bg1"/>
                </a:solidFill>
              </a:rPr>
              <a:t>13</a:t>
            </a:fld>
            <a:endParaRPr sz="16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p:nvPr/>
        </p:nvSpPr>
        <p:spPr>
          <a:xfrm>
            <a:off x="5210271" y="447125"/>
            <a:ext cx="3201600" cy="558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300" b="0" i="0" u="none" strike="noStrike" cap="none">
                <a:solidFill>
                  <a:srgbClr val="FFFFFF"/>
                </a:solidFill>
                <a:latin typeface="Arial"/>
                <a:ea typeface="Arial"/>
                <a:cs typeface="Arial"/>
                <a:sym typeface="Arial"/>
              </a:rPr>
              <a:t>Data Set</a:t>
            </a:r>
            <a:endParaRPr sz="3300" b="0" i="0" u="none" strike="noStrike" cap="none">
              <a:latin typeface="Arial"/>
              <a:ea typeface="Arial"/>
              <a:cs typeface="Arial"/>
              <a:sym typeface="Arial"/>
            </a:endParaRPr>
          </a:p>
        </p:txBody>
      </p:sp>
      <p:pic>
        <p:nvPicPr>
          <p:cNvPr id="175" name="Google Shape;175;p27"/>
          <p:cNvPicPr preferRelativeResize="0"/>
          <p:nvPr/>
        </p:nvPicPr>
        <p:blipFill rotWithShape="1">
          <a:blip r:embed="rId3">
            <a:alphaModFix/>
          </a:blip>
          <a:srcRect t="16959" r="11155" b="8359"/>
          <a:stretch/>
        </p:blipFill>
        <p:spPr>
          <a:xfrm>
            <a:off x="639360" y="1371600"/>
            <a:ext cx="10877040" cy="5302800"/>
          </a:xfrm>
          <a:prstGeom prst="rect">
            <a:avLst/>
          </a:prstGeom>
          <a:noFill/>
          <a:ln>
            <a:noFill/>
          </a:ln>
        </p:spPr>
      </p:pic>
      <p:sp>
        <p:nvSpPr>
          <p:cNvPr id="176" name="Google Shape;176;p27"/>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z="1600">
                <a:solidFill>
                  <a:schemeClr val="bg1"/>
                </a:solidFill>
              </a:rPr>
              <a:t>14</a:t>
            </a:fld>
            <a:endParaRPr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p:nvPr/>
        </p:nvSpPr>
        <p:spPr>
          <a:xfrm>
            <a:off x="2924640" y="275400"/>
            <a:ext cx="6398280" cy="71316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None/>
            </a:pPr>
            <a:r>
              <a:rPr lang="en-US" sz="3100" b="0" i="0" u="none" strike="noStrike" cap="none">
                <a:solidFill>
                  <a:srgbClr val="FFFFFF"/>
                </a:solidFill>
                <a:latin typeface="Arial"/>
                <a:ea typeface="Arial"/>
                <a:cs typeface="Arial"/>
                <a:sym typeface="Arial"/>
              </a:rPr>
              <a:t>Plan away (To Do)</a:t>
            </a:r>
            <a:endParaRPr sz="3100" b="0" i="0" u="none" strike="noStrike" cap="none">
              <a:latin typeface="Arial"/>
              <a:ea typeface="Arial"/>
              <a:cs typeface="Arial"/>
              <a:sym typeface="Arial"/>
            </a:endParaRPr>
          </a:p>
        </p:txBody>
      </p:sp>
      <p:sp>
        <p:nvSpPr>
          <p:cNvPr id="182" name="Google Shape;182;p28"/>
          <p:cNvSpPr/>
          <p:nvPr/>
        </p:nvSpPr>
        <p:spPr>
          <a:xfrm>
            <a:off x="569150" y="1955600"/>
            <a:ext cx="9068100" cy="3415500"/>
          </a:xfrm>
          <a:prstGeom prst="rect">
            <a:avLst/>
          </a:prstGeom>
          <a:noFill/>
          <a:ln>
            <a:noFill/>
          </a:ln>
        </p:spPr>
        <p:txBody>
          <a:bodyPr spcFirstLastPara="1" wrap="square" lIns="0" tIns="0" rIns="0" bIns="0" anchor="ctr" anchorCtr="0">
            <a:noAutofit/>
          </a:bodyPr>
          <a:lstStyle/>
          <a:p>
            <a:pPr marL="432000" marR="0" lvl="0" indent="-360660" algn="l" rtl="0">
              <a:lnSpc>
                <a:spcPct val="100000"/>
              </a:lnSpc>
              <a:spcBef>
                <a:spcPts val="0"/>
              </a:spcBef>
              <a:spcAft>
                <a:spcPts val="0"/>
              </a:spcAft>
              <a:buClr>
                <a:srgbClr val="FFFFFF"/>
              </a:buClr>
              <a:buSzPts val="1086"/>
              <a:buFont typeface="Noto Sans Symbols"/>
              <a:buChar char="●"/>
            </a:pPr>
            <a:r>
              <a:rPr lang="en-US" sz="1679" b="0" i="0" u="none" strike="noStrike" cap="none">
                <a:solidFill>
                  <a:srgbClr val="FFFFFF"/>
                </a:solidFill>
                <a:latin typeface="Arial"/>
                <a:ea typeface="Arial"/>
                <a:cs typeface="Arial"/>
                <a:sym typeface="Arial"/>
              </a:rPr>
              <a:t>Cross between males and each female in the data set.</a:t>
            </a:r>
            <a:endParaRPr sz="1679" b="0" i="0" u="none" strike="noStrike" cap="none">
              <a:latin typeface="Arial"/>
              <a:ea typeface="Arial"/>
              <a:cs typeface="Arial"/>
              <a:sym typeface="Arial"/>
            </a:endParaRPr>
          </a:p>
          <a:p>
            <a:pPr marL="432000" marR="0" lvl="0" indent="-360660" algn="l" rtl="0">
              <a:lnSpc>
                <a:spcPct val="100000"/>
              </a:lnSpc>
              <a:spcBef>
                <a:spcPts val="1060"/>
              </a:spcBef>
              <a:spcAft>
                <a:spcPts val="0"/>
              </a:spcAft>
              <a:buClr>
                <a:srgbClr val="FFFFFF"/>
              </a:buClr>
              <a:buSzPts val="1086"/>
              <a:buFont typeface="Noto Sans Symbols"/>
              <a:buChar char="●"/>
            </a:pPr>
            <a:r>
              <a:rPr lang="en-US" sz="1679" b="0" i="0" u="none" strike="noStrike" cap="none">
                <a:solidFill>
                  <a:srgbClr val="FFFFFF"/>
                </a:solidFill>
                <a:latin typeface="Arial"/>
                <a:ea typeface="Arial"/>
                <a:cs typeface="Arial"/>
                <a:sym typeface="Arial"/>
              </a:rPr>
              <a:t>Decide which male can marry which female.</a:t>
            </a:r>
            <a:endParaRPr sz="1679" b="0" i="0" u="none" strike="noStrike" cap="none">
              <a:latin typeface="Arial"/>
              <a:ea typeface="Arial"/>
              <a:cs typeface="Arial"/>
              <a:sym typeface="Arial"/>
            </a:endParaRPr>
          </a:p>
          <a:p>
            <a:pPr marL="432000" marR="0" lvl="0" indent="-360660" algn="l" rtl="0">
              <a:lnSpc>
                <a:spcPct val="100000"/>
              </a:lnSpc>
              <a:spcBef>
                <a:spcPts val="1060"/>
              </a:spcBef>
              <a:spcAft>
                <a:spcPts val="0"/>
              </a:spcAft>
              <a:buClr>
                <a:srgbClr val="FFFFFF"/>
              </a:buClr>
              <a:buSzPts val="1086"/>
              <a:buFont typeface="Noto Sans Symbols"/>
              <a:buChar char="●"/>
            </a:pPr>
            <a:r>
              <a:rPr lang="en-US" sz="1679" b="0" i="0" u="none" strike="noStrike" cap="none">
                <a:solidFill>
                  <a:srgbClr val="FFFFFF"/>
                </a:solidFill>
                <a:latin typeface="Arial"/>
                <a:ea typeface="Arial"/>
                <a:cs typeface="Arial"/>
                <a:sym typeface="Arial"/>
              </a:rPr>
              <a:t> Make the same steps on European data.</a:t>
            </a:r>
            <a:endParaRPr sz="1679" b="0" i="0" u="none" strike="noStrike" cap="none">
              <a:latin typeface="Arial"/>
              <a:ea typeface="Arial"/>
              <a:cs typeface="Arial"/>
              <a:sym typeface="Arial"/>
            </a:endParaRPr>
          </a:p>
          <a:p>
            <a:pPr marL="432000" marR="0" lvl="0" indent="-360660" algn="l" rtl="0">
              <a:lnSpc>
                <a:spcPct val="100000"/>
              </a:lnSpc>
              <a:spcBef>
                <a:spcPts val="1060"/>
              </a:spcBef>
              <a:spcAft>
                <a:spcPts val="0"/>
              </a:spcAft>
              <a:buClr>
                <a:srgbClr val="FFFFFF"/>
              </a:buClr>
              <a:buSzPts val="1086"/>
              <a:buFont typeface="Noto Sans Symbols"/>
              <a:buChar char="●"/>
            </a:pPr>
            <a:r>
              <a:rPr lang="en-US" sz="1679" b="0" i="0" u="none" strike="noStrike" cap="none">
                <a:solidFill>
                  <a:srgbClr val="FFFFFF"/>
                </a:solidFill>
                <a:latin typeface="Arial"/>
                <a:ea typeface="Arial"/>
                <a:cs typeface="Arial"/>
                <a:sym typeface="Arial"/>
              </a:rPr>
              <a:t>Make the cross between African and European people.</a:t>
            </a:r>
            <a:endParaRPr sz="1679" b="0" i="0" u="none" strike="noStrike" cap="none">
              <a:latin typeface="Arial"/>
              <a:ea typeface="Arial"/>
              <a:cs typeface="Arial"/>
              <a:sym typeface="Arial"/>
            </a:endParaRPr>
          </a:p>
          <a:p>
            <a:pPr marL="432000" marR="0" lvl="0" indent="-360660" algn="l" rtl="0">
              <a:lnSpc>
                <a:spcPct val="100000"/>
              </a:lnSpc>
              <a:spcBef>
                <a:spcPts val="1060"/>
              </a:spcBef>
              <a:spcAft>
                <a:spcPts val="0"/>
              </a:spcAft>
              <a:buClr>
                <a:srgbClr val="FFFFFF"/>
              </a:buClr>
              <a:buSzPts val="1086"/>
              <a:buFont typeface="Noto Sans Symbols"/>
              <a:buChar char="●"/>
            </a:pPr>
            <a:r>
              <a:rPr lang="en-US" sz="1679" b="0" i="0" u="none" strike="noStrike" cap="none">
                <a:solidFill>
                  <a:srgbClr val="FFFFFF"/>
                </a:solidFill>
                <a:latin typeface="Arial"/>
                <a:ea typeface="Arial"/>
                <a:cs typeface="Arial"/>
                <a:sym typeface="Arial"/>
              </a:rPr>
              <a:t>Create the same steps for other diseases that are similar to sickle cell like Thalassemia.</a:t>
            </a:r>
            <a:endParaRPr sz="1679" b="0" i="0" u="none" strike="noStrike" cap="none">
              <a:latin typeface="Arial"/>
              <a:ea typeface="Arial"/>
              <a:cs typeface="Arial"/>
              <a:sym typeface="Arial"/>
            </a:endParaRPr>
          </a:p>
          <a:p>
            <a:pPr marL="432000" marR="0" lvl="0" indent="-360660" algn="l" rtl="0">
              <a:lnSpc>
                <a:spcPct val="100000"/>
              </a:lnSpc>
              <a:spcBef>
                <a:spcPts val="1060"/>
              </a:spcBef>
              <a:spcAft>
                <a:spcPts val="0"/>
              </a:spcAft>
              <a:buClr>
                <a:srgbClr val="FFFFFF"/>
              </a:buClr>
              <a:buSzPts val="1086"/>
              <a:buFont typeface="Noto Sans Symbols"/>
              <a:buChar char="●"/>
            </a:pPr>
            <a:r>
              <a:rPr lang="en-US" sz="1679" b="0" i="0" u="none" strike="noStrike" cap="none">
                <a:solidFill>
                  <a:srgbClr val="FFFFFF"/>
                </a:solidFill>
                <a:latin typeface="Arial"/>
                <a:ea typeface="Arial"/>
                <a:cs typeface="Arial"/>
                <a:sym typeface="Arial"/>
              </a:rPr>
              <a:t>Explore more about whole genome for creating the proof of parentage. </a:t>
            </a:r>
            <a:endParaRPr sz="1679" b="0" i="0" u="none" strike="noStrike" cap="none">
              <a:latin typeface="Arial"/>
              <a:ea typeface="Arial"/>
              <a:cs typeface="Arial"/>
              <a:sym typeface="Arial"/>
            </a:endParaRPr>
          </a:p>
          <a:p>
            <a:pPr marL="432000" marR="0" lvl="0" indent="-360660" algn="l" rtl="0">
              <a:lnSpc>
                <a:spcPct val="100000"/>
              </a:lnSpc>
              <a:spcBef>
                <a:spcPts val="1060"/>
              </a:spcBef>
              <a:spcAft>
                <a:spcPts val="0"/>
              </a:spcAft>
              <a:buClr>
                <a:srgbClr val="FFFFFF"/>
              </a:buClr>
              <a:buSzPts val="1086"/>
              <a:buFont typeface="Noto Sans Symbols"/>
              <a:buChar char="●"/>
            </a:pPr>
            <a:r>
              <a:rPr lang="en-US" sz="1679" b="0" i="0" u="none" strike="noStrike" cap="none">
                <a:solidFill>
                  <a:srgbClr val="FFFFFF"/>
                </a:solidFill>
                <a:latin typeface="Arial"/>
                <a:ea typeface="Arial"/>
                <a:cs typeface="Arial"/>
                <a:sym typeface="Arial"/>
              </a:rPr>
              <a:t>Include the Egyptian genome seeing that our genome has been affected by other races throughout centuries. </a:t>
            </a:r>
            <a:endParaRPr sz="1679" b="0" i="0" u="none" strike="noStrike" cap="none">
              <a:latin typeface="Arial"/>
              <a:ea typeface="Arial"/>
              <a:cs typeface="Arial"/>
              <a:sym typeface="Arial"/>
            </a:endParaRPr>
          </a:p>
        </p:txBody>
      </p:sp>
      <p:sp>
        <p:nvSpPr>
          <p:cNvPr id="183" name="Google Shape;183;p28"/>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z="1600">
                <a:solidFill>
                  <a:schemeClr val="bg1"/>
                </a:solidFill>
              </a:rPr>
              <a:t>15</a:t>
            </a:fld>
            <a:endParaRPr sz="16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p:nvPr/>
        </p:nvSpPr>
        <p:spPr>
          <a:xfrm>
            <a:off x="5027400" y="182880"/>
            <a:ext cx="2160720" cy="101016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0" i="0" u="none" strike="noStrike" cap="none">
                <a:solidFill>
                  <a:srgbClr val="FFFFFF"/>
                </a:solidFill>
                <a:latin typeface="Arial"/>
                <a:ea typeface="Arial"/>
                <a:cs typeface="Arial"/>
                <a:sym typeface="Arial"/>
              </a:rPr>
              <a:t> Live Demo</a:t>
            </a:r>
            <a:endParaRPr sz="2800" b="0" i="0" u="none" strike="noStrike" cap="none">
              <a:latin typeface="Arial"/>
              <a:ea typeface="Arial"/>
              <a:cs typeface="Arial"/>
              <a:sym typeface="Arial"/>
            </a:endParaRPr>
          </a:p>
        </p:txBody>
      </p:sp>
      <p:sp>
        <p:nvSpPr>
          <p:cNvPr id="189" name="Google Shape;189;p29"/>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z="1600">
                <a:solidFill>
                  <a:schemeClr val="bg1"/>
                </a:solidFill>
              </a:rPr>
              <a:t>16</a:t>
            </a:fld>
            <a:endParaRPr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p:nvPr/>
        </p:nvSpPr>
        <p:spPr>
          <a:xfrm>
            <a:off x="3625920" y="2926080"/>
            <a:ext cx="5514480" cy="1136520"/>
          </a:xfrm>
          <a:prstGeom prst="rect">
            <a:avLst/>
          </a:prstGeom>
          <a:noFill/>
          <a:ln>
            <a:noFill/>
          </a:ln>
        </p:spPr>
        <p:txBody>
          <a:bodyPr spcFirstLastPara="1" wrap="square" lIns="90000" tIns="91425" rIns="90000" bIns="91425" anchor="ctr" anchorCtr="0">
            <a:noAutofit/>
          </a:bodyPr>
          <a:lstStyle/>
          <a:p>
            <a:pPr marL="0" marR="0" lvl="0" indent="0" algn="ctr" rtl="0">
              <a:lnSpc>
                <a:spcPct val="100000"/>
              </a:lnSpc>
              <a:spcBef>
                <a:spcPts val="0"/>
              </a:spcBef>
              <a:spcAft>
                <a:spcPts val="0"/>
              </a:spcAft>
              <a:buNone/>
            </a:pPr>
            <a:r>
              <a:rPr lang="en-US" sz="3100" b="0" i="0" u="none" strike="noStrike" cap="none">
                <a:solidFill>
                  <a:srgbClr val="FFFFFF"/>
                </a:solidFill>
                <a:latin typeface="Arial"/>
                <a:ea typeface="Arial"/>
                <a:cs typeface="Arial"/>
                <a:sym typeface="Arial"/>
              </a:rPr>
              <a:t>Any Questions? </a:t>
            </a:r>
            <a:r>
              <a:rPr lang="en-US" sz="3100">
                <a:solidFill>
                  <a:srgbClr val="FFFFFF"/>
                </a:solidFill>
              </a:rPr>
              <a:t>:)</a:t>
            </a:r>
            <a:endParaRPr sz="3100" b="0" i="0" u="none" strike="noStrike" cap="none">
              <a:latin typeface="Arial"/>
              <a:ea typeface="Arial"/>
              <a:cs typeface="Arial"/>
              <a:sym typeface="Arial"/>
            </a:endParaRPr>
          </a:p>
          <a:p>
            <a:pPr marL="0" marR="0" lvl="0" indent="0" algn="ctr" rtl="0">
              <a:lnSpc>
                <a:spcPct val="100000"/>
              </a:lnSpc>
              <a:spcBef>
                <a:spcPts val="0"/>
              </a:spcBef>
              <a:spcAft>
                <a:spcPts val="0"/>
              </a:spcAft>
              <a:buNone/>
            </a:pPr>
            <a:endParaRPr sz="3100" b="0" i="0" u="none" strike="noStrike" cap="none">
              <a:latin typeface="Arial"/>
              <a:ea typeface="Arial"/>
              <a:cs typeface="Arial"/>
              <a:sym typeface="Arial"/>
            </a:endParaRPr>
          </a:p>
        </p:txBody>
      </p:sp>
      <p:sp>
        <p:nvSpPr>
          <p:cNvPr id="195" name="Google Shape;195;p30"/>
          <p:cNvSpPr/>
          <p:nvPr/>
        </p:nvSpPr>
        <p:spPr>
          <a:xfrm>
            <a:off x="3559320" y="411840"/>
            <a:ext cx="5032440" cy="594000"/>
          </a:xfrm>
          <a:prstGeom prst="rect">
            <a:avLst/>
          </a:prstGeom>
          <a:noFill/>
          <a:ln>
            <a:noFill/>
          </a:ln>
        </p:spPr>
        <p:txBody>
          <a:bodyPr spcFirstLastPara="1" wrap="square" lIns="90000" tIns="91425" rIns="90000" bIns="91425" anchor="t" anchorCtr="0">
            <a:noAutofit/>
          </a:bodyPr>
          <a:lstStyle/>
          <a:p>
            <a:pPr marL="0" marR="0" lvl="0" indent="0" algn="ctr" rtl="0">
              <a:lnSpc>
                <a:spcPct val="100000"/>
              </a:lnSpc>
              <a:spcBef>
                <a:spcPts val="0"/>
              </a:spcBef>
              <a:spcAft>
                <a:spcPts val="0"/>
              </a:spcAft>
              <a:buNone/>
            </a:pPr>
            <a:r>
              <a:rPr lang="en-US" sz="2700" b="0" i="0" u="none" strike="noStrike" cap="none">
                <a:solidFill>
                  <a:srgbClr val="FFFFFF"/>
                </a:solidFill>
                <a:latin typeface="Arial"/>
                <a:ea typeface="Arial"/>
                <a:cs typeface="Arial"/>
                <a:sym typeface="Arial"/>
              </a:rPr>
              <a:t>Thank You! :)</a:t>
            </a:r>
            <a:endParaRPr sz="2700" b="0" i="0" u="none" strike="noStrike" cap="none">
              <a:latin typeface="Arial"/>
              <a:ea typeface="Arial"/>
              <a:cs typeface="Arial"/>
              <a:sym typeface="Arial"/>
            </a:endParaRPr>
          </a:p>
        </p:txBody>
      </p:sp>
      <p:sp>
        <p:nvSpPr>
          <p:cNvPr id="196" name="Google Shape;196;p30"/>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z="1600">
                <a:solidFill>
                  <a:schemeClr val="bg1"/>
                </a:solidFill>
              </a:rPr>
              <a:t>17</a:t>
            </a:fld>
            <a:endParaRPr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animEffect transition="in" filter="fade">
                                      <p:cBhvr>
                                        <p:cTn id="7" dur="500"/>
                                        <p:tgtEl>
                                          <p:spTgt spid="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
                                            <p:txEl>
                                              <p:pRg st="1" end="1"/>
                                            </p:txEl>
                                          </p:spTgt>
                                        </p:tgtEl>
                                        <p:attrNameLst>
                                          <p:attrName>style.visibility</p:attrName>
                                        </p:attrNameLst>
                                      </p:cBhvr>
                                      <p:to>
                                        <p:strVal val="visible"/>
                                      </p:to>
                                    </p:set>
                                    <p:animEffect transition="in" filter="fade">
                                      <p:cBhvr>
                                        <p:cTn id="12" dur="500"/>
                                        <p:tgtEl>
                                          <p:spTgt spid="1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5">
                                            <p:txEl>
                                              <p:pRg st="0" end="0"/>
                                            </p:txEl>
                                          </p:spTgt>
                                        </p:tgtEl>
                                        <p:attrNameLst>
                                          <p:attrName>style.visibility</p:attrName>
                                        </p:attrNameLst>
                                      </p:cBhvr>
                                      <p:to>
                                        <p:strVal val="visible"/>
                                      </p:to>
                                    </p:set>
                                    <p:animEffect transition="in" filter="fade">
                                      <p:cBhvr>
                                        <p:cTn id="17" dur="500"/>
                                        <p:tgtEl>
                                          <p:spTgt spid="1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p:nvPr/>
        </p:nvSpPr>
        <p:spPr>
          <a:xfrm>
            <a:off x="4661640" y="365760"/>
            <a:ext cx="2702400" cy="654600"/>
          </a:xfrm>
          <a:prstGeom prst="rect">
            <a:avLst/>
          </a:prstGeom>
          <a:noFill/>
          <a:ln>
            <a:noFill/>
          </a:ln>
        </p:spPr>
        <p:txBody>
          <a:bodyPr spcFirstLastPara="1" wrap="square" lIns="90000" tIns="91425" rIns="90000" bIns="91425" anchor="ctr" anchorCtr="0">
            <a:noAutofit/>
          </a:bodyPr>
          <a:lstStyle/>
          <a:p>
            <a:pPr marL="0" marR="0" lvl="0" indent="0" algn="ctr" rtl="0">
              <a:lnSpc>
                <a:spcPct val="100000"/>
              </a:lnSpc>
              <a:spcBef>
                <a:spcPts val="0"/>
              </a:spcBef>
              <a:spcAft>
                <a:spcPts val="0"/>
              </a:spcAft>
              <a:buNone/>
            </a:pPr>
            <a:r>
              <a:rPr lang="en-US" sz="3100" b="0" i="0" u="none" strike="noStrike" cap="none">
                <a:solidFill>
                  <a:srgbClr val="FFFFFF"/>
                </a:solidFill>
                <a:latin typeface="Arial"/>
                <a:ea typeface="Arial"/>
                <a:cs typeface="Arial"/>
                <a:sym typeface="Arial"/>
              </a:rPr>
              <a:t>References</a:t>
            </a:r>
            <a:endParaRPr sz="3100" b="0" i="0" u="none" strike="noStrike" cap="none">
              <a:latin typeface="Arial"/>
              <a:ea typeface="Arial"/>
              <a:cs typeface="Arial"/>
              <a:sym typeface="Arial"/>
            </a:endParaRPr>
          </a:p>
        </p:txBody>
      </p:sp>
      <p:sp>
        <p:nvSpPr>
          <p:cNvPr id="202" name="Google Shape;202;p31"/>
          <p:cNvSpPr/>
          <p:nvPr/>
        </p:nvSpPr>
        <p:spPr>
          <a:xfrm>
            <a:off x="458950" y="1632248"/>
            <a:ext cx="7670400" cy="4556100"/>
          </a:xfrm>
          <a:prstGeom prst="rect">
            <a:avLst/>
          </a:prstGeom>
          <a:noFill/>
          <a:ln>
            <a:noFill/>
          </a:ln>
        </p:spPr>
        <p:txBody>
          <a:bodyPr spcFirstLastPara="1" wrap="square" lIns="90000" tIns="91425" rIns="90000" bIns="91425" anchor="t" anchorCtr="0">
            <a:noAutofit/>
          </a:bodyPr>
          <a:lstStyle/>
          <a:p>
            <a:pPr marL="457200" marR="0" lvl="0" indent="-359280" algn="l" rtl="0">
              <a:lnSpc>
                <a:spcPct val="100000"/>
              </a:lnSpc>
              <a:spcBef>
                <a:spcPts val="0"/>
              </a:spcBef>
              <a:spcAft>
                <a:spcPts val="0"/>
              </a:spcAft>
              <a:buClr>
                <a:schemeClr val="lt1"/>
              </a:buClr>
              <a:buSzPts val="2100"/>
              <a:buFont typeface="Arial"/>
              <a:buChar char="●"/>
            </a:pPr>
            <a:r>
              <a:rPr lang="en-US" sz="2100">
                <a:solidFill>
                  <a:schemeClr val="lt1"/>
                </a:solidFill>
              </a:rPr>
              <a:t>1-</a:t>
            </a:r>
            <a:r>
              <a:rPr lang="en-US" sz="2100" b="0" i="0" u="sng" strike="noStrike" cap="none">
                <a:solidFill>
                  <a:schemeClr val="lt1"/>
                </a:solidFill>
                <a:latin typeface="Arial"/>
                <a:ea typeface="Arial"/>
                <a:cs typeface="Arial"/>
                <a:sym typeface="Arial"/>
                <a:hlinkClick r:id="rId3">
                  <a:extLst>
                    <a:ext uri="{A12FA001-AC4F-418D-AE19-62706E023703}">
                      <ahyp:hlinkClr xmlns:ahyp="http://schemas.microsoft.com/office/drawing/2018/hyperlinkcolor" val="tx"/>
                    </a:ext>
                  </a:extLst>
                </a:hlinkClick>
              </a:rPr>
              <a:t>https://ieeexplore.ieee.org/abstract/document/7005947</a:t>
            </a:r>
            <a:endParaRPr sz="2100" b="0" i="0" u="none" strike="noStrike" cap="none">
              <a:solidFill>
                <a:schemeClr val="lt1"/>
              </a:solidFill>
              <a:latin typeface="Arial"/>
              <a:ea typeface="Arial"/>
              <a:cs typeface="Arial"/>
              <a:sym typeface="Arial"/>
            </a:endParaRPr>
          </a:p>
          <a:p>
            <a:pPr marL="457200" marR="0" lvl="0" indent="-359280" algn="l" rtl="0">
              <a:lnSpc>
                <a:spcPct val="100000"/>
              </a:lnSpc>
              <a:spcBef>
                <a:spcPts val="0"/>
              </a:spcBef>
              <a:spcAft>
                <a:spcPts val="0"/>
              </a:spcAft>
              <a:buClr>
                <a:schemeClr val="lt1"/>
              </a:buClr>
              <a:buSzPts val="2100"/>
              <a:buFont typeface="Arial"/>
              <a:buChar char="●"/>
            </a:pPr>
            <a:r>
              <a:rPr lang="en-US" sz="2100" b="0" i="0" u="none" strike="noStrike" cap="none">
                <a:solidFill>
                  <a:schemeClr val="lt1"/>
                </a:solidFill>
                <a:latin typeface="Arial"/>
                <a:ea typeface="Arial"/>
                <a:cs typeface="Arial"/>
                <a:sym typeface="Arial"/>
              </a:rPr>
              <a:t>2- </a:t>
            </a:r>
            <a:r>
              <a:rPr lang="en-US" sz="2100" b="0" i="0" u="sng" strike="noStrike" cap="none">
                <a:solidFill>
                  <a:schemeClr val="lt1"/>
                </a:solidFill>
                <a:latin typeface="Arial"/>
                <a:ea typeface="Arial"/>
                <a:cs typeface="Arial"/>
                <a:sym typeface="Arial"/>
                <a:hlinkClick r:id="rId4">
                  <a:extLst>
                    <a:ext uri="{A12FA001-AC4F-418D-AE19-62706E023703}">
                      <ahyp:hlinkClr xmlns:ahyp="http://schemas.microsoft.com/office/drawing/2018/hyperlinkcolor" val="tx"/>
                    </a:ext>
                  </a:extLst>
                </a:hlinkClick>
              </a:rPr>
              <a:t>https://ieeexplore.ieee.org/abstract/document/9325640</a:t>
            </a:r>
            <a:endParaRPr sz="2100" b="0" i="0" u="none" strike="noStrike" cap="none">
              <a:solidFill>
                <a:schemeClr val="lt1"/>
              </a:solidFill>
              <a:latin typeface="Arial"/>
              <a:ea typeface="Arial"/>
              <a:cs typeface="Arial"/>
              <a:sym typeface="Arial"/>
            </a:endParaRPr>
          </a:p>
          <a:p>
            <a:pPr marL="457200" marR="0" lvl="0" indent="-359280" algn="l" rtl="0">
              <a:lnSpc>
                <a:spcPct val="100000"/>
              </a:lnSpc>
              <a:spcBef>
                <a:spcPts val="0"/>
              </a:spcBef>
              <a:spcAft>
                <a:spcPts val="0"/>
              </a:spcAft>
              <a:buClr>
                <a:schemeClr val="lt1"/>
              </a:buClr>
              <a:buSzPts val="2100"/>
              <a:buFont typeface="Arial"/>
              <a:buChar char="●"/>
            </a:pPr>
            <a:r>
              <a:rPr lang="en-US" sz="2100" b="0" i="0" u="none" strike="noStrike" cap="none">
                <a:solidFill>
                  <a:schemeClr val="lt1"/>
                </a:solidFill>
                <a:latin typeface="Arial"/>
                <a:ea typeface="Arial"/>
                <a:cs typeface="Arial"/>
                <a:sym typeface="Arial"/>
              </a:rPr>
              <a:t>3- </a:t>
            </a:r>
            <a:r>
              <a:rPr lang="en-US" sz="2100" b="0" i="0" u="sng" strike="noStrike" cap="none">
                <a:solidFill>
                  <a:schemeClr val="lt1"/>
                </a:solidFill>
                <a:latin typeface="Arial"/>
                <a:ea typeface="Arial"/>
                <a:cs typeface="Arial"/>
                <a:sym typeface="Arial"/>
                <a:hlinkClick r:id="rId5">
                  <a:extLst>
                    <a:ext uri="{A12FA001-AC4F-418D-AE19-62706E023703}">
                      <ahyp:hlinkClr xmlns:ahyp="http://schemas.microsoft.com/office/drawing/2018/hyperlinkcolor" val="tx"/>
                    </a:ext>
                  </a:extLst>
                </a:hlinkClick>
              </a:rPr>
              <a:t>https://ieeexplore.ieee.org/abstract/document/9392655</a:t>
            </a:r>
            <a:endParaRPr sz="2100" u="sng">
              <a:solidFill>
                <a:schemeClr val="lt1"/>
              </a:solidFill>
            </a:endParaRPr>
          </a:p>
          <a:p>
            <a:pPr marL="0" marR="0" lvl="0" indent="0" algn="l" rtl="0">
              <a:lnSpc>
                <a:spcPct val="100000"/>
              </a:lnSpc>
              <a:spcBef>
                <a:spcPts val="0"/>
              </a:spcBef>
              <a:spcAft>
                <a:spcPts val="0"/>
              </a:spcAft>
              <a:buNone/>
            </a:pPr>
            <a:endParaRPr sz="2100" u="sng">
              <a:solidFill>
                <a:schemeClr val="lt1"/>
              </a:solidFill>
            </a:endParaRPr>
          </a:p>
          <a:p>
            <a:pPr marL="457200" lvl="0" indent="-361950" algn="l" rtl="0">
              <a:spcBef>
                <a:spcPts val="0"/>
              </a:spcBef>
              <a:spcAft>
                <a:spcPts val="0"/>
              </a:spcAft>
              <a:buClr>
                <a:schemeClr val="lt1"/>
              </a:buClr>
              <a:buSzPts val="2100"/>
              <a:buChar char="●"/>
            </a:pPr>
            <a:r>
              <a:rPr lang="en-US" sz="2400" u="sng">
                <a:solidFill>
                  <a:schemeClr val="lt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https://www.ncbi.nlm.nih.gov/books/NBK22266/</a:t>
            </a:r>
            <a:endParaRPr sz="2400">
              <a:solidFill>
                <a:schemeClr val="lt1"/>
              </a:solidFill>
            </a:endParaRPr>
          </a:p>
          <a:p>
            <a:pPr marL="457200" lvl="0" indent="-361950" algn="l" rtl="0">
              <a:spcBef>
                <a:spcPts val="0"/>
              </a:spcBef>
              <a:spcAft>
                <a:spcPts val="0"/>
              </a:spcAft>
              <a:buClr>
                <a:schemeClr val="lt1"/>
              </a:buClr>
              <a:buSzPts val="2100"/>
              <a:buChar char="●"/>
            </a:pPr>
            <a:r>
              <a:rPr lang="en-US" sz="2400" u="sng">
                <a:solidFill>
                  <a:schemeClr val="lt1"/>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https://pubmed.ncbi.nlm.nih.gov/27022141/</a:t>
            </a:r>
            <a:endParaRPr sz="2400">
              <a:solidFill>
                <a:schemeClr val="lt1"/>
              </a:solidFill>
            </a:endParaRPr>
          </a:p>
          <a:p>
            <a:pPr marL="457200" lvl="0" indent="-361950" algn="l" rtl="0">
              <a:spcBef>
                <a:spcPts val="0"/>
              </a:spcBef>
              <a:spcAft>
                <a:spcPts val="0"/>
              </a:spcAft>
              <a:buClr>
                <a:schemeClr val="lt1"/>
              </a:buClr>
              <a:buSzPts val="2100"/>
              <a:buChar char="●"/>
            </a:pPr>
            <a:r>
              <a:rPr lang="en-US" sz="2400" u="sng">
                <a:solidFill>
                  <a:schemeClr val="lt1"/>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https://pubmed.ncbi.nlm.nih.gov/33100714/</a:t>
            </a:r>
            <a:r>
              <a:rPr lang="en-US" sz="2400" u="sng">
                <a:solidFill>
                  <a:schemeClr val="lt1"/>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https://pubmed.ncbi.nlm.nih.gov/27022141/</a:t>
            </a:r>
            <a:endParaRPr sz="2400">
              <a:solidFill>
                <a:schemeClr val="lt1"/>
              </a:solidFill>
            </a:endParaRPr>
          </a:p>
          <a:p>
            <a:pPr marL="457200" lvl="0" indent="-361950" algn="l" rtl="0">
              <a:spcBef>
                <a:spcPts val="0"/>
              </a:spcBef>
              <a:spcAft>
                <a:spcPts val="0"/>
              </a:spcAft>
              <a:buClr>
                <a:schemeClr val="lt1"/>
              </a:buClr>
              <a:buSzPts val="2100"/>
              <a:buChar char="●"/>
            </a:pPr>
            <a:r>
              <a:rPr lang="en-US" sz="2400" u="sng">
                <a:solidFill>
                  <a:schemeClr val="lt1"/>
                </a:solid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https://www.ncbi.nlm.nih.gov/snp/rs7565301</a:t>
            </a:r>
            <a:endParaRPr sz="2400">
              <a:solidFill>
                <a:schemeClr val="lt1"/>
              </a:solidFill>
            </a:endParaRPr>
          </a:p>
          <a:p>
            <a:pPr marL="457200" lvl="0" indent="-361950" algn="l" rtl="0">
              <a:spcBef>
                <a:spcPts val="0"/>
              </a:spcBef>
              <a:spcAft>
                <a:spcPts val="0"/>
              </a:spcAft>
              <a:buClr>
                <a:schemeClr val="lt1"/>
              </a:buClr>
              <a:buSzPts val="2100"/>
              <a:buChar char="●"/>
            </a:pPr>
            <a:r>
              <a:rPr lang="en-US" sz="2400" u="sng">
                <a:solidFill>
                  <a:schemeClr val="lt1"/>
                </a:solidFill>
                <a:latin typeface="Times New Roman"/>
                <a:ea typeface="Times New Roman"/>
                <a:cs typeface="Times New Roman"/>
                <a:sym typeface="Times New Roman"/>
                <a:hlinkClick r:id="rId10">
                  <a:extLst>
                    <a:ext uri="{A12FA001-AC4F-418D-AE19-62706E023703}">
                      <ahyp:hlinkClr xmlns:ahyp="http://schemas.microsoft.com/office/drawing/2018/hyperlinkcolor" val="tx"/>
                    </a:ext>
                  </a:extLst>
                </a:hlinkClick>
              </a:rPr>
              <a:t>https://www.ensembl.org/Homo_sapiens/Phenotype/Locations?db=core;ph=75099;r=2:60494405-60495405;v=rs6706648;vdb=variation;vf=18440112</a:t>
            </a:r>
            <a:endParaRPr sz="2100" u="sng">
              <a:solidFill>
                <a:schemeClr val="lt1"/>
              </a:solidFill>
            </a:endParaRPr>
          </a:p>
        </p:txBody>
      </p:sp>
      <p:sp>
        <p:nvSpPr>
          <p:cNvPr id="203" name="Google Shape;203;p31"/>
          <p:cNvSpPr/>
          <p:nvPr/>
        </p:nvSpPr>
        <p:spPr>
          <a:xfrm>
            <a:off x="913680" y="3436920"/>
            <a:ext cx="7510320" cy="1774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2400" b="0" i="0" u="none" strike="noStrike" cap="none">
              <a:latin typeface="Arial"/>
              <a:ea typeface="Arial"/>
              <a:cs typeface="Arial"/>
              <a:sym typeface="Arial"/>
            </a:endParaRPr>
          </a:p>
        </p:txBody>
      </p:sp>
      <p:sp>
        <p:nvSpPr>
          <p:cNvPr id="204" name="Google Shape;204;p31"/>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z="1600">
                <a:solidFill>
                  <a:schemeClr val="bg1"/>
                </a:solidFill>
              </a:rPr>
              <a:t>18</a:t>
            </a:fld>
            <a:endParaRPr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
                                            <p:txEl>
                                              <p:pRg st="0" end="0"/>
                                            </p:txEl>
                                          </p:spTgt>
                                        </p:tgtEl>
                                        <p:attrNameLst>
                                          <p:attrName>style.visibility</p:attrName>
                                        </p:attrNameLst>
                                      </p:cBhvr>
                                      <p:to>
                                        <p:strVal val="visible"/>
                                      </p:to>
                                    </p:set>
                                    <p:animEffect transition="in" filter="fade">
                                      <p:cBhvr>
                                        <p:cTn id="7" dur="500"/>
                                        <p:tgtEl>
                                          <p:spTgt spid="2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2">
                                            <p:txEl>
                                              <p:pRg st="1" end="1"/>
                                            </p:txEl>
                                          </p:spTgt>
                                        </p:tgtEl>
                                        <p:attrNameLst>
                                          <p:attrName>style.visibility</p:attrName>
                                        </p:attrNameLst>
                                      </p:cBhvr>
                                      <p:to>
                                        <p:strVal val="visible"/>
                                      </p:to>
                                    </p:set>
                                    <p:animEffect transition="in" filter="fade">
                                      <p:cBhvr>
                                        <p:cTn id="12" dur="500"/>
                                        <p:tgtEl>
                                          <p:spTgt spid="2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
                                            <p:txEl>
                                              <p:pRg st="2" end="2"/>
                                            </p:txEl>
                                          </p:spTgt>
                                        </p:tgtEl>
                                        <p:attrNameLst>
                                          <p:attrName>style.visibility</p:attrName>
                                        </p:attrNameLst>
                                      </p:cBhvr>
                                      <p:to>
                                        <p:strVal val="visible"/>
                                      </p:to>
                                    </p:set>
                                    <p:animEffect transition="in" filter="fade">
                                      <p:cBhvr>
                                        <p:cTn id="17" dur="500"/>
                                        <p:tgtEl>
                                          <p:spTgt spid="2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2">
                                            <p:txEl>
                                              <p:pRg st="3" end="3"/>
                                            </p:txEl>
                                          </p:spTgt>
                                        </p:tgtEl>
                                        <p:attrNameLst>
                                          <p:attrName>style.visibility</p:attrName>
                                        </p:attrNameLst>
                                      </p:cBhvr>
                                      <p:to>
                                        <p:strVal val="visible"/>
                                      </p:to>
                                    </p:set>
                                    <p:animEffect transition="in" filter="fade">
                                      <p:cBhvr>
                                        <p:cTn id="22" dur="500"/>
                                        <p:tgtEl>
                                          <p:spTgt spid="2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2">
                                            <p:txEl>
                                              <p:pRg st="4" end="4"/>
                                            </p:txEl>
                                          </p:spTgt>
                                        </p:tgtEl>
                                        <p:attrNameLst>
                                          <p:attrName>style.visibility</p:attrName>
                                        </p:attrNameLst>
                                      </p:cBhvr>
                                      <p:to>
                                        <p:strVal val="visible"/>
                                      </p:to>
                                    </p:set>
                                    <p:animEffect transition="in" filter="fade">
                                      <p:cBhvr>
                                        <p:cTn id="27" dur="500"/>
                                        <p:tgtEl>
                                          <p:spTgt spid="2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2">
                                            <p:txEl>
                                              <p:pRg st="5" end="5"/>
                                            </p:txEl>
                                          </p:spTgt>
                                        </p:tgtEl>
                                        <p:attrNameLst>
                                          <p:attrName>style.visibility</p:attrName>
                                        </p:attrNameLst>
                                      </p:cBhvr>
                                      <p:to>
                                        <p:strVal val="visible"/>
                                      </p:to>
                                    </p:set>
                                    <p:animEffect transition="in" filter="fade">
                                      <p:cBhvr>
                                        <p:cTn id="32" dur="500"/>
                                        <p:tgtEl>
                                          <p:spTgt spid="2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2">
                                            <p:txEl>
                                              <p:pRg st="6" end="6"/>
                                            </p:txEl>
                                          </p:spTgt>
                                        </p:tgtEl>
                                        <p:attrNameLst>
                                          <p:attrName>style.visibility</p:attrName>
                                        </p:attrNameLst>
                                      </p:cBhvr>
                                      <p:to>
                                        <p:strVal val="visible"/>
                                      </p:to>
                                    </p:set>
                                    <p:animEffect transition="in" filter="fade">
                                      <p:cBhvr>
                                        <p:cTn id="37" dur="500"/>
                                        <p:tgtEl>
                                          <p:spTgt spid="20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2">
                                            <p:txEl>
                                              <p:pRg st="7" end="7"/>
                                            </p:txEl>
                                          </p:spTgt>
                                        </p:tgtEl>
                                        <p:attrNameLst>
                                          <p:attrName>style.visibility</p:attrName>
                                        </p:attrNameLst>
                                      </p:cBhvr>
                                      <p:to>
                                        <p:strVal val="visible"/>
                                      </p:to>
                                    </p:set>
                                    <p:animEffect transition="in" filter="fade">
                                      <p:cBhvr>
                                        <p:cTn id="42" dur="500"/>
                                        <p:tgtEl>
                                          <p:spTgt spid="20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2">
                                            <p:txEl>
                                              <p:pRg st="8" end="8"/>
                                            </p:txEl>
                                          </p:spTgt>
                                        </p:tgtEl>
                                        <p:attrNameLst>
                                          <p:attrName>style.visibility</p:attrName>
                                        </p:attrNameLst>
                                      </p:cBhvr>
                                      <p:to>
                                        <p:strVal val="visible"/>
                                      </p:to>
                                    </p:set>
                                    <p:animEffect transition="in" filter="fade">
                                      <p:cBhvr>
                                        <p:cTn id="47" dur="500"/>
                                        <p:tgtEl>
                                          <p:spTgt spid="2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p:nvPr/>
        </p:nvSpPr>
        <p:spPr>
          <a:xfrm>
            <a:off x="2924640" y="396000"/>
            <a:ext cx="6306840" cy="655200"/>
          </a:xfrm>
          <a:prstGeom prst="rect">
            <a:avLst/>
          </a:prstGeom>
          <a:noFill/>
          <a:ln>
            <a:noFill/>
          </a:ln>
        </p:spPr>
        <p:txBody>
          <a:bodyPr spcFirstLastPara="1" wrap="square" lIns="90000" tIns="91425" rIns="90000" bIns="91425" anchor="ctr" anchorCtr="0">
            <a:noAutofit/>
          </a:bodyPr>
          <a:lstStyle/>
          <a:p>
            <a:pPr marL="0" marR="0" lvl="0" indent="0" algn="ctr" rtl="0">
              <a:lnSpc>
                <a:spcPct val="100000"/>
              </a:lnSpc>
              <a:spcBef>
                <a:spcPts val="0"/>
              </a:spcBef>
              <a:spcAft>
                <a:spcPts val="0"/>
              </a:spcAft>
              <a:buNone/>
            </a:pPr>
            <a:r>
              <a:rPr lang="en-US" sz="3100" b="0" i="0" u="none" strike="noStrike" cap="none">
                <a:solidFill>
                  <a:srgbClr val="FFFFFF"/>
                </a:solidFill>
                <a:latin typeface="Arial"/>
                <a:ea typeface="Arial"/>
                <a:cs typeface="Arial"/>
                <a:sym typeface="Arial"/>
              </a:rPr>
              <a:t>Agenda</a:t>
            </a:r>
            <a:endParaRPr sz="3100" b="0" i="0" u="none" strike="noStrike" cap="none">
              <a:latin typeface="Arial"/>
              <a:ea typeface="Arial"/>
              <a:cs typeface="Arial"/>
              <a:sym typeface="Arial"/>
            </a:endParaRPr>
          </a:p>
        </p:txBody>
      </p:sp>
      <p:sp>
        <p:nvSpPr>
          <p:cNvPr id="82" name="Google Shape;82;p15"/>
          <p:cNvSpPr/>
          <p:nvPr/>
        </p:nvSpPr>
        <p:spPr>
          <a:xfrm>
            <a:off x="822240" y="1979640"/>
            <a:ext cx="9129960" cy="3231720"/>
          </a:xfrm>
          <a:prstGeom prst="rect">
            <a:avLst/>
          </a:prstGeom>
          <a:noFill/>
          <a:ln>
            <a:noFill/>
          </a:ln>
        </p:spPr>
        <p:txBody>
          <a:bodyPr spcFirstLastPara="1" wrap="square" lIns="90000" tIns="91425" rIns="90000" bIns="91425" anchor="t" anchorCtr="0">
            <a:noAutofit/>
          </a:bodyPr>
          <a:lstStyle/>
          <a:p>
            <a:pPr marL="457200" marR="0" lvl="0" indent="-353159" algn="l" rtl="0">
              <a:lnSpc>
                <a:spcPct val="100000"/>
              </a:lnSpc>
              <a:spcBef>
                <a:spcPts val="0"/>
              </a:spcBef>
              <a:spcAft>
                <a:spcPts val="0"/>
              </a:spcAft>
              <a:buClr>
                <a:srgbClr val="FFFFFF"/>
              </a:buClr>
              <a:buSzPts val="2000"/>
              <a:buFont typeface="Arial"/>
              <a:buChar char="●"/>
            </a:pPr>
            <a:r>
              <a:rPr lang="en-US" sz="2000" b="0" i="0" u="none" strike="noStrike" cap="none">
                <a:solidFill>
                  <a:srgbClr val="FFFFFF"/>
                </a:solidFill>
                <a:latin typeface="Arial"/>
                <a:ea typeface="Arial"/>
                <a:cs typeface="Arial"/>
                <a:sym typeface="Arial"/>
              </a:rPr>
              <a:t>Introduction</a:t>
            </a:r>
            <a:endParaRPr sz="2000" b="0" i="0" u="none" strike="noStrike" cap="none">
              <a:latin typeface="Arial"/>
              <a:ea typeface="Arial"/>
              <a:cs typeface="Arial"/>
              <a:sym typeface="Arial"/>
            </a:endParaRPr>
          </a:p>
          <a:p>
            <a:pPr marL="457200" marR="0" lvl="0" indent="-353159" algn="l" rtl="0">
              <a:lnSpc>
                <a:spcPct val="100000"/>
              </a:lnSpc>
              <a:spcBef>
                <a:spcPts val="0"/>
              </a:spcBef>
              <a:spcAft>
                <a:spcPts val="0"/>
              </a:spcAft>
              <a:buClr>
                <a:srgbClr val="FFFFFF"/>
              </a:buClr>
              <a:buSzPts val="2000"/>
              <a:buFont typeface="Arial"/>
              <a:buChar char="●"/>
            </a:pPr>
            <a:r>
              <a:rPr lang="en-US" sz="2000" b="0" i="0" u="none" strike="noStrike" cap="none">
                <a:solidFill>
                  <a:srgbClr val="FFFFFF"/>
                </a:solidFill>
                <a:latin typeface="Arial"/>
                <a:ea typeface="Arial"/>
                <a:cs typeface="Arial"/>
                <a:sym typeface="Arial"/>
              </a:rPr>
              <a:t>Motivation</a:t>
            </a:r>
            <a:endParaRPr sz="2000" b="0" i="0" u="none" strike="noStrike" cap="none">
              <a:latin typeface="Arial"/>
              <a:ea typeface="Arial"/>
              <a:cs typeface="Arial"/>
              <a:sym typeface="Arial"/>
            </a:endParaRPr>
          </a:p>
          <a:p>
            <a:pPr marL="457200" marR="0" lvl="0" indent="-353159" algn="l" rtl="0">
              <a:lnSpc>
                <a:spcPct val="100000"/>
              </a:lnSpc>
              <a:spcBef>
                <a:spcPts val="0"/>
              </a:spcBef>
              <a:spcAft>
                <a:spcPts val="0"/>
              </a:spcAft>
              <a:buClr>
                <a:srgbClr val="FFFFFF"/>
              </a:buClr>
              <a:buSzPts val="2000"/>
              <a:buFont typeface="Arial"/>
              <a:buChar char="●"/>
            </a:pPr>
            <a:r>
              <a:rPr lang="en-US" sz="2000" b="0" i="0" u="none" strike="noStrike" cap="none">
                <a:solidFill>
                  <a:srgbClr val="FFFFFF"/>
                </a:solidFill>
                <a:latin typeface="Arial"/>
                <a:ea typeface="Arial"/>
                <a:cs typeface="Arial"/>
                <a:sym typeface="Arial"/>
              </a:rPr>
              <a:t>Problem Statement</a:t>
            </a:r>
            <a:endParaRPr sz="2000" b="0" i="0" u="none" strike="noStrike" cap="none">
              <a:latin typeface="Arial"/>
              <a:ea typeface="Arial"/>
              <a:cs typeface="Arial"/>
              <a:sym typeface="Arial"/>
            </a:endParaRPr>
          </a:p>
          <a:p>
            <a:pPr marL="457200" marR="0" lvl="0" indent="-353159" algn="l" rtl="0">
              <a:lnSpc>
                <a:spcPct val="100000"/>
              </a:lnSpc>
              <a:spcBef>
                <a:spcPts val="0"/>
              </a:spcBef>
              <a:spcAft>
                <a:spcPts val="0"/>
              </a:spcAft>
              <a:buClr>
                <a:srgbClr val="FFFFFF"/>
              </a:buClr>
              <a:buSzPts val="2000"/>
              <a:buFont typeface="Arial"/>
              <a:buChar char="●"/>
            </a:pPr>
            <a:r>
              <a:rPr lang="en-US" sz="2000" b="0" i="0" u="none" strike="noStrike" cap="none">
                <a:solidFill>
                  <a:srgbClr val="FFFFFF"/>
                </a:solidFill>
                <a:latin typeface="Arial"/>
                <a:ea typeface="Arial"/>
                <a:cs typeface="Arial"/>
                <a:sym typeface="Arial"/>
              </a:rPr>
              <a:t>Similar Systems</a:t>
            </a:r>
            <a:endParaRPr sz="2000" b="0" i="0" u="none" strike="noStrike" cap="none">
              <a:latin typeface="Arial"/>
              <a:ea typeface="Arial"/>
              <a:cs typeface="Arial"/>
              <a:sym typeface="Arial"/>
            </a:endParaRPr>
          </a:p>
          <a:p>
            <a:pPr marL="457200" marR="0" lvl="0" indent="-353159" algn="l" rtl="0">
              <a:lnSpc>
                <a:spcPct val="100000"/>
              </a:lnSpc>
              <a:spcBef>
                <a:spcPts val="0"/>
              </a:spcBef>
              <a:spcAft>
                <a:spcPts val="0"/>
              </a:spcAft>
              <a:buClr>
                <a:srgbClr val="FFFFFF"/>
              </a:buClr>
              <a:buSzPts val="2000"/>
              <a:buFont typeface="Arial"/>
              <a:buChar char="●"/>
            </a:pPr>
            <a:r>
              <a:rPr lang="en-US" sz="2000" b="0" i="0" u="none" strike="noStrike" cap="none">
                <a:solidFill>
                  <a:srgbClr val="FFFFFF"/>
                </a:solidFill>
                <a:latin typeface="Arial"/>
                <a:ea typeface="Arial"/>
                <a:cs typeface="Arial"/>
                <a:sym typeface="Arial"/>
              </a:rPr>
              <a:t>System Overview</a:t>
            </a:r>
            <a:endParaRPr sz="2000" b="0" i="0" u="none" strike="noStrike" cap="none">
              <a:latin typeface="Arial"/>
              <a:ea typeface="Arial"/>
              <a:cs typeface="Arial"/>
              <a:sym typeface="Arial"/>
            </a:endParaRPr>
          </a:p>
          <a:p>
            <a:pPr marL="457200" marR="0" lvl="0" indent="-353159" algn="l" rtl="0">
              <a:lnSpc>
                <a:spcPct val="100000"/>
              </a:lnSpc>
              <a:spcBef>
                <a:spcPts val="0"/>
              </a:spcBef>
              <a:spcAft>
                <a:spcPts val="0"/>
              </a:spcAft>
              <a:buClr>
                <a:srgbClr val="FFFFFF"/>
              </a:buClr>
              <a:buSzPts val="2000"/>
              <a:buFont typeface="Arial"/>
              <a:buChar char="●"/>
            </a:pPr>
            <a:r>
              <a:rPr lang="en-US" sz="2000" b="0" i="0" u="none" strike="noStrike" cap="none">
                <a:solidFill>
                  <a:srgbClr val="FFFFFF"/>
                </a:solidFill>
                <a:latin typeface="Arial"/>
                <a:ea typeface="Arial"/>
                <a:cs typeface="Arial"/>
                <a:sym typeface="Arial"/>
              </a:rPr>
              <a:t>Deliverables</a:t>
            </a:r>
            <a:endParaRPr sz="2000" b="0" i="0" u="none" strike="noStrike" cap="none">
              <a:latin typeface="Arial"/>
              <a:ea typeface="Arial"/>
              <a:cs typeface="Arial"/>
              <a:sym typeface="Arial"/>
            </a:endParaRPr>
          </a:p>
          <a:p>
            <a:pPr marL="457200" marR="0" lvl="0" indent="-353159" algn="l" rtl="0">
              <a:lnSpc>
                <a:spcPct val="100000"/>
              </a:lnSpc>
              <a:spcBef>
                <a:spcPts val="0"/>
              </a:spcBef>
              <a:spcAft>
                <a:spcPts val="0"/>
              </a:spcAft>
              <a:buClr>
                <a:srgbClr val="FFFFFF"/>
              </a:buClr>
              <a:buSzPts val="2000"/>
              <a:buFont typeface="Arial"/>
              <a:buChar char="●"/>
            </a:pPr>
            <a:r>
              <a:rPr lang="en-US" sz="2000" b="0" i="0" u="none" strike="noStrike" cap="none">
                <a:solidFill>
                  <a:srgbClr val="FFFFFF"/>
                </a:solidFill>
                <a:latin typeface="Arial"/>
                <a:ea typeface="Arial"/>
                <a:cs typeface="Arial"/>
                <a:sym typeface="Arial"/>
              </a:rPr>
              <a:t>Time plan</a:t>
            </a:r>
            <a:endParaRPr sz="2000" b="0" i="0" u="none" strike="noStrike" cap="none">
              <a:latin typeface="Arial"/>
              <a:ea typeface="Arial"/>
              <a:cs typeface="Arial"/>
              <a:sym typeface="Arial"/>
            </a:endParaRPr>
          </a:p>
          <a:p>
            <a:pPr marL="457200" marR="0" lvl="0" indent="-353159" algn="l" rtl="0">
              <a:lnSpc>
                <a:spcPct val="100000"/>
              </a:lnSpc>
              <a:spcBef>
                <a:spcPts val="0"/>
              </a:spcBef>
              <a:spcAft>
                <a:spcPts val="0"/>
              </a:spcAft>
              <a:buClr>
                <a:srgbClr val="FFFFFF"/>
              </a:buClr>
              <a:buSzPts val="2000"/>
              <a:buFont typeface="Arial"/>
              <a:buChar char="●"/>
            </a:pPr>
            <a:r>
              <a:rPr lang="en-US" sz="2000" b="0" i="0" u="none" strike="noStrike" cap="none">
                <a:solidFill>
                  <a:srgbClr val="FFFFFF"/>
                </a:solidFill>
                <a:latin typeface="Arial"/>
                <a:ea typeface="Arial"/>
                <a:cs typeface="Arial"/>
                <a:sym typeface="Arial"/>
              </a:rPr>
              <a:t>Supportive Documents</a:t>
            </a:r>
            <a:endParaRPr sz="2000" b="0" i="0" u="none" strike="noStrike" cap="none">
              <a:latin typeface="Arial"/>
              <a:ea typeface="Arial"/>
              <a:cs typeface="Arial"/>
              <a:sym typeface="Arial"/>
            </a:endParaRPr>
          </a:p>
          <a:p>
            <a:pPr marL="457200" marR="0" lvl="0" indent="-353159" algn="l" rtl="0">
              <a:lnSpc>
                <a:spcPct val="100000"/>
              </a:lnSpc>
              <a:spcBef>
                <a:spcPts val="0"/>
              </a:spcBef>
              <a:spcAft>
                <a:spcPts val="0"/>
              </a:spcAft>
              <a:buClr>
                <a:srgbClr val="FFFFFF"/>
              </a:buClr>
              <a:buSzPts val="2000"/>
              <a:buFont typeface="Arial"/>
              <a:buChar char="●"/>
            </a:pPr>
            <a:r>
              <a:rPr lang="en-US" sz="2000" b="0" i="0" u="none" strike="noStrike" cap="none">
                <a:solidFill>
                  <a:srgbClr val="FFFFFF"/>
                </a:solidFill>
                <a:latin typeface="Arial"/>
                <a:ea typeface="Arial"/>
                <a:cs typeface="Arial"/>
                <a:sym typeface="Arial"/>
              </a:rPr>
              <a:t>Live Demo</a:t>
            </a:r>
            <a:endParaRPr sz="2000" b="0" i="0" u="none" strike="noStrike" cap="none">
              <a:latin typeface="Arial"/>
              <a:ea typeface="Arial"/>
              <a:cs typeface="Arial"/>
              <a:sym typeface="Arial"/>
            </a:endParaRPr>
          </a:p>
          <a:p>
            <a:pPr marL="457200" marR="0" lvl="0" indent="-353159" algn="l" rtl="0">
              <a:lnSpc>
                <a:spcPct val="100000"/>
              </a:lnSpc>
              <a:spcBef>
                <a:spcPts val="0"/>
              </a:spcBef>
              <a:spcAft>
                <a:spcPts val="0"/>
              </a:spcAft>
              <a:buClr>
                <a:srgbClr val="FFFFFF"/>
              </a:buClr>
              <a:buSzPts val="2000"/>
              <a:buFont typeface="Arial"/>
              <a:buChar char="●"/>
            </a:pPr>
            <a:r>
              <a:rPr lang="en-US" sz="2000" b="0" i="0" u="none" strike="noStrike" cap="none">
                <a:solidFill>
                  <a:srgbClr val="FFFFFF"/>
                </a:solidFill>
                <a:latin typeface="Arial"/>
                <a:ea typeface="Arial"/>
                <a:cs typeface="Arial"/>
                <a:sym typeface="Arial"/>
              </a:rPr>
              <a:t>References</a:t>
            </a:r>
            <a:endParaRPr sz="2000" b="0" i="0" u="none" strike="noStrike" cap="none">
              <a:latin typeface="Arial"/>
              <a:ea typeface="Arial"/>
              <a:cs typeface="Arial"/>
              <a:sym typeface="Arial"/>
            </a:endParaRPr>
          </a:p>
        </p:txBody>
      </p:sp>
      <p:sp>
        <p:nvSpPr>
          <p:cNvPr id="83" name="Google Shape;83;p15"/>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z="1600">
                <a:solidFill>
                  <a:schemeClr val="bg1"/>
                </a:solidFill>
              </a:rPr>
              <a:t>2</a:t>
            </a:fld>
            <a:endParaRPr sz="18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p:nvPr/>
        </p:nvSpPr>
        <p:spPr>
          <a:xfrm>
            <a:off x="4368960" y="412920"/>
            <a:ext cx="3491280" cy="59220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None/>
            </a:pPr>
            <a:r>
              <a:rPr lang="en-US" sz="3100" b="0" i="0" u="none" strike="noStrike" cap="none">
                <a:solidFill>
                  <a:srgbClr val="FFFFFF"/>
                </a:solidFill>
                <a:latin typeface="Arial"/>
                <a:ea typeface="Arial"/>
                <a:cs typeface="Arial"/>
                <a:sym typeface="Arial"/>
              </a:rPr>
              <a:t>Genetics</a:t>
            </a:r>
            <a:endParaRPr sz="3100" b="0" i="0" u="none" strike="noStrike" cap="none">
              <a:latin typeface="Arial"/>
              <a:ea typeface="Arial"/>
              <a:cs typeface="Arial"/>
              <a:sym typeface="Arial"/>
            </a:endParaRPr>
          </a:p>
        </p:txBody>
      </p:sp>
      <p:sp>
        <p:nvSpPr>
          <p:cNvPr id="89" name="Google Shape;89;p16"/>
          <p:cNvSpPr/>
          <p:nvPr/>
        </p:nvSpPr>
        <p:spPr>
          <a:xfrm>
            <a:off x="913680" y="1645920"/>
            <a:ext cx="8592840" cy="393156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1060"/>
              </a:spcBef>
              <a:spcAft>
                <a:spcPts val="0"/>
              </a:spcAft>
              <a:buNone/>
            </a:pPr>
            <a:r>
              <a:rPr lang="en-US" sz="2400" b="0" i="0" u="none" strike="noStrike" cap="none">
                <a:solidFill>
                  <a:srgbClr val="FFFFFF"/>
                </a:solidFill>
                <a:latin typeface="Arial"/>
                <a:ea typeface="Arial"/>
                <a:cs typeface="Arial"/>
                <a:sym typeface="Arial"/>
              </a:rPr>
              <a:t>Genetics → Is a project that can predict the genetic diseases that will appear in the new generations. In addition it can also help us prove the parentage of anyone. Both can be done by studying the genes in someone's body (system).</a:t>
            </a:r>
            <a:endParaRPr sz="2400" b="0" i="0" u="none" strike="noStrike" cap="none">
              <a:latin typeface="Arial"/>
              <a:ea typeface="Arial"/>
              <a:cs typeface="Arial"/>
              <a:sym typeface="Arial"/>
            </a:endParaRPr>
          </a:p>
          <a:p>
            <a:pPr marL="0" marR="0" lvl="0" indent="0" algn="l" rtl="0">
              <a:lnSpc>
                <a:spcPct val="100000"/>
              </a:lnSpc>
              <a:spcBef>
                <a:spcPts val="1060"/>
              </a:spcBef>
              <a:spcAft>
                <a:spcPts val="0"/>
              </a:spcAft>
              <a:buNone/>
            </a:pPr>
            <a:r>
              <a:rPr lang="en-US" sz="2400" b="0" i="0" u="none" strike="noStrike" cap="none">
                <a:solidFill>
                  <a:srgbClr val="FFFFFF"/>
                </a:solidFill>
                <a:latin typeface="Arial"/>
                <a:ea typeface="Arial"/>
                <a:cs typeface="Arial"/>
                <a:sym typeface="Arial"/>
              </a:rPr>
              <a:t>Genes →Genes are passed from parents to offspring and contain the information needed to specify traits(qualities). Genes contains a subset of the DNA and this subset is (A, T, C, G).  </a:t>
            </a:r>
            <a:endParaRPr sz="2400" b="0" i="0" u="none" strike="noStrike" cap="none">
              <a:latin typeface="Arial"/>
              <a:ea typeface="Arial"/>
              <a:cs typeface="Arial"/>
              <a:sym typeface="Arial"/>
            </a:endParaRPr>
          </a:p>
        </p:txBody>
      </p:sp>
      <p:sp>
        <p:nvSpPr>
          <p:cNvPr id="90" name="Google Shape;90;p16"/>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z="1600">
                <a:solidFill>
                  <a:schemeClr val="bg1"/>
                </a:solidFill>
              </a:rPr>
              <a:t>3</a:t>
            </a:fld>
            <a:endParaRPr sz="20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p:nvPr/>
        </p:nvSpPr>
        <p:spPr>
          <a:xfrm>
            <a:off x="4540326" y="447125"/>
            <a:ext cx="3643800" cy="558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300" b="0" i="0" u="none" strike="noStrike" cap="none">
                <a:solidFill>
                  <a:srgbClr val="FFFFFF"/>
                </a:solidFill>
                <a:latin typeface="Arial"/>
                <a:ea typeface="Arial"/>
                <a:cs typeface="Arial"/>
                <a:sym typeface="Arial"/>
              </a:rPr>
              <a:t>Genes Mutation</a:t>
            </a:r>
            <a:endParaRPr sz="3300" b="0" i="0" u="none" strike="noStrike" cap="none">
              <a:latin typeface="Arial"/>
              <a:ea typeface="Arial"/>
              <a:cs typeface="Arial"/>
              <a:sym typeface="Arial"/>
            </a:endParaRPr>
          </a:p>
        </p:txBody>
      </p:sp>
      <p:sp>
        <p:nvSpPr>
          <p:cNvPr id="96" name="Google Shape;96;p17"/>
          <p:cNvSpPr/>
          <p:nvPr/>
        </p:nvSpPr>
        <p:spPr>
          <a:xfrm>
            <a:off x="4021920" y="1555200"/>
            <a:ext cx="8043840" cy="4844880"/>
          </a:xfrm>
          <a:prstGeom prst="rect">
            <a:avLst/>
          </a:prstGeom>
          <a:solidFill>
            <a:srgbClr val="FFFFFF"/>
          </a:solidFill>
          <a:ln w="9525" cap="flat" cmpd="sng">
            <a:solidFill>
              <a:srgbClr val="8080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7" name="Google Shape;97;p17"/>
          <p:cNvPicPr preferRelativeResize="0"/>
          <p:nvPr/>
        </p:nvPicPr>
        <p:blipFill rotWithShape="1">
          <a:blip r:embed="rId3">
            <a:alphaModFix/>
          </a:blip>
          <a:srcRect/>
          <a:stretch/>
        </p:blipFill>
        <p:spPr>
          <a:xfrm>
            <a:off x="4021920" y="1555200"/>
            <a:ext cx="8043840" cy="2100960"/>
          </a:xfrm>
          <a:prstGeom prst="rect">
            <a:avLst/>
          </a:prstGeom>
          <a:noFill/>
          <a:ln>
            <a:noFill/>
          </a:ln>
        </p:spPr>
      </p:pic>
      <p:pic>
        <p:nvPicPr>
          <p:cNvPr id="98" name="Google Shape;98;p17"/>
          <p:cNvPicPr preferRelativeResize="0"/>
          <p:nvPr/>
        </p:nvPicPr>
        <p:blipFill rotWithShape="1">
          <a:blip r:embed="rId4">
            <a:alphaModFix/>
          </a:blip>
          <a:srcRect/>
          <a:stretch/>
        </p:blipFill>
        <p:spPr>
          <a:xfrm>
            <a:off x="4045320" y="3749040"/>
            <a:ext cx="4363920" cy="2376720"/>
          </a:xfrm>
          <a:prstGeom prst="rect">
            <a:avLst/>
          </a:prstGeom>
          <a:noFill/>
          <a:ln>
            <a:noFill/>
          </a:ln>
        </p:spPr>
      </p:pic>
      <p:pic>
        <p:nvPicPr>
          <p:cNvPr id="99" name="Google Shape;99;p17"/>
          <p:cNvPicPr preferRelativeResize="0"/>
          <p:nvPr/>
        </p:nvPicPr>
        <p:blipFill rotWithShape="1">
          <a:blip r:embed="rId5">
            <a:alphaModFix/>
          </a:blip>
          <a:srcRect/>
          <a:stretch/>
        </p:blipFill>
        <p:spPr>
          <a:xfrm>
            <a:off x="8501040" y="3749040"/>
            <a:ext cx="3494880" cy="2285280"/>
          </a:xfrm>
          <a:prstGeom prst="rect">
            <a:avLst/>
          </a:prstGeom>
          <a:noFill/>
          <a:ln>
            <a:noFill/>
          </a:ln>
        </p:spPr>
      </p:pic>
      <p:sp>
        <p:nvSpPr>
          <p:cNvPr id="100" name="Google Shape;100;p17"/>
          <p:cNvSpPr/>
          <p:nvPr/>
        </p:nvSpPr>
        <p:spPr>
          <a:xfrm>
            <a:off x="503280" y="1368000"/>
            <a:ext cx="3334320" cy="3795840"/>
          </a:xfrm>
          <a:prstGeom prst="rect">
            <a:avLst/>
          </a:prstGeom>
          <a:noFill/>
          <a:ln>
            <a:noFill/>
          </a:ln>
        </p:spPr>
        <p:txBody>
          <a:bodyPr spcFirstLastPara="1" wrap="square" lIns="0" tIns="0" rIns="0" bIns="0" anchor="ctr" anchorCtr="0">
            <a:noAutofit/>
          </a:bodyPr>
          <a:lstStyle/>
          <a:p>
            <a:pPr marL="432000" marR="0" lvl="0" indent="-322560" algn="l" rtl="0">
              <a:lnSpc>
                <a:spcPct val="100000"/>
              </a:lnSpc>
              <a:spcBef>
                <a:spcPts val="0"/>
              </a:spcBef>
              <a:spcAft>
                <a:spcPts val="0"/>
              </a:spcAft>
              <a:buClr>
                <a:srgbClr val="FFFFFF"/>
              </a:buClr>
              <a:buSzPts val="1080"/>
              <a:buFont typeface="Noto Sans Symbols"/>
              <a:buChar char="●"/>
            </a:pPr>
            <a:r>
              <a:rPr lang="en-US" sz="2400" b="0" i="0" u="none" strike="noStrike" cap="none">
                <a:solidFill>
                  <a:srgbClr val="000000"/>
                </a:solidFill>
                <a:latin typeface="Arial"/>
                <a:ea typeface="Arial"/>
                <a:cs typeface="Arial"/>
                <a:sym typeface="Arial"/>
              </a:rPr>
              <a:t>Point mutation</a:t>
            </a:r>
            <a:endParaRPr sz="2400" b="0" i="0" u="none" strike="noStrike" cap="none">
              <a:latin typeface="Arial"/>
              <a:ea typeface="Arial"/>
              <a:cs typeface="Arial"/>
              <a:sym typeface="Arial"/>
            </a:endParaRPr>
          </a:p>
          <a:p>
            <a:pPr marL="432000" marR="0" lvl="0" indent="-322560" algn="l" rtl="0">
              <a:lnSpc>
                <a:spcPct val="100000"/>
              </a:lnSpc>
              <a:spcBef>
                <a:spcPts val="1060"/>
              </a:spcBef>
              <a:spcAft>
                <a:spcPts val="0"/>
              </a:spcAft>
              <a:buClr>
                <a:srgbClr val="FFFFFF"/>
              </a:buClr>
              <a:buSzPts val="1080"/>
              <a:buFont typeface="Noto Sans Symbols"/>
              <a:buChar char="●"/>
            </a:pPr>
            <a:r>
              <a:rPr lang="en-US" sz="2400" b="0" i="0" u="none" strike="noStrike" cap="none">
                <a:solidFill>
                  <a:srgbClr val="FFFFFF"/>
                </a:solidFill>
                <a:latin typeface="Arial"/>
                <a:ea typeface="Arial"/>
                <a:cs typeface="Arial"/>
                <a:sym typeface="Arial"/>
              </a:rPr>
              <a:t>Inversion</a:t>
            </a:r>
            <a:endParaRPr sz="2400" b="0" i="0" u="none" strike="noStrike" cap="none">
              <a:latin typeface="Arial"/>
              <a:ea typeface="Arial"/>
              <a:cs typeface="Arial"/>
              <a:sym typeface="Arial"/>
            </a:endParaRPr>
          </a:p>
          <a:p>
            <a:pPr marL="432000" marR="0" lvl="0" indent="-322560" algn="l" rtl="0">
              <a:lnSpc>
                <a:spcPct val="100000"/>
              </a:lnSpc>
              <a:spcBef>
                <a:spcPts val="1060"/>
              </a:spcBef>
              <a:spcAft>
                <a:spcPts val="0"/>
              </a:spcAft>
              <a:buClr>
                <a:srgbClr val="FFFFFF"/>
              </a:buClr>
              <a:buSzPts val="1080"/>
              <a:buFont typeface="Noto Sans Symbols"/>
              <a:buChar char="●"/>
            </a:pPr>
            <a:r>
              <a:rPr lang="en-US" sz="2400" b="0" i="0" u="none" strike="noStrike" cap="none">
                <a:solidFill>
                  <a:srgbClr val="FFFFFF"/>
                </a:solidFill>
                <a:latin typeface="Arial"/>
                <a:ea typeface="Arial"/>
                <a:cs typeface="Arial"/>
                <a:sym typeface="Arial"/>
              </a:rPr>
              <a:t>Substitution</a:t>
            </a:r>
            <a:endParaRPr sz="2400" b="0" i="0" u="none" strike="noStrike" cap="none">
              <a:latin typeface="Arial"/>
              <a:ea typeface="Arial"/>
              <a:cs typeface="Arial"/>
              <a:sym typeface="Arial"/>
            </a:endParaRPr>
          </a:p>
        </p:txBody>
      </p:sp>
      <p:sp>
        <p:nvSpPr>
          <p:cNvPr id="101" name="Google Shape;101;p17"/>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p:nvPr/>
        </p:nvSpPr>
        <p:spPr>
          <a:xfrm>
            <a:off x="4295874" y="447125"/>
            <a:ext cx="4276500" cy="558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300" b="0" i="0" u="none" strike="noStrike" cap="none">
                <a:solidFill>
                  <a:srgbClr val="FFFFFF"/>
                </a:solidFill>
                <a:latin typeface="Arial"/>
                <a:ea typeface="Arial"/>
                <a:cs typeface="Arial"/>
                <a:sym typeface="Arial"/>
              </a:rPr>
              <a:t>Alleles and Genes</a:t>
            </a:r>
            <a:endParaRPr sz="3300" b="0" i="0" u="none" strike="noStrike" cap="none">
              <a:latin typeface="Arial"/>
              <a:ea typeface="Arial"/>
              <a:cs typeface="Arial"/>
              <a:sym typeface="Arial"/>
            </a:endParaRPr>
          </a:p>
        </p:txBody>
      </p:sp>
      <p:graphicFrame>
        <p:nvGraphicFramePr>
          <p:cNvPr id="107" name="Google Shape;107;p18"/>
          <p:cNvGraphicFramePr/>
          <p:nvPr/>
        </p:nvGraphicFramePr>
        <p:xfrm>
          <a:off x="2423160" y="1719360"/>
          <a:ext cx="7341450" cy="3977700"/>
        </p:xfrm>
        <a:graphic>
          <a:graphicData uri="http://schemas.openxmlformats.org/drawingml/2006/table">
            <a:tbl>
              <a:tblPr>
                <a:noFill/>
                <a:tableStyleId>{C5415C00-77F2-4CC2-9F65-464226C63C93}</a:tableStyleId>
              </a:tblPr>
              <a:tblGrid>
                <a:gridCol w="1690550">
                  <a:extLst>
                    <a:ext uri="{9D8B030D-6E8A-4147-A177-3AD203B41FA5}">
                      <a16:colId xmlns:a16="http://schemas.microsoft.com/office/drawing/2014/main" val="20000"/>
                    </a:ext>
                  </a:extLst>
                </a:gridCol>
                <a:gridCol w="1690550">
                  <a:extLst>
                    <a:ext uri="{9D8B030D-6E8A-4147-A177-3AD203B41FA5}">
                      <a16:colId xmlns:a16="http://schemas.microsoft.com/office/drawing/2014/main" val="20001"/>
                    </a:ext>
                  </a:extLst>
                </a:gridCol>
                <a:gridCol w="1690550">
                  <a:extLst>
                    <a:ext uri="{9D8B030D-6E8A-4147-A177-3AD203B41FA5}">
                      <a16:colId xmlns:a16="http://schemas.microsoft.com/office/drawing/2014/main" val="20002"/>
                    </a:ext>
                  </a:extLst>
                </a:gridCol>
                <a:gridCol w="2269800">
                  <a:extLst>
                    <a:ext uri="{9D8B030D-6E8A-4147-A177-3AD203B41FA5}">
                      <a16:colId xmlns:a16="http://schemas.microsoft.com/office/drawing/2014/main" val="20003"/>
                    </a:ext>
                  </a:extLst>
                </a:gridCol>
              </a:tblGrid>
              <a:tr h="303475">
                <a:tc>
                  <a:txBody>
                    <a:bodyPr/>
                    <a:lstStyle/>
                    <a:p>
                      <a:pPr marL="0" marR="0" lvl="0" indent="0" algn="ctr" rtl="0">
                        <a:lnSpc>
                          <a:spcPct val="100000"/>
                        </a:lnSpc>
                        <a:spcBef>
                          <a:spcPts val="0"/>
                        </a:spcBef>
                        <a:spcAft>
                          <a:spcPts val="0"/>
                        </a:spcAft>
                        <a:buNone/>
                      </a:pPr>
                      <a:r>
                        <a:rPr lang="en-US" sz="1500" b="1" u="none" strike="noStrike" cap="none">
                          <a:latin typeface="Arial"/>
                          <a:ea typeface="Arial"/>
                          <a:cs typeface="Arial"/>
                          <a:sym typeface="Arial"/>
                        </a:rPr>
                        <a:t>rs1896295</a:t>
                      </a:r>
                      <a:endParaRPr sz="15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c>
                  <a:txBody>
                    <a:bodyPr/>
                    <a:lstStyle/>
                    <a:p>
                      <a:pPr marL="0" marR="0" lvl="0" indent="0" algn="ctr" rtl="0">
                        <a:lnSpc>
                          <a:spcPct val="100000"/>
                        </a:lnSpc>
                        <a:spcBef>
                          <a:spcPts val="0"/>
                        </a:spcBef>
                        <a:spcAft>
                          <a:spcPts val="0"/>
                        </a:spcAft>
                        <a:buNone/>
                      </a:pPr>
                      <a:r>
                        <a:rPr lang="en-US" sz="1500" b="1" u="none" strike="noStrike" cap="none">
                          <a:latin typeface="Arial"/>
                          <a:ea typeface="Arial"/>
                          <a:cs typeface="Arial"/>
                          <a:sym typeface="Arial"/>
                        </a:rPr>
                        <a:t>rs4671393</a:t>
                      </a:r>
                      <a:endParaRPr sz="15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c>
                  <a:txBody>
                    <a:bodyPr/>
                    <a:lstStyle/>
                    <a:p>
                      <a:pPr marL="0" marR="0" lvl="0" indent="0" algn="ctr" rtl="0">
                        <a:lnSpc>
                          <a:spcPct val="100000"/>
                        </a:lnSpc>
                        <a:spcBef>
                          <a:spcPts val="0"/>
                        </a:spcBef>
                        <a:spcAft>
                          <a:spcPts val="0"/>
                        </a:spcAft>
                        <a:buNone/>
                      </a:pPr>
                      <a:r>
                        <a:rPr lang="en-US" sz="1500" b="1" u="none" strike="noStrike" cap="none">
                          <a:latin typeface="Arial"/>
                          <a:ea typeface="Arial"/>
                          <a:cs typeface="Arial"/>
                          <a:sym typeface="Arial"/>
                        </a:rPr>
                        <a:t>rs10195871</a:t>
                      </a:r>
                      <a:endParaRPr sz="15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c>
                  <a:txBody>
                    <a:bodyPr/>
                    <a:lstStyle/>
                    <a:p>
                      <a:pPr marL="0" marR="0" lvl="0" indent="0" algn="ctr" rtl="0">
                        <a:lnSpc>
                          <a:spcPct val="100000"/>
                        </a:lnSpc>
                        <a:spcBef>
                          <a:spcPts val="0"/>
                        </a:spcBef>
                        <a:spcAft>
                          <a:spcPts val="0"/>
                        </a:spcAft>
                        <a:buNone/>
                      </a:pPr>
                      <a:r>
                        <a:rPr lang="en-US" sz="1500" b="1" u="none" strike="noStrike" cap="none">
                          <a:latin typeface="Arial"/>
                          <a:ea typeface="Arial"/>
                          <a:cs typeface="Arial"/>
                          <a:sym typeface="Arial"/>
                        </a:rPr>
                        <a:t>rs7565301</a:t>
                      </a:r>
                      <a:endParaRPr sz="15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extLst>
                  <a:ext uri="{0D108BD9-81ED-4DB2-BD59-A6C34878D82A}">
                    <a16:rowId xmlns:a16="http://schemas.microsoft.com/office/drawing/2014/main" val="10000"/>
                  </a:ext>
                </a:extLst>
              </a:tr>
              <a:tr h="691200">
                <a:tc>
                  <a:txBody>
                    <a:bodyPr/>
                    <a:lstStyle/>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Normal</a:t>
                      </a:r>
                      <a:br>
                        <a:rPr lang="en-US" sz="1800" u="none" strike="noStrike" cap="none"/>
                      </a:br>
                      <a:r>
                        <a:rPr lang="en-US" sz="1400" b="1" i="1" u="none" strike="noStrike" cap="none">
                          <a:solidFill>
                            <a:srgbClr val="127622"/>
                          </a:solidFill>
                          <a:latin typeface="Arial"/>
                          <a:ea typeface="Arial"/>
                          <a:cs typeface="Arial"/>
                          <a:sym typeface="Arial"/>
                        </a:rPr>
                        <a:t>T|T</a:t>
                      </a:r>
                      <a:br>
                        <a:rPr lang="en-US" sz="1800" u="none" strike="noStrike" cap="none"/>
                      </a:br>
                      <a:endParaRPr sz="14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Normal</a:t>
                      </a:r>
                      <a:br>
                        <a:rPr lang="en-US" sz="1800" u="none" strike="noStrike" cap="none"/>
                      </a:br>
                      <a:r>
                        <a:rPr lang="en-US" sz="1400" b="1" i="1" u="none" strike="noStrike" cap="none">
                          <a:solidFill>
                            <a:srgbClr val="127622"/>
                          </a:solidFill>
                          <a:latin typeface="Arial"/>
                          <a:ea typeface="Arial"/>
                          <a:cs typeface="Arial"/>
                          <a:sym typeface="Arial"/>
                        </a:rPr>
                        <a:t>A|A</a:t>
                      </a:r>
                      <a:endParaRPr sz="14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Normal</a:t>
                      </a:r>
                      <a:br>
                        <a:rPr lang="en-US" sz="1800" u="none" strike="noStrike" cap="none"/>
                      </a:br>
                      <a:r>
                        <a:rPr lang="en-US" sz="1400" b="1" i="1" u="none" strike="noStrike" cap="none">
                          <a:solidFill>
                            <a:srgbClr val="127622"/>
                          </a:solidFill>
                          <a:latin typeface="Arial"/>
                          <a:ea typeface="Arial"/>
                          <a:cs typeface="Arial"/>
                          <a:sym typeface="Arial"/>
                        </a:rPr>
                        <a:t>A|A</a:t>
                      </a:r>
                      <a:endParaRPr sz="14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Normal</a:t>
                      </a:r>
                      <a:br>
                        <a:rPr lang="en-US" sz="1800" u="none" strike="noStrike" cap="none"/>
                      </a:br>
                      <a:r>
                        <a:rPr lang="en-US" sz="1400" b="1" i="1" u="none" strike="noStrike" cap="none">
                          <a:solidFill>
                            <a:srgbClr val="127622"/>
                          </a:solidFill>
                          <a:latin typeface="Arial"/>
                          <a:ea typeface="Arial"/>
                          <a:cs typeface="Arial"/>
                          <a:sym typeface="Arial"/>
                        </a:rPr>
                        <a:t>G|G</a:t>
                      </a:r>
                      <a:endParaRPr sz="14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891000">
                <a:tc>
                  <a:txBody>
                    <a:bodyPr/>
                    <a:lstStyle/>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Carrier</a:t>
                      </a:r>
                      <a:br>
                        <a:rPr lang="en-US" sz="1800" u="none" strike="noStrike" cap="none"/>
                      </a:br>
                      <a:r>
                        <a:rPr lang="en-US" sz="1400" b="1" i="1" u="none" strike="noStrike" cap="none">
                          <a:solidFill>
                            <a:srgbClr val="FF4000"/>
                          </a:solidFill>
                          <a:latin typeface="Arial"/>
                          <a:ea typeface="Arial"/>
                          <a:cs typeface="Arial"/>
                          <a:sym typeface="Arial"/>
                        </a:rPr>
                        <a:t>T|C</a:t>
                      </a:r>
                      <a:endParaRPr sz="14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Carrier</a:t>
                      </a:r>
                      <a:br>
                        <a:rPr lang="en-US" sz="1800" u="none" strike="noStrike" cap="none"/>
                      </a:br>
                      <a:r>
                        <a:rPr lang="en-US" sz="1400" b="1" i="1" u="none" strike="noStrike" cap="none">
                          <a:solidFill>
                            <a:srgbClr val="FF4000"/>
                          </a:solidFill>
                          <a:latin typeface="Arial"/>
                          <a:ea typeface="Arial"/>
                          <a:cs typeface="Arial"/>
                          <a:sym typeface="Arial"/>
                        </a:rPr>
                        <a:t>A|C</a:t>
                      </a:r>
                      <a:br>
                        <a:rPr lang="en-US" sz="1800" u="none" strike="noStrike" cap="none"/>
                      </a:br>
                      <a:r>
                        <a:rPr lang="en-US" sz="1400" b="1" i="1" u="none" strike="noStrike" cap="none">
                          <a:solidFill>
                            <a:srgbClr val="FF4000"/>
                          </a:solidFill>
                          <a:latin typeface="Arial"/>
                          <a:ea typeface="Arial"/>
                          <a:cs typeface="Arial"/>
                          <a:sym typeface="Arial"/>
                        </a:rPr>
                        <a:t>A|G</a:t>
                      </a:r>
                      <a:br>
                        <a:rPr lang="en-US" sz="1800" u="none" strike="noStrike" cap="none"/>
                      </a:br>
                      <a:r>
                        <a:rPr lang="en-US" sz="1400" b="1" i="1" u="none" strike="noStrike" cap="none">
                          <a:solidFill>
                            <a:srgbClr val="FF4000"/>
                          </a:solidFill>
                          <a:latin typeface="Arial"/>
                          <a:ea typeface="Arial"/>
                          <a:cs typeface="Arial"/>
                          <a:sym typeface="Arial"/>
                        </a:rPr>
                        <a:t>A|T</a:t>
                      </a:r>
                      <a:endParaRPr sz="14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Carrier</a:t>
                      </a:r>
                      <a:br>
                        <a:rPr lang="en-US" sz="1800" u="none" strike="noStrike" cap="none"/>
                      </a:br>
                      <a:r>
                        <a:rPr lang="en-US" sz="1400" b="1" i="1" u="none" strike="noStrike" cap="none">
                          <a:solidFill>
                            <a:srgbClr val="FF4000"/>
                          </a:solidFill>
                          <a:latin typeface="Arial"/>
                          <a:ea typeface="Arial"/>
                          <a:cs typeface="Arial"/>
                          <a:sym typeface="Arial"/>
                        </a:rPr>
                        <a:t>A|G</a:t>
                      </a:r>
                      <a:br>
                        <a:rPr lang="en-US" sz="1800" u="none" strike="noStrike" cap="none"/>
                      </a:br>
                      <a:r>
                        <a:rPr lang="en-US" sz="1400" b="1" i="1" u="none" strike="noStrike" cap="none">
                          <a:solidFill>
                            <a:srgbClr val="FF4000"/>
                          </a:solidFill>
                          <a:latin typeface="Arial"/>
                          <a:ea typeface="Arial"/>
                          <a:cs typeface="Arial"/>
                          <a:sym typeface="Arial"/>
                        </a:rPr>
                        <a:t>A|T</a:t>
                      </a:r>
                      <a:endParaRPr sz="14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Carrier</a:t>
                      </a:r>
                      <a:br>
                        <a:rPr lang="en-US" sz="1800" u="none" strike="noStrike" cap="none"/>
                      </a:br>
                      <a:r>
                        <a:rPr lang="en-US" sz="1400" b="1" i="1" u="none" strike="noStrike" cap="none">
                          <a:solidFill>
                            <a:srgbClr val="FF4000"/>
                          </a:solidFill>
                          <a:latin typeface="Arial"/>
                          <a:ea typeface="Arial"/>
                          <a:cs typeface="Arial"/>
                          <a:sym typeface="Arial"/>
                        </a:rPr>
                        <a:t>G|A</a:t>
                      </a:r>
                      <a:br>
                        <a:rPr lang="en-US" sz="1800" u="none" strike="noStrike" cap="none"/>
                      </a:br>
                      <a:r>
                        <a:rPr lang="en-US" sz="1400" b="1" i="1" u="none" strike="noStrike" cap="none">
                          <a:solidFill>
                            <a:srgbClr val="FF4000"/>
                          </a:solidFill>
                          <a:latin typeface="Arial"/>
                          <a:ea typeface="Arial"/>
                          <a:cs typeface="Arial"/>
                          <a:sym typeface="Arial"/>
                        </a:rPr>
                        <a:t>G|T</a:t>
                      </a:r>
                      <a:endParaRPr sz="14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2"/>
                  </a:ext>
                </a:extLst>
              </a:tr>
              <a:tr h="691200">
                <a:tc>
                  <a:txBody>
                    <a:bodyPr/>
                    <a:lstStyle/>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Diseased</a:t>
                      </a:r>
                      <a:br>
                        <a:rPr lang="en-US" sz="1800" u="none" strike="noStrike" cap="none"/>
                      </a:br>
                      <a:r>
                        <a:rPr lang="en-US" sz="1400" b="1" i="1" u="none" strike="noStrike" cap="none">
                          <a:solidFill>
                            <a:srgbClr val="FF0000"/>
                          </a:solidFill>
                          <a:latin typeface="Arial"/>
                          <a:ea typeface="Arial"/>
                          <a:cs typeface="Arial"/>
                          <a:sym typeface="Arial"/>
                        </a:rPr>
                        <a:t>C|C</a:t>
                      </a:r>
                      <a:endParaRPr sz="14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Diseased</a:t>
                      </a:r>
                      <a:br>
                        <a:rPr lang="en-US" sz="1800" u="none" strike="noStrike" cap="none"/>
                      </a:br>
                      <a:r>
                        <a:rPr lang="en-US" sz="1400" b="1" i="1" u="none" strike="noStrike" cap="none">
                          <a:solidFill>
                            <a:srgbClr val="FF0000"/>
                          </a:solidFill>
                          <a:latin typeface="Arial"/>
                          <a:ea typeface="Arial"/>
                          <a:cs typeface="Arial"/>
                          <a:sym typeface="Arial"/>
                        </a:rPr>
                        <a:t>C|C</a:t>
                      </a:r>
                      <a:endParaRPr sz="14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Diseased</a:t>
                      </a:r>
                      <a:endParaRPr sz="1400" b="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US" sz="1400" b="1" i="1" u="none" strike="noStrike" cap="none">
                          <a:solidFill>
                            <a:srgbClr val="FF0000"/>
                          </a:solidFill>
                          <a:latin typeface="Arial"/>
                          <a:ea typeface="Arial"/>
                          <a:cs typeface="Arial"/>
                          <a:sym typeface="Arial"/>
                        </a:rPr>
                        <a:t>G|G</a:t>
                      </a:r>
                      <a:endParaRPr sz="14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Diseased</a:t>
                      </a:r>
                      <a:br>
                        <a:rPr lang="en-US" sz="1800" u="none" strike="noStrike" cap="none"/>
                      </a:br>
                      <a:r>
                        <a:rPr lang="en-US" sz="1400" b="1" i="1" u="none" strike="noStrike" cap="none">
                          <a:solidFill>
                            <a:srgbClr val="FF0000"/>
                          </a:solidFill>
                          <a:latin typeface="Arial"/>
                          <a:ea typeface="Arial"/>
                          <a:cs typeface="Arial"/>
                          <a:sym typeface="Arial"/>
                        </a:rPr>
                        <a:t>A|A</a:t>
                      </a:r>
                      <a:br>
                        <a:rPr lang="en-US" sz="1800" u="none" strike="noStrike" cap="none"/>
                      </a:br>
                      <a:r>
                        <a:rPr lang="en-US" sz="1400" b="1" i="1" u="none" strike="noStrike" cap="none">
                          <a:solidFill>
                            <a:srgbClr val="FF0000"/>
                          </a:solidFill>
                          <a:latin typeface="Arial"/>
                          <a:ea typeface="Arial"/>
                          <a:cs typeface="Arial"/>
                          <a:sym typeface="Arial"/>
                        </a:rPr>
                        <a:t>T|T</a:t>
                      </a:r>
                      <a:endParaRPr sz="14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691200">
                <a:tc>
                  <a:txBody>
                    <a:bodyPr/>
                    <a:lstStyle/>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Gene Name</a:t>
                      </a:r>
                      <a:br>
                        <a:rPr lang="en-US" sz="1800" u="none" strike="noStrike" cap="none"/>
                      </a:br>
                      <a:r>
                        <a:rPr lang="en-US" sz="1400" b="1" i="1" u="none" strike="noStrike" cap="none">
                          <a:latin typeface="Arial"/>
                          <a:ea typeface="Arial"/>
                          <a:cs typeface="Arial"/>
                          <a:sym typeface="Arial"/>
                        </a:rPr>
                        <a:t>BCL11A</a:t>
                      </a:r>
                      <a:br>
                        <a:rPr lang="en-US" sz="1800" u="none" strike="noStrike" cap="none"/>
                      </a:br>
                      <a:endParaRPr sz="14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Gene Name</a:t>
                      </a:r>
                      <a:br>
                        <a:rPr lang="en-US" sz="1800" u="none" strike="noStrike" cap="none"/>
                      </a:br>
                      <a:r>
                        <a:rPr lang="en-US" sz="1400" b="1" i="1" u="none" strike="noStrike" cap="none">
                          <a:latin typeface="Arial"/>
                          <a:ea typeface="Arial"/>
                          <a:cs typeface="Arial"/>
                          <a:sym typeface="Arial"/>
                        </a:rPr>
                        <a:t>BCL11A</a:t>
                      </a:r>
                      <a:br>
                        <a:rPr lang="en-US" sz="1800" u="none" strike="noStrike" cap="none"/>
                      </a:br>
                      <a:endParaRPr sz="14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Gene Name</a:t>
                      </a:r>
                      <a:br>
                        <a:rPr lang="en-US" sz="1800" u="none" strike="noStrike" cap="none"/>
                      </a:br>
                      <a:r>
                        <a:rPr lang="en-US" sz="1400" b="1" i="1" u="none" strike="noStrike" cap="none">
                          <a:latin typeface="Arial"/>
                          <a:ea typeface="Arial"/>
                          <a:cs typeface="Arial"/>
                          <a:sym typeface="Arial"/>
                        </a:rPr>
                        <a:t>BCL11A</a:t>
                      </a:r>
                      <a:endParaRPr sz="14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Gene Name</a:t>
                      </a:r>
                      <a:br>
                        <a:rPr lang="en-US" sz="1800" u="none" strike="noStrike" cap="none"/>
                      </a:br>
                      <a:r>
                        <a:rPr lang="en-US" sz="1400" b="1" i="1" u="none" strike="noStrike" cap="none">
                          <a:latin typeface="Arial"/>
                          <a:ea typeface="Arial"/>
                          <a:cs typeface="Arial"/>
                          <a:sym typeface="Arial"/>
                        </a:rPr>
                        <a:t>BCL11A</a:t>
                      </a:r>
                      <a:br>
                        <a:rPr lang="en-US" sz="1800" u="none" strike="noStrike" cap="none"/>
                      </a:br>
                      <a:endParaRPr sz="14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4"/>
                  </a:ext>
                </a:extLst>
              </a:tr>
              <a:tr h="491400">
                <a:tc>
                  <a:txBody>
                    <a:bodyPr/>
                    <a:lstStyle/>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Chromosome no</a:t>
                      </a:r>
                      <a:br>
                        <a:rPr lang="en-US" sz="1800" u="none" strike="noStrike" cap="none"/>
                      </a:br>
                      <a:r>
                        <a:rPr lang="en-US" sz="1400" b="1" i="1" u="none" strike="noStrike" cap="none">
                          <a:latin typeface="Arial"/>
                          <a:ea typeface="Arial"/>
                          <a:cs typeface="Arial"/>
                          <a:sym typeface="Arial"/>
                        </a:rPr>
                        <a:t>11</a:t>
                      </a:r>
                      <a:endParaRPr sz="14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Chromosome no</a:t>
                      </a:r>
                      <a:endParaRPr sz="1400" b="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11</a:t>
                      </a:r>
                      <a:endParaRPr sz="14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Chromosome no</a:t>
                      </a:r>
                      <a:endParaRPr sz="1400" b="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11</a:t>
                      </a:r>
                      <a:endParaRPr sz="14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Chromosome no</a:t>
                      </a:r>
                      <a:endParaRPr sz="1400" b="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US" sz="1400" b="1" i="1" u="none" strike="noStrike" cap="none">
                          <a:latin typeface="Arial"/>
                          <a:ea typeface="Arial"/>
                          <a:cs typeface="Arial"/>
                          <a:sym typeface="Arial"/>
                        </a:rPr>
                        <a:t>2</a:t>
                      </a:r>
                      <a:endParaRPr sz="14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5"/>
                  </a:ext>
                </a:extLst>
              </a:tr>
            </a:tbl>
          </a:graphicData>
        </a:graphic>
      </p:graphicFrame>
      <p:sp>
        <p:nvSpPr>
          <p:cNvPr id="108" name="Google Shape;108;p18"/>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z="1600">
                <a:solidFill>
                  <a:schemeClr val="bg1"/>
                </a:solidFill>
              </a:rPr>
              <a:t>5</a:t>
            </a:fld>
            <a:endParaRPr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p:nvPr/>
        </p:nvSpPr>
        <p:spPr>
          <a:xfrm>
            <a:off x="3730320" y="290880"/>
            <a:ext cx="4307040" cy="75888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3100" b="0" i="0" u="none" strike="noStrike" cap="none">
                <a:solidFill>
                  <a:srgbClr val="FFFFFF"/>
                </a:solidFill>
                <a:latin typeface="Arial"/>
                <a:ea typeface="Arial"/>
                <a:cs typeface="Arial"/>
                <a:sym typeface="Arial"/>
              </a:rPr>
              <a:t>Motivation</a:t>
            </a:r>
            <a:endParaRPr sz="3100" b="0" i="0" u="none" strike="noStrike" cap="none">
              <a:latin typeface="Arial"/>
              <a:ea typeface="Arial"/>
              <a:cs typeface="Arial"/>
              <a:sym typeface="Arial"/>
            </a:endParaRPr>
          </a:p>
        </p:txBody>
      </p:sp>
      <p:sp>
        <p:nvSpPr>
          <p:cNvPr id="114" name="Google Shape;114;p19"/>
          <p:cNvSpPr/>
          <p:nvPr/>
        </p:nvSpPr>
        <p:spPr>
          <a:xfrm>
            <a:off x="975240" y="2540160"/>
            <a:ext cx="7695360" cy="39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5" name="Google Shape;115;p19"/>
          <p:cNvPicPr preferRelativeResize="0"/>
          <p:nvPr/>
        </p:nvPicPr>
        <p:blipFill rotWithShape="1">
          <a:blip r:embed="rId3">
            <a:alphaModFix/>
          </a:blip>
          <a:srcRect/>
          <a:stretch/>
        </p:blipFill>
        <p:spPr>
          <a:xfrm>
            <a:off x="7404125" y="1463048"/>
            <a:ext cx="4204425" cy="3975124"/>
          </a:xfrm>
          <a:prstGeom prst="rect">
            <a:avLst/>
          </a:prstGeom>
          <a:noFill/>
          <a:ln w="9525" cap="flat" cmpd="sng">
            <a:solidFill>
              <a:schemeClr val="dk2"/>
            </a:solidFill>
            <a:prstDash val="solid"/>
            <a:round/>
            <a:headEnd type="none" w="sm" len="sm"/>
            <a:tailEnd type="none" w="sm" len="sm"/>
          </a:ln>
          <a:effectLst>
            <a:outerShdw blurRad="57150" dist="19080" dir="5400000" algn="bl" rotWithShape="0">
              <a:srgbClr val="000000">
                <a:alpha val="49803"/>
              </a:srgbClr>
            </a:outerShdw>
            <a:reflection endPos="30000" dist="38100" dir="5400000" fadeDir="5400012" sy="-100000" algn="bl" rotWithShape="0"/>
          </a:effectLst>
        </p:spPr>
      </p:pic>
      <p:sp>
        <p:nvSpPr>
          <p:cNvPr id="116" name="Google Shape;116;p19"/>
          <p:cNvSpPr/>
          <p:nvPr/>
        </p:nvSpPr>
        <p:spPr>
          <a:xfrm>
            <a:off x="975240" y="2288520"/>
            <a:ext cx="4898520" cy="374868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Arial"/>
                <a:ea typeface="Arial"/>
                <a:cs typeface="Arial"/>
                <a:sym typeface="Arial"/>
              </a:rPr>
              <a:t>Our target is to help people who suffer from genetic disorders whether or not they were carriers to the mutated genes of the that specific disease.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FFFFFF"/>
                </a:solidFill>
                <a:latin typeface="Arial"/>
                <a:ea typeface="Arial"/>
                <a:cs typeface="Arial"/>
                <a:sym typeface="Arial"/>
              </a:rPr>
              <a:t>Their children may or may not inherit the same mutated gene from them and that is our main objective to hopefully help them detect those diseases in an early stage so some of those disorders can be treated professionally and hopefully won't be a problem then.</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p:txBody>
      </p:sp>
      <p:sp>
        <p:nvSpPr>
          <p:cNvPr id="117" name="Google Shape;117;p19"/>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z="1600">
                <a:solidFill>
                  <a:schemeClr val="bg1"/>
                </a:solidFill>
              </a:rPr>
              <a:t>6</a:t>
            </a:fld>
            <a:endParaRPr sz="1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animEffect transition="in" filter="fade">
                                      <p:cBhvr>
                                        <p:cTn id="7" dur="500"/>
                                        <p:tgtEl>
                                          <p:spTgt spid="1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xEl>
                                              <p:pRg st="1" end="1"/>
                                            </p:txEl>
                                          </p:spTgt>
                                        </p:tgtEl>
                                        <p:attrNameLst>
                                          <p:attrName>style.visibility</p:attrName>
                                        </p:attrNameLst>
                                      </p:cBhvr>
                                      <p:to>
                                        <p:strVal val="visible"/>
                                      </p:to>
                                    </p:set>
                                    <p:animEffect transition="in" filter="fade">
                                      <p:cBhvr>
                                        <p:cTn id="12" dur="500"/>
                                        <p:tgtEl>
                                          <p:spTgt spid="1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xEl>
                                              <p:pRg st="2" end="2"/>
                                            </p:txEl>
                                          </p:spTgt>
                                        </p:tgtEl>
                                        <p:attrNameLst>
                                          <p:attrName>style.visibility</p:attrName>
                                        </p:attrNameLst>
                                      </p:cBhvr>
                                      <p:to>
                                        <p:strVal val="visible"/>
                                      </p:to>
                                    </p:set>
                                    <p:animEffect transition="in" filter="fade">
                                      <p:cBhvr>
                                        <p:cTn id="17" dur="500"/>
                                        <p:tgtEl>
                                          <p:spTgt spid="1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6">
                                            <p:txEl>
                                              <p:pRg st="3" end="3"/>
                                            </p:txEl>
                                          </p:spTgt>
                                        </p:tgtEl>
                                        <p:attrNameLst>
                                          <p:attrName>style.visibility</p:attrName>
                                        </p:attrNameLst>
                                      </p:cBhvr>
                                      <p:to>
                                        <p:strVal val="visible"/>
                                      </p:to>
                                    </p:set>
                                    <p:animEffect transition="in" filter="fade">
                                      <p:cBhvr>
                                        <p:cTn id="22" dur="500"/>
                                        <p:tgtEl>
                                          <p:spTgt spid="1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6">
                                            <p:txEl>
                                              <p:pRg st="4" end="4"/>
                                            </p:txEl>
                                          </p:spTgt>
                                        </p:tgtEl>
                                        <p:attrNameLst>
                                          <p:attrName>style.visibility</p:attrName>
                                        </p:attrNameLst>
                                      </p:cBhvr>
                                      <p:to>
                                        <p:strVal val="visible"/>
                                      </p:to>
                                    </p:set>
                                    <p:animEffect transition="in" filter="fade">
                                      <p:cBhvr>
                                        <p:cTn id="27" dur="500"/>
                                        <p:tgtEl>
                                          <p:spTgt spid="1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p:nvPr/>
        </p:nvSpPr>
        <p:spPr>
          <a:xfrm>
            <a:off x="3662640" y="410400"/>
            <a:ext cx="4348440" cy="4845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3100" b="0" i="0" u="none" strike="noStrike" cap="none">
                <a:solidFill>
                  <a:srgbClr val="FFFFFF"/>
                </a:solidFill>
                <a:latin typeface="Arial"/>
                <a:ea typeface="Arial"/>
                <a:cs typeface="Arial"/>
                <a:sym typeface="Arial"/>
              </a:rPr>
              <a:t>Problem Statement</a:t>
            </a:r>
            <a:endParaRPr sz="3100" b="0" i="0" u="none" strike="noStrike" cap="none">
              <a:latin typeface="Arial"/>
              <a:ea typeface="Arial"/>
              <a:cs typeface="Arial"/>
              <a:sym typeface="Arial"/>
            </a:endParaRPr>
          </a:p>
        </p:txBody>
      </p:sp>
      <p:sp>
        <p:nvSpPr>
          <p:cNvPr id="123" name="Google Shape;123;p20"/>
          <p:cNvSpPr/>
          <p:nvPr/>
        </p:nvSpPr>
        <p:spPr>
          <a:xfrm>
            <a:off x="639360" y="2343240"/>
            <a:ext cx="6565320" cy="4146120"/>
          </a:xfrm>
          <a:prstGeom prst="rect">
            <a:avLst/>
          </a:prstGeom>
          <a:noFill/>
          <a:ln>
            <a:noFill/>
          </a:ln>
        </p:spPr>
        <p:txBody>
          <a:bodyPr spcFirstLastPara="1" wrap="square" lIns="90000" tIns="91425" rIns="90000" bIns="91425" anchor="ctr" anchorCtr="0">
            <a:noAutofit/>
          </a:bodyPr>
          <a:lstStyle/>
          <a:p>
            <a:pPr marL="457200" marR="0" lvl="0" indent="-353159" algn="l" rtl="0">
              <a:lnSpc>
                <a:spcPct val="100000"/>
              </a:lnSpc>
              <a:spcBef>
                <a:spcPts val="0"/>
              </a:spcBef>
              <a:spcAft>
                <a:spcPts val="0"/>
              </a:spcAft>
              <a:buClr>
                <a:srgbClr val="FFFFFF"/>
              </a:buClr>
              <a:buSzPts val="2000"/>
              <a:buFont typeface="Arial"/>
              <a:buChar char="●"/>
            </a:pPr>
            <a:r>
              <a:rPr lang="en-US" sz="2000" b="0" i="0" u="none" strike="noStrike" cap="none">
                <a:solidFill>
                  <a:srgbClr val="FFFFFF"/>
                </a:solidFill>
                <a:latin typeface="Arial"/>
                <a:ea typeface="Arial"/>
                <a:cs typeface="Arial"/>
                <a:sym typeface="Arial"/>
              </a:rPr>
              <a:t>People are carrying genetic diseases can unwillingly  transfer it to their children without both parents knowing</a:t>
            </a:r>
            <a:endParaRPr sz="2000" b="0" i="0" u="none" strike="noStrike" cap="none">
              <a:latin typeface="Arial"/>
              <a:ea typeface="Arial"/>
              <a:cs typeface="Arial"/>
              <a:sym typeface="Arial"/>
            </a:endParaRPr>
          </a:p>
          <a:p>
            <a:pPr marL="457200" marR="0" lvl="0" indent="-353159" algn="l" rtl="0">
              <a:lnSpc>
                <a:spcPct val="100000"/>
              </a:lnSpc>
              <a:spcBef>
                <a:spcPts val="0"/>
              </a:spcBef>
              <a:spcAft>
                <a:spcPts val="0"/>
              </a:spcAft>
              <a:buClr>
                <a:srgbClr val="FFFFFF"/>
              </a:buClr>
              <a:buSzPts val="2000"/>
              <a:buFont typeface="Arial"/>
              <a:buChar char="●"/>
            </a:pPr>
            <a:r>
              <a:rPr lang="en-US" sz="2000" b="0" i="0" u="none" strike="noStrike" cap="none">
                <a:solidFill>
                  <a:srgbClr val="FFFFFF"/>
                </a:solidFill>
                <a:latin typeface="Arial"/>
                <a:ea typeface="Arial"/>
                <a:cs typeface="Arial"/>
                <a:sym typeface="Arial"/>
              </a:rPr>
              <a:t>Some genetic diseases may not appear in an early stage and can be hard to treat when it is too late and it won’t be detected until the mutated gene appears and start attacking this child</a:t>
            </a:r>
            <a:endParaRPr sz="2000" b="0" i="0" u="none" strike="noStrike" cap="none">
              <a:latin typeface="Arial"/>
              <a:ea typeface="Arial"/>
              <a:cs typeface="Arial"/>
              <a:sym typeface="Arial"/>
            </a:endParaRPr>
          </a:p>
          <a:p>
            <a:pPr marL="457200" marR="0" lvl="0" indent="0" algn="l" rtl="0">
              <a:lnSpc>
                <a:spcPct val="100000"/>
              </a:lnSpc>
              <a:spcBef>
                <a:spcPts val="0"/>
              </a:spcBef>
              <a:spcAft>
                <a:spcPts val="0"/>
              </a:spcAft>
              <a:buNone/>
            </a:pPr>
            <a:endParaRPr sz="2000" b="0" i="0" u="none" strike="noStrike" cap="none">
              <a:latin typeface="Arial"/>
              <a:ea typeface="Arial"/>
              <a:cs typeface="Arial"/>
              <a:sym typeface="Arial"/>
            </a:endParaRPr>
          </a:p>
          <a:p>
            <a:pPr marL="457200" marR="0" lvl="0" indent="0" algn="l" rtl="0">
              <a:lnSpc>
                <a:spcPct val="100000"/>
              </a:lnSpc>
              <a:spcBef>
                <a:spcPts val="0"/>
              </a:spcBef>
              <a:spcAft>
                <a:spcPts val="0"/>
              </a:spcAft>
              <a:buNone/>
            </a:pPr>
            <a:endParaRPr sz="2000" b="0" i="0" u="none" strike="noStrike" cap="none">
              <a:latin typeface="Arial"/>
              <a:ea typeface="Arial"/>
              <a:cs typeface="Arial"/>
              <a:sym typeface="Arial"/>
            </a:endParaRPr>
          </a:p>
          <a:p>
            <a:pPr marL="457200" marR="0" lvl="0" indent="0" algn="l" rtl="0">
              <a:lnSpc>
                <a:spcPct val="100000"/>
              </a:lnSpc>
              <a:spcBef>
                <a:spcPts val="0"/>
              </a:spcBef>
              <a:spcAft>
                <a:spcPts val="0"/>
              </a:spcAft>
              <a:buNone/>
            </a:pPr>
            <a:endParaRPr sz="2000" b="0" i="0" u="none" strike="noStrike" cap="none">
              <a:latin typeface="Arial"/>
              <a:ea typeface="Arial"/>
              <a:cs typeface="Arial"/>
              <a:sym typeface="Arial"/>
            </a:endParaRPr>
          </a:p>
          <a:p>
            <a:pPr marL="457200" marR="0" lvl="0" indent="0" algn="l" rtl="0">
              <a:lnSpc>
                <a:spcPct val="100000"/>
              </a:lnSpc>
              <a:spcBef>
                <a:spcPts val="0"/>
              </a:spcBef>
              <a:spcAft>
                <a:spcPts val="0"/>
              </a:spcAft>
              <a:buNone/>
            </a:pPr>
            <a:endParaRPr sz="2000" b="0" i="0" u="none" strike="noStrike" cap="none">
              <a:latin typeface="Arial"/>
              <a:ea typeface="Arial"/>
              <a:cs typeface="Arial"/>
              <a:sym typeface="Arial"/>
            </a:endParaRPr>
          </a:p>
          <a:p>
            <a:pPr marL="457200" marR="0" lvl="0" indent="0" algn="l" rtl="0">
              <a:lnSpc>
                <a:spcPct val="100000"/>
              </a:lnSpc>
              <a:spcBef>
                <a:spcPts val="0"/>
              </a:spcBef>
              <a:spcAft>
                <a:spcPts val="0"/>
              </a:spcAft>
              <a:buNone/>
            </a:pPr>
            <a:endParaRPr sz="2000" b="0" i="0" u="none" strike="noStrike" cap="none">
              <a:latin typeface="Arial"/>
              <a:ea typeface="Arial"/>
              <a:cs typeface="Arial"/>
              <a:sym typeface="Arial"/>
            </a:endParaRPr>
          </a:p>
          <a:p>
            <a:pPr marL="457200" marR="0" lvl="0" indent="0" algn="l" rtl="0">
              <a:lnSpc>
                <a:spcPct val="100000"/>
              </a:lnSpc>
              <a:spcBef>
                <a:spcPts val="0"/>
              </a:spcBef>
              <a:spcAft>
                <a:spcPts val="0"/>
              </a:spcAft>
              <a:buNone/>
            </a:pPr>
            <a:endParaRPr sz="2000" b="0" i="0" u="none" strike="noStrike" cap="none">
              <a:latin typeface="Arial"/>
              <a:ea typeface="Arial"/>
              <a:cs typeface="Arial"/>
              <a:sym typeface="Arial"/>
            </a:endParaRPr>
          </a:p>
        </p:txBody>
      </p:sp>
      <p:pic>
        <p:nvPicPr>
          <p:cNvPr id="124" name="Google Shape;124;p20"/>
          <p:cNvPicPr preferRelativeResize="0"/>
          <p:nvPr/>
        </p:nvPicPr>
        <p:blipFill rotWithShape="1">
          <a:blip r:embed="rId3">
            <a:alphaModFix/>
          </a:blip>
          <a:srcRect/>
          <a:stretch/>
        </p:blipFill>
        <p:spPr>
          <a:xfrm>
            <a:off x="7494125" y="1463050"/>
            <a:ext cx="4205875" cy="3760826"/>
          </a:xfrm>
          <a:prstGeom prst="rect">
            <a:avLst/>
          </a:prstGeom>
          <a:noFill/>
          <a:ln>
            <a:noFill/>
          </a:ln>
          <a:effectLst>
            <a:outerShdw blurRad="57150" algn="bl" rotWithShape="0">
              <a:srgbClr val="000000">
                <a:alpha val="53725"/>
              </a:srgbClr>
            </a:outerShdw>
            <a:reflection stA="71000" endPos="40000" fadeDir="5400012" sy="-100000" algn="bl" rotWithShape="0"/>
          </a:effectLst>
        </p:spPr>
      </p:pic>
      <p:sp>
        <p:nvSpPr>
          <p:cNvPr id="125" name="Google Shape;125;p20"/>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z="1600">
                <a:solidFill>
                  <a:schemeClr val="bg1"/>
                </a:solidFill>
              </a:rPr>
              <a:t>7</a:t>
            </a:fld>
            <a:endParaRPr sz="1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fade">
                                      <p:cBhvr>
                                        <p:cTn id="7" dur="500"/>
                                        <p:tgtEl>
                                          <p:spTgt spid="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
                                            <p:txEl>
                                              <p:pRg st="1" end="1"/>
                                            </p:txEl>
                                          </p:spTgt>
                                        </p:tgtEl>
                                        <p:attrNameLst>
                                          <p:attrName>style.visibility</p:attrName>
                                        </p:attrNameLst>
                                      </p:cBhvr>
                                      <p:to>
                                        <p:strVal val="visible"/>
                                      </p:to>
                                    </p:set>
                                    <p:animEffect transition="in" filter="fade">
                                      <p:cBhvr>
                                        <p:cTn id="12" dur="500"/>
                                        <p:tgtEl>
                                          <p:spTgt spid="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
                                            <p:txEl>
                                              <p:pRg st="2" end="2"/>
                                            </p:txEl>
                                          </p:spTgt>
                                        </p:tgtEl>
                                        <p:attrNameLst>
                                          <p:attrName>style.visibility</p:attrName>
                                        </p:attrNameLst>
                                      </p:cBhvr>
                                      <p:to>
                                        <p:strVal val="visible"/>
                                      </p:to>
                                    </p:set>
                                    <p:animEffect transition="in" filter="fade">
                                      <p:cBhvr>
                                        <p:cTn id="17" dur="500"/>
                                        <p:tgtEl>
                                          <p:spTgt spid="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3">
                                            <p:txEl>
                                              <p:pRg st="3" end="3"/>
                                            </p:txEl>
                                          </p:spTgt>
                                        </p:tgtEl>
                                        <p:attrNameLst>
                                          <p:attrName>style.visibility</p:attrName>
                                        </p:attrNameLst>
                                      </p:cBhvr>
                                      <p:to>
                                        <p:strVal val="visible"/>
                                      </p:to>
                                    </p:set>
                                    <p:animEffect transition="in" filter="fade">
                                      <p:cBhvr>
                                        <p:cTn id="22" dur="500"/>
                                        <p:tgtEl>
                                          <p:spTgt spid="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3">
                                            <p:txEl>
                                              <p:pRg st="4" end="4"/>
                                            </p:txEl>
                                          </p:spTgt>
                                        </p:tgtEl>
                                        <p:attrNameLst>
                                          <p:attrName>style.visibility</p:attrName>
                                        </p:attrNameLst>
                                      </p:cBhvr>
                                      <p:to>
                                        <p:strVal val="visible"/>
                                      </p:to>
                                    </p:set>
                                    <p:animEffect transition="in" filter="fade">
                                      <p:cBhvr>
                                        <p:cTn id="27" dur="500"/>
                                        <p:tgtEl>
                                          <p:spTgt spid="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3">
                                            <p:txEl>
                                              <p:pRg st="5" end="5"/>
                                            </p:txEl>
                                          </p:spTgt>
                                        </p:tgtEl>
                                        <p:attrNameLst>
                                          <p:attrName>style.visibility</p:attrName>
                                        </p:attrNameLst>
                                      </p:cBhvr>
                                      <p:to>
                                        <p:strVal val="visible"/>
                                      </p:to>
                                    </p:set>
                                    <p:animEffect transition="in" filter="fade">
                                      <p:cBhvr>
                                        <p:cTn id="32" dur="500"/>
                                        <p:tgtEl>
                                          <p:spTgt spid="1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3">
                                            <p:txEl>
                                              <p:pRg st="6" end="6"/>
                                            </p:txEl>
                                          </p:spTgt>
                                        </p:tgtEl>
                                        <p:attrNameLst>
                                          <p:attrName>style.visibility</p:attrName>
                                        </p:attrNameLst>
                                      </p:cBhvr>
                                      <p:to>
                                        <p:strVal val="visible"/>
                                      </p:to>
                                    </p:set>
                                    <p:animEffect transition="in" filter="fade">
                                      <p:cBhvr>
                                        <p:cTn id="37" dur="500"/>
                                        <p:tgtEl>
                                          <p:spTgt spid="1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3">
                                            <p:txEl>
                                              <p:pRg st="7" end="7"/>
                                            </p:txEl>
                                          </p:spTgt>
                                        </p:tgtEl>
                                        <p:attrNameLst>
                                          <p:attrName>style.visibility</p:attrName>
                                        </p:attrNameLst>
                                      </p:cBhvr>
                                      <p:to>
                                        <p:strVal val="visible"/>
                                      </p:to>
                                    </p:set>
                                    <p:animEffect transition="in" filter="fade">
                                      <p:cBhvr>
                                        <p:cTn id="42" dur="500"/>
                                        <p:tgtEl>
                                          <p:spTgt spid="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p:nvPr/>
        </p:nvSpPr>
        <p:spPr>
          <a:xfrm>
            <a:off x="3882960" y="457200"/>
            <a:ext cx="4348440" cy="4845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3100" b="0" i="0" u="none" strike="noStrike" cap="none">
                <a:solidFill>
                  <a:srgbClr val="FFFFFF"/>
                </a:solidFill>
                <a:latin typeface="Arial"/>
                <a:ea typeface="Arial"/>
                <a:cs typeface="Arial"/>
                <a:sym typeface="Arial"/>
              </a:rPr>
              <a:t>Similar Systems</a:t>
            </a:r>
            <a:endParaRPr sz="3100" b="0" i="0" u="none" strike="noStrike" cap="none">
              <a:latin typeface="Arial"/>
              <a:ea typeface="Arial"/>
              <a:cs typeface="Arial"/>
              <a:sym typeface="Arial"/>
            </a:endParaRPr>
          </a:p>
        </p:txBody>
      </p:sp>
      <p:sp>
        <p:nvSpPr>
          <p:cNvPr id="131" name="Google Shape;131;p21"/>
          <p:cNvSpPr/>
          <p:nvPr/>
        </p:nvSpPr>
        <p:spPr>
          <a:xfrm>
            <a:off x="1011600" y="2010960"/>
            <a:ext cx="9317520" cy="3749400"/>
          </a:xfrm>
          <a:prstGeom prst="rect">
            <a:avLst/>
          </a:prstGeom>
          <a:noFill/>
          <a:ln>
            <a:noFill/>
          </a:ln>
        </p:spPr>
        <p:txBody>
          <a:bodyPr spcFirstLastPara="1" wrap="square" lIns="90000" tIns="91425" rIns="90000" bIns="91425" anchor="ctr" anchorCtr="0">
            <a:noAutofit/>
          </a:bodyPr>
          <a:lstStyle/>
          <a:p>
            <a:pPr marL="457200" marR="0" lvl="0" indent="-340560" algn="l" rtl="0">
              <a:lnSpc>
                <a:spcPct val="100000"/>
              </a:lnSpc>
              <a:spcBef>
                <a:spcPts val="0"/>
              </a:spcBef>
              <a:spcAft>
                <a:spcPts val="0"/>
              </a:spcAft>
              <a:buClr>
                <a:srgbClr val="FFFFFF"/>
              </a:buClr>
              <a:buSzPts val="1800"/>
              <a:buFont typeface="Arial"/>
              <a:buChar char="●"/>
            </a:pPr>
            <a:r>
              <a:rPr lang="en-US" sz="1800">
                <a:solidFill>
                  <a:srgbClr val="FFFFFF"/>
                </a:solidFill>
              </a:rPr>
              <a:t>P</a:t>
            </a:r>
            <a:r>
              <a:rPr lang="en-US" sz="1800" b="0" i="0" u="none" strike="noStrike" cap="none">
                <a:solidFill>
                  <a:srgbClr val="FFFFFF"/>
                </a:solidFill>
                <a:latin typeface="Arial"/>
                <a:ea typeface="Arial"/>
                <a:cs typeface="Arial"/>
                <a:sym typeface="Arial"/>
              </a:rPr>
              <a:t>aper by Md. Touhidul Islam LA (3) in 2020  entitled ‘Early Prediction of Heart Disease Using PCA and Hybrid Genetic Algorithm with k-Means’ proposed a system that can detect heart disease in an early stage and had an accuracy of 94.06%.</a:t>
            </a:r>
            <a:endParaRPr sz="1800" b="0" i="0" u="none" strike="noStrike" cap="none">
              <a:latin typeface="Arial"/>
              <a:ea typeface="Arial"/>
              <a:cs typeface="Arial"/>
              <a:sym typeface="Arial"/>
            </a:endParaRPr>
          </a:p>
          <a:p>
            <a:pPr marL="45720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40560" algn="l" rtl="0">
              <a:lnSpc>
                <a:spcPct val="100000"/>
              </a:lnSpc>
              <a:spcBef>
                <a:spcPts val="0"/>
              </a:spcBef>
              <a:spcAft>
                <a:spcPts val="0"/>
              </a:spcAft>
              <a:buClr>
                <a:srgbClr val="FFFFFF"/>
              </a:buClr>
              <a:buSzPts val="1800"/>
              <a:buFont typeface="Arial"/>
              <a:buChar char="●"/>
            </a:pPr>
            <a:r>
              <a:rPr lang="en-US" sz="1800" b="0" i="0" u="none" strike="noStrike" cap="none">
                <a:solidFill>
                  <a:srgbClr val="FFFFFF"/>
                </a:solidFill>
                <a:latin typeface="Arial"/>
                <a:ea typeface="Arial"/>
                <a:cs typeface="Arial"/>
                <a:sym typeface="Arial"/>
              </a:rPr>
              <a:t>Another paper by H</a:t>
            </a:r>
            <a:r>
              <a:rPr lang="en-US" sz="1800">
                <a:solidFill>
                  <a:srgbClr val="FFFFFF"/>
                </a:solidFill>
              </a:rPr>
              <a:t>ala Ahmed LA (2) </a:t>
            </a:r>
            <a:r>
              <a:rPr lang="en-US" sz="1800" b="0" i="0" u="none" strike="noStrike" cap="none">
                <a:solidFill>
                  <a:srgbClr val="FFFFFF"/>
                </a:solidFill>
                <a:latin typeface="Arial"/>
                <a:ea typeface="Arial"/>
                <a:cs typeface="Arial"/>
                <a:sym typeface="Arial"/>
              </a:rPr>
              <a:t>in 2020 entitled ‘Early Detection of Alzheimer’s Disease Based on Single Nucleotide Polymorphisms (SNPs) Analysis and Machine Learning Techniques’ proposed a system that can predict the biomarkers in (AD) by detecting the SNPs and they had an accuracy of 97.97% % 95.88%.</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457200" marR="0" lvl="0" indent="-340560" algn="l" rtl="0">
              <a:lnSpc>
                <a:spcPct val="100000"/>
              </a:lnSpc>
              <a:spcBef>
                <a:spcPts val="0"/>
              </a:spcBef>
              <a:spcAft>
                <a:spcPts val="0"/>
              </a:spcAft>
              <a:buClr>
                <a:srgbClr val="FFFFFF"/>
              </a:buClr>
              <a:buSzPts val="1800"/>
              <a:buFont typeface="Arial"/>
              <a:buChar char="●"/>
            </a:pPr>
            <a:r>
              <a:rPr lang="en-US" sz="1800" b="0" i="0" u="none" strike="noStrike" cap="none">
                <a:solidFill>
                  <a:srgbClr val="FFFFFF"/>
                </a:solidFill>
                <a:latin typeface="Arial"/>
                <a:ea typeface="Arial"/>
                <a:cs typeface="Arial"/>
                <a:sym typeface="Arial"/>
              </a:rPr>
              <a:t>Another paper by Mira Kania Sabariah, MT LA (1) in 2014 entitled ‘Early detection of type II Diabetes Mellitus with random forest and classification and regression tree (CART)’ proposed a system to detect type II diabetes using a ML to train a dataset.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p:txBody>
      </p:sp>
      <p:sp>
        <p:nvSpPr>
          <p:cNvPr id="132" name="Google Shape;132;p21"/>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z="1600">
                <a:solidFill>
                  <a:schemeClr val="bg1"/>
                </a:solidFill>
              </a:rPr>
              <a:t>8</a:t>
            </a:fld>
            <a:endParaRPr sz="1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xEl>
                                              <p:pRg st="0" end="0"/>
                                            </p:txEl>
                                          </p:spTgt>
                                        </p:tgtEl>
                                        <p:attrNameLst>
                                          <p:attrName>style.visibility</p:attrName>
                                        </p:attrNameLst>
                                      </p:cBhvr>
                                      <p:to>
                                        <p:strVal val="visible"/>
                                      </p:to>
                                    </p:set>
                                    <p:animEffect transition="in" filter="fade">
                                      <p:cBhvr>
                                        <p:cTn id="7" dur="500"/>
                                        <p:tgtEl>
                                          <p:spTgt spid="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
                                            <p:txEl>
                                              <p:pRg st="1" end="1"/>
                                            </p:txEl>
                                          </p:spTgt>
                                        </p:tgtEl>
                                        <p:attrNameLst>
                                          <p:attrName>style.visibility</p:attrName>
                                        </p:attrNameLst>
                                      </p:cBhvr>
                                      <p:to>
                                        <p:strVal val="visible"/>
                                      </p:to>
                                    </p:set>
                                    <p:animEffect transition="in" filter="fade">
                                      <p:cBhvr>
                                        <p:cTn id="12" dur="500"/>
                                        <p:tgtEl>
                                          <p:spTgt spid="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
                                            <p:txEl>
                                              <p:pRg st="2" end="2"/>
                                            </p:txEl>
                                          </p:spTgt>
                                        </p:tgtEl>
                                        <p:attrNameLst>
                                          <p:attrName>style.visibility</p:attrName>
                                        </p:attrNameLst>
                                      </p:cBhvr>
                                      <p:to>
                                        <p:strVal val="visible"/>
                                      </p:to>
                                    </p:set>
                                    <p:animEffect transition="in" filter="fade">
                                      <p:cBhvr>
                                        <p:cTn id="17" dur="500"/>
                                        <p:tgtEl>
                                          <p:spTgt spid="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1">
                                            <p:txEl>
                                              <p:pRg st="3" end="3"/>
                                            </p:txEl>
                                          </p:spTgt>
                                        </p:tgtEl>
                                        <p:attrNameLst>
                                          <p:attrName>style.visibility</p:attrName>
                                        </p:attrNameLst>
                                      </p:cBhvr>
                                      <p:to>
                                        <p:strVal val="visible"/>
                                      </p:to>
                                    </p:set>
                                    <p:animEffect transition="in" filter="fade">
                                      <p:cBhvr>
                                        <p:cTn id="22" dur="500"/>
                                        <p:tgtEl>
                                          <p:spTgt spid="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1">
                                            <p:txEl>
                                              <p:pRg st="4" end="4"/>
                                            </p:txEl>
                                          </p:spTgt>
                                        </p:tgtEl>
                                        <p:attrNameLst>
                                          <p:attrName>style.visibility</p:attrName>
                                        </p:attrNameLst>
                                      </p:cBhvr>
                                      <p:to>
                                        <p:strVal val="visible"/>
                                      </p:to>
                                    </p:set>
                                    <p:animEffect transition="in" filter="fade">
                                      <p:cBhvr>
                                        <p:cTn id="27" dur="500"/>
                                        <p:tgtEl>
                                          <p:spTgt spid="1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1">
                                            <p:txEl>
                                              <p:pRg st="5" end="5"/>
                                            </p:txEl>
                                          </p:spTgt>
                                        </p:tgtEl>
                                        <p:attrNameLst>
                                          <p:attrName>style.visibility</p:attrName>
                                        </p:attrNameLst>
                                      </p:cBhvr>
                                      <p:to>
                                        <p:strVal val="visible"/>
                                      </p:to>
                                    </p:set>
                                    <p:animEffect transition="in" filter="fade">
                                      <p:cBhvr>
                                        <p:cTn id="32" dur="500"/>
                                        <p:tgtEl>
                                          <p:spTgt spid="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p:nvPr/>
        </p:nvSpPr>
        <p:spPr>
          <a:xfrm>
            <a:off x="581040" y="706680"/>
            <a:ext cx="11023200" cy="1010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924640" y="335520"/>
            <a:ext cx="6306840" cy="654480"/>
          </a:xfrm>
          <a:prstGeom prst="rect">
            <a:avLst/>
          </a:prstGeom>
          <a:noFill/>
          <a:ln>
            <a:noFill/>
          </a:ln>
        </p:spPr>
        <p:txBody>
          <a:bodyPr spcFirstLastPara="1" wrap="square" lIns="90000" tIns="91425" rIns="90000" bIns="91425" anchor="ctr" anchorCtr="0">
            <a:noAutofit/>
          </a:bodyPr>
          <a:lstStyle/>
          <a:p>
            <a:pPr marL="0" marR="0" lvl="0" indent="0" algn="ctr" rtl="0">
              <a:lnSpc>
                <a:spcPct val="100000"/>
              </a:lnSpc>
              <a:spcBef>
                <a:spcPts val="0"/>
              </a:spcBef>
              <a:spcAft>
                <a:spcPts val="0"/>
              </a:spcAft>
              <a:buNone/>
            </a:pPr>
            <a:r>
              <a:rPr lang="en-US" sz="3100" b="0" i="0" u="none" strike="noStrike" cap="none">
                <a:solidFill>
                  <a:srgbClr val="FFFFFF"/>
                </a:solidFill>
                <a:latin typeface="Arial"/>
                <a:ea typeface="Arial"/>
                <a:cs typeface="Arial"/>
                <a:sym typeface="Arial"/>
              </a:rPr>
              <a:t>System Overview</a:t>
            </a:r>
            <a:endParaRPr sz="3100" b="0" i="0" u="none" strike="noStrike" cap="none">
              <a:latin typeface="Arial"/>
              <a:ea typeface="Arial"/>
              <a:cs typeface="Arial"/>
              <a:sym typeface="Arial"/>
            </a:endParaRPr>
          </a:p>
        </p:txBody>
      </p:sp>
      <p:pic>
        <p:nvPicPr>
          <p:cNvPr id="139" name="Google Shape;139;p22"/>
          <p:cNvPicPr preferRelativeResize="0"/>
          <p:nvPr/>
        </p:nvPicPr>
        <p:blipFill rotWithShape="1">
          <a:blip r:embed="rId3">
            <a:alphaModFix/>
          </a:blip>
          <a:srcRect/>
          <a:stretch/>
        </p:blipFill>
        <p:spPr>
          <a:xfrm>
            <a:off x="930581" y="1468108"/>
            <a:ext cx="10324118" cy="4553280"/>
          </a:xfrm>
          <a:prstGeom prst="rect">
            <a:avLst/>
          </a:prstGeom>
          <a:noFill/>
          <a:ln>
            <a:noFill/>
          </a:ln>
        </p:spPr>
      </p:pic>
      <p:sp>
        <p:nvSpPr>
          <p:cNvPr id="140" name="Google Shape;140;p22"/>
          <p:cNvSpPr txBox="1">
            <a:spLocks noGrp="1"/>
          </p:cNvSpPr>
          <p:nvPr>
            <p:ph type="sldNum" idx="12"/>
          </p:nvPr>
        </p:nvSpPr>
        <p:spPr>
          <a:xfrm>
            <a:off x="11406074" y="6333134"/>
            <a:ext cx="7314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z="1600">
                <a:solidFill>
                  <a:schemeClr val="bg1"/>
                </a:solidFill>
              </a:rPr>
              <a:t>9</a:t>
            </a:fld>
            <a:endParaRPr sz="160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901</Words>
  <Application>Microsoft Office PowerPoint</Application>
  <PresentationFormat>Custom</PresentationFormat>
  <Paragraphs>124</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Noto Sans Symbols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kareem ehab</cp:lastModifiedBy>
  <cp:revision>1</cp:revision>
  <dcterms:modified xsi:type="dcterms:W3CDTF">2021-12-14T21:48:45Z</dcterms:modified>
</cp:coreProperties>
</file>