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22"/>
  </p:notesMasterIdLst>
  <p:sldIdLst>
    <p:sldId id="256" r:id="rId2"/>
    <p:sldId id="257" r:id="rId3"/>
    <p:sldId id="258" r:id="rId4"/>
    <p:sldId id="272" r:id="rId5"/>
    <p:sldId id="273" r:id="rId6"/>
    <p:sldId id="259" r:id="rId7"/>
    <p:sldId id="263" r:id="rId8"/>
    <p:sldId id="264" r:id="rId9"/>
    <p:sldId id="266" r:id="rId10"/>
    <p:sldId id="267" r:id="rId11"/>
    <p:sldId id="275" r:id="rId12"/>
    <p:sldId id="276" r:id="rId13"/>
    <p:sldId id="268" r:id="rId14"/>
    <p:sldId id="277" r:id="rId15"/>
    <p:sldId id="278" r:id="rId16"/>
    <p:sldId id="269" r:id="rId17"/>
    <p:sldId id="270" r:id="rId18"/>
    <p:sldId id="279" r:id="rId19"/>
    <p:sldId id="280"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120D0-DF51-424D-B433-70CEC3186843}"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6C483-24D5-463C-AD63-605EA89452A8}" type="slidenum">
              <a:rPr lang="en-US" smtClean="0"/>
              <a:t>‹#›</a:t>
            </a:fld>
            <a:endParaRPr lang="en-US"/>
          </a:p>
        </p:txBody>
      </p:sp>
    </p:spTree>
    <p:extLst>
      <p:ext uri="{BB962C8B-B14F-4D97-AF65-F5344CB8AC3E}">
        <p14:creationId xmlns:p14="http://schemas.microsoft.com/office/powerpoint/2010/main" val="50223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2E6EE4-6A90-4D87-8A55-95619435FFF8}"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724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27214B-56D7-4E81-98BC-29D513055193}"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47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5C2A70-FAE0-424A-8199-1672A269DB9B}"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493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4DA0E-8969-49AC-AEBF-C4B3538C3914}"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80569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DF9AB-ABA8-4849-B3DC-3D45CF07167C}"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62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E61719-3739-4045-9EFF-8B7B9B1773E0}"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674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E3B10E8-93FD-402E-9F36-81229F26A0FC}"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3821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4721A-17EA-4056-982A-186FC5DB1B01}"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183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4AEAD48-62A1-4EE2-A57C-A09B348B7497}" type="datetime1">
              <a:rPr lang="en-US" smtClean="0"/>
              <a:t>6/27/2022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36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5AE76-DD3E-451C-9F22-C825C97C2DB5}"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6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1E16E4-9B63-46DF-ACA8-A2567ABDC769}"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17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845E7-70DE-4BBB-A8E7-7AA29D9EC7DC}"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040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D8F9E-CBA2-4D25-A4B0-DB366756841A}" type="datetime1">
              <a:rPr lang="en-US" smtClean="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455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849B88-D341-4A2C-849A-B6CDA49D5DD3}"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36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6831CCB-1C46-45D1-8343-C3C727F06480}" type="datetime1">
              <a:rPr lang="en-US" smtClean="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84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7867D3-5822-4187-9D10-03710812B0AE}"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714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896BA-9231-4AD8-B6D4-59652B4E7FF9}"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826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821EB9-0B57-44A6-B1AF-F5E9D669837C}" type="datetime1">
              <a:rPr lang="en-US" smtClean="0"/>
              <a:t>6/27/2022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4556551"/>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datasets/zusmani/family-genome-datas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09/MIUCC55081.2022.978172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C8EC-BA38-8DB2-4D91-7F8941742043}"/>
              </a:ext>
            </a:extLst>
          </p:cNvPr>
          <p:cNvSpPr>
            <a:spLocks noGrp="1"/>
          </p:cNvSpPr>
          <p:nvPr>
            <p:ph type="ctrTitle"/>
          </p:nvPr>
        </p:nvSpPr>
        <p:spPr/>
        <p:txBody>
          <a:bodyPr/>
          <a:lstStyle/>
          <a:p>
            <a:pPr algn="l"/>
            <a:r>
              <a:rPr lang="en-US" sz="4400" b="1" dirty="0"/>
              <a:t>Paternity Testing Using </a:t>
            </a:r>
            <a:r>
              <a:rPr lang="en-US" sz="4400" b="1" dirty="0" smtClean="0"/>
              <a:t>Genetics</a:t>
            </a:r>
            <a:endParaRPr lang="en-US" sz="4400" b="1" dirty="0"/>
          </a:p>
        </p:txBody>
      </p:sp>
      <p:sp>
        <p:nvSpPr>
          <p:cNvPr id="3" name="Subtitle 2">
            <a:extLst>
              <a:ext uri="{FF2B5EF4-FFF2-40B4-BE49-F238E27FC236}">
                <a16:creationId xmlns:a16="http://schemas.microsoft.com/office/drawing/2014/main" id="{5EB63A27-C58E-E4F8-125C-33F879C64EE9}"/>
              </a:ext>
            </a:extLst>
          </p:cNvPr>
          <p:cNvSpPr>
            <a:spLocks noGrp="1"/>
          </p:cNvSpPr>
          <p:nvPr>
            <p:ph type="subTitle" idx="1"/>
          </p:nvPr>
        </p:nvSpPr>
        <p:spPr>
          <a:xfrm>
            <a:off x="680321" y="4394039"/>
            <a:ext cx="10615207" cy="1117687"/>
          </a:xfrm>
        </p:spPr>
        <p:txBody>
          <a:bodyPr>
            <a:normAutofit fontScale="92500" lnSpcReduction="10000"/>
          </a:bodyPr>
          <a:lstStyle/>
          <a:p>
            <a:pPr algn="l"/>
            <a:r>
              <a:rPr lang="en-US" dirty="0"/>
              <a:t/>
            </a:r>
            <a:br>
              <a:rPr lang="en-US" dirty="0"/>
            </a:br>
            <a:r>
              <a:rPr lang="en-US" dirty="0" err="1" smtClean="0"/>
              <a:t>Youssif</a:t>
            </a:r>
            <a:r>
              <a:rPr lang="en-US" dirty="0" smtClean="0"/>
              <a:t> Assem Mondy, Kareem Ehab, </a:t>
            </a:r>
            <a:r>
              <a:rPr lang="en-US" dirty="0"/>
              <a:t>Mohamed </a:t>
            </a:r>
            <a:r>
              <a:rPr lang="en-US" dirty="0" smtClean="0"/>
              <a:t>Moataz, </a:t>
            </a:r>
            <a:r>
              <a:rPr lang="en-US" dirty="0"/>
              <a:t>Mohamed </a:t>
            </a:r>
            <a:r>
              <a:rPr lang="en-US" dirty="0" smtClean="0"/>
              <a:t>Akram, </a:t>
            </a:r>
            <a:r>
              <a:rPr lang="en-US" dirty="0"/>
              <a:t>Ahmed Gamal</a:t>
            </a:r>
            <a:br>
              <a:rPr lang="en-US" dirty="0"/>
            </a:br>
            <a:r>
              <a:rPr lang="en-US" dirty="0"/>
              <a:t/>
            </a:r>
            <a:br>
              <a:rPr lang="en-US" dirty="0"/>
            </a:br>
            <a:r>
              <a:rPr lang="en-US" b="1" dirty="0"/>
              <a:t>Supervised </a:t>
            </a:r>
            <a:r>
              <a:rPr lang="en-US" b="1" dirty="0" smtClean="0"/>
              <a:t>By : </a:t>
            </a:r>
            <a:r>
              <a:rPr lang="en-US" dirty="0"/>
              <a:t>Dr. Ashraf Abdel Raouf , Eng. Ahmed Hazem And Eng. Mahmoud </a:t>
            </a:r>
            <a:r>
              <a:rPr lang="en-US" dirty="0" smtClean="0"/>
              <a:t>El </a:t>
            </a:r>
            <a:r>
              <a:rPr lang="en-US" dirty="0"/>
              <a:t>S</a:t>
            </a:r>
            <a:r>
              <a:rPr lang="en-US" dirty="0" smtClean="0"/>
              <a:t>ahhar</a:t>
            </a:r>
            <a:endParaRPr lang="en-US" dirty="0"/>
          </a:p>
        </p:txBody>
      </p:sp>
      <p:pic>
        <p:nvPicPr>
          <p:cNvPr id="8" name="Picture 7">
            <a:extLst>
              <a:ext uri="{FF2B5EF4-FFF2-40B4-BE49-F238E27FC236}">
                <a16:creationId xmlns:a16="http://schemas.microsoft.com/office/drawing/2014/main" id="{E7F3E8F1-9B89-8E1A-35A0-4E681A7D8A74}"/>
              </a:ext>
            </a:extLst>
          </p:cNvPr>
          <p:cNvPicPr>
            <a:picLocks noChangeAspect="1"/>
          </p:cNvPicPr>
          <p:nvPr/>
        </p:nvPicPr>
        <p:blipFill>
          <a:blip r:embed="rId2"/>
          <a:stretch>
            <a:fillRect/>
          </a:stretch>
        </p:blipFill>
        <p:spPr>
          <a:xfrm>
            <a:off x="3419009" y="-1562705"/>
            <a:ext cx="5137830" cy="513783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998097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a:t>
            </a:r>
            <a:endParaRPr lang="en-US" b="1" dirty="0"/>
          </a:p>
        </p:txBody>
      </p:sp>
      <p:sp>
        <p:nvSpPr>
          <p:cNvPr id="3" name="Content Placeholder 2"/>
          <p:cNvSpPr>
            <a:spLocks noGrp="1"/>
          </p:cNvSpPr>
          <p:nvPr>
            <p:ph idx="1"/>
          </p:nvPr>
        </p:nvSpPr>
        <p:spPr>
          <a:xfrm>
            <a:off x="680321" y="2815845"/>
            <a:ext cx="6434582" cy="2783766"/>
          </a:xfrm>
        </p:spPr>
        <p:txBody>
          <a:bodyPr>
            <a:normAutofit fontScale="92500" lnSpcReduction="20000"/>
          </a:bodyPr>
          <a:lstStyle/>
          <a:p>
            <a:r>
              <a:rPr lang="en-US" spc="-1" dirty="0">
                <a:solidFill>
                  <a:srgbClr val="FFFFFF"/>
                </a:solidFill>
                <a:latin typeface="+mj-lt"/>
                <a:ea typeface="DejaVu Sans"/>
              </a:rPr>
              <a:t>Our dataset has over 100000 instances of Rs numbers and consists of 6 main features showing both alleles for every family member and the number of chromosome for each </a:t>
            </a:r>
            <a:r>
              <a:rPr lang="en-US" spc="-1" dirty="0" smtClean="0">
                <a:solidFill>
                  <a:srgbClr val="FFFFFF"/>
                </a:solidFill>
                <a:latin typeface="+mj-lt"/>
                <a:ea typeface="DejaVu Sans"/>
              </a:rPr>
              <a:t>instance</a:t>
            </a:r>
          </a:p>
          <a:p>
            <a:r>
              <a:rPr lang="en-US" spc="-1" dirty="0" smtClean="0">
                <a:solidFill>
                  <a:srgbClr val="FFFFFF"/>
                </a:solidFill>
                <a:latin typeface="+mj-lt"/>
                <a:ea typeface="DejaVu Sans"/>
              </a:rPr>
              <a:t>The dataset was collected from </a:t>
            </a:r>
            <a:r>
              <a:rPr lang="en-US" spc="-1" dirty="0" err="1" smtClean="0">
                <a:solidFill>
                  <a:srgbClr val="FFFFFF"/>
                </a:solidFill>
                <a:latin typeface="+mj-lt"/>
                <a:ea typeface="DejaVu Sans"/>
              </a:rPr>
              <a:t>Kaggle</a:t>
            </a:r>
            <a:endParaRPr lang="en-US" spc="-1" dirty="0" smtClean="0">
              <a:solidFill>
                <a:srgbClr val="FFFFFF"/>
              </a:solidFill>
              <a:latin typeface="+mj-lt"/>
              <a:ea typeface="DejaVu Sans"/>
            </a:endParaRPr>
          </a:p>
          <a:p>
            <a:pPr marL="0" indent="0">
              <a:buNone/>
            </a:pPr>
            <a:r>
              <a:rPr lang="en-US" spc="-1" dirty="0" smtClean="0">
                <a:solidFill>
                  <a:srgbClr val="FFFFFF"/>
                </a:solidFill>
                <a:latin typeface="+mj-lt"/>
                <a:ea typeface="DejaVu Sans"/>
              </a:rPr>
              <a:t>Our dataset name: </a:t>
            </a:r>
            <a:r>
              <a:rPr lang="en-US" spc="-1" dirty="0">
                <a:solidFill>
                  <a:srgbClr val="FFFFFF"/>
                </a:solidFill>
                <a:latin typeface="+mj-lt"/>
                <a:ea typeface="DejaVu Sans"/>
              </a:rPr>
              <a:t>F</a:t>
            </a:r>
            <a:r>
              <a:rPr lang="en-US" spc="-1" dirty="0" smtClean="0">
                <a:solidFill>
                  <a:srgbClr val="FFFFFF"/>
                </a:solidFill>
                <a:latin typeface="+mj-lt"/>
                <a:ea typeface="DejaVu Sans"/>
              </a:rPr>
              <a:t>amily of five</a:t>
            </a:r>
          </a:p>
          <a:p>
            <a:pPr marL="0" indent="0">
              <a:buNone/>
            </a:pPr>
            <a:r>
              <a:rPr lang="en-US" dirty="0">
                <a:hlinkClick r:id="rId2" tooltip="https://www.kaggle.com/datasets/zusmani/family-genome-dataset"/>
              </a:rPr>
              <a:t>https://www.kaggle.com/datasets/zusmani/family-genome-dataset</a:t>
            </a:r>
            <a:endParaRPr lang="en-US" spc="-1" dirty="0" smtClean="0">
              <a:solidFill>
                <a:srgbClr val="FFFFFF"/>
              </a:solidFill>
              <a:latin typeface="+mj-lt"/>
              <a:ea typeface="DejaVu Sans"/>
            </a:endParaRPr>
          </a:p>
          <a:p>
            <a:endParaRPr lang="en-US" spc="-1" dirty="0" smtClean="0">
              <a:solidFill>
                <a:srgbClr val="FFFFFF"/>
              </a:solidFill>
              <a:latin typeface="+mj-lt"/>
              <a:ea typeface="DejaVu Sans"/>
            </a:endParaRPr>
          </a:p>
          <a:p>
            <a:endParaRPr lang="en-US" spc="-1" dirty="0">
              <a:solidFill>
                <a:srgbClr val="FFFFFF"/>
              </a:solidFill>
              <a:latin typeface="+mj-lt"/>
            </a:endParaRPr>
          </a:p>
          <a:p>
            <a:pPr marL="0" indent="0">
              <a:buNone/>
            </a:pPr>
            <a:endParaRPr lang="en-US" spc="-1" dirty="0">
              <a:latin typeface="+mj-lt"/>
            </a:endParaRP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p:nvPr/>
        </p:nvPicPr>
        <p:blipFill>
          <a:blip r:embed="rId3"/>
          <a:stretch/>
        </p:blipFill>
        <p:spPr>
          <a:xfrm>
            <a:off x="7363389" y="2349699"/>
            <a:ext cx="4456440" cy="3794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0358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23568" y="2284621"/>
            <a:ext cx="6774216" cy="3942007"/>
          </a:xfrm>
        </p:spPr>
        <p:txBody>
          <a:bodyPr>
            <a:normAutofit/>
          </a:bodyPr>
          <a:lstStyle/>
          <a:p>
            <a:r>
              <a:rPr lang="en-US" spc="-1" dirty="0">
                <a:latin typeface="+mj-lt"/>
                <a:ea typeface="DejaVu Sans"/>
              </a:rPr>
              <a:t>In the whole </a:t>
            </a:r>
            <a:r>
              <a:rPr lang="en-US" spc="-1" dirty="0" smtClean="0">
                <a:latin typeface="+mj-lt"/>
                <a:ea typeface="DejaVu Sans"/>
              </a:rPr>
              <a:t>exome </a:t>
            </a:r>
            <a:r>
              <a:rPr lang="en-US" spc="-1" dirty="0">
                <a:latin typeface="+mj-lt"/>
                <a:ea typeface="DejaVu Sans"/>
              </a:rPr>
              <a:t>the process to determine paternity is somewhat different </a:t>
            </a:r>
            <a:r>
              <a:rPr lang="en-US" spc="-1" dirty="0" smtClean="0">
                <a:latin typeface="+mj-lt"/>
                <a:ea typeface="DejaVu Sans"/>
              </a:rPr>
              <a:t>There </a:t>
            </a:r>
            <a:r>
              <a:rPr lang="en-US" spc="-1" dirty="0">
                <a:latin typeface="+mj-lt"/>
                <a:ea typeface="DejaVu Sans"/>
              </a:rPr>
              <a:t>exists a specific repeat that we are looking for ex: D7S280 --&gt; GATA counting the number of those repeats </a:t>
            </a:r>
            <a:r>
              <a:rPr lang="en-US" spc="-1" dirty="0" smtClean="0">
                <a:latin typeface="+mj-lt"/>
                <a:ea typeface="DejaVu Sans"/>
              </a:rPr>
              <a:t>and </a:t>
            </a:r>
            <a:r>
              <a:rPr lang="en-US" spc="-1" dirty="0">
                <a:latin typeface="+mj-lt"/>
                <a:ea typeface="DejaVu Sans"/>
              </a:rPr>
              <a:t>then comparing it with the number of repeats in the mother and </a:t>
            </a:r>
            <a:r>
              <a:rPr lang="en-US" spc="-1" dirty="0" smtClean="0">
                <a:latin typeface="+mj-lt"/>
                <a:ea typeface="DejaVu Sans"/>
              </a:rPr>
              <a:t>father</a:t>
            </a:r>
          </a:p>
          <a:p>
            <a:endParaRPr lang="en-US" spc="-1" dirty="0">
              <a:latin typeface="+mj-lt"/>
            </a:endParaRPr>
          </a:p>
          <a:p>
            <a:pPr marL="0" indent="0">
              <a:buNone/>
            </a:pPr>
            <a:endParaRPr lang="en-US" spc="-1" dirty="0">
              <a:latin typeface="+mj-lt"/>
            </a:endParaRP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5"/>
          <p:cNvPicPr/>
          <p:nvPr/>
        </p:nvPicPr>
        <p:blipFill>
          <a:blip r:embed="rId2"/>
          <a:srcRect b="3427"/>
          <a:stretch/>
        </p:blipFill>
        <p:spPr>
          <a:xfrm>
            <a:off x="7509144" y="2137269"/>
            <a:ext cx="4273554" cy="4236709"/>
          </a:xfrm>
          <a:prstGeom prst="rect">
            <a:avLst/>
          </a:prstGeom>
          <a:ln>
            <a:noFill/>
          </a:ln>
        </p:spPr>
      </p:pic>
    </p:spTree>
    <p:extLst>
      <p:ext uri="{BB962C8B-B14F-4D97-AF65-F5344CB8AC3E}">
        <p14:creationId xmlns:p14="http://schemas.microsoft.com/office/powerpoint/2010/main" val="2865602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680321" y="2336873"/>
            <a:ext cx="5720479" cy="4072636"/>
          </a:xfrm>
        </p:spPr>
        <p:txBody>
          <a:bodyPr>
            <a:normAutofit fontScale="85000" lnSpcReduction="10000"/>
          </a:bodyPr>
          <a:lstStyle/>
          <a:p>
            <a:pPr>
              <a:lnSpc>
                <a:spcPct val="100000"/>
              </a:lnSpc>
            </a:pPr>
            <a:r>
              <a:rPr lang="en-US" spc="-1" dirty="0">
                <a:solidFill>
                  <a:srgbClr val="FFFFFF"/>
                </a:solidFill>
                <a:latin typeface="Arial"/>
                <a:ea typeface="DejaVu Sans"/>
              </a:rPr>
              <a:t>The second dataset we are using contains 40 rs numbers for over 2000 different people.</a:t>
            </a:r>
            <a:endParaRPr lang="en-US" spc="-1" dirty="0">
              <a:latin typeface="Arial"/>
            </a:endParaRPr>
          </a:p>
          <a:p>
            <a:pPr>
              <a:lnSpc>
                <a:spcPct val="100000"/>
              </a:lnSpc>
            </a:pPr>
            <a:endParaRPr lang="en-US" spc="-1" dirty="0">
              <a:latin typeface="Arial"/>
            </a:endParaRPr>
          </a:p>
          <a:p>
            <a:pPr>
              <a:lnSpc>
                <a:spcPct val="100000"/>
              </a:lnSpc>
            </a:pPr>
            <a:r>
              <a:rPr lang="en-US" spc="-1" dirty="0">
                <a:solidFill>
                  <a:srgbClr val="FFFFFF"/>
                </a:solidFill>
                <a:latin typeface="Arial"/>
                <a:ea typeface="DejaVu Sans"/>
              </a:rPr>
              <a:t>The use of this dataset is to find out the highest probability that we can acquire from those people when comparing each one of those alleles to the </a:t>
            </a:r>
            <a:r>
              <a:rPr lang="en-US" spc="-1" dirty="0" smtClean="0">
                <a:solidFill>
                  <a:srgbClr val="FFFFFF"/>
                </a:solidFill>
                <a:latin typeface="Arial"/>
                <a:ea typeface="DejaVu Sans"/>
              </a:rPr>
              <a:t>child.</a:t>
            </a:r>
            <a:endParaRPr lang="en-US" spc="-1" dirty="0">
              <a:latin typeface="Arial"/>
            </a:endParaRPr>
          </a:p>
          <a:p>
            <a:pPr>
              <a:lnSpc>
                <a:spcPct val="100000"/>
              </a:lnSpc>
            </a:pPr>
            <a:endParaRPr lang="en-US" spc="-1" dirty="0">
              <a:latin typeface="Arial"/>
            </a:endParaRPr>
          </a:p>
          <a:p>
            <a:pPr>
              <a:lnSpc>
                <a:spcPct val="100000"/>
              </a:lnSpc>
            </a:pPr>
            <a:r>
              <a:rPr lang="en-US" spc="-1" dirty="0">
                <a:solidFill>
                  <a:srgbClr val="FFFFFF"/>
                </a:solidFill>
                <a:latin typeface="Arial"/>
                <a:ea typeface="DejaVu Sans"/>
              </a:rPr>
              <a:t>The highest probability = Highest similarity that the targeted child is indeed related to </a:t>
            </a:r>
            <a:r>
              <a:rPr lang="en-US" spc="-1" dirty="0" smtClean="0">
                <a:solidFill>
                  <a:srgbClr val="FFFFFF"/>
                </a:solidFill>
                <a:latin typeface="Arial"/>
                <a:ea typeface="DejaVu Sans"/>
              </a:rPr>
              <a:t>this member of this family which means this child is a relative to this member of the family</a:t>
            </a:r>
            <a:endParaRPr lang="en-US" spc="-1" dirty="0">
              <a:latin typeface="Arial"/>
            </a:endParaRP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p:cNvPicPr/>
          <p:nvPr/>
        </p:nvPicPr>
        <p:blipFill>
          <a:blip r:embed="rId2"/>
          <a:stretch/>
        </p:blipFill>
        <p:spPr>
          <a:xfrm>
            <a:off x="6601097" y="2346723"/>
            <a:ext cx="5282509" cy="4001826"/>
          </a:xfrm>
          <a:prstGeom prst="rect">
            <a:avLst/>
          </a:prstGeom>
          <a:ln>
            <a:noFill/>
          </a:ln>
        </p:spPr>
      </p:pic>
    </p:spTree>
    <p:extLst>
      <p:ext uri="{BB962C8B-B14F-4D97-AF65-F5344CB8AC3E}">
        <p14:creationId xmlns:p14="http://schemas.microsoft.com/office/powerpoint/2010/main" val="89123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Experiments and results</a:t>
            </a:r>
            <a:endParaRPr lang="en-US" b="1" dirty="0"/>
          </a:p>
        </p:txBody>
      </p:sp>
      <p:sp>
        <p:nvSpPr>
          <p:cNvPr id="3" name="Content Placeholder 2"/>
          <p:cNvSpPr>
            <a:spLocks noGrp="1"/>
          </p:cNvSpPr>
          <p:nvPr>
            <p:ph idx="1"/>
          </p:nvPr>
        </p:nvSpPr>
        <p:spPr>
          <a:xfrm>
            <a:off x="384230" y="2328163"/>
            <a:ext cx="5781439" cy="4203265"/>
          </a:xfrm>
        </p:spPr>
        <p:txBody>
          <a:bodyPr>
            <a:normAutofit fontScale="92500"/>
          </a:bodyPr>
          <a:lstStyle/>
          <a:p>
            <a:r>
              <a:rPr lang="en-US" dirty="0" smtClean="0"/>
              <a:t>With the first approach in the system we compared more than 10000 rs numbers using Mendalian’s law between the three children and the father and collected a final probability proving he is the true father for three children.</a:t>
            </a:r>
          </a:p>
          <a:p>
            <a:endParaRPr lang="en-US" dirty="0"/>
          </a:p>
          <a:p>
            <a:r>
              <a:rPr lang="en-US" sz="1300" dirty="0"/>
              <a:t>Green Color → Represents the rs numbers and alleles that apply the Mendelian's law which means (child's alleles are indeed inherited from father and mother) </a:t>
            </a:r>
            <a:endParaRPr lang="en-US" sz="1300" dirty="0" smtClean="0"/>
          </a:p>
          <a:p>
            <a:r>
              <a:rPr lang="en-US" sz="1300" dirty="0" smtClean="0"/>
              <a:t>Red </a:t>
            </a:r>
            <a:r>
              <a:rPr lang="en-US" sz="1300" dirty="0"/>
              <a:t>Color → Represents the rs numbers and alleles that doesn’t apply the Mendelian’s law which means (child's alleles aren't inherited from father and mother) </a:t>
            </a:r>
            <a:endParaRPr lang="en-US" sz="1300" dirty="0" smtClean="0"/>
          </a:p>
          <a:p>
            <a:r>
              <a:rPr lang="en-US" sz="1300" dirty="0" smtClean="0"/>
              <a:t>Black </a:t>
            </a:r>
            <a:r>
              <a:rPr lang="en-US" sz="1300" dirty="0"/>
              <a:t>Color → Represents the probability of how much this child may be related to this father.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60" y="2537169"/>
            <a:ext cx="5533895" cy="3637208"/>
          </a:xfrm>
          <a:prstGeom prst="roundRect">
            <a:avLst>
              <a:gd name="adj" fmla="val 4167"/>
            </a:avLst>
          </a:prstGeom>
          <a:solidFill>
            <a:srgbClr val="FFFFFF"/>
          </a:solidFill>
          <a:ln w="76200" cap="sq">
            <a:solidFill>
              <a:schemeClr val="tx1"/>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46662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and results</a:t>
            </a:r>
            <a:endParaRPr lang="en-US" dirty="0"/>
          </a:p>
        </p:txBody>
      </p:sp>
      <p:sp>
        <p:nvSpPr>
          <p:cNvPr id="3" name="Content Placeholder 2"/>
          <p:cNvSpPr>
            <a:spLocks noGrp="1"/>
          </p:cNvSpPr>
          <p:nvPr>
            <p:ph idx="1"/>
          </p:nvPr>
        </p:nvSpPr>
        <p:spPr>
          <a:xfrm>
            <a:off x="314561" y="2275912"/>
            <a:ext cx="5885941" cy="4246807"/>
          </a:xfrm>
        </p:spPr>
        <p:txBody>
          <a:bodyPr>
            <a:normAutofit fontScale="92500" lnSpcReduction="20000"/>
          </a:bodyPr>
          <a:lstStyle/>
          <a:p>
            <a:r>
              <a:rPr lang="en-US" sz="2600" dirty="0" smtClean="0"/>
              <a:t>With the next approach that is used for relevance and kinship analysis we collected 40 rs numbers from more than 2000 families and comparing the those rs numbers with a random child (that may be an orphan or homeless) </a:t>
            </a:r>
            <a:r>
              <a:rPr lang="en-US" sz="2600" dirty="0"/>
              <a:t>using Mendalian’s law </a:t>
            </a:r>
            <a:r>
              <a:rPr lang="en-US" sz="2600" dirty="0" smtClean="0"/>
              <a:t>to collect the highest probability possible to determine a relevancy between a child and a specific family or relative</a:t>
            </a:r>
          </a:p>
          <a:p>
            <a:pPr marL="0" indent="0">
              <a:buNone/>
            </a:pPr>
            <a:endParaRPr lang="en-US" dirty="0" smtClean="0"/>
          </a:p>
          <a:p>
            <a:r>
              <a:rPr lang="en-US" sz="1700" dirty="0" smtClean="0"/>
              <a:t>Black Color → IDs of children that are related and not related to the family</a:t>
            </a:r>
          </a:p>
          <a:p>
            <a:r>
              <a:rPr lang="en-US" sz="1700" dirty="0" smtClean="0"/>
              <a:t>Red </a:t>
            </a:r>
            <a:r>
              <a:rPr lang="en-US" sz="1700" dirty="0"/>
              <a:t>Color → Represents the statistics of how many people from the dataset are related to the </a:t>
            </a:r>
            <a:r>
              <a:rPr lang="en-US" sz="1700" dirty="0" smtClean="0"/>
              <a:t>child, </a:t>
            </a:r>
            <a:r>
              <a:rPr lang="en-US" sz="1700" dirty="0"/>
              <a:t>how many people are not related to </a:t>
            </a:r>
            <a:r>
              <a:rPr lang="en-US" sz="1700" dirty="0" smtClean="0"/>
              <a:t>the child</a:t>
            </a:r>
            <a:endParaRPr lang="en-US" sz="17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552" y="2429691"/>
            <a:ext cx="5728502" cy="2629989"/>
          </a:xfrm>
          <a:prstGeom prst="rect">
            <a:avLst/>
          </a:prstGeom>
        </p:spPr>
      </p:pic>
    </p:spTree>
    <p:extLst>
      <p:ext uri="{BB962C8B-B14F-4D97-AF65-F5344CB8AC3E}">
        <p14:creationId xmlns:p14="http://schemas.microsoft.com/office/powerpoint/2010/main" val="2553804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and results</a:t>
            </a:r>
            <a:endParaRPr lang="en-US" dirty="0"/>
          </a:p>
        </p:txBody>
      </p:sp>
      <p:sp>
        <p:nvSpPr>
          <p:cNvPr id="3" name="Content Placeholder 2"/>
          <p:cNvSpPr>
            <a:spLocks noGrp="1"/>
          </p:cNvSpPr>
          <p:nvPr>
            <p:ph idx="1"/>
          </p:nvPr>
        </p:nvSpPr>
        <p:spPr>
          <a:xfrm>
            <a:off x="680322" y="2336873"/>
            <a:ext cx="4736410" cy="3599316"/>
          </a:xfrm>
        </p:spPr>
        <p:txBody>
          <a:bodyPr/>
          <a:lstStyle/>
          <a:p>
            <a:r>
              <a:rPr lang="en-US" dirty="0" smtClean="0"/>
              <a:t>With our approach we use short tandem repeats to prove paternity by counting both the repeats of the child and father and comparing them with each other to deliver a final probability </a:t>
            </a:r>
            <a:r>
              <a:rPr lang="en-US" dirty="0"/>
              <a:t>t</a:t>
            </a:r>
            <a:r>
              <a:rPr lang="en-US" dirty="0" smtClean="0"/>
              <a:t>o prove whether or not this is the true father or not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1812" b="-617"/>
          <a:stretch/>
        </p:blipFill>
        <p:spPr>
          <a:xfrm>
            <a:off x="924161" y="5617029"/>
            <a:ext cx="9639300" cy="1010194"/>
          </a:xfrm>
          <a:prstGeom prst="rect">
            <a:avLst/>
          </a:prstGeom>
        </p:spPr>
      </p:pic>
    </p:spTree>
    <p:extLst>
      <p:ext uri="{BB962C8B-B14F-4D97-AF65-F5344CB8AC3E}">
        <p14:creationId xmlns:p14="http://schemas.microsoft.com/office/powerpoint/2010/main" val="1970673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Contributions</a:t>
            </a:r>
            <a:endParaRPr lang="en-US" b="1" dirty="0"/>
          </a:p>
        </p:txBody>
      </p:sp>
      <p:sp>
        <p:nvSpPr>
          <p:cNvPr id="3" name="Content Placeholder 2"/>
          <p:cNvSpPr>
            <a:spLocks noGrp="1"/>
          </p:cNvSpPr>
          <p:nvPr>
            <p:ph idx="1"/>
          </p:nvPr>
        </p:nvSpPr>
        <p:spPr/>
        <p:txBody>
          <a:bodyPr>
            <a:normAutofit lnSpcReduction="10000"/>
          </a:bodyPr>
          <a:lstStyle/>
          <a:p>
            <a:r>
              <a:rPr lang="en-US" dirty="0" smtClean="0"/>
              <a:t>We managed to propose a new approach for paternity testing using rs numbers and whole exome and inherit a new way to prove relevancy between different parents and orphaned/homeless children to help them find their true parents or even a relative of their actual family.</a:t>
            </a:r>
          </a:p>
          <a:p>
            <a:r>
              <a:rPr lang="en-US" dirty="0" smtClean="0"/>
              <a:t>We successfully managed to be a part of IEEE conference (</a:t>
            </a:r>
            <a:r>
              <a:rPr lang="en-US" dirty="0"/>
              <a:t>2nd International Mobile, Intelligent, and Ubiquitous Computing Conference</a:t>
            </a:r>
            <a:r>
              <a:rPr lang="en-US" dirty="0" smtClean="0"/>
              <a:t>) with our research paper entitled:</a:t>
            </a:r>
          </a:p>
          <a:p>
            <a:pPr marL="0" indent="0">
              <a:buNone/>
            </a:pPr>
            <a:r>
              <a:rPr lang="en-US" dirty="0"/>
              <a:t>An optimized approach for Paternity Testing using rs numbers and whole </a:t>
            </a:r>
            <a:r>
              <a:rPr lang="en-US" dirty="0" smtClean="0"/>
              <a:t>genome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596210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Achievements</a:t>
            </a:r>
            <a:r>
              <a:rPr lang="en-US" dirty="0" smtClean="0"/>
              <a:t> </a:t>
            </a:r>
            <a:endParaRPr lang="en-US" dirty="0"/>
          </a:p>
        </p:txBody>
      </p:sp>
      <p:sp>
        <p:nvSpPr>
          <p:cNvPr id="3" name="Content Placeholder 2"/>
          <p:cNvSpPr>
            <a:spLocks noGrp="1"/>
          </p:cNvSpPr>
          <p:nvPr>
            <p:ph idx="1"/>
          </p:nvPr>
        </p:nvSpPr>
        <p:spPr>
          <a:xfrm>
            <a:off x="680321" y="2336872"/>
            <a:ext cx="9613861" cy="3976841"/>
          </a:xfrm>
        </p:spPr>
        <p:txBody>
          <a:bodyPr>
            <a:normAutofit fontScale="92500" lnSpcReduction="20000"/>
          </a:bodyPr>
          <a:lstStyle/>
          <a:p>
            <a:pPr marL="0" indent="0">
              <a:buNone/>
            </a:pPr>
            <a:r>
              <a:rPr lang="en-US" dirty="0" smtClean="0"/>
              <a:t>We have accomplished many achievements throughout the project’s timeline such</a:t>
            </a:r>
          </a:p>
          <a:p>
            <a:endParaRPr lang="en-US" dirty="0" smtClean="0"/>
          </a:p>
          <a:p>
            <a:r>
              <a:rPr lang="en-US" dirty="0" smtClean="0"/>
              <a:t>We have also managed to finish the project’s requirements and milestones on time which are:</a:t>
            </a:r>
          </a:p>
          <a:p>
            <a:endParaRPr lang="en-US" dirty="0" smtClean="0"/>
          </a:p>
          <a:p>
            <a:pPr marL="914400" lvl="1" indent="-457200">
              <a:buFont typeface="+mj-lt"/>
              <a:buAutoNum type="arabicPeriod"/>
            </a:pPr>
            <a:r>
              <a:rPr lang="en-US" dirty="0" smtClean="0"/>
              <a:t>Prove paternity testing by rs numbers</a:t>
            </a:r>
          </a:p>
          <a:p>
            <a:pPr marL="914400" lvl="1" indent="-457200">
              <a:buFont typeface="+mj-lt"/>
              <a:buAutoNum type="arabicPeriod"/>
            </a:pPr>
            <a:r>
              <a:rPr lang="en-US" dirty="0" smtClean="0"/>
              <a:t>Prove relevance and kinship analysis using rs numbers</a:t>
            </a:r>
          </a:p>
          <a:p>
            <a:pPr marL="914400" lvl="1" indent="-457200">
              <a:buFont typeface="+mj-lt"/>
              <a:buAutoNum type="arabicPeriod"/>
            </a:pPr>
            <a:r>
              <a:rPr lang="en-US" dirty="0" smtClean="0"/>
              <a:t>Prove paternity by counting short tandem repeats in the whole exome</a:t>
            </a:r>
            <a:endParaRPr lang="en-US" dirty="0"/>
          </a:p>
          <a:p>
            <a:endParaRPr lang="en-US" dirty="0"/>
          </a:p>
          <a:p>
            <a:r>
              <a:rPr lang="en-US" dirty="0" smtClean="0"/>
              <a:t>We have also successfully managed to publish our research paper on the IEEE website    </a:t>
            </a:r>
            <a:r>
              <a:rPr lang="en-US" dirty="0"/>
              <a:t>DOI: </a:t>
            </a:r>
            <a:r>
              <a:rPr lang="en-US" dirty="0">
                <a:hlinkClick r:id="rId2"/>
              </a:rPr>
              <a:t>10.1109/MIUCC55081.2022.9781722</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2783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Feedback</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714865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954051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8ECC-7614-A777-3CED-9324897C9040}"/>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DC4F1B55-D916-9AEB-A7AF-558000895854}"/>
              </a:ext>
            </a:extLst>
          </p:cNvPr>
          <p:cNvSpPr>
            <a:spLocks noGrp="1"/>
          </p:cNvSpPr>
          <p:nvPr>
            <p:ph idx="1"/>
          </p:nvPr>
        </p:nvSpPr>
        <p:spPr/>
        <p:txBody>
          <a:bodyPr>
            <a:normAutofit fontScale="77500" lnSpcReduction="20000"/>
          </a:bodyPr>
          <a:lstStyle/>
          <a:p>
            <a:r>
              <a:rPr lang="en-US" dirty="0"/>
              <a:t>Introduction</a:t>
            </a:r>
          </a:p>
          <a:p>
            <a:r>
              <a:rPr lang="en-US" dirty="0"/>
              <a:t>Related Work</a:t>
            </a:r>
          </a:p>
          <a:p>
            <a:r>
              <a:rPr lang="en-US" dirty="0"/>
              <a:t>Problem Statement</a:t>
            </a:r>
          </a:p>
          <a:p>
            <a:r>
              <a:rPr lang="en-US" dirty="0"/>
              <a:t>System Overview</a:t>
            </a:r>
          </a:p>
          <a:p>
            <a:r>
              <a:rPr lang="en-US" dirty="0"/>
              <a:t>Approach</a:t>
            </a:r>
          </a:p>
          <a:p>
            <a:r>
              <a:rPr lang="en-US" dirty="0"/>
              <a:t>Dataset</a:t>
            </a:r>
          </a:p>
          <a:p>
            <a:r>
              <a:rPr lang="en-US" dirty="0"/>
              <a:t>Experiments/Results</a:t>
            </a:r>
          </a:p>
          <a:p>
            <a:r>
              <a:rPr lang="en-US" dirty="0"/>
              <a:t>Contributions</a:t>
            </a:r>
          </a:p>
          <a:p>
            <a:r>
              <a:rPr lang="en-US" dirty="0" smtClean="0"/>
              <a:t>Achievements</a:t>
            </a:r>
          </a:p>
          <a:p>
            <a:r>
              <a:rPr lang="en-US" dirty="0" smtClean="0"/>
              <a:t>Customer Feedback</a:t>
            </a:r>
          </a:p>
          <a:p>
            <a:r>
              <a:rPr lang="en-US" dirty="0" smtClean="0"/>
              <a:t>Demo</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288935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20</a:t>
            </a:fld>
            <a:endParaRPr lang="en-US" dirty="0"/>
          </a:p>
        </p:txBody>
      </p:sp>
      <p:sp>
        <p:nvSpPr>
          <p:cNvPr id="3" name="TextBox 2"/>
          <p:cNvSpPr txBox="1"/>
          <p:nvPr/>
        </p:nvSpPr>
        <p:spPr>
          <a:xfrm>
            <a:off x="0" y="2258967"/>
            <a:ext cx="12192000" cy="1754326"/>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square" rtlCol="0" anchor="ctr">
            <a:spAutoFit/>
          </a:bodyPr>
          <a:lstStyle/>
          <a:p>
            <a:pPr algn="ctr"/>
            <a:r>
              <a:rPr lang="en-US" sz="3600" dirty="0" smtClean="0"/>
              <a:t>Thank You </a:t>
            </a:r>
          </a:p>
          <a:p>
            <a:pPr algn="ctr"/>
            <a:endParaRPr lang="en-US" sz="3600" dirty="0"/>
          </a:p>
          <a:p>
            <a:pPr algn="ctr"/>
            <a:r>
              <a:rPr lang="en-US" sz="3600" dirty="0" smtClean="0"/>
              <a:t>Any Questions ? </a:t>
            </a:r>
            <a:r>
              <a:rPr lang="en-US" sz="3600" dirty="0" smtClean="0">
                <a:sym typeface="Wingdings" panose="05000000000000000000" pitchFamily="2" charset="2"/>
              </a:rPr>
              <a:t></a:t>
            </a:r>
            <a:endParaRPr lang="en-US" sz="3600" dirty="0"/>
          </a:p>
        </p:txBody>
      </p:sp>
      <p:pic>
        <p:nvPicPr>
          <p:cNvPr id="6" name="Picture 5">
            <a:extLst>
              <a:ext uri="{FF2B5EF4-FFF2-40B4-BE49-F238E27FC236}">
                <a16:creationId xmlns:a16="http://schemas.microsoft.com/office/drawing/2014/main" id="{E7F3E8F1-9B89-8E1A-35A0-4E681A7D8A74}"/>
              </a:ext>
            </a:extLst>
          </p:cNvPr>
          <p:cNvPicPr>
            <a:picLocks noChangeAspect="1"/>
          </p:cNvPicPr>
          <p:nvPr/>
        </p:nvPicPr>
        <p:blipFill>
          <a:blip r:embed="rId2"/>
          <a:stretch>
            <a:fillRect/>
          </a:stretch>
        </p:blipFill>
        <p:spPr>
          <a:xfrm>
            <a:off x="3527085" y="2652244"/>
            <a:ext cx="5137830" cy="5137830"/>
          </a:xfrm>
          <a:prstGeom prst="rect">
            <a:avLst/>
          </a:prstGeom>
        </p:spPr>
      </p:pic>
    </p:spTree>
    <p:extLst>
      <p:ext uri="{BB962C8B-B14F-4D97-AF65-F5344CB8AC3E}">
        <p14:creationId xmlns:p14="http://schemas.microsoft.com/office/powerpoint/2010/main" val="3853573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13E3-FE60-2F5F-7B55-2618F37B2FA2}"/>
              </a:ext>
            </a:extLst>
          </p:cNvPr>
          <p:cNvSpPr>
            <a:spLocks noGrp="1"/>
          </p:cNvSpPr>
          <p:nvPr>
            <p:ph type="title"/>
          </p:nvPr>
        </p:nvSpPr>
        <p:spPr/>
        <p:txBody>
          <a:bodyPr/>
          <a:lstStyle/>
          <a:p>
            <a:r>
              <a:rPr lang="en-US" b="1" dirty="0"/>
              <a:t>Introduction</a:t>
            </a:r>
          </a:p>
        </p:txBody>
      </p:sp>
      <p:sp>
        <p:nvSpPr>
          <p:cNvPr id="7" name="TextBox 6">
            <a:extLst>
              <a:ext uri="{FF2B5EF4-FFF2-40B4-BE49-F238E27FC236}">
                <a16:creationId xmlns:a16="http://schemas.microsoft.com/office/drawing/2014/main" id="{86E87F54-5437-B7B6-8412-8B4314D6BE7C}"/>
              </a:ext>
            </a:extLst>
          </p:cNvPr>
          <p:cNvSpPr txBox="1"/>
          <p:nvPr/>
        </p:nvSpPr>
        <p:spPr>
          <a:xfrm>
            <a:off x="680321" y="2526071"/>
            <a:ext cx="6096000" cy="2862322"/>
          </a:xfrm>
          <a:prstGeom prst="rect">
            <a:avLst/>
          </a:prstGeom>
          <a:noFill/>
        </p:spPr>
        <p:txBody>
          <a:bodyPr wrap="square">
            <a:spAutoFit/>
          </a:bodyPr>
          <a:lstStyle/>
          <a:p>
            <a:pPr>
              <a:lnSpc>
                <a:spcPct val="100000"/>
              </a:lnSpc>
            </a:pPr>
            <a:r>
              <a:rPr lang="en-US" dirty="0"/>
              <a:t/>
            </a:r>
            <a:br>
              <a:rPr lang="en-US" dirty="0"/>
            </a:br>
            <a:r>
              <a:rPr lang="en-US" sz="1800" b="1" strike="noStrike" spc="-1" dirty="0">
                <a:solidFill>
                  <a:srgbClr val="FFFFFF"/>
                </a:solidFill>
                <a:latin typeface="Fira Sans Condensed Light"/>
                <a:ea typeface="Arial" panose="020B0604020202020204"/>
              </a:rPr>
              <a:t>DNA</a:t>
            </a:r>
            <a:endParaRPr lang="en-US" sz="1800" b="1" strike="noStrike" spc="-1" dirty="0">
              <a:latin typeface="Arial" panose="020B0604020202020204"/>
            </a:endParaRPr>
          </a:p>
          <a:p>
            <a:pPr>
              <a:lnSpc>
                <a:spcPct val="100000"/>
              </a:lnSpc>
            </a:pPr>
            <a:r>
              <a:rPr lang="en-US" sz="1800" b="0" strike="noStrike" spc="-1" dirty="0">
                <a:solidFill>
                  <a:srgbClr val="F3F3F3"/>
                </a:solidFill>
                <a:latin typeface="Fira Sans Condensed Light"/>
                <a:ea typeface="Arial" panose="020B0604020202020204"/>
              </a:rPr>
              <a:t>DNA molecules allow some of our characteristics to be passed down from our generation to the next (our children)</a:t>
            </a:r>
            <a:endParaRPr lang="en-US" sz="1800" b="0" strike="noStrike" spc="-1" dirty="0">
              <a:latin typeface="Arial" panose="020B0604020202020204"/>
            </a:endParaRPr>
          </a:p>
          <a:p>
            <a:pPr>
              <a:lnSpc>
                <a:spcPct val="100000"/>
              </a:lnSpc>
            </a:pPr>
            <a:endParaRPr lang="en-US" sz="1800" b="0" strike="noStrike" spc="-1" dirty="0">
              <a:latin typeface="Arial" panose="020B0604020202020204"/>
            </a:endParaRPr>
          </a:p>
          <a:p>
            <a:pPr>
              <a:lnSpc>
                <a:spcPct val="100000"/>
              </a:lnSpc>
            </a:pPr>
            <a:r>
              <a:rPr lang="en-US" sz="1800" b="1" strike="noStrike" spc="-1" dirty="0">
                <a:solidFill>
                  <a:srgbClr val="FFFFFF"/>
                </a:solidFill>
                <a:latin typeface="Fira Sans Condensed Light"/>
                <a:ea typeface="Arial" panose="020B0604020202020204"/>
              </a:rPr>
              <a:t>Genes</a:t>
            </a:r>
            <a:r>
              <a:rPr lang="en-US" sz="1800" b="0" strike="noStrike" spc="-1" dirty="0">
                <a:solidFill>
                  <a:srgbClr val="FFFFFF"/>
                </a:solidFill>
                <a:latin typeface="Fira Sans Condensed Light"/>
                <a:ea typeface="Arial" panose="020B0604020202020204"/>
              </a:rPr>
              <a:t> </a:t>
            </a:r>
            <a:r>
              <a:rPr lang="en-US" sz="1800" b="0" strike="noStrike" spc="-1" dirty="0" smtClean="0">
                <a:solidFill>
                  <a:srgbClr val="FFFFFF"/>
                </a:solidFill>
                <a:latin typeface="Fira Sans Condensed Light"/>
                <a:ea typeface="Arial" panose="020B0604020202020204"/>
              </a:rPr>
              <a:t>→ Genes </a:t>
            </a:r>
            <a:r>
              <a:rPr lang="en-US" sz="1800" b="0" strike="noStrike" spc="-1" dirty="0">
                <a:solidFill>
                  <a:srgbClr val="FFFFFF"/>
                </a:solidFill>
                <a:latin typeface="Fira Sans Condensed Light"/>
                <a:ea typeface="Arial" panose="020B0604020202020204"/>
              </a:rPr>
              <a:t>are passed from parents to offspring and contain the information needed to specify traits(qualities). Genes contains a subset of the DNA and this subset is (A, T, C, G).  </a:t>
            </a:r>
            <a:endParaRPr lang="en-US" sz="1800" b="0" strike="noStrike" spc="-1" dirty="0">
              <a:latin typeface="Arial" panose="020B0604020202020204"/>
            </a:endParaRPr>
          </a:p>
        </p:txBody>
      </p:sp>
      <p:pic>
        <p:nvPicPr>
          <p:cNvPr id="5" name="Picture 16"/>
          <p:cNvPicPr/>
          <p:nvPr/>
        </p:nvPicPr>
        <p:blipFill>
          <a:blip r:embed="rId2"/>
          <a:stretch/>
        </p:blipFill>
        <p:spPr>
          <a:xfrm>
            <a:off x="8832205" y="2061772"/>
            <a:ext cx="3134520" cy="2310120"/>
          </a:xfrm>
          <a:prstGeom prst="rect">
            <a:avLst/>
          </a:prstGeom>
          <a:ln>
            <a:noFill/>
          </a:ln>
          <a:effectLst>
            <a:softEdge rad="112500"/>
          </a:effectLst>
        </p:spPr>
      </p:pic>
      <p:pic>
        <p:nvPicPr>
          <p:cNvPr id="6" name="Picture 17"/>
          <p:cNvPicPr/>
          <p:nvPr/>
        </p:nvPicPr>
        <p:blipFill>
          <a:blip r:embed="rId3"/>
          <a:stretch/>
        </p:blipFill>
        <p:spPr>
          <a:xfrm>
            <a:off x="8832205" y="4451452"/>
            <a:ext cx="3134520" cy="2275920"/>
          </a:xfrm>
          <a:prstGeom prst="rect">
            <a:avLst/>
          </a:prstGeom>
          <a:ln>
            <a:noFill/>
          </a:ln>
          <a:effectLst>
            <a:softEdge rad="112500"/>
          </a:effectLst>
        </p:spPr>
      </p:pic>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449634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680322" y="2336873"/>
            <a:ext cx="7958582" cy="3599316"/>
          </a:xfrm>
        </p:spPr>
        <p:txBody>
          <a:bodyPr>
            <a:normAutofit fontScale="92500" lnSpcReduction="10000"/>
          </a:bodyPr>
          <a:lstStyle/>
          <a:p>
            <a:pPr marL="457200" indent="-301320">
              <a:lnSpc>
                <a:spcPct val="100000"/>
              </a:lnSpc>
              <a:tabLst>
                <a:tab pos="0" algn="l"/>
              </a:tabLst>
            </a:pPr>
            <a:r>
              <a:rPr lang="en-US" sz="2200" b="1" spc="-1" dirty="0">
                <a:solidFill>
                  <a:srgbClr val="F3F3F3"/>
                </a:solidFill>
                <a:latin typeface="+mj-lt"/>
                <a:ea typeface="Fira Sans Condensed Light"/>
              </a:rPr>
              <a:t>What is an </a:t>
            </a:r>
            <a:r>
              <a:rPr lang="en-US" sz="2200" b="1" spc="-1" dirty="0" smtClean="0">
                <a:solidFill>
                  <a:srgbClr val="F3F3F3"/>
                </a:solidFill>
                <a:latin typeface="+mj-lt"/>
                <a:ea typeface="Fira Sans Condensed Light"/>
              </a:rPr>
              <a:t>Rs number ?</a:t>
            </a:r>
            <a:endParaRPr lang="en-US" sz="2200" b="1" spc="-1" dirty="0" smtClean="0">
              <a:latin typeface="+mj-lt"/>
            </a:endParaRPr>
          </a:p>
          <a:p>
            <a:pPr marL="155880" indent="0">
              <a:lnSpc>
                <a:spcPct val="100000"/>
              </a:lnSpc>
              <a:buNone/>
              <a:tabLst>
                <a:tab pos="0" algn="l"/>
              </a:tabLst>
            </a:pPr>
            <a:r>
              <a:rPr lang="en-US" sz="2200" spc="-1" dirty="0" smtClean="0">
                <a:solidFill>
                  <a:srgbClr val="F3F3F3"/>
                </a:solidFill>
                <a:latin typeface="+mj-lt"/>
                <a:ea typeface="Fira Sans Condensed Light"/>
              </a:rPr>
              <a:t>It is a unique reference number to the gene we have that consists of two alleles (one from the father and the other from the mother).</a:t>
            </a:r>
            <a:endParaRPr lang="en-US" sz="2200" spc="-1" dirty="0" smtClean="0">
              <a:latin typeface="+mj-lt"/>
            </a:endParaRPr>
          </a:p>
          <a:p>
            <a:pPr marL="457200" indent="-301320">
              <a:lnSpc>
                <a:spcPct val="100000"/>
              </a:lnSpc>
              <a:tabLst>
                <a:tab pos="0" algn="l"/>
              </a:tabLst>
            </a:pPr>
            <a:endParaRPr lang="en-US" sz="2200" spc="-1" dirty="0">
              <a:latin typeface="Arial"/>
            </a:endParaRPr>
          </a:p>
          <a:p>
            <a:pPr marL="457200" indent="-301320">
              <a:lnSpc>
                <a:spcPct val="100000"/>
              </a:lnSpc>
              <a:tabLst>
                <a:tab pos="0" algn="l"/>
              </a:tabLst>
            </a:pPr>
            <a:r>
              <a:rPr lang="en-US" sz="2200" b="1" spc="-1" dirty="0">
                <a:solidFill>
                  <a:srgbClr val="DCDDDE"/>
                </a:solidFill>
                <a:latin typeface="+mj-lt"/>
                <a:ea typeface="DejaVu Sans"/>
              </a:rPr>
              <a:t>What </a:t>
            </a:r>
            <a:r>
              <a:rPr lang="en-US" sz="2200" b="1" spc="-1" dirty="0" smtClean="0">
                <a:solidFill>
                  <a:srgbClr val="DCDDDE"/>
                </a:solidFill>
                <a:latin typeface="+mj-lt"/>
                <a:ea typeface="DejaVu Sans"/>
              </a:rPr>
              <a:t>are </a:t>
            </a:r>
            <a:r>
              <a:rPr lang="en-US" sz="2200" b="1" spc="-1" dirty="0">
                <a:solidFill>
                  <a:srgbClr val="DCDDDE"/>
                </a:solidFill>
                <a:latin typeface="+mj-lt"/>
                <a:ea typeface="DejaVu Sans"/>
              </a:rPr>
              <a:t>Alleles </a:t>
            </a:r>
            <a:r>
              <a:rPr lang="en-US" sz="2200" b="1" spc="-1" dirty="0" smtClean="0">
                <a:solidFill>
                  <a:srgbClr val="DCDDDE"/>
                </a:solidFill>
                <a:latin typeface="+mj-lt"/>
                <a:ea typeface="DejaVu Sans"/>
              </a:rPr>
              <a:t>?</a:t>
            </a:r>
            <a:endParaRPr lang="en-US" sz="2200" b="1" dirty="0">
              <a:latin typeface="+mj-lt"/>
            </a:endParaRPr>
          </a:p>
          <a:p>
            <a:pPr marL="155880" indent="0">
              <a:lnSpc>
                <a:spcPct val="100000"/>
              </a:lnSpc>
              <a:buNone/>
              <a:tabLst>
                <a:tab pos="0" algn="l"/>
              </a:tabLst>
            </a:pPr>
            <a:r>
              <a:rPr lang="en-US" sz="2200" dirty="0" smtClean="0"/>
              <a:t>Each allele consists of </a:t>
            </a:r>
            <a:r>
              <a:rPr lang="en-US" sz="2200" spc="-1" dirty="0" smtClean="0">
                <a:latin typeface="+mj-lt"/>
                <a:ea typeface="DejaVu Sans"/>
              </a:rPr>
              <a:t>two </a:t>
            </a:r>
            <a:r>
              <a:rPr lang="en-US" sz="2200" spc="-1" dirty="0">
                <a:latin typeface="+mj-lt"/>
                <a:ea typeface="DejaVu Sans"/>
              </a:rPr>
              <a:t>characters </a:t>
            </a:r>
            <a:r>
              <a:rPr lang="en-US" sz="2200" spc="-1" dirty="0" smtClean="0">
                <a:latin typeface="+mj-lt"/>
                <a:ea typeface="DejaVu Sans"/>
              </a:rPr>
              <a:t>that represent </a:t>
            </a:r>
            <a:r>
              <a:rPr lang="en-US" sz="2200" spc="-1" dirty="0">
                <a:latin typeface="+mj-lt"/>
                <a:ea typeface="DejaVu Sans"/>
              </a:rPr>
              <a:t>the gene sequence repeats of characters </a:t>
            </a:r>
            <a:r>
              <a:rPr lang="en-US" sz="2200" spc="-1" dirty="0" smtClean="0">
                <a:latin typeface="+mj-lt"/>
                <a:ea typeface="DejaVu Sans"/>
              </a:rPr>
              <a:t>(one </a:t>
            </a:r>
            <a:r>
              <a:rPr lang="en-US" sz="2200" spc="-1" dirty="0">
                <a:latin typeface="+mj-lt"/>
                <a:ea typeface="DejaVu Sans"/>
              </a:rPr>
              <a:t>from father and another one from </a:t>
            </a:r>
            <a:r>
              <a:rPr lang="en-US" sz="2200" spc="-1" dirty="0" smtClean="0">
                <a:latin typeface="+mj-lt"/>
                <a:ea typeface="DejaVu Sans"/>
              </a:rPr>
              <a:t>mother)</a:t>
            </a:r>
            <a:r>
              <a:rPr lang="en-US" dirty="0">
                <a:latin typeface="+mj-lt"/>
              </a:rPr>
              <a:t/>
            </a:r>
            <a:br>
              <a:rPr lang="en-US" dirty="0">
                <a:latin typeface="+mj-lt"/>
              </a:rPr>
            </a:br>
            <a:endParaRPr lang="en-US" dirty="0">
              <a:latin typeface="+mj-l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graphicFrame>
        <p:nvGraphicFramePr>
          <p:cNvPr id="5" name="Table 2"/>
          <p:cNvGraphicFramePr/>
          <p:nvPr>
            <p:extLst>
              <p:ext uri="{D42A27DB-BD31-4B8C-83A1-F6EECF244321}">
                <p14:modId xmlns:p14="http://schemas.microsoft.com/office/powerpoint/2010/main" val="3369798646"/>
              </p:ext>
            </p:extLst>
          </p:nvPr>
        </p:nvGraphicFramePr>
        <p:xfrm>
          <a:off x="959777" y="5625737"/>
          <a:ext cx="9233609" cy="907674"/>
        </p:xfrm>
        <a:graphic>
          <a:graphicData uri="http://schemas.openxmlformats.org/drawingml/2006/table">
            <a:tbl>
              <a:tblPr>
                <a:tableStyleId>{5940675A-B579-460E-94D1-54222C63F5DA}</a:tableStyleId>
              </a:tblPr>
              <a:tblGrid>
                <a:gridCol w="1538641">
                  <a:extLst>
                    <a:ext uri="{9D8B030D-6E8A-4147-A177-3AD203B41FA5}">
                      <a16:colId xmlns:a16="http://schemas.microsoft.com/office/drawing/2014/main" val="20000"/>
                    </a:ext>
                  </a:extLst>
                </a:gridCol>
                <a:gridCol w="1538641">
                  <a:extLst>
                    <a:ext uri="{9D8B030D-6E8A-4147-A177-3AD203B41FA5}">
                      <a16:colId xmlns:a16="http://schemas.microsoft.com/office/drawing/2014/main" val="20001"/>
                    </a:ext>
                  </a:extLst>
                </a:gridCol>
                <a:gridCol w="1538641">
                  <a:extLst>
                    <a:ext uri="{9D8B030D-6E8A-4147-A177-3AD203B41FA5}">
                      <a16:colId xmlns:a16="http://schemas.microsoft.com/office/drawing/2014/main" val="20002"/>
                    </a:ext>
                  </a:extLst>
                </a:gridCol>
                <a:gridCol w="1538641">
                  <a:extLst>
                    <a:ext uri="{9D8B030D-6E8A-4147-A177-3AD203B41FA5}">
                      <a16:colId xmlns:a16="http://schemas.microsoft.com/office/drawing/2014/main" val="20003"/>
                    </a:ext>
                  </a:extLst>
                </a:gridCol>
                <a:gridCol w="1538641">
                  <a:extLst>
                    <a:ext uri="{9D8B030D-6E8A-4147-A177-3AD203B41FA5}">
                      <a16:colId xmlns:a16="http://schemas.microsoft.com/office/drawing/2014/main" val="20004"/>
                    </a:ext>
                  </a:extLst>
                </a:gridCol>
                <a:gridCol w="1540404">
                  <a:extLst>
                    <a:ext uri="{9D8B030D-6E8A-4147-A177-3AD203B41FA5}">
                      <a16:colId xmlns:a16="http://schemas.microsoft.com/office/drawing/2014/main" val="20005"/>
                    </a:ext>
                  </a:extLst>
                </a:gridCol>
              </a:tblGrid>
              <a:tr h="453837">
                <a:tc>
                  <a:txBody>
                    <a:bodyPr/>
                    <a:lstStyle/>
                    <a:p>
                      <a:pPr>
                        <a:lnSpc>
                          <a:spcPct val="100000"/>
                        </a:lnSpc>
                      </a:pPr>
                      <a:r>
                        <a:rPr lang="en-US" sz="1700" strike="noStrike" spc="-1"/>
                        <a:t>RsNumber</a:t>
                      </a:r>
                      <a:endParaRPr lang="en-US" sz="1700" b="0" strike="noStrike" spc="-1">
                        <a:latin typeface="Arial"/>
                      </a:endParaRPr>
                    </a:p>
                  </a:txBody>
                  <a:tcPr marL="111917" marR="111917" marT="55959" marB="55959"/>
                </a:tc>
                <a:tc>
                  <a:txBody>
                    <a:bodyPr/>
                    <a:lstStyle/>
                    <a:p>
                      <a:pPr>
                        <a:lnSpc>
                          <a:spcPct val="100000"/>
                        </a:lnSpc>
                      </a:pPr>
                      <a:r>
                        <a:rPr lang="en-US" sz="1700" strike="noStrike" spc="-1"/>
                        <a:t>Father</a:t>
                      </a:r>
                      <a:endParaRPr lang="en-US" sz="1700" b="0" strike="noStrike" spc="-1">
                        <a:latin typeface="Arial"/>
                      </a:endParaRPr>
                    </a:p>
                  </a:txBody>
                  <a:tcPr marL="111917" marR="111917" marT="55959" marB="55959"/>
                </a:tc>
                <a:tc>
                  <a:txBody>
                    <a:bodyPr/>
                    <a:lstStyle/>
                    <a:p>
                      <a:pPr>
                        <a:lnSpc>
                          <a:spcPct val="100000"/>
                        </a:lnSpc>
                      </a:pPr>
                      <a:r>
                        <a:rPr lang="en-US" sz="1700" strike="noStrike" spc="-1" dirty="0"/>
                        <a:t>Mother</a:t>
                      </a:r>
                      <a:endParaRPr lang="en-US" sz="1700" b="0" strike="noStrike" spc="-1" dirty="0">
                        <a:latin typeface="Arial"/>
                      </a:endParaRPr>
                    </a:p>
                  </a:txBody>
                  <a:tcPr marL="111917" marR="111917" marT="55959" marB="55959"/>
                </a:tc>
                <a:tc>
                  <a:txBody>
                    <a:bodyPr/>
                    <a:lstStyle/>
                    <a:p>
                      <a:pPr>
                        <a:lnSpc>
                          <a:spcPct val="100000"/>
                        </a:lnSpc>
                      </a:pPr>
                      <a:r>
                        <a:rPr lang="en-US" sz="1700" strike="noStrike" spc="-1"/>
                        <a:t>Child1</a:t>
                      </a:r>
                      <a:endParaRPr lang="en-US" sz="1700" b="0" strike="noStrike" spc="-1">
                        <a:latin typeface="Arial"/>
                      </a:endParaRPr>
                    </a:p>
                  </a:txBody>
                  <a:tcPr marL="111917" marR="111917" marT="55959" marB="55959"/>
                </a:tc>
                <a:tc>
                  <a:txBody>
                    <a:bodyPr/>
                    <a:lstStyle/>
                    <a:p>
                      <a:pPr>
                        <a:lnSpc>
                          <a:spcPct val="100000"/>
                        </a:lnSpc>
                      </a:pPr>
                      <a:r>
                        <a:rPr lang="en-US" sz="1700" strike="noStrike" spc="-1"/>
                        <a:t>Child2</a:t>
                      </a:r>
                      <a:endParaRPr lang="en-US" sz="1700" b="0" strike="noStrike" spc="-1">
                        <a:latin typeface="Arial"/>
                      </a:endParaRPr>
                    </a:p>
                  </a:txBody>
                  <a:tcPr marL="111917" marR="111917" marT="55959" marB="55959"/>
                </a:tc>
                <a:tc>
                  <a:txBody>
                    <a:bodyPr/>
                    <a:lstStyle/>
                    <a:p>
                      <a:pPr>
                        <a:lnSpc>
                          <a:spcPct val="100000"/>
                        </a:lnSpc>
                      </a:pPr>
                      <a:r>
                        <a:rPr lang="en-US" sz="1700" strike="noStrike" spc="-1"/>
                        <a:t>Child3</a:t>
                      </a:r>
                      <a:endParaRPr lang="en-US" sz="1700" b="0" strike="noStrike" spc="-1">
                        <a:latin typeface="Arial"/>
                      </a:endParaRPr>
                    </a:p>
                  </a:txBody>
                  <a:tcPr marL="111917" marR="111917" marT="55959" marB="55959"/>
                </a:tc>
                <a:extLst>
                  <a:ext uri="{0D108BD9-81ED-4DB2-BD59-A6C34878D82A}">
                    <a16:rowId xmlns:a16="http://schemas.microsoft.com/office/drawing/2014/main" val="10000"/>
                  </a:ext>
                </a:extLst>
              </a:tr>
              <a:tr h="453837">
                <a:tc>
                  <a:txBody>
                    <a:bodyPr/>
                    <a:lstStyle/>
                    <a:p>
                      <a:pPr>
                        <a:lnSpc>
                          <a:spcPct val="100000"/>
                        </a:lnSpc>
                      </a:pPr>
                      <a:r>
                        <a:rPr lang="en-US" sz="1700" strike="noStrike" spc="-1"/>
                        <a:t>rs3131972</a:t>
                      </a:r>
                      <a:endParaRPr lang="en-US" sz="1700" b="0" strike="noStrike" spc="-1">
                        <a:latin typeface="Arial"/>
                      </a:endParaRPr>
                    </a:p>
                  </a:txBody>
                  <a:tcPr marL="111917" marR="111917" marT="55959" marB="55959"/>
                </a:tc>
                <a:tc>
                  <a:txBody>
                    <a:bodyPr/>
                    <a:lstStyle/>
                    <a:p>
                      <a:pPr>
                        <a:lnSpc>
                          <a:spcPct val="100000"/>
                        </a:lnSpc>
                      </a:pPr>
                      <a:r>
                        <a:rPr lang="en-US" sz="1700" strike="noStrike" spc="-1" dirty="0"/>
                        <a:t>AG</a:t>
                      </a:r>
                      <a:endParaRPr lang="en-US" sz="1700" b="0" strike="noStrike" spc="-1" dirty="0">
                        <a:latin typeface="Arial"/>
                      </a:endParaRPr>
                    </a:p>
                  </a:txBody>
                  <a:tcPr marL="111917" marR="111917" marT="55959" marB="55959"/>
                </a:tc>
                <a:tc>
                  <a:txBody>
                    <a:bodyPr/>
                    <a:lstStyle/>
                    <a:p>
                      <a:pPr>
                        <a:lnSpc>
                          <a:spcPct val="100000"/>
                        </a:lnSpc>
                      </a:pPr>
                      <a:r>
                        <a:rPr lang="en-US" sz="1700" strike="noStrike" spc="-1"/>
                        <a:t>GG</a:t>
                      </a:r>
                      <a:endParaRPr lang="en-US" sz="1700" b="0" strike="noStrike" spc="-1">
                        <a:latin typeface="Arial"/>
                      </a:endParaRPr>
                    </a:p>
                  </a:txBody>
                  <a:tcPr marL="111917" marR="111917" marT="55959" marB="55959"/>
                </a:tc>
                <a:tc>
                  <a:txBody>
                    <a:bodyPr/>
                    <a:lstStyle/>
                    <a:p>
                      <a:pPr>
                        <a:lnSpc>
                          <a:spcPct val="100000"/>
                        </a:lnSpc>
                      </a:pPr>
                      <a:r>
                        <a:rPr lang="en-US" sz="1700" strike="noStrike" spc="-1"/>
                        <a:t>AG</a:t>
                      </a:r>
                      <a:endParaRPr lang="en-US" sz="1700" b="0" strike="noStrike" spc="-1">
                        <a:latin typeface="Arial"/>
                      </a:endParaRPr>
                    </a:p>
                  </a:txBody>
                  <a:tcPr marL="111917" marR="111917" marT="55959" marB="55959"/>
                </a:tc>
                <a:tc>
                  <a:txBody>
                    <a:bodyPr/>
                    <a:lstStyle/>
                    <a:p>
                      <a:pPr>
                        <a:lnSpc>
                          <a:spcPct val="100000"/>
                        </a:lnSpc>
                      </a:pPr>
                      <a:r>
                        <a:rPr lang="en-US" sz="1700" strike="noStrike" spc="-1"/>
                        <a:t>GG</a:t>
                      </a:r>
                      <a:endParaRPr lang="en-US" sz="1700" b="0" strike="noStrike" spc="-1">
                        <a:latin typeface="Arial"/>
                      </a:endParaRPr>
                    </a:p>
                  </a:txBody>
                  <a:tcPr marL="111917" marR="111917" marT="55959" marB="55959"/>
                </a:tc>
                <a:tc>
                  <a:txBody>
                    <a:bodyPr/>
                    <a:lstStyle/>
                    <a:p>
                      <a:pPr>
                        <a:lnSpc>
                          <a:spcPct val="100000"/>
                        </a:lnSpc>
                      </a:pPr>
                      <a:r>
                        <a:rPr lang="en-US" sz="1700" strike="noStrike" spc="-1" dirty="0"/>
                        <a:t>GG</a:t>
                      </a:r>
                      <a:endParaRPr lang="en-US" sz="1700" b="0" strike="noStrike" spc="-1" dirty="0">
                        <a:latin typeface="Arial"/>
                      </a:endParaRPr>
                    </a:p>
                  </a:txBody>
                  <a:tcPr marL="111917" marR="111917" marT="55959" marB="55959"/>
                </a:tc>
                <a:extLst>
                  <a:ext uri="{0D108BD9-81ED-4DB2-BD59-A6C34878D82A}">
                    <a16:rowId xmlns:a16="http://schemas.microsoft.com/office/drawing/2014/main" val="10001"/>
                  </a:ext>
                </a:extLst>
              </a:tr>
            </a:tbl>
          </a:graphicData>
        </a:graphic>
      </p:graphicFrame>
      <p:sp>
        <p:nvSpPr>
          <p:cNvPr id="6" name="CustomShape 3"/>
          <p:cNvSpPr/>
          <p:nvPr/>
        </p:nvSpPr>
        <p:spPr>
          <a:xfrm>
            <a:off x="9038058" y="2549410"/>
            <a:ext cx="2845548" cy="2583470"/>
          </a:xfrm>
          <a:prstGeom prst="roundRect">
            <a:avLst>
              <a:gd name="adj" fmla="val 16667"/>
            </a:avLst>
          </a:prstGeom>
          <a:blipFill rotWithShape="0">
            <a:blip r:embed="rId2"/>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68518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453899" y="2371708"/>
            <a:ext cx="6887428" cy="3872338"/>
          </a:xfrm>
        </p:spPr>
        <p:txBody>
          <a:bodyPr>
            <a:normAutofit fontScale="92500" lnSpcReduction="20000"/>
          </a:bodyPr>
          <a:lstStyle/>
          <a:p>
            <a:pPr>
              <a:lnSpc>
                <a:spcPct val="100000"/>
              </a:lnSpc>
              <a:tabLst>
                <a:tab pos="0" algn="l"/>
              </a:tabLst>
            </a:pPr>
            <a:r>
              <a:rPr lang="en-US" b="1" spc="-1" dirty="0" smtClean="0">
                <a:solidFill>
                  <a:srgbClr val="F3F3F3"/>
                </a:solidFill>
                <a:latin typeface="Fira Sans Condensed Light"/>
                <a:ea typeface="Fira Sans Condensed Light"/>
              </a:rPr>
              <a:t>What is our whole genome ?</a:t>
            </a:r>
            <a:endParaRPr lang="en-US" b="1" spc="-1" dirty="0">
              <a:latin typeface="Arial"/>
            </a:endParaRPr>
          </a:p>
          <a:p>
            <a:pPr marL="0" indent="0">
              <a:lnSpc>
                <a:spcPct val="100000"/>
              </a:lnSpc>
              <a:buNone/>
              <a:tabLst>
                <a:tab pos="0" algn="l"/>
              </a:tabLst>
            </a:pPr>
            <a:r>
              <a:rPr lang="en-US" spc="-1" dirty="0">
                <a:solidFill>
                  <a:srgbClr val="F3F3F3"/>
                </a:solidFill>
                <a:latin typeface="Fira Sans Condensed Light"/>
                <a:ea typeface="Fira Sans Condensed Light"/>
              </a:rPr>
              <a:t>It is the whole DNA sequence that a human have in their system</a:t>
            </a:r>
            <a:r>
              <a:rPr lang="en-US" spc="-1" dirty="0" smtClean="0">
                <a:solidFill>
                  <a:srgbClr val="F3F3F3"/>
                </a:solidFill>
                <a:latin typeface="Fira Sans Condensed Light"/>
                <a:ea typeface="Fira Sans Condensed Light"/>
              </a:rPr>
              <a:t>.</a:t>
            </a:r>
          </a:p>
          <a:p>
            <a:pPr marL="0" indent="0">
              <a:lnSpc>
                <a:spcPct val="100000"/>
              </a:lnSpc>
              <a:buNone/>
              <a:tabLst>
                <a:tab pos="0" algn="l"/>
              </a:tabLst>
            </a:pPr>
            <a:r>
              <a:rPr lang="en-US" spc="-1" dirty="0" smtClean="0">
                <a:solidFill>
                  <a:srgbClr val="F3F3F3"/>
                </a:solidFill>
                <a:latin typeface="Fira Sans Condensed Light"/>
              </a:rPr>
              <a:t>It consists of the four nucleotides which can be represented in four characters (A,C,T,G).</a:t>
            </a:r>
            <a:endParaRPr lang="en-US" spc="-1" dirty="0">
              <a:latin typeface="Arial"/>
            </a:endParaRPr>
          </a:p>
          <a:p>
            <a:pPr marL="0" indent="0">
              <a:lnSpc>
                <a:spcPct val="100000"/>
              </a:lnSpc>
              <a:buNone/>
              <a:tabLst>
                <a:tab pos="0" algn="l"/>
              </a:tabLst>
            </a:pPr>
            <a:r>
              <a:rPr lang="en-US" spc="-1" dirty="0">
                <a:solidFill>
                  <a:srgbClr val="F3F3F3"/>
                </a:solidFill>
                <a:latin typeface="Fira Sans Condensed Light"/>
                <a:ea typeface="DejaVu Sans"/>
              </a:rPr>
              <a:t>Each number in the Table represents the repeats of nucleotide.</a:t>
            </a:r>
            <a:r>
              <a:rPr lang="en-US" dirty="0"/>
              <a:t/>
            </a:r>
            <a:br>
              <a:rPr lang="en-US" dirty="0"/>
            </a:br>
            <a:endParaRPr lang="en-US" spc="-1" dirty="0">
              <a:latin typeface="Arial"/>
            </a:endParaRPr>
          </a:p>
          <a:p>
            <a:pPr>
              <a:lnSpc>
                <a:spcPct val="100000"/>
              </a:lnSpc>
              <a:tabLst>
                <a:tab pos="0" algn="l"/>
              </a:tabLst>
            </a:pPr>
            <a:r>
              <a:rPr lang="en-US" spc="-1" dirty="0">
                <a:solidFill>
                  <a:srgbClr val="F3F3F3"/>
                </a:solidFill>
                <a:latin typeface="Fira Sans Condensed Light"/>
                <a:ea typeface="DejaVu Sans"/>
              </a:rPr>
              <a:t>Ex:</a:t>
            </a:r>
            <a:endParaRPr lang="en-US" spc="-1" dirty="0">
              <a:latin typeface="Arial"/>
            </a:endParaRPr>
          </a:p>
          <a:p>
            <a:pPr>
              <a:lnSpc>
                <a:spcPct val="100000"/>
              </a:lnSpc>
              <a:tabLst>
                <a:tab pos="0" algn="l"/>
              </a:tabLst>
            </a:pPr>
            <a:r>
              <a:rPr lang="en-US" spc="-1" dirty="0">
                <a:solidFill>
                  <a:srgbClr val="F3F3F3"/>
                </a:solidFill>
                <a:latin typeface="Fira Sans Condensed Light"/>
                <a:ea typeface="DejaVu Sans"/>
              </a:rPr>
              <a:t>ATCGATCGATCGATCGATCGATCGATCGATCGATCGATCG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2"/>
          <p:cNvPicPr/>
          <p:nvPr/>
        </p:nvPicPr>
        <p:blipFill>
          <a:blip r:embed="rId2"/>
          <a:stretch/>
        </p:blipFill>
        <p:spPr>
          <a:xfrm>
            <a:off x="7613880" y="2241943"/>
            <a:ext cx="4578120" cy="4131360"/>
          </a:xfrm>
          <a:prstGeom prst="rect">
            <a:avLst/>
          </a:prstGeom>
          <a:ln>
            <a:noFill/>
          </a:ln>
          <a:effectLst>
            <a:softEdge rad="112500"/>
          </a:effectLst>
        </p:spPr>
      </p:pic>
    </p:spTree>
    <p:extLst>
      <p:ext uri="{BB962C8B-B14F-4D97-AF65-F5344CB8AC3E}">
        <p14:creationId xmlns:p14="http://schemas.microsoft.com/office/powerpoint/2010/main" val="4081857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737C-6973-FE2E-AEFC-3027E7ADB761}"/>
              </a:ext>
            </a:extLst>
          </p:cNvPr>
          <p:cNvSpPr>
            <a:spLocks noGrp="1"/>
          </p:cNvSpPr>
          <p:nvPr>
            <p:ph type="title"/>
          </p:nvPr>
        </p:nvSpPr>
        <p:spPr/>
        <p:txBody>
          <a:bodyPr/>
          <a:lstStyle/>
          <a:p>
            <a:r>
              <a:rPr lang="en-US" b="1" dirty="0" smtClean="0"/>
              <a:t>Related Work</a:t>
            </a:r>
            <a:endParaRPr lang="en-US" b="1" dirty="0"/>
          </a:p>
        </p:txBody>
      </p:sp>
      <p:sp>
        <p:nvSpPr>
          <p:cNvPr id="3" name="Content Placeholder 2">
            <a:extLst>
              <a:ext uri="{FF2B5EF4-FFF2-40B4-BE49-F238E27FC236}">
                <a16:creationId xmlns:a16="http://schemas.microsoft.com/office/drawing/2014/main" id="{4451C03C-EAC9-C642-50E8-3735D5734984}"/>
              </a:ext>
            </a:extLst>
          </p:cNvPr>
          <p:cNvSpPr>
            <a:spLocks noGrp="1"/>
          </p:cNvSpPr>
          <p:nvPr>
            <p:ph idx="1"/>
          </p:nvPr>
        </p:nvSpPr>
        <p:spPr>
          <a:xfrm>
            <a:off x="680321" y="2336873"/>
            <a:ext cx="10997873" cy="3599316"/>
          </a:xfrm>
        </p:spPr>
        <p:txBody>
          <a:bodyPr>
            <a:normAutofit/>
          </a:bodyPr>
          <a:lstStyle/>
          <a:p>
            <a:pPr marL="0" indent="0">
              <a:buNone/>
            </a:pPr>
            <a:r>
              <a:rPr lang="en-US" sz="2000" dirty="0" smtClean="0"/>
              <a:t>There are multiple systems that are similar to ours such:</a:t>
            </a:r>
          </a:p>
          <a:p>
            <a:r>
              <a:rPr lang="en-US" sz="2000" dirty="0" err="1">
                <a:latin typeface="+mj-lt"/>
              </a:rPr>
              <a:t>Masataka</a:t>
            </a:r>
            <a:r>
              <a:rPr lang="en-US" sz="2000" dirty="0">
                <a:latin typeface="+mj-lt"/>
              </a:rPr>
              <a:t> .</a:t>
            </a:r>
            <a:r>
              <a:rPr lang="en-US" sz="2000" dirty="0" smtClean="0">
                <a:latin typeface="+mj-lt"/>
              </a:rPr>
              <a:t>T. in a paper entitled “R </a:t>
            </a:r>
            <a:r>
              <a:rPr lang="en-US" sz="2000" dirty="0">
                <a:latin typeface="+mj-lt"/>
              </a:rPr>
              <a:t>scripts for kinship testing” </a:t>
            </a:r>
            <a:r>
              <a:rPr lang="en-US" sz="2000" dirty="0" smtClean="0"/>
              <a:t>proposed a method using R scripts to determine paternity because of its strong statistical power and used many test cases in their study including the trio case (mother, alleged father, child)</a:t>
            </a:r>
          </a:p>
          <a:p>
            <a:endParaRPr lang="en-US" sz="2000" dirty="0"/>
          </a:p>
          <a:p>
            <a:pPr marL="0" indent="0">
              <a:buNone/>
            </a:pPr>
            <a:endParaRPr lang="en-US" sz="2000" dirty="0" smtClean="0"/>
          </a:p>
          <a:p>
            <a:r>
              <a:rPr lang="en-US" sz="2000" dirty="0"/>
              <a:t>Andrzej </a:t>
            </a:r>
            <a:r>
              <a:rPr lang="en-US" sz="2000" dirty="0" smtClean="0"/>
              <a:t>.D et in a paper entitled “Confirmation </a:t>
            </a:r>
            <a:r>
              <a:rPr lang="en-US" sz="2000" dirty="0"/>
              <a:t>of Paternity despite Three </a:t>
            </a:r>
            <a:r>
              <a:rPr lang="en-US" sz="2000" dirty="0" smtClean="0"/>
              <a:t>Genetic Incompatibilities </a:t>
            </a:r>
            <a:r>
              <a:rPr lang="en-US" sz="2000" dirty="0"/>
              <a:t>at Chromosome </a:t>
            </a:r>
            <a:r>
              <a:rPr lang="en-US" sz="2000" dirty="0" smtClean="0"/>
              <a:t>2” proposed a study to confirm the determination of kinship analysis using rs numbers between the data of (mother, alleged father, child)</a:t>
            </a:r>
          </a:p>
          <a:p>
            <a:pPr marL="0" indent="0">
              <a:buNone/>
            </a:pPr>
            <a:endParaRPr lang="en-US" sz="1800" dirty="0"/>
          </a:p>
          <a:p>
            <a:pPr marL="0" indent="0">
              <a:buNone/>
            </a:pPr>
            <a:endParaRPr lang="en-US" sz="1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5567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61C9-8C6D-77E6-CDB0-89BA85B180EE}"/>
              </a:ext>
            </a:extLst>
          </p:cNvPr>
          <p:cNvSpPr>
            <a:spLocks noGrp="1"/>
          </p:cNvSpPr>
          <p:nvPr>
            <p:ph type="title"/>
          </p:nvPr>
        </p:nvSpPr>
        <p:spPr/>
        <p:txBody>
          <a:bodyPr/>
          <a:lstStyle/>
          <a:p>
            <a:r>
              <a:rPr lang="en-US" b="1" dirty="0"/>
              <a:t>Problem Statement</a:t>
            </a:r>
          </a:p>
        </p:txBody>
      </p:sp>
      <p:sp>
        <p:nvSpPr>
          <p:cNvPr id="5" name="TextBox 4">
            <a:extLst>
              <a:ext uri="{FF2B5EF4-FFF2-40B4-BE49-F238E27FC236}">
                <a16:creationId xmlns:a16="http://schemas.microsoft.com/office/drawing/2014/main" id="{584F0F6C-B610-BA65-5DB5-C41FD629ED43}"/>
              </a:ext>
            </a:extLst>
          </p:cNvPr>
          <p:cNvSpPr txBox="1"/>
          <p:nvPr/>
        </p:nvSpPr>
        <p:spPr>
          <a:xfrm>
            <a:off x="437221" y="2749454"/>
            <a:ext cx="7191488" cy="3170099"/>
          </a:xfrm>
          <a:prstGeom prst="rect">
            <a:avLst/>
          </a:prstGeom>
          <a:noFill/>
        </p:spPr>
        <p:txBody>
          <a:bodyPr wrap="square">
            <a:spAutoFit/>
          </a:bodyPr>
          <a:lstStyle/>
          <a:p>
            <a:r>
              <a:rPr lang="en-US" sz="2000" dirty="0"/>
              <a:t>There are </a:t>
            </a:r>
            <a:r>
              <a:rPr lang="en-US" sz="2000" dirty="0" smtClean="0"/>
              <a:t>many homeless children </a:t>
            </a:r>
            <a:r>
              <a:rPr lang="en-US" sz="2000" dirty="0"/>
              <a:t>in the street, in orphanages, and we don’t know what family </a:t>
            </a:r>
            <a:r>
              <a:rPr lang="en-US" sz="2000" dirty="0" smtClean="0"/>
              <a:t>they are </a:t>
            </a:r>
            <a:r>
              <a:rPr lang="en-US" sz="2000" dirty="0"/>
              <a:t>related to. Many families lose their children and they can’t find them again. On the </a:t>
            </a:r>
            <a:r>
              <a:rPr lang="en-US" sz="2000" dirty="0" smtClean="0"/>
              <a:t>other hand</a:t>
            </a:r>
            <a:r>
              <a:rPr lang="en-US" sz="2000" dirty="0"/>
              <a:t>, numerous fathers deny the paternity of their children. So, we aim to create a system </a:t>
            </a:r>
            <a:r>
              <a:rPr lang="en-US" sz="2000" dirty="0" smtClean="0"/>
              <a:t>that will </a:t>
            </a:r>
            <a:r>
              <a:rPr lang="en-US" sz="2000" dirty="0"/>
              <a:t>solve these different problems by applying Mendelian’s law on rs numbers and </a:t>
            </a:r>
            <a:r>
              <a:rPr lang="en-US" sz="2000" dirty="0" smtClean="0"/>
              <a:t>applying the </a:t>
            </a:r>
            <a:r>
              <a:rPr lang="en-US" sz="2000" dirty="0"/>
              <a:t>STR algorithm on the whole genome</a:t>
            </a:r>
            <a:r>
              <a:rPr lang="en-US" sz="2000" dirty="0" smtClean="0"/>
              <a:t>. So we can have a system that could save time from the exhausting procedures in child custody cases</a:t>
            </a:r>
            <a:endParaRPr lang="en-US" sz="20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Picture 3"/>
          <p:cNvPicPr/>
          <p:nvPr/>
        </p:nvPicPr>
        <p:blipFill>
          <a:blip r:embed="rId2">
            <a:lum bright="70000" contrast="-70000"/>
          </a:blip>
          <a:stretch/>
        </p:blipFill>
        <p:spPr>
          <a:xfrm>
            <a:off x="8799556" y="2655673"/>
            <a:ext cx="2989252" cy="3263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71814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DAFE-7109-8F40-2CA9-510A1338B2CC}"/>
              </a:ext>
            </a:extLst>
          </p:cNvPr>
          <p:cNvSpPr>
            <a:spLocks noGrp="1"/>
          </p:cNvSpPr>
          <p:nvPr>
            <p:ph type="title"/>
          </p:nvPr>
        </p:nvSpPr>
        <p:spPr>
          <a:xfrm>
            <a:off x="251012" y="708404"/>
            <a:ext cx="4061012" cy="1080938"/>
          </a:xfrm>
        </p:spPr>
        <p:txBody>
          <a:bodyPr>
            <a:normAutofit/>
          </a:bodyPr>
          <a:lstStyle/>
          <a:p>
            <a:r>
              <a:rPr lang="en-US" b="1" dirty="0"/>
              <a:t>System Overview</a:t>
            </a:r>
          </a:p>
        </p:txBody>
      </p:sp>
      <p:pic>
        <p:nvPicPr>
          <p:cNvPr id="7" name="Picture 6">
            <a:extLst>
              <a:ext uri="{FF2B5EF4-FFF2-40B4-BE49-F238E27FC236}">
                <a16:creationId xmlns:a16="http://schemas.microsoft.com/office/drawing/2014/main" id="{44C4012A-3879-33E6-62B4-2179E2C0E502}"/>
              </a:ext>
            </a:extLst>
          </p:cNvPr>
          <p:cNvPicPr/>
          <p:nvPr/>
        </p:nvPicPr>
        <p:blipFill>
          <a:blip r:embed="rId2"/>
          <a:stretch>
            <a:fillRect/>
          </a:stretch>
        </p:blipFill>
        <p:spPr>
          <a:xfrm>
            <a:off x="1776549" y="2106757"/>
            <a:ext cx="8332696" cy="4546592"/>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72117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0DC8-1B84-81E9-7056-9DC4BD16D41D}"/>
              </a:ext>
            </a:extLst>
          </p:cNvPr>
          <p:cNvSpPr>
            <a:spLocks noGrp="1"/>
          </p:cNvSpPr>
          <p:nvPr>
            <p:ph type="title"/>
          </p:nvPr>
        </p:nvSpPr>
        <p:spPr/>
        <p:txBody>
          <a:bodyPr/>
          <a:lstStyle/>
          <a:p>
            <a:r>
              <a:rPr lang="en-US" b="1" dirty="0"/>
              <a:t>Approach</a:t>
            </a:r>
          </a:p>
        </p:txBody>
      </p:sp>
      <p:sp>
        <p:nvSpPr>
          <p:cNvPr id="3" name="Content Placeholder 2">
            <a:extLst>
              <a:ext uri="{FF2B5EF4-FFF2-40B4-BE49-F238E27FC236}">
                <a16:creationId xmlns:a16="http://schemas.microsoft.com/office/drawing/2014/main" id="{CE9EC0B7-01A3-706E-DA00-8C28F750C893}"/>
              </a:ext>
            </a:extLst>
          </p:cNvPr>
          <p:cNvSpPr>
            <a:spLocks noGrp="1"/>
          </p:cNvSpPr>
          <p:nvPr>
            <p:ph idx="1"/>
          </p:nvPr>
        </p:nvSpPr>
        <p:spPr>
          <a:xfrm>
            <a:off x="680321" y="2336873"/>
            <a:ext cx="9613861" cy="3898464"/>
          </a:xfrm>
        </p:spPr>
        <p:txBody>
          <a:bodyPr>
            <a:normAutofit fontScale="77500" lnSpcReduction="20000"/>
          </a:bodyPr>
          <a:lstStyle/>
          <a:p>
            <a:r>
              <a:rPr lang="en-US" sz="2400" b="0" strike="noStrike" spc="-1" dirty="0" smtClean="0">
                <a:solidFill>
                  <a:srgbClr val="FFFFFF"/>
                </a:solidFill>
                <a:latin typeface="Arial" panose="020B0604020202020204"/>
                <a:ea typeface="DejaVu Sans"/>
              </a:rPr>
              <a:t>Our system can be divided into three approaches that works with dynamic programming:</a:t>
            </a:r>
          </a:p>
          <a:p>
            <a:endParaRPr lang="en-US" sz="2400" b="0" strike="noStrike" spc="-1" dirty="0" smtClean="0">
              <a:solidFill>
                <a:srgbClr val="FFFFFF"/>
              </a:solidFill>
              <a:latin typeface="Arial" panose="020B0604020202020204"/>
              <a:ea typeface="DejaVu Sans"/>
            </a:endParaRPr>
          </a:p>
          <a:p>
            <a:r>
              <a:rPr lang="en-US" sz="2400" b="0" strike="noStrike" spc="-1" dirty="0" smtClean="0">
                <a:solidFill>
                  <a:srgbClr val="FFFFFF"/>
                </a:solidFill>
                <a:latin typeface="Arial" panose="020B0604020202020204"/>
                <a:ea typeface="DejaVu Sans"/>
              </a:rPr>
              <a:t>Appling </a:t>
            </a:r>
            <a:r>
              <a:rPr lang="en-US" sz="2400" b="0" strike="noStrike" spc="-1" dirty="0">
                <a:solidFill>
                  <a:srgbClr val="FFFFFF"/>
                </a:solidFill>
                <a:latin typeface="Arial" panose="020B0604020202020204"/>
                <a:ea typeface="DejaVu Sans"/>
              </a:rPr>
              <a:t>Mendelian's Law to prove paternity </a:t>
            </a:r>
            <a:r>
              <a:rPr lang="en-US" sz="2400" b="0" strike="noStrike" spc="-1" dirty="0" smtClean="0">
                <a:solidFill>
                  <a:srgbClr val="FFFFFF"/>
                </a:solidFill>
                <a:latin typeface="Arial" panose="020B0604020202020204"/>
                <a:ea typeface="DejaVu Sans"/>
              </a:rPr>
              <a:t>to find whether </a:t>
            </a:r>
            <a:r>
              <a:rPr lang="en-US" sz="2400" b="0" strike="noStrike" spc="-1" dirty="0">
                <a:solidFill>
                  <a:srgbClr val="FFFFFF"/>
                </a:solidFill>
                <a:latin typeface="Arial" panose="020B0604020202020204"/>
                <a:ea typeface="DejaVu Sans"/>
              </a:rPr>
              <a:t>or not the child is related to the targeted father or </a:t>
            </a:r>
            <a:r>
              <a:rPr lang="en-US" sz="2400" b="0" strike="noStrike" spc="-1" dirty="0" smtClean="0">
                <a:solidFill>
                  <a:srgbClr val="FFFFFF"/>
                </a:solidFill>
                <a:latin typeface="Arial" panose="020B0604020202020204"/>
                <a:ea typeface="DejaVu Sans"/>
              </a:rPr>
              <a:t>not by comparing different rs numbers with each other and collect a final probability</a:t>
            </a:r>
            <a:endParaRPr lang="en-US" sz="2400" b="0" strike="noStrike" spc="-1" dirty="0">
              <a:solidFill>
                <a:srgbClr val="FFFFFF"/>
              </a:solidFill>
              <a:latin typeface="Arial" panose="020B0604020202020204"/>
              <a:ea typeface="DejaVu Sans"/>
            </a:endParaRPr>
          </a:p>
          <a:p>
            <a:endParaRPr lang="en-US" spc="-1" dirty="0">
              <a:solidFill>
                <a:srgbClr val="FFFFFF"/>
              </a:solidFill>
              <a:latin typeface="Arial" panose="020B0604020202020204"/>
            </a:endParaRPr>
          </a:p>
          <a:p>
            <a:r>
              <a:rPr lang="en-US" sz="2400" b="0" strike="noStrike" spc="-1" dirty="0" smtClean="0">
                <a:solidFill>
                  <a:srgbClr val="FFFFFF"/>
                </a:solidFill>
                <a:latin typeface="Arial" panose="020B0604020202020204"/>
                <a:ea typeface="DejaVu Sans"/>
              </a:rPr>
              <a:t>For the relevance part we use the same method but compare the child with other people from other families using rs numbers to collect the highest probability possible to determine whether or not the child is a relative to this family member or not</a:t>
            </a:r>
            <a:endParaRPr lang="en-US" sz="2400" b="0" strike="noStrike" spc="-1" dirty="0">
              <a:solidFill>
                <a:srgbClr val="FFFFFF"/>
              </a:solidFill>
              <a:latin typeface="Arial" panose="020B0604020202020204"/>
              <a:ea typeface="DejaVu Sans"/>
            </a:endParaRPr>
          </a:p>
          <a:p>
            <a:endParaRPr lang="en-US" sz="2400" b="0" strike="noStrike" spc="-1" dirty="0">
              <a:latin typeface="Arial" panose="020B0604020202020204"/>
            </a:endParaRPr>
          </a:p>
          <a:p>
            <a:r>
              <a:rPr lang="en-US" sz="2400" b="0" strike="noStrike" spc="-1" dirty="0" smtClean="0">
                <a:solidFill>
                  <a:srgbClr val="FFFFFF"/>
                </a:solidFill>
                <a:latin typeface="Arial" panose="020B0604020202020204" pitchFamily="34" charset="0"/>
                <a:ea typeface="DejaVu Sans"/>
                <a:cs typeface="Arial" panose="020B0604020202020204" pitchFamily="34" charset="0"/>
              </a:rPr>
              <a:t>Third </a:t>
            </a:r>
            <a:r>
              <a:rPr lang="en-US" spc="-1" dirty="0" smtClean="0">
                <a:solidFill>
                  <a:srgbClr val="FFFFFF"/>
                </a:solidFill>
                <a:latin typeface="Arial" panose="020B0604020202020204" pitchFamily="34" charset="0"/>
                <a:ea typeface="DejaVu Sans"/>
                <a:cs typeface="Arial" panose="020B0604020202020204" pitchFamily="34" charset="0"/>
              </a:rPr>
              <a:t>approach is by </a:t>
            </a:r>
            <a:r>
              <a:rPr lang="en-US" spc="-1" dirty="0">
                <a:solidFill>
                  <a:srgbClr val="FFFFFF"/>
                </a:solidFill>
                <a:latin typeface="Arial" panose="020B0604020202020204" pitchFamily="34" charset="0"/>
                <a:ea typeface="DejaVu Sans"/>
                <a:cs typeface="Arial" panose="020B0604020202020204" pitchFamily="34" charset="0"/>
              </a:rPr>
              <a:t>u</a:t>
            </a:r>
            <a:r>
              <a:rPr lang="en-US" sz="2400" b="0" strike="noStrike" spc="-1" dirty="0" smtClean="0">
                <a:solidFill>
                  <a:srgbClr val="FFFFFF"/>
                </a:solidFill>
                <a:latin typeface="Arial" panose="020B0604020202020204" pitchFamily="34" charset="0"/>
                <a:ea typeface="DejaVu Sans"/>
                <a:cs typeface="Arial" panose="020B0604020202020204" pitchFamily="34" charset="0"/>
              </a:rPr>
              <a:t>sing </a:t>
            </a:r>
            <a:r>
              <a:rPr lang="en-US" sz="2400" b="0" strike="noStrike" spc="-1" dirty="0">
                <a:solidFill>
                  <a:srgbClr val="FFFFFF"/>
                </a:solidFill>
                <a:latin typeface="Arial" panose="020B0604020202020204" pitchFamily="34" charset="0"/>
                <a:ea typeface="DejaVu Sans"/>
                <a:cs typeface="Arial" panose="020B0604020202020204" pitchFamily="34" charset="0"/>
              </a:rPr>
              <a:t>short tandem repeat algorithm to count the repeats nucleotide in the whole </a:t>
            </a:r>
            <a:r>
              <a:rPr lang="en-US" sz="2400" b="0" strike="noStrike" spc="-1" dirty="0" smtClean="0">
                <a:solidFill>
                  <a:srgbClr val="FFFFFF"/>
                </a:solidFill>
                <a:latin typeface="Arial" panose="020B0604020202020204" pitchFamily="34" charset="0"/>
                <a:ea typeface="DejaVu Sans"/>
                <a:cs typeface="Arial" panose="020B0604020202020204" pitchFamily="34" charset="0"/>
              </a:rPr>
              <a:t>exome </a:t>
            </a:r>
            <a:r>
              <a:rPr lang="en-US" sz="2400" b="0" strike="noStrike" spc="-1" dirty="0">
                <a:solidFill>
                  <a:srgbClr val="FFFFFF"/>
                </a:solidFill>
                <a:latin typeface="Arial" panose="020B0604020202020204" pitchFamily="34" charset="0"/>
                <a:ea typeface="DejaVu Sans"/>
                <a:cs typeface="Arial" panose="020B0604020202020204" pitchFamily="34" charset="0"/>
              </a:rPr>
              <a:t>in each member of the family (mother, father , child</a:t>
            </a:r>
            <a:r>
              <a:rPr lang="en-US" sz="2400" b="0" strike="noStrike" spc="-1" dirty="0" smtClean="0">
                <a:solidFill>
                  <a:srgbClr val="FFFFFF"/>
                </a:solidFill>
                <a:latin typeface="Arial" panose="020B0604020202020204" pitchFamily="34" charset="0"/>
                <a:ea typeface="DejaVu Sans"/>
                <a:cs typeface="Arial" panose="020B0604020202020204" pitchFamily="34" charset="0"/>
              </a:rPr>
              <a:t>) and compare them with each other</a:t>
            </a:r>
            <a:endParaRPr lang="en-US" sz="2400" b="0" strike="noStrike" spc="-1" dirty="0">
              <a:latin typeface="Arial" panose="020B0604020202020204" pitchFamily="34" charset="0"/>
              <a:cs typeface="Arial" panose="020B0604020202020204" pitchFamily="34" charset="0"/>
            </a:endParaRPr>
          </a:p>
          <a:p>
            <a:endParaRPr lang="en-US" sz="2400" b="0" strike="noStrike" spc="-1" dirty="0">
              <a:latin typeface="Arial" panose="020B0604020202020204"/>
            </a:endParaRPr>
          </a:p>
          <a:p>
            <a:endParaRPr lang="en-US" sz="2400" b="0" strike="noStrike" spc="-1" dirty="0">
              <a:latin typeface="Arial" panose="020B0604020202020204"/>
            </a:endParaRPr>
          </a:p>
          <a:p>
            <a:endParaRPr lang="en-US" sz="2400" b="0" strike="noStrike" spc="-1" dirty="0">
              <a:latin typeface="Arial" panose="020B0604020202020204"/>
            </a:endParaRP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576081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Custom 4">
      <a:dk1>
        <a:sysClr val="windowText" lastClr="000000"/>
      </a:dk1>
      <a:lt1>
        <a:sysClr val="window" lastClr="FFFFFF"/>
      </a:lt1>
      <a:dk2>
        <a:srgbClr val="0E2B49"/>
      </a:dk2>
      <a:lt2>
        <a:srgbClr val="DBEFF9"/>
      </a:lt2>
      <a:accent1>
        <a:srgbClr val="0F6FC6"/>
      </a:accent1>
      <a:accent2>
        <a:srgbClr val="009DD9"/>
      </a:accent2>
      <a:accent3>
        <a:srgbClr val="0BD0D9"/>
      </a:accent3>
      <a:accent4>
        <a:srgbClr val="10CF9B"/>
      </a:accent4>
      <a:accent5>
        <a:srgbClr val="7CCA62"/>
      </a:accent5>
      <a:accent6>
        <a:srgbClr val="A5C249"/>
      </a:accent6>
      <a:hlink>
        <a:srgbClr val="FFFFFF"/>
      </a:hlink>
      <a:folHlink>
        <a:srgbClr val="59A9F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8AFD9E3-184B-4A8E-8B8B-E03515F3CC94}">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451</TotalTime>
  <Words>1113</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DejaVu Sans</vt:lpstr>
      <vt:lpstr>Fira Sans Condensed Light</vt:lpstr>
      <vt:lpstr>Trebuchet MS</vt:lpstr>
      <vt:lpstr>Wingdings</vt:lpstr>
      <vt:lpstr>Berlin</vt:lpstr>
      <vt:lpstr>Paternity Testing Using Genetics</vt:lpstr>
      <vt:lpstr>Agenda</vt:lpstr>
      <vt:lpstr>Introduction</vt:lpstr>
      <vt:lpstr>Introduction</vt:lpstr>
      <vt:lpstr>Introduction</vt:lpstr>
      <vt:lpstr>Related Work</vt:lpstr>
      <vt:lpstr>Problem Statement</vt:lpstr>
      <vt:lpstr>System Overview</vt:lpstr>
      <vt:lpstr>Approach</vt:lpstr>
      <vt:lpstr>Dataset</vt:lpstr>
      <vt:lpstr>Dataset</vt:lpstr>
      <vt:lpstr>Dataset</vt:lpstr>
      <vt:lpstr>Experiments and results</vt:lpstr>
      <vt:lpstr>Experiments and results</vt:lpstr>
      <vt:lpstr>Experiments and results</vt:lpstr>
      <vt:lpstr>Contributions</vt:lpstr>
      <vt:lpstr>Achievements </vt:lpstr>
      <vt:lpstr>Customer Feedback</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creator>kareem ehab</dc:creator>
  <cp:lastModifiedBy>Mohamed Moataz</cp:lastModifiedBy>
  <cp:revision>31</cp:revision>
  <dcterms:created xsi:type="dcterms:W3CDTF">2022-06-26T15:25:47Z</dcterms:created>
  <dcterms:modified xsi:type="dcterms:W3CDTF">2022-06-26T23:08:34Z</dcterms:modified>
</cp:coreProperties>
</file>