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10.jpeg" ContentType="image/jpeg"/>
  <Override PartName="/ppt/media/image6.jpeg" ContentType="image/jpeg"/>
  <Override PartName="/ppt/media/image7.jpeg" ContentType="image/jpeg"/>
  <Override PartName="/ppt/media/image11.png" ContentType="image/png"/>
  <Override PartName="/ppt/media/image12.jpeg" ContentType="image/jpeg"/>
  <Override PartName="/ppt/media/image8.jpeg" ContentType="image/jpeg"/>
  <Override PartName="/ppt/media/image9.png" ContentType="image/png"/>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19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0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20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20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0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1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1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1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1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1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1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1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2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2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2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2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2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2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2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23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4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24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800" spc="-1" strike="noStrike">
              <a:solidFill>
                <a:srgbClr val="000000"/>
              </a:solidFill>
              <a:latin typeface="Arial"/>
            </a:endParaRPr>
          </a:p>
        </p:txBody>
      </p:sp>
      <p:sp>
        <p:nvSpPr>
          <p:cNvPr id="24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4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4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5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5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5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5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5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6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6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6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6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6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6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800" spc="-1" strike="noStrike">
              <a:solidFill>
                <a:srgbClr val="000000"/>
              </a:solid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7.jpe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1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5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9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2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cscgp.miuegypt.edu.eg/graduation-projects-2021-2022/genetics/" TargetMode="External"/><Relationship Id="rId2"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7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66" name="CustomShape 1"/>
          <p:cNvSpPr/>
          <p:nvPr/>
        </p:nvSpPr>
        <p:spPr>
          <a:xfrm>
            <a:off x="210600" y="1443600"/>
            <a:ext cx="4401360" cy="161136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4800" spc="-1" strike="noStrike">
                <a:solidFill>
                  <a:srgbClr val="f3f3f3"/>
                </a:solidFill>
                <a:latin typeface="Anton"/>
                <a:ea typeface="Anton"/>
              </a:rPr>
              <a:t>Paternity testing using genetics</a:t>
            </a:r>
            <a:endParaRPr b="0" lang="en-US" sz="4800" spc="-1" strike="noStrike">
              <a:latin typeface="Arial"/>
            </a:endParaRPr>
          </a:p>
        </p:txBody>
      </p:sp>
      <p:sp>
        <p:nvSpPr>
          <p:cNvPr id="267" name="CustomShape 2"/>
          <p:cNvSpPr/>
          <p:nvPr/>
        </p:nvSpPr>
        <p:spPr>
          <a:xfrm>
            <a:off x="588240" y="3942360"/>
            <a:ext cx="3382560" cy="432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f3f3f3"/>
                </a:solidFill>
                <a:latin typeface="Advent Pro Light"/>
                <a:ea typeface="Advent Pro Light"/>
              </a:rPr>
              <a:t>Supervised by : Dr. Ashraf Abdelraouf &amp; Eng. Ahmed Hazem</a:t>
            </a:r>
            <a:endParaRPr b="0" lang="en-US" sz="1400" spc="-1" strike="noStrike">
              <a:latin typeface="Arial"/>
            </a:endParaRPr>
          </a:p>
          <a:p>
            <a:pPr>
              <a:lnSpc>
                <a:spcPct val="100000"/>
              </a:lnSpc>
              <a:tabLst>
                <a:tab algn="l" pos="0"/>
              </a:tabLst>
            </a:pPr>
            <a:endParaRPr b="0" lang="en-US" sz="1400" spc="-1" strike="noStrike">
              <a:latin typeface="Arial"/>
            </a:endParaRPr>
          </a:p>
        </p:txBody>
      </p:sp>
      <p:pic>
        <p:nvPicPr>
          <p:cNvPr id="268" name="Google Shape;104;p24" descr=""/>
          <p:cNvPicPr/>
          <p:nvPr/>
        </p:nvPicPr>
        <p:blipFill>
          <a:blip r:embed="rId2"/>
          <a:srcRect l="6663" t="4856" r="6220" b="5494"/>
          <a:stretch/>
        </p:blipFill>
        <p:spPr>
          <a:xfrm>
            <a:off x="4697280" y="444960"/>
            <a:ext cx="4194720" cy="4317120"/>
          </a:xfrm>
          <a:prstGeom prst="rect">
            <a:avLst/>
          </a:prstGeom>
          <a:ln>
            <a:noFill/>
          </a:ln>
        </p:spPr>
      </p:pic>
      <p:sp>
        <p:nvSpPr>
          <p:cNvPr id="269" name="CustomShape 3"/>
          <p:cNvSpPr/>
          <p:nvPr/>
        </p:nvSpPr>
        <p:spPr>
          <a:xfrm>
            <a:off x="731160" y="3108960"/>
            <a:ext cx="3382560" cy="432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f3f3f3"/>
                </a:solidFill>
                <a:latin typeface="Advent Pro Light"/>
                <a:ea typeface="Advent Pro Light"/>
              </a:rPr>
              <a:t>Team Members: Youssif Assem, Mohamed Moataz, Kareem Ehab, Mohamed Akram, Ahmed Gamal</a:t>
            </a:r>
            <a:endParaRPr b="0" lang="en-US" sz="1400" spc="-1" strike="noStrike">
              <a:latin typeface="Arial"/>
            </a:endParaRPr>
          </a:p>
          <a:p>
            <a:pPr>
              <a:lnSpc>
                <a:spcPct val="100000"/>
              </a:lnSpc>
              <a:tabLst>
                <a:tab algn="l" pos="0"/>
              </a:tabLst>
            </a:pPr>
            <a:endParaRPr b="0" lang="en-US" sz="1400" spc="-1" strike="noStrike">
              <a:latin typeface="Arial"/>
            </a:endParaRPr>
          </a:p>
        </p:txBody>
      </p:sp>
    </p:spTree>
  </p:cSld>
  <p:transition spd="slow">
    <p:push dir="u"/>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283680" y="-11880"/>
            <a:ext cx="1910880" cy="13834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Task</a:t>
            </a:r>
            <a:r>
              <a:rPr b="1" lang="en-US" sz="3200" spc="-1" strike="noStrike">
                <a:solidFill>
                  <a:srgbClr val="ffffff"/>
                </a:solidFill>
                <a:latin typeface="Rajdhani"/>
                <a:ea typeface="DejaVu Sans"/>
              </a:rPr>
              <a:t>s </a:t>
            </a:r>
            <a:br/>
            <a:r>
              <a:rPr b="1" lang="en-US" sz="2200" spc="-1" strike="noStrike">
                <a:solidFill>
                  <a:srgbClr val="ffffff"/>
                </a:solidFill>
                <a:latin typeface="Rajdhani"/>
                <a:ea typeface="DejaVu Sans"/>
              </a:rPr>
              <a:t>21</a:t>
            </a:r>
            <a:r>
              <a:rPr b="1" lang="en-US" sz="2200" spc="-1" strike="noStrike">
                <a:solidFill>
                  <a:srgbClr val="ffffff"/>
                </a:solidFill>
                <a:latin typeface="Fira Sans Condensed Light"/>
                <a:ea typeface="DejaVu Sans"/>
              </a:rPr>
              <a:t>/3/2</a:t>
            </a:r>
            <a:r>
              <a:rPr b="1" lang="en-US" sz="2200" spc="-1" strike="noStrike">
                <a:solidFill>
                  <a:srgbClr val="ffffff"/>
                </a:solidFill>
                <a:latin typeface="Fira Sans Condensed Light"/>
                <a:ea typeface="DejaVu Sans"/>
              </a:rPr>
              <a:t>022</a:t>
            </a:r>
            <a:br/>
            <a:endParaRPr b="0" lang="en-US" sz="2200" spc="-1" strike="noStrike">
              <a:latin typeface="Arial"/>
            </a:endParaRPr>
          </a:p>
        </p:txBody>
      </p:sp>
      <p:sp>
        <p:nvSpPr>
          <p:cNvPr id="294" name="CustomShape 2"/>
          <p:cNvSpPr/>
          <p:nvPr/>
        </p:nvSpPr>
        <p:spPr>
          <a:xfrm>
            <a:off x="74520" y="4622760"/>
            <a:ext cx="712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11</a:t>
            </a:r>
            <a:endParaRPr b="0" lang="en-US" sz="1800" spc="-1" strike="noStrike">
              <a:latin typeface="Arial"/>
            </a:endParaRPr>
          </a:p>
        </p:txBody>
      </p:sp>
      <p:sp>
        <p:nvSpPr>
          <p:cNvPr id="295" name="CustomShape 3"/>
          <p:cNvSpPr/>
          <p:nvPr/>
        </p:nvSpPr>
        <p:spPr>
          <a:xfrm>
            <a:off x="493200" y="1098720"/>
            <a:ext cx="7701480" cy="265032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296280">
              <a:lnSpc>
                <a:spcPct val="100000"/>
              </a:lnSpc>
              <a:buClr>
                <a:srgbClr val="f3f3f3"/>
              </a:buClr>
              <a:buFont typeface="Arial"/>
              <a:buChar char="•"/>
            </a:pPr>
            <a:endParaRPr b="0" lang="en-US" sz="18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Website design</a:t>
            </a: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Enhance the Website design and solving issues.</a:t>
            </a:r>
            <a:endParaRPr b="0" lang="en-US" sz="20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Short tandem repeat code</a:t>
            </a:r>
            <a:endParaRPr b="0" lang="en-US" sz="20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Comparing results with actual results from papers to test the work.</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p:txBody>
      </p:sp>
    </p:spTree>
  </p:cSld>
  <p:transition spd="slow">
    <p:push dir="u"/>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283680" y="-11880"/>
            <a:ext cx="1910880" cy="13834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Tasks </a:t>
            </a:r>
            <a:br/>
            <a:r>
              <a:rPr b="1" lang="en-US" sz="2200" spc="-1" strike="noStrike">
                <a:solidFill>
                  <a:srgbClr val="ffffff"/>
                </a:solidFill>
                <a:latin typeface="Rajdhani"/>
                <a:ea typeface="DejaVu Sans"/>
              </a:rPr>
              <a:t>23</a:t>
            </a:r>
            <a:r>
              <a:rPr b="1" lang="en-US" sz="2200" spc="-1" strike="noStrike">
                <a:solidFill>
                  <a:srgbClr val="ffffff"/>
                </a:solidFill>
                <a:latin typeface="Fira Sans Condensed Light"/>
                <a:ea typeface="DejaVu Sans"/>
              </a:rPr>
              <a:t>/3/2022</a:t>
            </a:r>
            <a:br/>
            <a:endParaRPr b="0" lang="en-US" sz="2200" spc="-1" strike="noStrike">
              <a:latin typeface="Arial"/>
            </a:endParaRPr>
          </a:p>
        </p:txBody>
      </p:sp>
      <p:sp>
        <p:nvSpPr>
          <p:cNvPr id="297" name="CustomShape 2"/>
          <p:cNvSpPr/>
          <p:nvPr/>
        </p:nvSpPr>
        <p:spPr>
          <a:xfrm>
            <a:off x="74520" y="4622760"/>
            <a:ext cx="712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11</a:t>
            </a:r>
            <a:endParaRPr b="0" lang="en-US" sz="1800" spc="-1" strike="noStrike">
              <a:latin typeface="Arial"/>
            </a:endParaRPr>
          </a:p>
        </p:txBody>
      </p:sp>
      <p:sp>
        <p:nvSpPr>
          <p:cNvPr id="298" name="CustomShape 3"/>
          <p:cNvSpPr/>
          <p:nvPr/>
        </p:nvSpPr>
        <p:spPr>
          <a:xfrm>
            <a:off x="493200" y="1098720"/>
            <a:ext cx="7701480" cy="301608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296280">
              <a:lnSpc>
                <a:spcPct val="100000"/>
              </a:lnSpc>
              <a:buClr>
                <a:srgbClr val="f3f3f3"/>
              </a:buClr>
              <a:buFont typeface="Arial"/>
              <a:buChar char="•"/>
            </a:pPr>
            <a:endParaRPr b="0" lang="en-US" sz="18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Flutter Website </a:t>
            </a: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Add web that enhanced and linked it with the project, Solving errors in database. And solving issues in the flask Website.</a:t>
            </a:r>
            <a:endParaRPr b="0" lang="en-US" sz="20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Update the paternity code</a:t>
            </a:r>
            <a:endParaRPr b="0" lang="en-US" sz="20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To enhance the performance create a (dictionary data structure)  and remove all lists in the code.</a:t>
            </a: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p:txBody>
      </p:sp>
    </p:spTree>
  </p:cSld>
  <p:transition spd="slow">
    <p:push dir="u"/>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283680" y="-11880"/>
            <a:ext cx="1910880" cy="13834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Tasks </a:t>
            </a:r>
            <a:br/>
            <a:r>
              <a:rPr b="1" lang="en-US" sz="2200" spc="-1" strike="noStrike">
                <a:solidFill>
                  <a:srgbClr val="ffffff"/>
                </a:solidFill>
                <a:latin typeface="Rajdhani"/>
                <a:ea typeface="DejaVu Sans"/>
              </a:rPr>
              <a:t>24</a:t>
            </a:r>
            <a:r>
              <a:rPr b="1" lang="en-US" sz="2200" spc="-1" strike="noStrike">
                <a:solidFill>
                  <a:srgbClr val="ffffff"/>
                </a:solidFill>
                <a:latin typeface="Fira Sans Condensed Light"/>
                <a:ea typeface="DejaVu Sans"/>
              </a:rPr>
              <a:t>/3/2022</a:t>
            </a:r>
            <a:br/>
            <a:endParaRPr b="0" lang="en-US" sz="2200" spc="-1" strike="noStrike">
              <a:latin typeface="Arial"/>
            </a:endParaRPr>
          </a:p>
        </p:txBody>
      </p:sp>
      <p:sp>
        <p:nvSpPr>
          <p:cNvPr id="300" name="CustomShape 2"/>
          <p:cNvSpPr/>
          <p:nvPr/>
        </p:nvSpPr>
        <p:spPr>
          <a:xfrm>
            <a:off x="74520" y="4622760"/>
            <a:ext cx="712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11</a:t>
            </a:r>
            <a:endParaRPr b="0" lang="en-US" sz="1800" spc="-1" strike="noStrike">
              <a:latin typeface="Arial"/>
            </a:endParaRPr>
          </a:p>
        </p:txBody>
      </p:sp>
      <p:sp>
        <p:nvSpPr>
          <p:cNvPr id="301" name="CustomShape 3"/>
          <p:cNvSpPr/>
          <p:nvPr/>
        </p:nvSpPr>
        <p:spPr>
          <a:xfrm>
            <a:off x="493200" y="1098720"/>
            <a:ext cx="7701480" cy="301608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296280">
              <a:lnSpc>
                <a:spcPct val="100000"/>
              </a:lnSpc>
              <a:buClr>
                <a:srgbClr val="f3f3f3"/>
              </a:buClr>
              <a:buFont typeface="Arial"/>
              <a:buChar char="•"/>
            </a:pPr>
            <a:endParaRPr b="0" lang="en-US" sz="18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Relevance code.</a:t>
            </a: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We found after applying the code we had created that 172 persons from 2045 is relevant to the father from kaggle.</a:t>
            </a:r>
            <a:endParaRPr b="0" lang="en-US" sz="20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Research paper.</a:t>
            </a: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fixed refernces, title, abstract and removed some issues based on Dr. Ashraf's notes.</a:t>
            </a: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p:txBody>
      </p:sp>
    </p:spTree>
  </p:cSld>
  <p:transition spd="slow">
    <p:push dir="u"/>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283680" y="-11880"/>
            <a:ext cx="1910880" cy="13834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Tasks </a:t>
            </a:r>
            <a:br/>
            <a:r>
              <a:rPr b="1" lang="en-US" sz="2200" spc="-1" strike="noStrike">
                <a:solidFill>
                  <a:srgbClr val="ffffff"/>
                </a:solidFill>
                <a:latin typeface="Rajdhani"/>
                <a:ea typeface="DejaVu Sans"/>
              </a:rPr>
              <a:t>26</a:t>
            </a:r>
            <a:r>
              <a:rPr b="1" lang="en-US" sz="2200" spc="-1" strike="noStrike">
                <a:solidFill>
                  <a:srgbClr val="ffffff"/>
                </a:solidFill>
                <a:latin typeface="Fira Sans Condensed Light"/>
                <a:ea typeface="DejaVu Sans"/>
              </a:rPr>
              <a:t>/3/2022</a:t>
            </a:r>
            <a:br/>
            <a:endParaRPr b="0" lang="en-US" sz="2200" spc="-1" strike="noStrike">
              <a:latin typeface="Arial"/>
            </a:endParaRPr>
          </a:p>
        </p:txBody>
      </p:sp>
      <p:sp>
        <p:nvSpPr>
          <p:cNvPr id="303" name="CustomShape 2"/>
          <p:cNvSpPr/>
          <p:nvPr/>
        </p:nvSpPr>
        <p:spPr>
          <a:xfrm>
            <a:off x="74520" y="4622760"/>
            <a:ext cx="712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11</a:t>
            </a:r>
            <a:endParaRPr b="0" lang="en-US" sz="1800" spc="-1" strike="noStrike">
              <a:latin typeface="Arial"/>
            </a:endParaRPr>
          </a:p>
        </p:txBody>
      </p:sp>
      <p:sp>
        <p:nvSpPr>
          <p:cNvPr id="304" name="CustomShape 3"/>
          <p:cNvSpPr/>
          <p:nvPr/>
        </p:nvSpPr>
        <p:spPr>
          <a:xfrm>
            <a:off x="493200" y="1188720"/>
            <a:ext cx="7701480" cy="338328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296280">
              <a:lnSpc>
                <a:spcPct val="100000"/>
              </a:lnSpc>
              <a:buClr>
                <a:srgbClr val="f3f3f3"/>
              </a:buClr>
              <a:buFont typeface="Arial"/>
              <a:buChar char="•"/>
            </a:pPr>
            <a:endParaRPr b="0" lang="en-US" sz="18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Flutter Website</a:t>
            </a: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updating in UI desgin of mobile/web.</a:t>
            </a: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Research paper</a:t>
            </a: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Wrote introduction and background, fixed related work section and enhance to proof of concept section, wrote dataset description, fixed figures in paper and updated system overview.</a:t>
            </a: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p:txBody>
      </p:sp>
    </p:spTree>
  </p:cSld>
  <p:transition spd="slow">
    <p:push dir="u"/>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283680" y="-11880"/>
            <a:ext cx="1910880" cy="13834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Tasks </a:t>
            </a:r>
            <a:br/>
            <a:r>
              <a:rPr b="1" lang="en-US" sz="2200" spc="-1" strike="noStrike">
                <a:solidFill>
                  <a:srgbClr val="ffffff"/>
                </a:solidFill>
                <a:latin typeface="Rajdhani"/>
                <a:ea typeface="DejaVu Sans"/>
              </a:rPr>
              <a:t>28</a:t>
            </a:r>
            <a:r>
              <a:rPr b="1" lang="en-US" sz="2200" spc="-1" strike="noStrike">
                <a:solidFill>
                  <a:srgbClr val="ffffff"/>
                </a:solidFill>
                <a:latin typeface="Fira Sans Condensed Light"/>
                <a:ea typeface="DejaVu Sans"/>
              </a:rPr>
              <a:t>/3/2022</a:t>
            </a:r>
            <a:br/>
            <a:endParaRPr b="0" lang="en-US" sz="2200" spc="-1" strike="noStrike">
              <a:latin typeface="Arial"/>
            </a:endParaRPr>
          </a:p>
        </p:txBody>
      </p:sp>
      <p:sp>
        <p:nvSpPr>
          <p:cNvPr id="306" name="CustomShape 2"/>
          <p:cNvSpPr/>
          <p:nvPr/>
        </p:nvSpPr>
        <p:spPr>
          <a:xfrm>
            <a:off x="74520" y="4622760"/>
            <a:ext cx="712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11</a:t>
            </a:r>
            <a:endParaRPr b="0" lang="en-US" sz="1800" spc="-1" strike="noStrike">
              <a:latin typeface="Arial"/>
            </a:endParaRPr>
          </a:p>
        </p:txBody>
      </p:sp>
      <p:sp>
        <p:nvSpPr>
          <p:cNvPr id="307" name="CustomShape 3"/>
          <p:cNvSpPr/>
          <p:nvPr/>
        </p:nvSpPr>
        <p:spPr>
          <a:xfrm>
            <a:off x="493200" y="1188720"/>
            <a:ext cx="7701480" cy="329184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296280">
              <a:lnSpc>
                <a:spcPct val="100000"/>
              </a:lnSpc>
              <a:buClr>
                <a:srgbClr val="f3f3f3"/>
              </a:buClr>
              <a:buFont typeface="Arial"/>
              <a:buChar char="•"/>
            </a:pPr>
            <a:endParaRPr b="0" lang="en-US" sz="18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Research paper</a:t>
            </a: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Wrote the relevance sudo code in paper and optimized the paternity code and experimental results. And enhanced abstract, introduction, fixed authors in related work section, wrote and enhacnced conclusion section</a:t>
            </a: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Website and Mobile flutter </a:t>
            </a: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Create a splash screen for both and enhance it.</a:t>
            </a: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p:txBody>
      </p:sp>
    </p:spTree>
  </p:cSld>
  <p:transition spd="slow">
    <p:push dir="u"/>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283680" y="-11880"/>
            <a:ext cx="1910880" cy="13834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Tasks </a:t>
            </a:r>
            <a:br/>
            <a:r>
              <a:rPr b="1" lang="en-US" sz="2200" spc="-1" strike="noStrike">
                <a:solidFill>
                  <a:srgbClr val="ffffff"/>
                </a:solidFill>
                <a:latin typeface="Rajdhani"/>
                <a:ea typeface="DejaVu Sans"/>
              </a:rPr>
              <a:t>5</a:t>
            </a:r>
            <a:r>
              <a:rPr b="1" lang="en-US" sz="2200" spc="-1" strike="noStrike">
                <a:solidFill>
                  <a:srgbClr val="ffffff"/>
                </a:solidFill>
                <a:latin typeface="Fira Sans Condensed Light"/>
                <a:ea typeface="DejaVu Sans"/>
              </a:rPr>
              <a:t>/4/2022</a:t>
            </a:r>
            <a:endParaRPr b="0" lang="en-US" sz="2200" spc="-1" strike="noStrike">
              <a:latin typeface="Arial"/>
            </a:endParaRPr>
          </a:p>
          <a:p>
            <a:pPr>
              <a:lnSpc>
                <a:spcPct val="90000"/>
              </a:lnSpc>
            </a:pPr>
            <a:r>
              <a:rPr b="1" lang="en-US" sz="2200" spc="-1" strike="noStrike">
                <a:solidFill>
                  <a:srgbClr val="ffffff"/>
                </a:solidFill>
                <a:latin typeface="Fira Sans Condensed Light"/>
                <a:ea typeface="DejaVu Sans"/>
              </a:rPr>
              <a:t>10/4/2022</a:t>
            </a:r>
            <a:br/>
            <a:endParaRPr b="0" lang="en-US" sz="2200" spc="-1" strike="noStrike">
              <a:latin typeface="Arial"/>
            </a:endParaRPr>
          </a:p>
        </p:txBody>
      </p:sp>
      <p:sp>
        <p:nvSpPr>
          <p:cNvPr id="309" name="CustomShape 2"/>
          <p:cNvSpPr/>
          <p:nvPr/>
        </p:nvSpPr>
        <p:spPr>
          <a:xfrm>
            <a:off x="74520" y="4622760"/>
            <a:ext cx="712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11</a:t>
            </a:r>
            <a:endParaRPr b="0" lang="en-US" sz="1800" spc="-1" strike="noStrike">
              <a:latin typeface="Arial"/>
            </a:endParaRPr>
          </a:p>
        </p:txBody>
      </p:sp>
      <p:sp>
        <p:nvSpPr>
          <p:cNvPr id="310" name="CustomShape 3"/>
          <p:cNvSpPr/>
          <p:nvPr/>
        </p:nvSpPr>
        <p:spPr>
          <a:xfrm>
            <a:off x="493200" y="1188720"/>
            <a:ext cx="7701480" cy="365760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296280">
              <a:lnSpc>
                <a:spcPct val="100000"/>
              </a:lnSpc>
              <a:buClr>
                <a:srgbClr val="f3f3f3"/>
              </a:buClr>
              <a:buFont typeface="Arial"/>
              <a:buChar char="•"/>
            </a:pPr>
            <a:endParaRPr b="0" lang="en-US" sz="18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Research paper</a:t>
            </a: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Enhanced all comments in a research paper according to doctor Ashraf comments.</a:t>
            </a: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Update abstract according to Eng. Ahmed comments and add more information, Update the background diagram according to ENg. Ahmed comments,  Update system overview title,  Update the title of report screen, Update the methodology, Update table in methodology and call it, call figure system architecture in system description section.</a:t>
            </a: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p:txBody>
      </p:sp>
    </p:spTree>
  </p:cSld>
  <p:transition spd="slow">
    <p:push dir="u"/>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283680" y="-11880"/>
            <a:ext cx="1910880" cy="13834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Tasks </a:t>
            </a:r>
            <a:br/>
            <a:r>
              <a:rPr b="1" lang="en-US" sz="2200" spc="-1" strike="noStrike">
                <a:solidFill>
                  <a:srgbClr val="ffffff"/>
                </a:solidFill>
                <a:latin typeface="Rajdhani"/>
                <a:ea typeface="DejaVu Sans"/>
              </a:rPr>
              <a:t>15</a:t>
            </a:r>
            <a:r>
              <a:rPr b="1" lang="en-US" sz="2200" spc="-1" strike="noStrike">
                <a:solidFill>
                  <a:srgbClr val="ffffff"/>
                </a:solidFill>
                <a:latin typeface="Fira Sans Condensed Light"/>
                <a:ea typeface="DejaVu Sans"/>
              </a:rPr>
              <a:t>/4/2022</a:t>
            </a:r>
            <a:endParaRPr b="0" lang="en-US" sz="2200" spc="-1" strike="noStrike">
              <a:latin typeface="Arial"/>
            </a:endParaRPr>
          </a:p>
          <a:p>
            <a:pPr>
              <a:lnSpc>
                <a:spcPct val="90000"/>
              </a:lnSpc>
            </a:pPr>
            <a:r>
              <a:rPr b="1" lang="en-US" sz="2200" spc="-1" strike="noStrike">
                <a:solidFill>
                  <a:srgbClr val="ffffff"/>
                </a:solidFill>
                <a:latin typeface="Fira Sans Condensed Light"/>
                <a:ea typeface="DejaVu Sans"/>
              </a:rPr>
              <a:t>19/4/2022</a:t>
            </a:r>
            <a:br/>
            <a:endParaRPr b="0" lang="en-US" sz="2200" spc="-1" strike="noStrike">
              <a:latin typeface="Arial"/>
            </a:endParaRPr>
          </a:p>
        </p:txBody>
      </p:sp>
      <p:sp>
        <p:nvSpPr>
          <p:cNvPr id="312" name="CustomShape 2"/>
          <p:cNvSpPr/>
          <p:nvPr/>
        </p:nvSpPr>
        <p:spPr>
          <a:xfrm>
            <a:off x="74520" y="4622760"/>
            <a:ext cx="712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11</a:t>
            </a:r>
            <a:endParaRPr b="0" lang="en-US" sz="1800" spc="-1" strike="noStrike">
              <a:latin typeface="Arial"/>
            </a:endParaRPr>
          </a:p>
        </p:txBody>
      </p:sp>
      <p:sp>
        <p:nvSpPr>
          <p:cNvPr id="313" name="CustomShape 3"/>
          <p:cNvSpPr/>
          <p:nvPr/>
        </p:nvSpPr>
        <p:spPr>
          <a:xfrm>
            <a:off x="493200" y="1188720"/>
            <a:ext cx="7701480" cy="347472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296280">
              <a:lnSpc>
                <a:spcPct val="100000"/>
              </a:lnSpc>
              <a:buClr>
                <a:srgbClr val="f3f3f3"/>
              </a:buClr>
              <a:buFont typeface="Arial"/>
              <a:buChar char="•"/>
            </a:pPr>
            <a:endParaRPr b="0" lang="en-US" sz="18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Research paper</a:t>
            </a: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Add height for </a:t>
            </a:r>
            <a:r>
              <a:rPr b="0" lang="en-US" sz="2000" spc="-1" strike="noStrike">
                <a:solidFill>
                  <a:srgbClr val="f3f3f3"/>
                </a:solidFill>
                <a:latin typeface="Fira Sans Condensed Light"/>
                <a:ea typeface="Fira Sans Condensed Light"/>
              </a:rPr>
              <a:t>system-over view </a:t>
            </a:r>
            <a:r>
              <a:rPr b="0" lang="en-US" sz="2000" spc="-1" strike="noStrike">
                <a:solidFill>
                  <a:srgbClr val="f3f3f3"/>
                </a:solidFill>
                <a:latin typeface="Fira Sans Condensed Light"/>
                <a:ea typeface="Fira Sans Condensed Light"/>
              </a:rPr>
              <a:t>photo to be zoomed </a:t>
            </a:r>
            <a:r>
              <a:rPr b="0" lang="en-US" sz="2000" spc="-1" strike="noStrike">
                <a:solidFill>
                  <a:srgbClr val="f3f3f3"/>
                </a:solidFill>
                <a:latin typeface="Fira Sans Condensed Light"/>
                <a:ea typeface="Fira Sans Condensed Light"/>
              </a:rPr>
              <a:t>in more, Add device </a:t>
            </a:r>
            <a:r>
              <a:rPr b="0" lang="en-US" sz="2000" spc="-1" strike="noStrike">
                <a:solidFill>
                  <a:srgbClr val="f3f3f3"/>
                </a:solidFill>
                <a:latin typeface="Fira Sans Condensed Light"/>
                <a:ea typeface="Fira Sans Condensed Light"/>
              </a:rPr>
              <a:t>information and </a:t>
            </a:r>
            <a:r>
              <a:rPr b="0" lang="en-US" sz="2000" spc="-1" strike="noStrike">
                <a:solidFill>
                  <a:srgbClr val="f3f3f3"/>
                </a:solidFill>
                <a:latin typeface="Fira Sans Condensed Light"/>
                <a:ea typeface="Fira Sans Condensed Light"/>
              </a:rPr>
              <a:t>update the </a:t>
            </a:r>
            <a:r>
              <a:rPr b="0" lang="en-US" sz="2000" spc="-1" strike="noStrike">
                <a:solidFill>
                  <a:srgbClr val="f3f3f3"/>
                </a:solidFill>
                <a:latin typeface="Fira Sans Condensed Light"/>
                <a:ea typeface="Fira Sans Condensed Light"/>
              </a:rPr>
              <a:t>experimental result </a:t>
            </a:r>
            <a:r>
              <a:rPr b="0" lang="en-US" sz="2000" spc="-1" strike="noStrike">
                <a:solidFill>
                  <a:srgbClr val="f3f3f3"/>
                </a:solidFill>
                <a:latin typeface="Fira Sans Condensed Light"/>
                <a:ea typeface="Fira Sans Condensed Light"/>
              </a:rPr>
              <a:t>according to </a:t>
            </a:r>
            <a:r>
              <a:rPr b="0" lang="en-US" sz="2000" spc="-1" strike="noStrike">
                <a:solidFill>
                  <a:srgbClr val="f3f3f3"/>
                </a:solidFill>
                <a:latin typeface="Fira Sans Condensed Light"/>
                <a:ea typeface="Fira Sans Condensed Light"/>
              </a:rPr>
              <a:t>comments, rewriting </a:t>
            </a:r>
            <a:r>
              <a:rPr b="0" lang="en-US" sz="2000" spc="-1" strike="noStrike">
                <a:solidFill>
                  <a:srgbClr val="f3f3f3"/>
                </a:solidFill>
                <a:latin typeface="Fira Sans Condensed Light"/>
                <a:ea typeface="Fira Sans Condensed Light"/>
              </a:rPr>
              <a:t>the dataset </a:t>
            </a:r>
            <a:r>
              <a:rPr b="0" lang="en-US" sz="2000" spc="-1" strike="noStrike">
                <a:solidFill>
                  <a:srgbClr val="f3f3f3"/>
                </a:solidFill>
                <a:latin typeface="Fira Sans Condensed Light"/>
                <a:ea typeface="Fira Sans Condensed Light"/>
              </a:rPr>
              <a:t>description with the </a:t>
            </a:r>
            <a:r>
              <a:rPr b="0" lang="en-US" sz="2000" spc="-1" strike="noStrike">
                <a:solidFill>
                  <a:srgbClr val="f3f3f3"/>
                </a:solidFill>
                <a:latin typeface="Fira Sans Condensed Light"/>
                <a:ea typeface="Fira Sans Condensed Light"/>
              </a:rPr>
              <a:t>write way to </a:t>
            </a:r>
            <a:r>
              <a:rPr b="0" lang="en-US" sz="2000" spc="-1" strike="noStrike">
                <a:solidFill>
                  <a:srgbClr val="f3f3f3"/>
                </a:solidFill>
                <a:latin typeface="Fira Sans Condensed Light"/>
                <a:ea typeface="Fira Sans Condensed Light"/>
              </a:rPr>
              <a:t>represent our </a:t>
            </a:r>
            <a:r>
              <a:rPr b="0" lang="en-US" sz="2000" spc="-1" strike="noStrike">
                <a:solidFill>
                  <a:srgbClr val="f3f3f3"/>
                </a:solidFill>
                <a:latin typeface="Fira Sans Condensed Light"/>
                <a:ea typeface="Fira Sans Condensed Light"/>
              </a:rPr>
              <a:t>dataset,  Add screen </a:t>
            </a:r>
            <a:r>
              <a:rPr b="0" lang="en-US" sz="2000" spc="-1" strike="noStrike">
                <a:solidFill>
                  <a:srgbClr val="f3f3f3"/>
                </a:solidFill>
                <a:latin typeface="Fira Sans Condensed Light"/>
                <a:ea typeface="Fira Sans Condensed Light"/>
              </a:rPr>
              <a:t>shots of the related </a:t>
            </a:r>
            <a:r>
              <a:rPr b="0" lang="en-US" sz="2000" spc="-1" strike="noStrike">
                <a:solidFill>
                  <a:srgbClr val="f3f3f3"/>
                </a:solidFill>
                <a:latin typeface="Fira Sans Condensed Light"/>
                <a:ea typeface="Fira Sans Condensed Light"/>
              </a:rPr>
              <a:t>work systems </a:t>
            </a:r>
            <a:r>
              <a:rPr b="0" lang="en-US" sz="2000" spc="-1" strike="noStrike">
                <a:solidFill>
                  <a:srgbClr val="f3f3f3"/>
                </a:solidFill>
                <a:latin typeface="Fira Sans Condensed Light"/>
                <a:ea typeface="Fira Sans Condensed Light"/>
              </a:rPr>
              <a:t>according to </a:t>
            </a:r>
            <a:r>
              <a:rPr b="0" lang="en-US" sz="2000" spc="-1" strike="noStrike">
                <a:solidFill>
                  <a:srgbClr val="f3f3f3"/>
                </a:solidFill>
                <a:latin typeface="Fira Sans Condensed Light"/>
                <a:ea typeface="Fira Sans Condensed Light"/>
              </a:rPr>
              <a:t>comments. Update </a:t>
            </a:r>
            <a:r>
              <a:rPr b="0" lang="en-US" sz="2000" spc="-1" strike="noStrike">
                <a:solidFill>
                  <a:srgbClr val="f3f3f3"/>
                </a:solidFill>
                <a:latin typeface="Fira Sans Condensed Light"/>
                <a:ea typeface="Fira Sans Condensed Light"/>
              </a:rPr>
              <a:t>comments with doctor </a:t>
            </a:r>
            <a:r>
              <a:rPr b="0" lang="en-US" sz="2000" spc="-1" strike="noStrike">
                <a:solidFill>
                  <a:srgbClr val="f3f3f3"/>
                </a:solidFill>
                <a:latin typeface="Fira Sans Condensed Light"/>
                <a:ea typeface="Fira Sans Condensed Light"/>
              </a:rPr>
              <a:t>Ashraf on </a:t>
            </a:r>
            <a:r>
              <a:rPr b="0" lang="en-US" sz="2000" spc="-1" strike="noStrike">
                <a:solidFill>
                  <a:srgbClr val="f3f3f3"/>
                </a:solidFill>
                <a:latin typeface="Fira Sans Condensed Light"/>
                <a:ea typeface="Fira Sans Condensed Light"/>
              </a:rPr>
              <a:t>introduction, and </a:t>
            </a:r>
            <a:r>
              <a:rPr b="0" lang="en-US" sz="2000" spc="-1" strike="noStrike">
                <a:solidFill>
                  <a:srgbClr val="f3f3f3"/>
                </a:solidFill>
                <a:latin typeface="Fira Sans Condensed Light"/>
                <a:ea typeface="Fira Sans Condensed Light"/>
              </a:rPr>
              <a:t>solve mistakes of the </a:t>
            </a:r>
            <a:r>
              <a:rPr b="0" lang="en-US" sz="2000" spc="-1" strike="noStrike">
                <a:solidFill>
                  <a:srgbClr val="f3f3f3"/>
                </a:solidFill>
                <a:latin typeface="Fira Sans Condensed Light"/>
                <a:ea typeface="Fira Sans Condensed Light"/>
              </a:rPr>
              <a:t>paper</a:t>
            </a: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p:txBody>
      </p:sp>
    </p:spTree>
  </p:cSld>
  <p:transition spd="slow">
    <p:push dir="u"/>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283680" y="-11880"/>
            <a:ext cx="1910880" cy="13834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Tasks </a:t>
            </a:r>
            <a:br/>
            <a:r>
              <a:rPr b="1" lang="en-US" sz="2200" spc="-1" strike="noStrike">
                <a:solidFill>
                  <a:srgbClr val="ffffff"/>
                </a:solidFill>
                <a:latin typeface="Rajdhani"/>
                <a:ea typeface="DejaVu Sans"/>
              </a:rPr>
              <a:t>28</a:t>
            </a:r>
            <a:r>
              <a:rPr b="1" lang="en-US" sz="2200" spc="-1" strike="noStrike">
                <a:solidFill>
                  <a:srgbClr val="ffffff"/>
                </a:solidFill>
                <a:latin typeface="Fira Sans Condensed Light"/>
                <a:ea typeface="DejaVu Sans"/>
              </a:rPr>
              <a:t>/4/2022</a:t>
            </a:r>
            <a:br/>
            <a:endParaRPr b="0" lang="en-US" sz="2200" spc="-1" strike="noStrike">
              <a:latin typeface="Arial"/>
            </a:endParaRPr>
          </a:p>
        </p:txBody>
      </p:sp>
      <p:sp>
        <p:nvSpPr>
          <p:cNvPr id="315" name="CustomShape 2"/>
          <p:cNvSpPr/>
          <p:nvPr/>
        </p:nvSpPr>
        <p:spPr>
          <a:xfrm>
            <a:off x="74520" y="4622760"/>
            <a:ext cx="712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11</a:t>
            </a:r>
            <a:endParaRPr b="0" lang="en-US" sz="1800" spc="-1" strike="noStrike">
              <a:latin typeface="Arial"/>
            </a:endParaRPr>
          </a:p>
        </p:txBody>
      </p:sp>
      <p:sp>
        <p:nvSpPr>
          <p:cNvPr id="316" name="CustomShape 3"/>
          <p:cNvSpPr/>
          <p:nvPr/>
        </p:nvSpPr>
        <p:spPr>
          <a:xfrm>
            <a:off x="493200" y="1188720"/>
            <a:ext cx="7701480" cy="347472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296280">
              <a:lnSpc>
                <a:spcPct val="100000"/>
              </a:lnSpc>
              <a:buClr>
                <a:srgbClr val="f3f3f3"/>
              </a:buClr>
              <a:buFont typeface="Arial"/>
              <a:buChar char="•"/>
            </a:pPr>
            <a:endParaRPr b="0" lang="en-US" sz="18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Research paper</a:t>
            </a: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rewriting the proposed approach and experimental results according to comments of doctor Taragy. </a:t>
            </a:r>
            <a:endParaRPr b="0" lang="en-US" sz="20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Code</a:t>
            </a: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worked on GUI add whole genome report, add relevance result. In addition, worked on the short tandem repeat files.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p:txBody>
      </p:sp>
    </p:spTree>
  </p:cSld>
  <p:transition spd="slow">
    <p:push dir="u"/>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283680" y="-11880"/>
            <a:ext cx="1910880" cy="13834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Tasks </a:t>
            </a:r>
            <a:br/>
            <a:r>
              <a:rPr b="1" lang="en-US" sz="2200" spc="-1" strike="noStrike">
                <a:solidFill>
                  <a:srgbClr val="ffffff"/>
                </a:solidFill>
                <a:latin typeface="Rajdhani"/>
                <a:ea typeface="DejaVu Sans"/>
              </a:rPr>
              <a:t>30</a:t>
            </a:r>
            <a:r>
              <a:rPr b="1" lang="en-US" sz="2200" spc="-1" strike="noStrike">
                <a:solidFill>
                  <a:srgbClr val="ffffff"/>
                </a:solidFill>
                <a:latin typeface="Fira Sans Condensed Light"/>
                <a:ea typeface="DejaVu Sans"/>
              </a:rPr>
              <a:t>/4/2022</a:t>
            </a:r>
            <a:br/>
            <a:endParaRPr b="0" lang="en-US" sz="2200" spc="-1" strike="noStrike">
              <a:latin typeface="Arial"/>
            </a:endParaRPr>
          </a:p>
        </p:txBody>
      </p:sp>
      <p:sp>
        <p:nvSpPr>
          <p:cNvPr id="318" name="CustomShape 2"/>
          <p:cNvSpPr/>
          <p:nvPr/>
        </p:nvSpPr>
        <p:spPr>
          <a:xfrm>
            <a:off x="74520" y="4622760"/>
            <a:ext cx="712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11</a:t>
            </a:r>
            <a:endParaRPr b="0" lang="en-US" sz="1800" spc="-1" strike="noStrike">
              <a:latin typeface="Arial"/>
            </a:endParaRPr>
          </a:p>
        </p:txBody>
      </p:sp>
      <p:sp>
        <p:nvSpPr>
          <p:cNvPr id="319" name="CustomShape 3"/>
          <p:cNvSpPr/>
          <p:nvPr/>
        </p:nvSpPr>
        <p:spPr>
          <a:xfrm>
            <a:off x="493200" y="1188720"/>
            <a:ext cx="7701480" cy="347472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296280">
              <a:lnSpc>
                <a:spcPct val="100000"/>
              </a:lnSpc>
              <a:buClr>
                <a:srgbClr val="f3f3f3"/>
              </a:buClr>
              <a:buFont typeface="Arial"/>
              <a:buChar char="•"/>
            </a:pPr>
            <a:endParaRPr b="0" lang="en-US" sz="18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Documents</a:t>
            </a: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Update SRS comments and diagrams, update SDD to last update and update figures. fixing images and table potions in SRS and SDD, modifying the system overview in SRS and SDD ,rewriting functional requirements and non functional requirements ,rewriting user characteristics , redesigning SRS presentation. Wrote conclusion in SDD and resolved notes.</a:t>
            </a: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p:txBody>
      </p:sp>
    </p:spTree>
  </p:cSld>
  <p:transition spd="slow">
    <p:push dir="u"/>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283680" y="-11880"/>
            <a:ext cx="1910880" cy="13834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Tasks </a:t>
            </a:r>
            <a:br/>
            <a:r>
              <a:rPr b="1" lang="en-US" sz="2200" spc="-1" strike="noStrike">
                <a:solidFill>
                  <a:srgbClr val="ffffff"/>
                </a:solidFill>
                <a:latin typeface="Rajdhani"/>
                <a:ea typeface="DejaVu Sans"/>
              </a:rPr>
              <a:t>4</a:t>
            </a:r>
            <a:r>
              <a:rPr b="1" lang="en-US" sz="2200" spc="-1" strike="noStrike">
                <a:solidFill>
                  <a:srgbClr val="ffffff"/>
                </a:solidFill>
                <a:latin typeface="Fira Sans Condensed Light"/>
                <a:ea typeface="DejaVu Sans"/>
              </a:rPr>
              <a:t>/5/2022</a:t>
            </a:r>
            <a:endParaRPr b="0" lang="en-US" sz="2200" spc="-1" strike="noStrike">
              <a:latin typeface="Arial"/>
            </a:endParaRPr>
          </a:p>
          <a:p>
            <a:pPr>
              <a:lnSpc>
                <a:spcPct val="90000"/>
              </a:lnSpc>
            </a:pPr>
            <a:r>
              <a:rPr b="1" lang="en-US" sz="2200" spc="-1" strike="noStrike">
                <a:solidFill>
                  <a:srgbClr val="ffffff"/>
                </a:solidFill>
                <a:latin typeface="Fira Sans Condensed Light"/>
                <a:ea typeface="DejaVu Sans"/>
              </a:rPr>
              <a:t>8/5/2022</a:t>
            </a:r>
            <a:br/>
            <a:endParaRPr b="0" lang="en-US" sz="2200" spc="-1" strike="noStrike">
              <a:latin typeface="Arial"/>
            </a:endParaRPr>
          </a:p>
        </p:txBody>
      </p:sp>
      <p:sp>
        <p:nvSpPr>
          <p:cNvPr id="321" name="CustomShape 2"/>
          <p:cNvSpPr/>
          <p:nvPr/>
        </p:nvSpPr>
        <p:spPr>
          <a:xfrm>
            <a:off x="74520" y="4622760"/>
            <a:ext cx="712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11</a:t>
            </a:r>
            <a:endParaRPr b="0" lang="en-US" sz="1800" spc="-1" strike="noStrike">
              <a:latin typeface="Arial"/>
            </a:endParaRPr>
          </a:p>
        </p:txBody>
      </p:sp>
      <p:sp>
        <p:nvSpPr>
          <p:cNvPr id="322" name="CustomShape 3"/>
          <p:cNvSpPr/>
          <p:nvPr/>
        </p:nvSpPr>
        <p:spPr>
          <a:xfrm>
            <a:off x="457200" y="1188720"/>
            <a:ext cx="7701480" cy="320040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296280">
              <a:lnSpc>
                <a:spcPct val="100000"/>
              </a:lnSpc>
              <a:buClr>
                <a:srgbClr val="f3f3f3"/>
              </a:buClr>
              <a:buFont typeface="Arial"/>
              <a:buChar char="•"/>
            </a:pPr>
            <a:endParaRPr b="0" lang="en-US" sz="18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Presentation and Research paper</a:t>
            </a: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Update all doctor Taragy comments in IEEE document. Re draw system Overview again according to doctor Taragy comments, Create the paper presentation. </a:t>
            </a:r>
            <a:endParaRPr b="0" lang="en-US" sz="20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Conference presentation</a:t>
            </a: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Make Rehearsal for presentation</a:t>
            </a: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p:txBody>
      </p:sp>
    </p:spTree>
  </p:cSld>
  <p:transition spd="slow">
    <p:push dir="u"/>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70" name="CustomShape 1"/>
          <p:cNvSpPr/>
          <p:nvPr/>
        </p:nvSpPr>
        <p:spPr>
          <a:xfrm>
            <a:off x="720000" y="509760"/>
            <a:ext cx="7701480" cy="57024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1" lang="en-GB" sz="3000" spc="-1" strike="noStrike">
                <a:solidFill>
                  <a:srgbClr val="f3f3f3"/>
                </a:solidFill>
                <a:latin typeface="Rajdhani"/>
                <a:ea typeface="Rajdhani"/>
              </a:rPr>
              <a:t>Agenda</a:t>
            </a:r>
            <a:endParaRPr b="0" lang="en-US" sz="3000" spc="-1" strike="noStrike">
              <a:latin typeface="Arial"/>
            </a:endParaRPr>
          </a:p>
        </p:txBody>
      </p:sp>
      <p:sp>
        <p:nvSpPr>
          <p:cNvPr id="271" name="CustomShape 2"/>
          <p:cNvSpPr/>
          <p:nvPr/>
        </p:nvSpPr>
        <p:spPr>
          <a:xfrm>
            <a:off x="720000" y="1152360"/>
            <a:ext cx="7701480" cy="360360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296280">
              <a:lnSpc>
                <a:spcPct val="100000"/>
              </a:lnSpc>
              <a:buClr>
                <a:srgbClr val="f3f3f3"/>
              </a:buClr>
              <a:buFont typeface="Arial"/>
              <a:buChar char="•"/>
            </a:pPr>
            <a:endParaRPr b="0" lang="en-US" sz="1800" spc="-1" strike="noStrike">
              <a:latin typeface="Arial"/>
            </a:endParaRPr>
          </a:p>
          <a:p>
            <a:pPr marL="457200" indent="-296280">
              <a:lnSpc>
                <a:spcPct val="100000"/>
              </a:lnSpc>
              <a:buClr>
                <a:srgbClr val="f3f3f3"/>
              </a:buClr>
              <a:buFont typeface="Arial"/>
              <a:buChar char="•"/>
            </a:pPr>
            <a:r>
              <a:rPr b="0" lang="en-US" sz="2000" spc="-1" strike="noStrike">
                <a:solidFill>
                  <a:srgbClr val="ffffff"/>
                </a:solidFill>
                <a:latin typeface="Fira Sans Condensed Light"/>
                <a:ea typeface="DejaVu Sans"/>
              </a:rPr>
              <a:t>System Overview</a:t>
            </a:r>
            <a:endParaRPr b="0" lang="en-US" sz="2000" spc="-1" strike="noStrike">
              <a:latin typeface="Arial"/>
            </a:endParaRPr>
          </a:p>
          <a:p>
            <a:pPr marL="457200" indent="-296280">
              <a:lnSpc>
                <a:spcPct val="100000"/>
              </a:lnSpc>
              <a:buClr>
                <a:srgbClr val="f3f3f3"/>
              </a:buClr>
              <a:buFont typeface="Arial"/>
              <a:buChar char="•"/>
            </a:pPr>
            <a:r>
              <a:rPr b="0" lang="en-US" sz="2000" spc="-1" strike="noStrike">
                <a:solidFill>
                  <a:srgbClr val="ffffff"/>
                </a:solidFill>
                <a:latin typeface="Fira Sans Condensed Light"/>
                <a:ea typeface="DejaVu Sans"/>
              </a:rPr>
              <a:t>Tasks</a:t>
            </a:r>
            <a:endParaRPr b="0" lang="en-US" sz="2000" spc="-1" strike="noStrike">
              <a:latin typeface="Arial"/>
            </a:endParaRPr>
          </a:p>
          <a:p>
            <a:pPr>
              <a:lnSpc>
                <a:spcPct val="100000"/>
              </a:lnSpc>
              <a:spcBef>
                <a:spcPts val="1599"/>
              </a:spcBef>
              <a:spcAft>
                <a:spcPts val="1599"/>
              </a:spcAft>
              <a:tabLst>
                <a:tab algn="l" pos="0"/>
              </a:tabLst>
            </a:pPr>
            <a:endParaRPr b="0" lang="en-US" sz="2000" spc="-1" strike="noStrike">
              <a:latin typeface="Arial"/>
            </a:endParaRPr>
          </a:p>
        </p:txBody>
      </p:sp>
    </p:spTree>
  </p:cSld>
  <p:transition spd="slow">
    <p:push dir="u"/>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283680" y="168120"/>
            <a:ext cx="1910880" cy="13834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Tasks </a:t>
            </a:r>
            <a:br/>
            <a:r>
              <a:rPr b="1" lang="en-US" sz="2200" spc="-1" strike="noStrike">
                <a:solidFill>
                  <a:srgbClr val="ffffff"/>
                </a:solidFill>
                <a:latin typeface="Rajdhani"/>
                <a:ea typeface="DejaVu Sans"/>
              </a:rPr>
              <a:t>9</a:t>
            </a:r>
            <a:r>
              <a:rPr b="1" lang="en-US" sz="2200" spc="-1" strike="noStrike">
                <a:solidFill>
                  <a:srgbClr val="ffffff"/>
                </a:solidFill>
                <a:latin typeface="Fira Sans Condensed Light"/>
                <a:ea typeface="DejaVu Sans"/>
              </a:rPr>
              <a:t>/5/2022</a:t>
            </a:r>
            <a:endParaRPr b="0" lang="en-US" sz="2200" spc="-1" strike="noStrike">
              <a:latin typeface="Arial"/>
            </a:endParaRPr>
          </a:p>
          <a:p>
            <a:pPr>
              <a:lnSpc>
                <a:spcPct val="90000"/>
              </a:lnSpc>
            </a:pPr>
            <a:br/>
            <a:endParaRPr b="0" lang="en-US" sz="2200" spc="-1" strike="noStrike">
              <a:latin typeface="Arial"/>
            </a:endParaRPr>
          </a:p>
        </p:txBody>
      </p:sp>
      <p:sp>
        <p:nvSpPr>
          <p:cNvPr id="324" name="CustomShape 2"/>
          <p:cNvSpPr/>
          <p:nvPr/>
        </p:nvSpPr>
        <p:spPr>
          <a:xfrm>
            <a:off x="74520" y="4622760"/>
            <a:ext cx="712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11</a:t>
            </a:r>
            <a:endParaRPr b="0" lang="en-US" sz="1800" spc="-1" strike="noStrike">
              <a:latin typeface="Arial"/>
            </a:endParaRPr>
          </a:p>
        </p:txBody>
      </p:sp>
      <p:sp>
        <p:nvSpPr>
          <p:cNvPr id="325" name="CustomShape 3"/>
          <p:cNvSpPr/>
          <p:nvPr/>
        </p:nvSpPr>
        <p:spPr>
          <a:xfrm>
            <a:off x="457200" y="1188720"/>
            <a:ext cx="7701480" cy="320040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296280">
              <a:lnSpc>
                <a:spcPct val="100000"/>
              </a:lnSpc>
              <a:buClr>
                <a:srgbClr val="f3f3f3"/>
              </a:buClr>
              <a:buFont typeface="Arial"/>
              <a:buChar char="•"/>
            </a:pPr>
            <a:endParaRPr b="0" lang="en-US" sz="18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Graduation project Website</a:t>
            </a:r>
            <a:endParaRPr b="0" lang="en-US" sz="20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Add images and SRS, SDD documents and linked pages in the Website </a:t>
            </a:r>
            <a:endParaRPr b="0" lang="en-US" sz="20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Link → </a:t>
            </a:r>
            <a:r>
              <a:rPr b="1" lang="en-US" sz="1300" spc="-1" strike="noStrike" u="sng">
                <a:solidFill>
                  <a:srgbClr val="ffffff"/>
                </a:solidFill>
                <a:uFillTx/>
                <a:latin typeface="Fira Sans Condensed Light"/>
                <a:ea typeface="Fira Sans Condensed Light"/>
                <a:hlinkClick r:id="rId1"/>
              </a:rPr>
              <a:t>http://cscgp.miuegypt.edu.eg/graduation-projects-2021-2022/genetics/</a:t>
            </a:r>
            <a:endParaRPr b="0" lang="en-US" sz="1300" spc="-1" strike="noStrike">
              <a:latin typeface="Arial"/>
            </a:endParaRPr>
          </a:p>
          <a:p>
            <a:pPr marL="457200" indent="-296280">
              <a:lnSpc>
                <a:spcPct val="100000"/>
              </a:lnSpc>
              <a:buClr>
                <a:srgbClr val="f3f3f3"/>
              </a:buClr>
              <a:buFont typeface="Arial"/>
              <a:buChar char="•"/>
            </a:pPr>
            <a:r>
              <a:rPr b="0" lang="en-US" sz="2000" spc="-1" strike="noStrike">
                <a:solidFill>
                  <a:srgbClr val="ffffff"/>
                </a:solidFill>
                <a:latin typeface="Fira Sans Condensed Light"/>
                <a:ea typeface="Fira Sans Condensed Light"/>
              </a:rPr>
              <a:t>Documents</a:t>
            </a:r>
            <a:endParaRPr b="0" lang="en-US" sz="2000" spc="-1" strike="noStrike">
              <a:latin typeface="Arial"/>
            </a:endParaRPr>
          </a:p>
          <a:p>
            <a:pPr>
              <a:lnSpc>
                <a:spcPct val="100000"/>
              </a:lnSpc>
            </a:pPr>
            <a:r>
              <a:rPr b="0" lang="en-US" sz="2000" spc="-1" strike="noStrike">
                <a:solidFill>
                  <a:srgbClr val="ffffff"/>
                </a:solidFill>
                <a:latin typeface="Fira Sans Condensed Light"/>
                <a:ea typeface="Fira Sans Condensed Light"/>
              </a:rPr>
              <a:t>Update all documents with last update and re creating diagrams.  </a:t>
            </a: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p:txBody>
      </p:sp>
    </p:spTree>
  </p:cSld>
  <p:transition spd="slow">
    <p:push dir="u"/>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283680" y="168120"/>
            <a:ext cx="1910880" cy="13834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Tasks </a:t>
            </a:r>
            <a:br/>
            <a:r>
              <a:rPr b="1" lang="en-US" sz="2200" spc="-1" strike="noStrike">
                <a:solidFill>
                  <a:srgbClr val="ffffff"/>
                </a:solidFill>
                <a:latin typeface="Rajdhani"/>
                <a:ea typeface="DejaVu Sans"/>
              </a:rPr>
              <a:t>10</a:t>
            </a:r>
            <a:r>
              <a:rPr b="1" lang="en-US" sz="2200" spc="-1" strike="noStrike">
                <a:solidFill>
                  <a:srgbClr val="ffffff"/>
                </a:solidFill>
                <a:latin typeface="Fira Sans Condensed Light"/>
                <a:ea typeface="DejaVu Sans"/>
              </a:rPr>
              <a:t>/5/2022</a:t>
            </a:r>
            <a:endParaRPr b="0" lang="en-US" sz="2200" spc="-1" strike="noStrike">
              <a:latin typeface="Arial"/>
            </a:endParaRPr>
          </a:p>
          <a:p>
            <a:pPr>
              <a:lnSpc>
                <a:spcPct val="90000"/>
              </a:lnSpc>
            </a:pPr>
            <a:br/>
            <a:endParaRPr b="0" lang="en-US" sz="2200" spc="-1" strike="noStrike">
              <a:latin typeface="Arial"/>
            </a:endParaRPr>
          </a:p>
        </p:txBody>
      </p:sp>
      <p:sp>
        <p:nvSpPr>
          <p:cNvPr id="327" name="CustomShape 2"/>
          <p:cNvSpPr/>
          <p:nvPr/>
        </p:nvSpPr>
        <p:spPr>
          <a:xfrm>
            <a:off x="74520" y="4622760"/>
            <a:ext cx="712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11</a:t>
            </a:r>
            <a:endParaRPr b="0" lang="en-US" sz="1800" spc="-1" strike="noStrike">
              <a:latin typeface="Arial"/>
            </a:endParaRPr>
          </a:p>
        </p:txBody>
      </p:sp>
      <p:sp>
        <p:nvSpPr>
          <p:cNvPr id="328" name="CustomShape 3"/>
          <p:cNvSpPr/>
          <p:nvPr/>
        </p:nvSpPr>
        <p:spPr>
          <a:xfrm>
            <a:off x="457200" y="1188720"/>
            <a:ext cx="7701480" cy="320040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296280">
              <a:lnSpc>
                <a:spcPct val="100000"/>
              </a:lnSpc>
              <a:buClr>
                <a:srgbClr val="f3f3f3"/>
              </a:buClr>
              <a:buFont typeface="Arial"/>
              <a:buChar char="•"/>
            </a:pPr>
            <a:endParaRPr b="0" lang="en-US" sz="18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Research paper </a:t>
            </a:r>
            <a:endParaRPr b="0" lang="en-US" sz="20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Writing the sudo code of STR algorithm.</a:t>
            </a:r>
            <a:endParaRPr b="0" lang="en-US" sz="2000" spc="-1" strike="noStrike">
              <a:latin typeface="Arial"/>
            </a:endParaRPr>
          </a:p>
          <a:p>
            <a:pPr marL="457200" indent="-296280">
              <a:lnSpc>
                <a:spcPct val="100000"/>
              </a:lnSpc>
              <a:buClr>
                <a:srgbClr val="f3f3f3"/>
              </a:buClr>
              <a:buFont typeface="Arial"/>
              <a:buChar char="•"/>
            </a:pPr>
            <a:r>
              <a:rPr b="0" lang="en-US" sz="2000" spc="-1" strike="noStrike">
                <a:solidFill>
                  <a:srgbClr val="ffffff"/>
                </a:solidFill>
                <a:latin typeface="Fira Sans Condensed Light"/>
                <a:ea typeface="Fira Sans Condensed Light"/>
              </a:rPr>
              <a:t>Proposal document</a:t>
            </a:r>
            <a:endParaRPr b="0" lang="en-US" sz="2000" spc="-1" strike="noStrike">
              <a:latin typeface="Arial"/>
            </a:endParaRPr>
          </a:p>
          <a:p>
            <a:pPr>
              <a:lnSpc>
                <a:spcPct val="100000"/>
              </a:lnSpc>
            </a:pPr>
            <a:r>
              <a:rPr b="0" lang="en-US" sz="2000" spc="-1" strike="noStrike">
                <a:solidFill>
                  <a:srgbClr val="ffffff"/>
                </a:solidFill>
                <a:latin typeface="Fira Sans Condensed Light"/>
                <a:ea typeface="Fira Sans Condensed Light"/>
              </a:rPr>
              <a:t>rewriting proposal document (Abstract , system Overview , similar system ,  sportive documents, background ,Objectives , scope , problem statement , stockholders </a:t>
            </a: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p:txBody>
      </p:sp>
    </p:spTree>
  </p:cSld>
  <p:transition spd="slow">
    <p:push dir="u"/>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329" name="CustomShape 1"/>
          <p:cNvSpPr/>
          <p:nvPr/>
        </p:nvSpPr>
        <p:spPr>
          <a:xfrm>
            <a:off x="91440" y="72000"/>
            <a:ext cx="3108600" cy="47628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1" lang="en-GB" sz="2200" spc="-1" strike="noStrike">
                <a:solidFill>
                  <a:srgbClr val="f3f3f3"/>
                </a:solidFill>
                <a:latin typeface="Rajdhani"/>
                <a:ea typeface="Rajdhani"/>
              </a:rPr>
              <a:t>TIME PLAN</a:t>
            </a:r>
            <a:endParaRPr b="0" lang="en-US" sz="2200" spc="-1" strike="noStrike">
              <a:latin typeface="Arial"/>
            </a:endParaRPr>
          </a:p>
        </p:txBody>
      </p:sp>
      <p:sp>
        <p:nvSpPr>
          <p:cNvPr id="330" name="CustomShape 2"/>
          <p:cNvSpPr/>
          <p:nvPr/>
        </p:nvSpPr>
        <p:spPr>
          <a:xfrm>
            <a:off x="2647440" y="274320"/>
            <a:ext cx="2880" cy="4804920"/>
          </a:xfrm>
          <a:custGeom>
            <a:avLst/>
            <a:gdLst/>
            <a:ahLst/>
            <a:rect l="l" t="t" r="r" b="b"/>
            <a:pathLst>
              <a:path w="21600" h="21600">
                <a:moveTo>
                  <a:pt x="0" y="0"/>
                </a:moveTo>
                <a:lnTo>
                  <a:pt x="21600" y="21600"/>
                </a:lnTo>
              </a:path>
            </a:pathLst>
          </a:custGeom>
          <a:noFill/>
          <a:ln w="19080">
            <a:solidFill>
              <a:schemeClr val="lt2"/>
            </a:solidFill>
            <a:round/>
            <a:headEnd len="med" type="oval" w="med"/>
            <a:tailEnd len="med" type="oval" w="med"/>
          </a:ln>
        </p:spPr>
        <p:style>
          <a:lnRef idx="0"/>
          <a:fillRef idx="0"/>
          <a:effectRef idx="0"/>
          <a:fontRef idx="minor"/>
        </p:style>
      </p:sp>
      <p:sp>
        <p:nvSpPr>
          <p:cNvPr id="331" name="CustomShape 3"/>
          <p:cNvSpPr/>
          <p:nvPr/>
        </p:nvSpPr>
        <p:spPr>
          <a:xfrm>
            <a:off x="405360" y="1361160"/>
            <a:ext cx="2061360" cy="62388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pPr>
            <a:r>
              <a:rPr b="0" lang="en-US" sz="1400" spc="-1" strike="noStrike">
                <a:solidFill>
                  <a:srgbClr val="00a933"/>
                </a:solidFill>
                <a:latin typeface="Fira Sans Condensed Light"/>
                <a:ea typeface="Fira Sans Condensed Light"/>
              </a:rPr>
              <a:t>Whole genome processing from the sources we gathered</a:t>
            </a:r>
            <a:endParaRPr b="0" lang="en-US" sz="1400" spc="-1" strike="noStrike">
              <a:latin typeface="Arial"/>
            </a:endParaRPr>
          </a:p>
        </p:txBody>
      </p:sp>
      <p:sp>
        <p:nvSpPr>
          <p:cNvPr id="332" name="CustomShape 4"/>
          <p:cNvSpPr/>
          <p:nvPr/>
        </p:nvSpPr>
        <p:spPr>
          <a:xfrm>
            <a:off x="2889720" y="1361160"/>
            <a:ext cx="2061360" cy="62388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US" sz="1800" spc="-1" strike="noStrike">
                <a:solidFill>
                  <a:srgbClr val="00a933"/>
                </a:solidFill>
                <a:latin typeface="Rajdhani"/>
                <a:ea typeface="Rajdhani"/>
              </a:rPr>
              <a:t>B</a:t>
            </a:r>
            <a:r>
              <a:rPr b="1" lang="en-GB" sz="1800" spc="-1" strike="noStrike">
                <a:solidFill>
                  <a:srgbClr val="00a933"/>
                </a:solidFill>
                <a:latin typeface="Rajdhani"/>
                <a:ea typeface="Rajdhani"/>
              </a:rPr>
              <a:t>y the end of </a:t>
            </a:r>
            <a:r>
              <a:rPr b="1" lang="en-US" sz="1800" spc="-1" strike="noStrike">
                <a:solidFill>
                  <a:srgbClr val="00a933"/>
                </a:solidFill>
                <a:latin typeface="Rajdhani"/>
                <a:ea typeface="Rajdhani"/>
              </a:rPr>
              <a:t>January</a:t>
            </a:r>
            <a:endParaRPr b="0" lang="en-US" sz="1800" spc="-1" strike="noStrike">
              <a:latin typeface="Arial"/>
            </a:endParaRPr>
          </a:p>
        </p:txBody>
      </p:sp>
      <p:sp>
        <p:nvSpPr>
          <p:cNvPr id="333" name="CustomShape 5"/>
          <p:cNvSpPr/>
          <p:nvPr/>
        </p:nvSpPr>
        <p:spPr>
          <a:xfrm>
            <a:off x="2981520" y="2066400"/>
            <a:ext cx="2061360" cy="6238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a933"/>
                </a:solidFill>
                <a:latin typeface="Fira Sans Condensed Light"/>
                <a:ea typeface="Fira Sans Condensed Light"/>
              </a:rPr>
              <a:t>Potentially add Whole genome in our system based on the information we gathered</a:t>
            </a:r>
            <a:endParaRPr b="0" lang="en-US" sz="1400" spc="-1" strike="noStrike">
              <a:latin typeface="Arial"/>
            </a:endParaRPr>
          </a:p>
        </p:txBody>
      </p:sp>
      <p:sp>
        <p:nvSpPr>
          <p:cNvPr id="334" name="CustomShape 6"/>
          <p:cNvSpPr/>
          <p:nvPr/>
        </p:nvSpPr>
        <p:spPr>
          <a:xfrm>
            <a:off x="426240" y="3349800"/>
            <a:ext cx="2061360" cy="62388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a933"/>
                </a:solidFill>
                <a:latin typeface="Fira Sans Condensed Light"/>
                <a:ea typeface="Fira Sans Condensed Light"/>
              </a:rPr>
              <a:t>Implement at least 60 % of the GUI application and mobile application</a:t>
            </a:r>
            <a:endParaRPr b="0" lang="en-US" sz="1400" spc="-1" strike="noStrike">
              <a:latin typeface="Arial"/>
            </a:endParaRPr>
          </a:p>
        </p:txBody>
      </p:sp>
      <p:sp>
        <p:nvSpPr>
          <p:cNvPr id="335" name="CustomShape 7"/>
          <p:cNvSpPr/>
          <p:nvPr/>
        </p:nvSpPr>
        <p:spPr>
          <a:xfrm>
            <a:off x="2961720" y="4290120"/>
            <a:ext cx="2061360" cy="62388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400" spc="-1" strike="noStrike">
                <a:solidFill>
                  <a:srgbClr val="00a933"/>
                </a:solidFill>
                <a:latin typeface="Fira Sans Condensed Light"/>
                <a:ea typeface="Fira Sans Condensed Light"/>
              </a:rPr>
              <a:t>Prove that if is at least a relevance or kinship degree </a:t>
            </a:r>
            <a:endParaRPr b="0" lang="en-US" sz="1400" spc="-1" strike="noStrike">
              <a:latin typeface="Arial"/>
            </a:endParaRPr>
          </a:p>
        </p:txBody>
      </p:sp>
      <p:sp>
        <p:nvSpPr>
          <p:cNvPr id="336" name="CustomShape 8"/>
          <p:cNvSpPr/>
          <p:nvPr/>
        </p:nvSpPr>
        <p:spPr>
          <a:xfrm>
            <a:off x="405360" y="2386080"/>
            <a:ext cx="2061360" cy="62388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GB" sz="1800" spc="-1" strike="noStrike">
                <a:solidFill>
                  <a:srgbClr val="00a933"/>
                </a:solidFill>
                <a:latin typeface="Rajdhani"/>
                <a:ea typeface="Rajdhani"/>
              </a:rPr>
              <a:t>By the end of </a:t>
            </a:r>
            <a:r>
              <a:rPr b="1" lang="en-US" sz="1800" spc="-1" strike="noStrike">
                <a:solidFill>
                  <a:srgbClr val="00a933"/>
                </a:solidFill>
                <a:latin typeface="Rajdhani"/>
                <a:ea typeface="Rajdhani"/>
              </a:rPr>
              <a:t>February</a:t>
            </a:r>
            <a:endParaRPr b="0" lang="en-US" sz="1800" spc="-1" strike="noStrike">
              <a:latin typeface="Arial"/>
            </a:endParaRPr>
          </a:p>
        </p:txBody>
      </p:sp>
      <p:sp>
        <p:nvSpPr>
          <p:cNvPr id="337" name="CustomShape 9"/>
          <p:cNvSpPr/>
          <p:nvPr/>
        </p:nvSpPr>
        <p:spPr>
          <a:xfrm>
            <a:off x="2946240" y="3385800"/>
            <a:ext cx="2061360" cy="62388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US" sz="1800" spc="-1" strike="noStrike">
                <a:solidFill>
                  <a:srgbClr val="00a933"/>
                </a:solidFill>
                <a:latin typeface="Rajdhani"/>
                <a:ea typeface="Rajdhani"/>
              </a:rPr>
              <a:t>B</a:t>
            </a:r>
            <a:r>
              <a:rPr b="1" lang="en-GB" sz="1800" spc="-1" strike="noStrike">
                <a:solidFill>
                  <a:srgbClr val="00a933"/>
                </a:solidFill>
                <a:latin typeface="Rajdhani"/>
                <a:ea typeface="Rajdhani"/>
              </a:rPr>
              <a:t>efore the end of Februrary </a:t>
            </a:r>
            <a:endParaRPr b="0" lang="en-US" sz="1800" spc="-1" strike="noStrike">
              <a:latin typeface="Arial"/>
            </a:endParaRPr>
          </a:p>
        </p:txBody>
      </p:sp>
      <p:sp>
        <p:nvSpPr>
          <p:cNvPr id="338" name="CustomShape 10"/>
          <p:cNvSpPr/>
          <p:nvPr/>
        </p:nvSpPr>
        <p:spPr>
          <a:xfrm>
            <a:off x="333360" y="4254120"/>
            <a:ext cx="2061360" cy="62388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US" sz="1800" spc="-1" strike="noStrike">
                <a:solidFill>
                  <a:srgbClr val="00a933"/>
                </a:solidFill>
                <a:latin typeface="Rajdhani"/>
                <a:ea typeface="Rajdhani"/>
              </a:rPr>
              <a:t>Start by the end of February</a:t>
            </a:r>
            <a:endParaRPr b="0" lang="en-US" sz="1800" spc="-1" strike="noStrike">
              <a:latin typeface="Arial"/>
            </a:endParaRPr>
          </a:p>
        </p:txBody>
      </p:sp>
      <p:sp>
        <p:nvSpPr>
          <p:cNvPr id="339" name="CustomShape 11"/>
          <p:cNvSpPr/>
          <p:nvPr/>
        </p:nvSpPr>
        <p:spPr>
          <a:xfrm>
            <a:off x="2478960" y="1725480"/>
            <a:ext cx="30996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40" name="CustomShape 12"/>
          <p:cNvSpPr/>
          <p:nvPr/>
        </p:nvSpPr>
        <p:spPr>
          <a:xfrm>
            <a:off x="2541600" y="2805120"/>
            <a:ext cx="20592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41" name="CustomShape 13"/>
          <p:cNvSpPr/>
          <p:nvPr/>
        </p:nvSpPr>
        <p:spPr>
          <a:xfrm>
            <a:off x="2489760" y="3663000"/>
            <a:ext cx="30996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42" name="CustomShape 14"/>
          <p:cNvSpPr/>
          <p:nvPr/>
        </p:nvSpPr>
        <p:spPr>
          <a:xfrm>
            <a:off x="2462040" y="4530240"/>
            <a:ext cx="30996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43" name="CustomShape 15"/>
          <p:cNvSpPr/>
          <p:nvPr/>
        </p:nvSpPr>
        <p:spPr>
          <a:xfrm>
            <a:off x="1046160" y="590760"/>
            <a:ext cx="1589400" cy="62388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US" sz="1600" spc="-1" strike="noStrike">
                <a:solidFill>
                  <a:srgbClr val="00a933"/>
                </a:solidFill>
                <a:latin typeface="Rajdhani"/>
                <a:ea typeface="Rajdhani"/>
              </a:rPr>
              <a:t>13/1/2022</a:t>
            </a:r>
            <a:endParaRPr b="0" lang="en-US" sz="1600" spc="-1" strike="noStrike">
              <a:latin typeface="Arial"/>
            </a:endParaRPr>
          </a:p>
        </p:txBody>
      </p:sp>
      <p:sp>
        <p:nvSpPr>
          <p:cNvPr id="344" name="CustomShape 16"/>
          <p:cNvSpPr/>
          <p:nvPr/>
        </p:nvSpPr>
        <p:spPr>
          <a:xfrm>
            <a:off x="2871360" y="567360"/>
            <a:ext cx="1775520" cy="61704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400" spc="-1" strike="noStrike">
                <a:solidFill>
                  <a:srgbClr val="00a933"/>
                </a:solidFill>
                <a:latin typeface="Fira Sans Condensed Light"/>
                <a:ea typeface="Fira Sans Condensed Light"/>
              </a:rPr>
              <a:t>Enhance everything we implemented so far</a:t>
            </a:r>
            <a:endParaRPr b="0" lang="en-US" sz="1400" spc="-1" strike="noStrike">
              <a:latin typeface="Arial"/>
            </a:endParaRPr>
          </a:p>
        </p:txBody>
      </p:sp>
      <p:sp>
        <p:nvSpPr>
          <p:cNvPr id="345" name="CustomShape 17"/>
          <p:cNvSpPr/>
          <p:nvPr/>
        </p:nvSpPr>
        <p:spPr>
          <a:xfrm>
            <a:off x="2479680" y="867960"/>
            <a:ext cx="33084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46" name="CustomShape 18"/>
          <p:cNvSpPr/>
          <p:nvPr/>
        </p:nvSpPr>
        <p:spPr>
          <a:xfrm>
            <a:off x="7036560" y="182880"/>
            <a:ext cx="2880" cy="4804920"/>
          </a:xfrm>
          <a:custGeom>
            <a:avLst/>
            <a:gdLst/>
            <a:ahLst/>
            <a:rect l="l" t="t" r="r" b="b"/>
            <a:pathLst>
              <a:path w="21600" h="21600">
                <a:moveTo>
                  <a:pt x="0" y="0"/>
                </a:moveTo>
                <a:lnTo>
                  <a:pt x="21600" y="21600"/>
                </a:lnTo>
              </a:path>
            </a:pathLst>
          </a:custGeom>
          <a:noFill/>
          <a:ln w="19080">
            <a:solidFill>
              <a:schemeClr val="lt2"/>
            </a:solidFill>
            <a:round/>
            <a:headEnd len="med" type="oval" w="med"/>
            <a:tailEnd len="med" type="oval" w="med"/>
          </a:ln>
        </p:spPr>
        <p:style>
          <a:lnRef idx="0"/>
          <a:fillRef idx="0"/>
          <a:effectRef idx="0"/>
          <a:fontRef idx="minor"/>
        </p:style>
      </p:sp>
      <p:sp>
        <p:nvSpPr>
          <p:cNvPr id="347" name="CustomShape 19"/>
          <p:cNvSpPr/>
          <p:nvPr/>
        </p:nvSpPr>
        <p:spPr>
          <a:xfrm>
            <a:off x="6858000" y="822960"/>
            <a:ext cx="33084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48" name="CustomShape 20"/>
          <p:cNvSpPr/>
          <p:nvPr/>
        </p:nvSpPr>
        <p:spPr>
          <a:xfrm>
            <a:off x="5486400" y="680400"/>
            <a:ext cx="1320840" cy="324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eeeeee"/>
                </a:solidFill>
                <a:latin typeface="Rajdhani"/>
                <a:ea typeface="Rajdhani"/>
              </a:rPr>
              <a:t>12/3/2022</a:t>
            </a:r>
            <a:endParaRPr b="0" lang="en-US" sz="1600" spc="-1" strike="noStrike">
              <a:latin typeface="Arial"/>
            </a:endParaRPr>
          </a:p>
        </p:txBody>
      </p:sp>
      <p:sp>
        <p:nvSpPr>
          <p:cNvPr id="349" name="CustomShape 21"/>
          <p:cNvSpPr/>
          <p:nvPr/>
        </p:nvSpPr>
        <p:spPr>
          <a:xfrm>
            <a:off x="7223760" y="365760"/>
            <a:ext cx="1823040" cy="1341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eeeeee"/>
                </a:solidFill>
                <a:latin typeface="Fira Sans Condensed Light"/>
                <a:ea typeface="Fira Sans Condensed Light"/>
              </a:rPr>
              <a:t>Try to collect whole genome family and apply the paternity test on, and collect rs numbers for relevance analysis</a:t>
            </a:r>
            <a:endParaRPr b="0" lang="en-US" sz="1400" spc="-1" strike="noStrike">
              <a:latin typeface="Arial"/>
            </a:endParaRPr>
          </a:p>
        </p:txBody>
      </p:sp>
      <p:sp>
        <p:nvSpPr>
          <p:cNvPr id="350" name="CustomShape 22"/>
          <p:cNvSpPr/>
          <p:nvPr/>
        </p:nvSpPr>
        <p:spPr>
          <a:xfrm>
            <a:off x="6894000" y="2190960"/>
            <a:ext cx="33084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51" name="CustomShape 23"/>
          <p:cNvSpPr/>
          <p:nvPr/>
        </p:nvSpPr>
        <p:spPr>
          <a:xfrm>
            <a:off x="7364520" y="1920240"/>
            <a:ext cx="1320840" cy="55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eeeeee"/>
                </a:solidFill>
                <a:latin typeface="Rajdhani"/>
                <a:ea typeface="Rajdhani"/>
              </a:rPr>
              <a:t>Start of April</a:t>
            </a:r>
            <a:endParaRPr b="0" lang="en-US" sz="1600" spc="-1" strike="noStrike">
              <a:latin typeface="Arial"/>
            </a:endParaRPr>
          </a:p>
        </p:txBody>
      </p:sp>
      <p:sp>
        <p:nvSpPr>
          <p:cNvPr id="352" name="CustomShape 24"/>
          <p:cNvSpPr/>
          <p:nvPr/>
        </p:nvSpPr>
        <p:spPr>
          <a:xfrm>
            <a:off x="7315200" y="2546280"/>
            <a:ext cx="1644480" cy="1550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eeeeee"/>
                </a:solidFill>
                <a:latin typeface="Fira Sans Condensed Light"/>
                <a:ea typeface="Fira Sans Condensed Light"/>
              </a:rPr>
              <a:t>Get relevance between new child and all fathers we have using rs numbers and whole genome</a:t>
            </a:r>
            <a:endParaRPr b="0" lang="en-US" sz="1400" spc="-1" strike="noStrike">
              <a:latin typeface="Arial"/>
            </a:endParaRPr>
          </a:p>
        </p:txBody>
      </p:sp>
      <p:sp>
        <p:nvSpPr>
          <p:cNvPr id="353" name="CustomShape 25"/>
          <p:cNvSpPr/>
          <p:nvPr/>
        </p:nvSpPr>
        <p:spPr>
          <a:xfrm>
            <a:off x="6894000" y="3306960"/>
            <a:ext cx="33084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54" name="CustomShape 26"/>
          <p:cNvSpPr/>
          <p:nvPr/>
        </p:nvSpPr>
        <p:spPr>
          <a:xfrm>
            <a:off x="5444280" y="3003480"/>
            <a:ext cx="1320840" cy="55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eeeeee"/>
                </a:solidFill>
                <a:latin typeface="Rajdhani"/>
                <a:ea typeface="Rajdhani"/>
              </a:rPr>
              <a:t>Middle of April</a:t>
            </a:r>
            <a:endParaRPr b="0" lang="en-US" sz="1600" spc="-1" strike="noStrike">
              <a:latin typeface="Arial"/>
            </a:endParaRPr>
          </a:p>
        </p:txBody>
      </p:sp>
      <p:sp>
        <p:nvSpPr>
          <p:cNvPr id="355" name="CustomShape 27"/>
          <p:cNvSpPr/>
          <p:nvPr/>
        </p:nvSpPr>
        <p:spPr>
          <a:xfrm>
            <a:off x="5212080" y="1371600"/>
            <a:ext cx="1644480" cy="1341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eeeeee"/>
                </a:solidFill>
                <a:latin typeface="Fira Sans Condensed Light"/>
                <a:ea typeface="Fira Sans Condensed Light"/>
              </a:rPr>
              <a:t>Get the STR for each chromosome and compare between father and child</a:t>
            </a:r>
            <a:endParaRPr b="0" lang="en-US" sz="1400" spc="-1" strike="noStrike">
              <a:latin typeface="Arial"/>
            </a:endParaRPr>
          </a:p>
        </p:txBody>
      </p:sp>
      <p:sp>
        <p:nvSpPr>
          <p:cNvPr id="356" name="CustomShape 28"/>
          <p:cNvSpPr/>
          <p:nvPr/>
        </p:nvSpPr>
        <p:spPr>
          <a:xfrm>
            <a:off x="6894000" y="4530960"/>
            <a:ext cx="33084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357" name="CustomShape 29"/>
          <p:cNvSpPr/>
          <p:nvPr/>
        </p:nvSpPr>
        <p:spPr>
          <a:xfrm>
            <a:off x="5480280" y="4214520"/>
            <a:ext cx="1320840" cy="55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eeeeee"/>
                </a:solidFill>
                <a:latin typeface="Rajdhani"/>
                <a:ea typeface="Rajdhani"/>
              </a:rPr>
              <a:t>End of April</a:t>
            </a:r>
            <a:endParaRPr b="0" lang="en-US" sz="1600" spc="-1" strike="noStrike">
              <a:latin typeface="Arial"/>
            </a:endParaRPr>
          </a:p>
        </p:txBody>
      </p:sp>
      <p:sp>
        <p:nvSpPr>
          <p:cNvPr id="358" name="CustomShape 30"/>
          <p:cNvSpPr/>
          <p:nvPr/>
        </p:nvSpPr>
        <p:spPr>
          <a:xfrm>
            <a:off x="7315200" y="4189680"/>
            <a:ext cx="1644480" cy="730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eeeeee"/>
                </a:solidFill>
                <a:latin typeface="Fira Sans Condensed Light"/>
                <a:ea typeface="Fira Sans Condensed Light"/>
              </a:rPr>
              <a:t>Finish the prototype of our system</a:t>
            </a:r>
            <a:endParaRPr b="0" lang="en-US" sz="1400" spc="-1" strike="noStrike">
              <a:latin typeface="Arial"/>
            </a:endParaRPr>
          </a:p>
        </p:txBody>
      </p:sp>
      <p:sp>
        <p:nvSpPr>
          <p:cNvPr id="359" name="Line 31"/>
          <p:cNvSpPr/>
          <p:nvPr/>
        </p:nvSpPr>
        <p:spPr>
          <a:xfrm>
            <a:off x="5033160" y="5040"/>
            <a:ext cx="0" cy="5138280"/>
          </a:xfrm>
          <a:prstGeom prst="line">
            <a:avLst/>
          </a:prstGeom>
          <a:ln/>
        </p:spPr>
        <p:style>
          <a:lnRef idx="0"/>
          <a:fillRef idx="0"/>
          <a:effectRef idx="0"/>
          <a:fontRef idx="minor"/>
        </p:style>
      </p:sp>
      <p:sp>
        <p:nvSpPr>
          <p:cNvPr id="360" name="CustomShape 32"/>
          <p:cNvSpPr/>
          <p:nvPr/>
        </p:nvSpPr>
        <p:spPr>
          <a:xfrm>
            <a:off x="74520" y="4622760"/>
            <a:ext cx="712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18</a:t>
            </a:r>
            <a:endParaRPr b="0" lang="en-US" sz="1800" spc="-1" strike="noStrike">
              <a:latin typeface="Arial"/>
            </a:endParaRPr>
          </a:p>
        </p:txBody>
      </p:sp>
    </p:spTree>
  </p:cSld>
  <p:transition spd="slow">
    <p:push dir="u"/>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2502720" y="1108800"/>
            <a:ext cx="4017600" cy="146016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4800" spc="-1" strike="noStrike">
                <a:solidFill>
                  <a:srgbClr val="f3f3f3"/>
                </a:solidFill>
                <a:latin typeface="Rajdhani"/>
                <a:ea typeface="Rajdhani"/>
              </a:rPr>
              <a:t>THANK You!</a:t>
            </a:r>
            <a:endParaRPr b="0" lang="en-US" sz="4800" spc="-1" strike="noStrike">
              <a:latin typeface="Arial"/>
            </a:endParaRPr>
          </a:p>
        </p:txBody>
      </p:sp>
      <p:sp>
        <p:nvSpPr>
          <p:cNvPr id="362" name="CustomShape 2"/>
          <p:cNvSpPr/>
          <p:nvPr/>
        </p:nvSpPr>
        <p:spPr>
          <a:xfrm>
            <a:off x="2562120" y="2571840"/>
            <a:ext cx="4017600" cy="120132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GB" sz="1400" spc="-1" strike="noStrike">
                <a:solidFill>
                  <a:srgbClr val="f3f3f3"/>
                </a:solidFill>
                <a:latin typeface="Fira Sans Condensed Light"/>
                <a:ea typeface="Fira Sans Condensed Light"/>
              </a:rPr>
              <a:t>Do you have any questions? </a:t>
            </a:r>
            <a:r>
              <a:rPr b="0" lang="en-GB" sz="1400" spc="-1" strike="noStrike">
                <a:solidFill>
                  <a:srgbClr val="f3f3f3"/>
                </a:solidFill>
                <a:latin typeface="Wingdings"/>
                <a:ea typeface="Fira Sans Condensed Light"/>
              </a:rPr>
              <a:t></a:t>
            </a:r>
            <a:endParaRPr b="0" lang="en-US" sz="1400" spc="-1" strike="noStrike">
              <a:latin typeface="Arial"/>
            </a:endParaRPr>
          </a:p>
          <a:p>
            <a:pPr algn="ctr">
              <a:lnSpc>
                <a:spcPct val="100000"/>
              </a:lnSpc>
              <a:tabLst>
                <a:tab algn="l" pos="0"/>
              </a:tabLst>
            </a:pPr>
            <a:endParaRPr b="0" lang="en-US" sz="1400" spc="-1" strike="noStrike">
              <a:latin typeface="Arial"/>
            </a:endParaRPr>
          </a:p>
        </p:txBody>
      </p:sp>
    </p:spTree>
  </p:cSld>
  <p:transition spd="slow">
    <p:push dir="u"/>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169560" y="-44640"/>
            <a:ext cx="4858200" cy="63396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System overview</a:t>
            </a:r>
            <a:endParaRPr b="0" lang="en-US" sz="3200" spc="-1" strike="noStrike">
              <a:latin typeface="Arial"/>
            </a:endParaRPr>
          </a:p>
        </p:txBody>
      </p:sp>
      <p:sp>
        <p:nvSpPr>
          <p:cNvPr id="273" name="CustomShape 2"/>
          <p:cNvSpPr/>
          <p:nvPr/>
        </p:nvSpPr>
        <p:spPr>
          <a:xfrm>
            <a:off x="74520" y="4622760"/>
            <a:ext cx="712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7</a:t>
            </a:r>
            <a:endParaRPr b="0" lang="en-US" sz="1800" spc="-1" strike="noStrike">
              <a:latin typeface="Arial"/>
            </a:endParaRPr>
          </a:p>
        </p:txBody>
      </p:sp>
      <p:pic>
        <p:nvPicPr>
          <p:cNvPr id="274" name="Picture 1" descr="System Overview - Page 2"/>
          <p:cNvPicPr/>
          <p:nvPr/>
        </p:nvPicPr>
        <p:blipFill>
          <a:blip r:embed="rId1"/>
          <a:stretch/>
        </p:blipFill>
        <p:spPr>
          <a:xfrm>
            <a:off x="610920" y="555840"/>
            <a:ext cx="7840440" cy="4381920"/>
          </a:xfrm>
          <a:prstGeom prst="rect">
            <a:avLst/>
          </a:prstGeom>
          <a:ln>
            <a:noFill/>
          </a:ln>
        </p:spPr>
      </p:pic>
    </p:spTree>
  </p:cSld>
  <p:transition spd="slow">
    <p:push dir="u"/>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283680" y="96120"/>
            <a:ext cx="8227440" cy="15526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Tasks </a:t>
            </a:r>
            <a:br/>
            <a:r>
              <a:rPr b="1" lang="en-US" sz="2200" spc="-1" strike="noStrike">
                <a:solidFill>
                  <a:srgbClr val="ffffff"/>
                </a:solidFill>
                <a:latin typeface="Fira Sans Condensed Light"/>
                <a:ea typeface="DejaVu Sans"/>
              </a:rPr>
              <a:t>12/3/2022</a:t>
            </a:r>
            <a:br/>
            <a:endParaRPr b="0" lang="en-US" sz="2200" spc="-1" strike="noStrike">
              <a:latin typeface="Arial"/>
            </a:endParaRPr>
          </a:p>
        </p:txBody>
      </p:sp>
      <p:sp>
        <p:nvSpPr>
          <p:cNvPr id="276" name="CustomShape 2"/>
          <p:cNvSpPr/>
          <p:nvPr/>
        </p:nvSpPr>
        <p:spPr>
          <a:xfrm>
            <a:off x="74520" y="4622760"/>
            <a:ext cx="712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11</a:t>
            </a:r>
            <a:endParaRPr b="0" lang="en-US" sz="1800" spc="-1" strike="noStrike">
              <a:latin typeface="Arial"/>
            </a:endParaRPr>
          </a:p>
        </p:txBody>
      </p:sp>
      <p:sp>
        <p:nvSpPr>
          <p:cNvPr id="277" name="CustomShape 3"/>
          <p:cNvSpPr/>
          <p:nvPr/>
        </p:nvSpPr>
        <p:spPr>
          <a:xfrm>
            <a:off x="457200" y="1242720"/>
            <a:ext cx="7701480" cy="360360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296280">
              <a:lnSpc>
                <a:spcPct val="100000"/>
              </a:lnSpc>
              <a:buClr>
                <a:srgbClr val="f3f3f3"/>
              </a:buClr>
              <a:buFont typeface="Arial"/>
              <a:buChar char="•"/>
            </a:pPr>
            <a:endParaRPr b="0" lang="en-US" sz="18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Collect </a:t>
            </a:r>
            <a:r>
              <a:rPr b="0" lang="en-US" sz="2000" spc="-1" strike="noStrike">
                <a:solidFill>
                  <a:srgbClr val="f3f3f3"/>
                </a:solidFill>
                <a:latin typeface="Fira Sans Condensed Light"/>
                <a:ea typeface="Fira Sans Condensed Light"/>
              </a:rPr>
              <a:t>40 Rs-</a:t>
            </a:r>
            <a:r>
              <a:rPr b="0" lang="en-US" sz="2000" spc="-1" strike="noStrike">
                <a:solidFill>
                  <a:srgbClr val="f3f3f3"/>
                </a:solidFill>
                <a:latin typeface="Fira Sans Condensed Light"/>
                <a:ea typeface="Fira Sans Condensed Light"/>
              </a:rPr>
              <a:t>number </a:t>
            </a:r>
            <a:r>
              <a:rPr b="0" lang="en-US" sz="2000" spc="-1" strike="noStrike">
                <a:solidFill>
                  <a:srgbClr val="f3f3f3"/>
                </a:solidFill>
                <a:latin typeface="Fira Sans Condensed Light"/>
                <a:ea typeface="Fira Sans Condensed Light"/>
              </a:rPr>
              <a:t>data </a:t>
            </a:r>
            <a:r>
              <a:rPr b="0" lang="en-US" sz="2000" spc="-1" strike="noStrike">
                <a:solidFill>
                  <a:srgbClr val="f3f3f3"/>
                </a:solidFill>
                <a:latin typeface="Fira Sans Condensed Light"/>
                <a:ea typeface="Fira Sans Condensed Light"/>
              </a:rPr>
              <a:t>from </a:t>
            </a:r>
            <a:r>
              <a:rPr b="0" lang="en-US" sz="2000" spc="-1" strike="noStrike">
                <a:solidFill>
                  <a:srgbClr val="f3f3f3"/>
                </a:solidFill>
                <a:latin typeface="Fira Sans Condensed Light"/>
                <a:ea typeface="Fira Sans Condensed Light"/>
              </a:rPr>
              <a:t>Ensem</a:t>
            </a:r>
            <a:r>
              <a:rPr b="0" lang="en-US" sz="2000" spc="-1" strike="noStrike">
                <a:solidFill>
                  <a:srgbClr val="f3f3f3"/>
                </a:solidFill>
                <a:latin typeface="Fira Sans Condensed Light"/>
                <a:ea typeface="Fira Sans Condensed Light"/>
              </a:rPr>
              <a:t>ble </a:t>
            </a:r>
            <a:r>
              <a:rPr b="0" lang="en-US" sz="2000" spc="-1" strike="noStrike">
                <a:solidFill>
                  <a:srgbClr val="f3f3f3"/>
                </a:solidFill>
                <a:latin typeface="Fira Sans Condensed Light"/>
                <a:ea typeface="Fira Sans Condensed Light"/>
              </a:rPr>
              <a:t>site.</a:t>
            </a: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To work </a:t>
            </a:r>
            <a:r>
              <a:rPr b="0" lang="en-US" sz="2000" spc="-1" strike="noStrike">
                <a:solidFill>
                  <a:srgbClr val="f3f3f3"/>
                </a:solidFill>
                <a:latin typeface="Fira Sans Condensed Light"/>
                <a:ea typeface="Fira Sans Condensed Light"/>
              </a:rPr>
              <a:t>on the </a:t>
            </a:r>
            <a:r>
              <a:rPr b="0" lang="en-US" sz="2000" spc="-1" strike="noStrike">
                <a:solidFill>
                  <a:srgbClr val="f3f3f3"/>
                </a:solidFill>
                <a:latin typeface="Fira Sans Condensed Light"/>
                <a:ea typeface="Fira Sans Condensed Light"/>
              </a:rPr>
              <a:t>relevan</a:t>
            </a:r>
            <a:r>
              <a:rPr b="0" lang="en-US" sz="2000" spc="-1" strike="noStrike">
                <a:solidFill>
                  <a:srgbClr val="f3f3f3"/>
                </a:solidFill>
                <a:latin typeface="Fira Sans Condensed Light"/>
                <a:ea typeface="Fira Sans Condensed Light"/>
              </a:rPr>
              <a:t>ce </a:t>
            </a:r>
            <a:r>
              <a:rPr b="0" lang="en-US" sz="2000" spc="-1" strike="noStrike">
                <a:solidFill>
                  <a:srgbClr val="f3f3f3"/>
                </a:solidFill>
                <a:latin typeface="Fira Sans Condensed Light"/>
                <a:ea typeface="Fira Sans Condensed Light"/>
              </a:rPr>
              <a:t>part. </a:t>
            </a:r>
            <a:r>
              <a:rPr b="0" lang="en-US" sz="2000" spc="-1" strike="noStrike">
                <a:solidFill>
                  <a:srgbClr val="f3f3f3"/>
                </a:solidFill>
                <a:latin typeface="Fira Sans Condensed Light"/>
                <a:ea typeface="Fira Sans Condensed Light"/>
              </a:rPr>
              <a:t>We </a:t>
            </a:r>
            <a:r>
              <a:rPr b="0" lang="en-US" sz="2000" spc="-1" strike="noStrike">
                <a:solidFill>
                  <a:srgbClr val="f3f3f3"/>
                </a:solidFill>
                <a:latin typeface="Fira Sans Condensed Light"/>
                <a:ea typeface="Fira Sans Condensed Light"/>
              </a:rPr>
              <a:t>collect</a:t>
            </a:r>
            <a:r>
              <a:rPr b="0" lang="en-US" sz="2000" spc="-1" strike="noStrike">
                <a:solidFill>
                  <a:srgbClr val="f3f3f3"/>
                </a:solidFill>
                <a:latin typeface="Fira Sans Condensed Light"/>
                <a:ea typeface="Fira Sans Condensed Light"/>
              </a:rPr>
              <a:t>ed this </a:t>
            </a:r>
            <a:r>
              <a:rPr b="0" lang="en-US" sz="2000" spc="-1" strike="noStrike">
                <a:solidFill>
                  <a:srgbClr val="f3f3f3"/>
                </a:solidFill>
                <a:latin typeface="Fira Sans Condensed Light"/>
                <a:ea typeface="Fira Sans Condensed Light"/>
              </a:rPr>
              <a:t>data to </a:t>
            </a:r>
            <a:r>
              <a:rPr b="0" lang="en-US" sz="2000" spc="-1" strike="noStrike">
                <a:solidFill>
                  <a:srgbClr val="f3f3f3"/>
                </a:solidFill>
                <a:latin typeface="Fira Sans Condensed Light"/>
                <a:ea typeface="Fira Sans Condensed Light"/>
              </a:rPr>
              <a:t>search </a:t>
            </a:r>
            <a:r>
              <a:rPr b="0" lang="en-US" sz="2000" spc="-1" strike="noStrike">
                <a:solidFill>
                  <a:srgbClr val="f3f3f3"/>
                </a:solidFill>
                <a:latin typeface="Fira Sans Condensed Light"/>
                <a:ea typeface="Fira Sans Condensed Light"/>
              </a:rPr>
              <a:t>about </a:t>
            </a:r>
            <a:r>
              <a:rPr b="0" lang="en-US" sz="2000" spc="-1" strike="noStrike">
                <a:solidFill>
                  <a:srgbClr val="f3f3f3"/>
                </a:solidFill>
                <a:latin typeface="Fira Sans Condensed Light"/>
                <a:ea typeface="Fira Sans Condensed Light"/>
              </a:rPr>
              <a:t>how </a:t>
            </a:r>
            <a:r>
              <a:rPr b="0" lang="en-US" sz="2000" spc="-1" strike="noStrike">
                <a:solidFill>
                  <a:srgbClr val="f3f3f3"/>
                </a:solidFill>
                <a:latin typeface="Fira Sans Condensed Light"/>
                <a:ea typeface="Fira Sans Condensed Light"/>
              </a:rPr>
              <a:t>many </a:t>
            </a:r>
            <a:r>
              <a:rPr b="0" lang="en-US" sz="2000" spc="-1" strike="noStrike">
                <a:solidFill>
                  <a:srgbClr val="f3f3f3"/>
                </a:solidFill>
                <a:latin typeface="Fira Sans Condensed Light"/>
                <a:ea typeface="Fira Sans Condensed Light"/>
              </a:rPr>
              <a:t>people </a:t>
            </a:r>
            <a:r>
              <a:rPr b="0" lang="en-US" sz="2000" spc="-1" strike="noStrike">
                <a:solidFill>
                  <a:srgbClr val="f3f3f3"/>
                </a:solidFill>
                <a:latin typeface="Fira Sans Condensed Light"/>
                <a:ea typeface="Fira Sans Condensed Light"/>
              </a:rPr>
              <a:t>from </a:t>
            </a:r>
            <a:r>
              <a:rPr b="0" lang="en-US" sz="2000" spc="-1" strike="noStrike">
                <a:solidFill>
                  <a:srgbClr val="f3f3f3"/>
                </a:solidFill>
                <a:latin typeface="Fira Sans Condensed Light"/>
                <a:ea typeface="Fira Sans Condensed Light"/>
              </a:rPr>
              <a:t>2045 </a:t>
            </a:r>
            <a:r>
              <a:rPr b="0" lang="en-US" sz="2000" spc="-1" strike="noStrike">
                <a:solidFill>
                  <a:srgbClr val="f3f3f3"/>
                </a:solidFill>
                <a:latin typeface="Fira Sans Condensed Light"/>
                <a:ea typeface="Fira Sans Condensed Light"/>
              </a:rPr>
              <a:t>person</a:t>
            </a:r>
            <a:r>
              <a:rPr b="0" lang="en-US" sz="2000" spc="-1" strike="noStrike">
                <a:solidFill>
                  <a:srgbClr val="f3f3f3"/>
                </a:solidFill>
                <a:latin typeface="Fira Sans Condensed Light"/>
                <a:ea typeface="Fira Sans Condensed Light"/>
              </a:rPr>
              <a:t>s will </a:t>
            </a:r>
            <a:r>
              <a:rPr b="0" lang="en-US" sz="2000" spc="-1" strike="noStrike">
                <a:solidFill>
                  <a:srgbClr val="f3f3f3"/>
                </a:solidFill>
                <a:latin typeface="Fira Sans Condensed Light"/>
                <a:ea typeface="Fira Sans Condensed Light"/>
              </a:rPr>
              <a:t>be </a:t>
            </a:r>
            <a:r>
              <a:rPr b="0" lang="en-US" sz="2000" spc="-1" strike="noStrike">
                <a:solidFill>
                  <a:srgbClr val="f3f3f3"/>
                </a:solidFill>
                <a:latin typeface="Fira Sans Condensed Light"/>
                <a:ea typeface="Fira Sans Condensed Light"/>
              </a:rPr>
              <a:t>relevan</a:t>
            </a:r>
            <a:r>
              <a:rPr b="0" lang="en-US" sz="2000" spc="-1" strike="noStrike">
                <a:solidFill>
                  <a:srgbClr val="f3f3f3"/>
                </a:solidFill>
                <a:latin typeface="Fira Sans Condensed Light"/>
                <a:ea typeface="Fira Sans Condensed Light"/>
              </a:rPr>
              <a:t>t to the </a:t>
            </a:r>
            <a:r>
              <a:rPr b="0" lang="en-US" sz="2000" spc="-1" strike="noStrike">
                <a:solidFill>
                  <a:srgbClr val="f3f3f3"/>
                </a:solidFill>
                <a:latin typeface="Fira Sans Condensed Light"/>
                <a:ea typeface="Fira Sans Condensed Light"/>
              </a:rPr>
              <a:t>father </a:t>
            </a:r>
            <a:r>
              <a:rPr b="0" lang="en-US" sz="2000" spc="-1" strike="noStrike">
                <a:solidFill>
                  <a:srgbClr val="f3f3f3"/>
                </a:solidFill>
                <a:latin typeface="Fira Sans Condensed Light"/>
                <a:ea typeface="Fira Sans Condensed Light"/>
              </a:rPr>
              <a:t>from </a:t>
            </a:r>
            <a:r>
              <a:rPr b="0" lang="en-US" sz="2000" spc="-1" strike="noStrike">
                <a:solidFill>
                  <a:srgbClr val="f3f3f3"/>
                </a:solidFill>
                <a:latin typeface="Fira Sans Condensed Light"/>
                <a:ea typeface="Fira Sans Condensed Light"/>
              </a:rPr>
              <a:t>Kaggle </a:t>
            </a:r>
            <a:r>
              <a:rPr b="0" lang="en-US" sz="2000" spc="-1" strike="noStrike">
                <a:solidFill>
                  <a:srgbClr val="f3f3f3"/>
                </a:solidFill>
                <a:latin typeface="Fira Sans Condensed Light"/>
                <a:ea typeface="Fira Sans Condensed Light"/>
              </a:rPr>
              <a:t>data.  </a:t>
            </a:r>
            <a:endParaRPr b="0" lang="en-US" sz="2000" spc="-1" strike="noStrike">
              <a:latin typeface="Arial"/>
            </a:endParaRPr>
          </a:p>
          <a:p>
            <a:pPr>
              <a:lnSpc>
                <a:spcPct val="100000"/>
              </a:lnSpc>
              <a:spcBef>
                <a:spcPts val="1599"/>
              </a:spcBef>
              <a:spcAft>
                <a:spcPts val="1599"/>
              </a:spcAft>
              <a:tabLst>
                <a:tab algn="l" pos="0"/>
              </a:tabLst>
            </a:pPr>
            <a:endParaRPr b="0" lang="en-US" sz="2000" spc="-1" strike="noStrike">
              <a:latin typeface="Arial"/>
            </a:endParaRPr>
          </a:p>
        </p:txBody>
      </p:sp>
    </p:spTree>
  </p:cSld>
  <p:transition spd="slow">
    <p:push dir="u"/>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283680" y="-11880"/>
            <a:ext cx="1910880" cy="13834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Tasks </a:t>
            </a:r>
            <a:br/>
            <a:r>
              <a:rPr b="1" lang="en-US" sz="2200" spc="-1" strike="noStrike">
                <a:solidFill>
                  <a:srgbClr val="ffffff"/>
                </a:solidFill>
                <a:latin typeface="Rajdhani"/>
                <a:ea typeface="DejaVu Sans"/>
              </a:rPr>
              <a:t>15</a:t>
            </a:r>
            <a:r>
              <a:rPr b="1" lang="en-US" sz="2200" spc="-1" strike="noStrike">
                <a:solidFill>
                  <a:srgbClr val="ffffff"/>
                </a:solidFill>
                <a:latin typeface="Fira Sans Condensed Light"/>
                <a:ea typeface="DejaVu Sans"/>
              </a:rPr>
              <a:t>/3/202</a:t>
            </a:r>
            <a:r>
              <a:rPr b="1" lang="en-US" sz="2200" spc="-1" strike="noStrike">
                <a:solidFill>
                  <a:srgbClr val="ffffff"/>
                </a:solidFill>
                <a:latin typeface="Fira Sans Condensed Light"/>
                <a:ea typeface="DejaVu Sans"/>
              </a:rPr>
              <a:t>2</a:t>
            </a:r>
            <a:br/>
            <a:endParaRPr b="0" lang="en-US" sz="2200" spc="-1" strike="noStrike">
              <a:latin typeface="Arial"/>
            </a:endParaRPr>
          </a:p>
        </p:txBody>
      </p:sp>
      <p:sp>
        <p:nvSpPr>
          <p:cNvPr id="279" name="CustomShape 2"/>
          <p:cNvSpPr/>
          <p:nvPr/>
        </p:nvSpPr>
        <p:spPr>
          <a:xfrm>
            <a:off x="74520" y="4622760"/>
            <a:ext cx="712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11</a:t>
            </a:r>
            <a:endParaRPr b="0" lang="en-US" sz="1800" spc="-1" strike="noStrike">
              <a:latin typeface="Arial"/>
            </a:endParaRPr>
          </a:p>
        </p:txBody>
      </p:sp>
      <p:sp>
        <p:nvSpPr>
          <p:cNvPr id="280" name="CustomShape 3"/>
          <p:cNvSpPr/>
          <p:nvPr/>
        </p:nvSpPr>
        <p:spPr>
          <a:xfrm>
            <a:off x="493200" y="1098720"/>
            <a:ext cx="7701480" cy="360360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296280">
              <a:lnSpc>
                <a:spcPct val="100000"/>
              </a:lnSpc>
              <a:buClr>
                <a:srgbClr val="f3f3f3"/>
              </a:buClr>
              <a:buFont typeface="Arial"/>
              <a:buChar char="•"/>
            </a:pPr>
            <a:endParaRPr b="0" lang="en-US" sz="18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Crea</a:t>
            </a:r>
            <a:r>
              <a:rPr b="0" lang="en-US" sz="2000" spc="-1" strike="noStrike">
                <a:solidFill>
                  <a:srgbClr val="f3f3f3"/>
                </a:solidFill>
                <a:latin typeface="Fira Sans Condensed Light"/>
                <a:ea typeface="Fira Sans Condensed Light"/>
              </a:rPr>
              <a:t>te </a:t>
            </a:r>
            <a:r>
              <a:rPr b="0" lang="en-US" sz="2000" spc="-1" strike="noStrike">
                <a:solidFill>
                  <a:srgbClr val="f3f3f3"/>
                </a:solidFill>
                <a:latin typeface="Fira Sans Condensed Light"/>
                <a:ea typeface="Fira Sans Condensed Light"/>
              </a:rPr>
              <a:t>Rele</a:t>
            </a:r>
            <a:r>
              <a:rPr b="0" lang="en-US" sz="2000" spc="-1" strike="noStrike">
                <a:solidFill>
                  <a:srgbClr val="f3f3f3"/>
                </a:solidFill>
                <a:latin typeface="Fira Sans Condensed Light"/>
                <a:ea typeface="Fira Sans Condensed Light"/>
              </a:rPr>
              <a:t>vanc</a:t>
            </a:r>
            <a:r>
              <a:rPr b="0" lang="en-US" sz="2000" spc="-1" strike="noStrike">
                <a:solidFill>
                  <a:srgbClr val="f3f3f3"/>
                </a:solidFill>
                <a:latin typeface="Fira Sans Condensed Light"/>
                <a:ea typeface="Fira Sans Condensed Light"/>
              </a:rPr>
              <a:t>e </a:t>
            </a:r>
            <a:r>
              <a:rPr b="0" lang="en-US" sz="2000" spc="-1" strike="noStrike">
                <a:solidFill>
                  <a:srgbClr val="f3f3f3"/>
                </a:solidFill>
                <a:latin typeface="Fira Sans Condensed Light"/>
                <a:ea typeface="Fira Sans Condensed Light"/>
              </a:rPr>
              <a:t>Code </a:t>
            </a:r>
            <a:r>
              <a:rPr b="0" lang="en-US" sz="2000" spc="-1" strike="noStrike">
                <a:solidFill>
                  <a:srgbClr val="f3f3f3"/>
                </a:solidFill>
                <a:latin typeface="Fira Sans Condensed Light"/>
                <a:ea typeface="Fira Sans Condensed Light"/>
              </a:rPr>
              <a:t>(with </a:t>
            </a:r>
            <a:r>
              <a:rPr b="0" lang="en-US" sz="2000" spc="-1" strike="noStrike">
                <a:solidFill>
                  <a:srgbClr val="f3f3f3"/>
                </a:solidFill>
                <a:latin typeface="Fira Sans Condensed Light"/>
                <a:ea typeface="Fira Sans Condensed Light"/>
              </a:rPr>
              <a:t>relev</a:t>
            </a:r>
            <a:r>
              <a:rPr b="0" lang="en-US" sz="2000" spc="-1" strike="noStrike">
                <a:solidFill>
                  <a:srgbClr val="f3f3f3"/>
                </a:solidFill>
                <a:latin typeface="Fira Sans Condensed Light"/>
                <a:ea typeface="Fira Sans Condensed Light"/>
              </a:rPr>
              <a:t>ance</a:t>
            </a:r>
            <a:r>
              <a:rPr b="0" lang="en-US" sz="2000" spc="-1" strike="noStrike">
                <a:solidFill>
                  <a:srgbClr val="f3f3f3"/>
                </a:solidFill>
                <a:latin typeface="Fira Sans Condensed Light"/>
                <a:ea typeface="Fira Sans Condensed Light"/>
              </a:rPr>
              <a:t>)</a:t>
            </a: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Try to </a:t>
            </a:r>
            <a:r>
              <a:rPr b="0" lang="en-US" sz="2000" spc="-1" strike="noStrike">
                <a:solidFill>
                  <a:srgbClr val="f3f3f3"/>
                </a:solidFill>
                <a:latin typeface="Fira Sans Condensed Light"/>
                <a:ea typeface="Fira Sans Condensed Light"/>
              </a:rPr>
              <a:t>start </a:t>
            </a:r>
            <a:r>
              <a:rPr b="0" lang="en-US" sz="2000" spc="-1" strike="noStrike">
                <a:solidFill>
                  <a:srgbClr val="f3f3f3"/>
                </a:solidFill>
                <a:latin typeface="Fira Sans Condensed Light"/>
                <a:ea typeface="Fira Sans Condensed Light"/>
              </a:rPr>
              <a:t>built the </a:t>
            </a:r>
            <a:r>
              <a:rPr b="0" lang="en-US" sz="2000" spc="-1" strike="noStrike">
                <a:solidFill>
                  <a:srgbClr val="f3f3f3"/>
                </a:solidFill>
                <a:latin typeface="Fira Sans Condensed Light"/>
                <a:ea typeface="Fira Sans Condensed Light"/>
              </a:rPr>
              <a:t>structur</a:t>
            </a:r>
            <a:r>
              <a:rPr b="0" lang="en-US" sz="2000" spc="-1" strike="noStrike">
                <a:solidFill>
                  <a:srgbClr val="f3f3f3"/>
                </a:solidFill>
                <a:latin typeface="Fira Sans Condensed Light"/>
                <a:ea typeface="Fira Sans Condensed Light"/>
              </a:rPr>
              <a:t>e of the </a:t>
            </a:r>
            <a:r>
              <a:rPr b="0" lang="en-US" sz="2000" spc="-1" strike="noStrike">
                <a:solidFill>
                  <a:srgbClr val="f3f3f3"/>
                </a:solidFill>
                <a:latin typeface="Fira Sans Condensed Light"/>
                <a:ea typeface="Fira Sans Condensed Light"/>
              </a:rPr>
              <a:t>code.</a:t>
            </a: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Shor</a:t>
            </a:r>
            <a:r>
              <a:rPr b="0" lang="en-US" sz="2000" spc="-1" strike="noStrike">
                <a:solidFill>
                  <a:srgbClr val="f3f3f3"/>
                </a:solidFill>
                <a:latin typeface="Fira Sans Condensed Light"/>
                <a:ea typeface="Fira Sans Condensed Light"/>
              </a:rPr>
              <a:t>t </a:t>
            </a:r>
            <a:r>
              <a:rPr b="0" lang="en-US" sz="2000" spc="-1" strike="noStrike">
                <a:solidFill>
                  <a:srgbClr val="f3f3f3"/>
                </a:solidFill>
                <a:latin typeface="Fira Sans Condensed Light"/>
                <a:ea typeface="Fira Sans Condensed Light"/>
              </a:rPr>
              <a:t>Tand</a:t>
            </a:r>
            <a:r>
              <a:rPr b="0" lang="en-US" sz="2000" spc="-1" strike="noStrike">
                <a:solidFill>
                  <a:srgbClr val="f3f3f3"/>
                </a:solidFill>
                <a:latin typeface="Fira Sans Condensed Light"/>
                <a:ea typeface="Fira Sans Condensed Light"/>
              </a:rPr>
              <a:t>em </a:t>
            </a:r>
            <a:r>
              <a:rPr b="0" lang="en-US" sz="2000" spc="-1" strike="noStrike">
                <a:solidFill>
                  <a:srgbClr val="f3f3f3"/>
                </a:solidFill>
                <a:latin typeface="Fira Sans Condensed Light"/>
                <a:ea typeface="Fira Sans Condensed Light"/>
              </a:rPr>
              <a:t>Repe</a:t>
            </a:r>
            <a:r>
              <a:rPr b="0" lang="en-US" sz="2000" spc="-1" strike="noStrike">
                <a:solidFill>
                  <a:srgbClr val="f3f3f3"/>
                </a:solidFill>
                <a:latin typeface="Fira Sans Condensed Light"/>
                <a:ea typeface="Fira Sans Condensed Light"/>
              </a:rPr>
              <a:t>ats/ </a:t>
            </a:r>
            <a:r>
              <a:rPr b="0" lang="en-US" sz="2000" spc="-1" strike="noStrike">
                <a:solidFill>
                  <a:srgbClr val="f3f3f3"/>
                </a:solidFill>
                <a:latin typeface="Fira Sans Condensed Light"/>
                <a:ea typeface="Fira Sans Condensed Light"/>
              </a:rPr>
              <a:t>com</a:t>
            </a:r>
            <a:r>
              <a:rPr b="0" lang="en-US" sz="2000" spc="-1" strike="noStrike">
                <a:solidFill>
                  <a:srgbClr val="f3f3f3"/>
                </a:solidFill>
                <a:latin typeface="Fira Sans Condensed Light"/>
                <a:ea typeface="Fira Sans Condensed Light"/>
              </a:rPr>
              <a:t>parin</a:t>
            </a:r>
            <a:r>
              <a:rPr b="0" lang="en-US" sz="2000" spc="-1" strike="noStrike">
                <a:solidFill>
                  <a:srgbClr val="f3f3f3"/>
                </a:solidFill>
                <a:latin typeface="Fira Sans Condensed Light"/>
                <a:ea typeface="Fira Sans Condensed Light"/>
              </a:rPr>
              <a:t>g </a:t>
            </a:r>
            <a:r>
              <a:rPr b="0" lang="en-US" sz="2000" spc="-1" strike="noStrike">
                <a:solidFill>
                  <a:srgbClr val="f3f3f3"/>
                </a:solidFill>
                <a:latin typeface="Fira Sans Condensed Light"/>
                <a:ea typeface="Fira Sans Condensed Light"/>
              </a:rPr>
              <a:t>data </a:t>
            </a:r>
            <a:r>
              <a:rPr b="0" lang="en-US" sz="2000" spc="-1" strike="noStrike">
                <a:solidFill>
                  <a:srgbClr val="f3f3f3"/>
                </a:solidFill>
                <a:latin typeface="Fira Sans Condensed Light"/>
                <a:ea typeface="Fira Sans Condensed Light"/>
              </a:rPr>
              <a:t>from </a:t>
            </a:r>
            <a:r>
              <a:rPr b="0" lang="en-US" sz="2000" spc="-1" strike="noStrike">
                <a:solidFill>
                  <a:srgbClr val="f3f3f3"/>
                </a:solidFill>
                <a:latin typeface="Fira Sans Condensed Light"/>
                <a:ea typeface="Fira Sans Condensed Light"/>
              </a:rPr>
              <a:t>fasta </a:t>
            </a:r>
            <a:r>
              <a:rPr b="0" lang="en-US" sz="2000" spc="-1" strike="noStrike">
                <a:solidFill>
                  <a:srgbClr val="f3f3f3"/>
                </a:solidFill>
                <a:latin typeface="Fira Sans Condensed Light"/>
                <a:ea typeface="Fira Sans Condensed Light"/>
              </a:rPr>
              <a:t>with </a:t>
            </a:r>
            <a:r>
              <a:rPr b="0" lang="en-US" sz="2000" spc="-1" strike="noStrike">
                <a:solidFill>
                  <a:srgbClr val="f3f3f3"/>
                </a:solidFill>
                <a:latin typeface="Fira Sans Condensed Light"/>
                <a:ea typeface="Fira Sans Condensed Light"/>
              </a:rPr>
              <a:t>data </a:t>
            </a:r>
            <a:r>
              <a:rPr b="0" lang="en-US" sz="2000" spc="-1" strike="noStrike">
                <a:solidFill>
                  <a:srgbClr val="f3f3f3"/>
                </a:solidFill>
                <a:latin typeface="Fira Sans Condensed Light"/>
                <a:ea typeface="Fira Sans Condensed Light"/>
              </a:rPr>
              <a:t>from </a:t>
            </a:r>
            <a:r>
              <a:rPr b="0" lang="en-US" sz="2000" spc="-1" strike="noStrike">
                <a:solidFill>
                  <a:srgbClr val="f3f3f3"/>
                </a:solidFill>
                <a:latin typeface="Fira Sans Condensed Light"/>
                <a:ea typeface="Fira Sans Condensed Light"/>
              </a:rPr>
              <a:t>csv.</a:t>
            </a:r>
            <a:endParaRPr b="0" lang="en-US" sz="20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Com</a:t>
            </a:r>
            <a:r>
              <a:rPr b="0" lang="en-US" sz="2000" spc="-1" strike="noStrike">
                <a:solidFill>
                  <a:srgbClr val="f3f3f3"/>
                </a:solidFill>
                <a:latin typeface="Fira Sans Condensed Light"/>
                <a:ea typeface="Fira Sans Condensed Light"/>
              </a:rPr>
              <a:t>parin</a:t>
            </a:r>
            <a:r>
              <a:rPr b="0" lang="en-US" sz="2000" spc="-1" strike="noStrike">
                <a:solidFill>
                  <a:srgbClr val="f3f3f3"/>
                </a:solidFill>
                <a:latin typeface="Fira Sans Condensed Light"/>
                <a:ea typeface="Fira Sans Condensed Light"/>
              </a:rPr>
              <a:t>g </a:t>
            </a:r>
            <a:r>
              <a:rPr b="0" lang="en-US" sz="2000" spc="-1" strike="noStrike">
                <a:solidFill>
                  <a:srgbClr val="f3f3f3"/>
                </a:solidFill>
                <a:latin typeface="Fira Sans Condensed Light"/>
                <a:ea typeface="Fira Sans Condensed Light"/>
              </a:rPr>
              <a:t>input </a:t>
            </a:r>
            <a:r>
              <a:rPr b="0" lang="en-US" sz="2000" spc="-1" strike="noStrike">
                <a:solidFill>
                  <a:srgbClr val="f3f3f3"/>
                </a:solidFill>
                <a:latin typeface="Fira Sans Condensed Light"/>
                <a:ea typeface="Fira Sans Condensed Light"/>
              </a:rPr>
              <a:t>fasta </a:t>
            </a:r>
            <a:r>
              <a:rPr b="0" lang="en-US" sz="2000" spc="-1" strike="noStrike">
                <a:solidFill>
                  <a:srgbClr val="f3f3f3"/>
                </a:solidFill>
                <a:latin typeface="Fira Sans Condensed Light"/>
                <a:ea typeface="Fira Sans Condensed Light"/>
              </a:rPr>
              <a:t>file </a:t>
            </a:r>
            <a:r>
              <a:rPr b="0" lang="en-US" sz="2000" spc="-1" strike="noStrike">
                <a:solidFill>
                  <a:srgbClr val="f3f3f3"/>
                </a:solidFill>
                <a:latin typeface="Fira Sans Condensed Light"/>
                <a:ea typeface="Fira Sans Condensed Light"/>
              </a:rPr>
              <a:t>to </a:t>
            </a:r>
            <a:r>
              <a:rPr b="0" lang="en-US" sz="2000" spc="-1" strike="noStrike">
                <a:solidFill>
                  <a:srgbClr val="f3f3f3"/>
                </a:solidFill>
                <a:latin typeface="Fira Sans Condensed Light"/>
                <a:ea typeface="Fira Sans Condensed Light"/>
              </a:rPr>
              <a:t>the </a:t>
            </a:r>
            <a:r>
              <a:rPr b="0" lang="en-US" sz="2000" spc="-1" strike="noStrike">
                <a:solidFill>
                  <a:srgbClr val="f3f3f3"/>
                </a:solidFill>
                <a:latin typeface="Fira Sans Condensed Light"/>
                <a:ea typeface="Fira Sans Condensed Light"/>
              </a:rPr>
              <a:t>csv </a:t>
            </a:r>
            <a:r>
              <a:rPr b="0" lang="en-US" sz="2000" spc="-1" strike="noStrike">
                <a:solidFill>
                  <a:srgbClr val="f3f3f3"/>
                </a:solidFill>
                <a:latin typeface="Fira Sans Condensed Light"/>
                <a:ea typeface="Fira Sans Condensed Light"/>
              </a:rPr>
              <a:t>file </a:t>
            </a:r>
            <a:r>
              <a:rPr b="0" lang="en-US" sz="2000" spc="-1" strike="noStrike">
                <a:solidFill>
                  <a:srgbClr val="f3f3f3"/>
                </a:solidFill>
                <a:latin typeface="Fira Sans Condensed Light"/>
                <a:ea typeface="Fira Sans Condensed Light"/>
              </a:rPr>
              <a:t>that </a:t>
            </a:r>
            <a:r>
              <a:rPr b="0" lang="en-US" sz="2000" spc="-1" strike="noStrike">
                <a:solidFill>
                  <a:srgbClr val="f3f3f3"/>
                </a:solidFill>
                <a:latin typeface="Fira Sans Condensed Light"/>
                <a:ea typeface="Fira Sans Condensed Light"/>
              </a:rPr>
              <a:t>cont</a:t>
            </a:r>
            <a:r>
              <a:rPr b="0" lang="en-US" sz="2000" spc="-1" strike="noStrike">
                <a:solidFill>
                  <a:srgbClr val="f3f3f3"/>
                </a:solidFill>
                <a:latin typeface="Fira Sans Condensed Light"/>
                <a:ea typeface="Fira Sans Condensed Light"/>
              </a:rPr>
              <a:t>ains </a:t>
            </a:r>
            <a:r>
              <a:rPr b="0" lang="en-US" sz="2000" spc="-1" strike="noStrike">
                <a:solidFill>
                  <a:srgbClr val="f3f3f3"/>
                </a:solidFill>
                <a:latin typeface="Fira Sans Condensed Light"/>
                <a:ea typeface="Fira Sans Condensed Light"/>
              </a:rPr>
              <a:t>the </a:t>
            </a:r>
            <a:r>
              <a:rPr b="0" lang="en-US" sz="2000" spc="-1" strike="noStrike">
                <a:solidFill>
                  <a:srgbClr val="f3f3f3"/>
                </a:solidFill>
                <a:latin typeface="Fira Sans Condensed Light"/>
                <a:ea typeface="Fira Sans Condensed Light"/>
              </a:rPr>
              <a:t>short </a:t>
            </a:r>
            <a:r>
              <a:rPr b="0" lang="en-US" sz="2000" spc="-1" strike="noStrike">
                <a:solidFill>
                  <a:srgbClr val="f3f3f3"/>
                </a:solidFill>
                <a:latin typeface="Fira Sans Condensed Light"/>
                <a:ea typeface="Fira Sans Condensed Light"/>
              </a:rPr>
              <a:t>tand</a:t>
            </a:r>
            <a:r>
              <a:rPr b="0" lang="en-US" sz="2000" spc="-1" strike="noStrike">
                <a:solidFill>
                  <a:srgbClr val="f3f3f3"/>
                </a:solidFill>
                <a:latin typeface="Fira Sans Condensed Light"/>
                <a:ea typeface="Fira Sans Condensed Light"/>
              </a:rPr>
              <a:t>em </a:t>
            </a:r>
            <a:r>
              <a:rPr b="0" lang="en-US" sz="2000" spc="-1" strike="noStrike">
                <a:solidFill>
                  <a:srgbClr val="f3f3f3"/>
                </a:solidFill>
                <a:latin typeface="Fira Sans Condensed Light"/>
                <a:ea typeface="Fira Sans Condensed Light"/>
              </a:rPr>
              <a:t>repe</a:t>
            </a:r>
            <a:r>
              <a:rPr b="0" lang="en-US" sz="2000" spc="-1" strike="noStrike">
                <a:solidFill>
                  <a:srgbClr val="f3f3f3"/>
                </a:solidFill>
                <a:latin typeface="Fira Sans Condensed Light"/>
                <a:ea typeface="Fira Sans Condensed Light"/>
              </a:rPr>
              <a:t>ats.</a:t>
            </a: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p:txBody>
      </p:sp>
    </p:spTree>
  </p:cSld>
  <p:transition spd="slow">
    <p:push dir="u"/>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283680" y="-11880"/>
            <a:ext cx="1910880" cy="13834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Tasks </a:t>
            </a:r>
            <a:br/>
            <a:r>
              <a:rPr b="1" lang="en-US" sz="2200" spc="-1" strike="noStrike">
                <a:solidFill>
                  <a:srgbClr val="ffffff"/>
                </a:solidFill>
                <a:latin typeface="Rajdhani"/>
                <a:ea typeface="DejaVu Sans"/>
              </a:rPr>
              <a:t>16</a:t>
            </a:r>
            <a:r>
              <a:rPr b="1" lang="en-US" sz="2200" spc="-1" strike="noStrike">
                <a:solidFill>
                  <a:srgbClr val="ffffff"/>
                </a:solidFill>
                <a:latin typeface="Fira Sans Condensed Light"/>
                <a:ea typeface="DejaVu Sans"/>
              </a:rPr>
              <a:t>/3/2022</a:t>
            </a:r>
            <a:br/>
            <a:endParaRPr b="0" lang="en-US" sz="2200" spc="-1" strike="noStrike">
              <a:latin typeface="Arial"/>
            </a:endParaRPr>
          </a:p>
        </p:txBody>
      </p:sp>
      <p:sp>
        <p:nvSpPr>
          <p:cNvPr id="282" name="CustomShape 2"/>
          <p:cNvSpPr/>
          <p:nvPr/>
        </p:nvSpPr>
        <p:spPr>
          <a:xfrm>
            <a:off x="74520" y="4622760"/>
            <a:ext cx="712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11</a:t>
            </a:r>
            <a:endParaRPr b="0" lang="en-US" sz="1800" spc="-1" strike="noStrike">
              <a:latin typeface="Arial"/>
            </a:endParaRPr>
          </a:p>
        </p:txBody>
      </p:sp>
      <p:sp>
        <p:nvSpPr>
          <p:cNvPr id="283" name="CustomShape 3"/>
          <p:cNvSpPr/>
          <p:nvPr/>
        </p:nvSpPr>
        <p:spPr>
          <a:xfrm>
            <a:off x="493200" y="1098720"/>
            <a:ext cx="7701480" cy="219312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296280">
              <a:lnSpc>
                <a:spcPct val="100000"/>
              </a:lnSpc>
              <a:buClr>
                <a:srgbClr val="f3f3f3"/>
              </a:buClr>
              <a:buFont typeface="Arial"/>
              <a:buChar char="•"/>
            </a:pPr>
            <a:endParaRPr b="0" lang="en-US" sz="18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Research Paper</a:t>
            </a: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Removed some papers from related work section and fixing document based on Eng. Ahmed's notes</a:t>
            </a: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p:txBody>
      </p:sp>
    </p:spTree>
  </p:cSld>
  <p:transition spd="slow">
    <p:push dir="u"/>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283680" y="-11880"/>
            <a:ext cx="1910880" cy="13834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Tasks </a:t>
            </a:r>
            <a:br/>
            <a:r>
              <a:rPr b="1" lang="en-US" sz="2200" spc="-1" strike="noStrike">
                <a:solidFill>
                  <a:srgbClr val="ffffff"/>
                </a:solidFill>
                <a:latin typeface="Rajdhani"/>
                <a:ea typeface="DejaVu Sans"/>
              </a:rPr>
              <a:t>17</a:t>
            </a:r>
            <a:r>
              <a:rPr b="1" lang="en-US" sz="2200" spc="-1" strike="noStrike">
                <a:solidFill>
                  <a:srgbClr val="ffffff"/>
                </a:solidFill>
                <a:latin typeface="Fira Sans Condensed Light"/>
                <a:ea typeface="DejaVu Sans"/>
              </a:rPr>
              <a:t>/3/2022</a:t>
            </a:r>
            <a:br/>
            <a:endParaRPr b="0" lang="en-US" sz="2200" spc="-1" strike="noStrike">
              <a:latin typeface="Arial"/>
            </a:endParaRPr>
          </a:p>
        </p:txBody>
      </p:sp>
      <p:sp>
        <p:nvSpPr>
          <p:cNvPr id="285" name="CustomShape 2"/>
          <p:cNvSpPr/>
          <p:nvPr/>
        </p:nvSpPr>
        <p:spPr>
          <a:xfrm>
            <a:off x="74520" y="4622760"/>
            <a:ext cx="712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11</a:t>
            </a:r>
            <a:endParaRPr b="0" lang="en-US" sz="1800" spc="-1" strike="noStrike">
              <a:latin typeface="Arial"/>
            </a:endParaRPr>
          </a:p>
        </p:txBody>
      </p:sp>
      <p:sp>
        <p:nvSpPr>
          <p:cNvPr id="286" name="CustomShape 3"/>
          <p:cNvSpPr/>
          <p:nvPr/>
        </p:nvSpPr>
        <p:spPr>
          <a:xfrm>
            <a:off x="493200" y="1098720"/>
            <a:ext cx="7701480" cy="237600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296280">
              <a:lnSpc>
                <a:spcPct val="100000"/>
              </a:lnSpc>
              <a:buClr>
                <a:srgbClr val="f3f3f3"/>
              </a:buClr>
              <a:buFont typeface="Arial"/>
              <a:buChar char="•"/>
            </a:pPr>
            <a:endParaRPr b="0" lang="en-US" sz="18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Releva</a:t>
            </a:r>
            <a:r>
              <a:rPr b="0" lang="en-US" sz="2000" spc="-1" strike="noStrike">
                <a:solidFill>
                  <a:srgbClr val="f3f3f3"/>
                </a:solidFill>
                <a:latin typeface="Fira Sans Condensed Light"/>
                <a:ea typeface="Fira Sans Condensed Light"/>
              </a:rPr>
              <a:t>nce </a:t>
            </a:r>
            <a:r>
              <a:rPr b="0" lang="en-US" sz="2000" spc="-1" strike="noStrike">
                <a:solidFill>
                  <a:srgbClr val="f3f3f3"/>
                </a:solidFill>
                <a:latin typeface="Fira Sans Condensed Light"/>
                <a:ea typeface="Fira Sans Condensed Light"/>
              </a:rPr>
              <a:t>Code.</a:t>
            </a: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Solve </a:t>
            </a:r>
            <a:r>
              <a:rPr b="0" lang="en-US" sz="2000" spc="-1" strike="noStrike">
                <a:solidFill>
                  <a:srgbClr val="f3f3f3"/>
                </a:solidFill>
                <a:latin typeface="Fira Sans Condensed Light"/>
                <a:ea typeface="Fira Sans Condensed Light"/>
              </a:rPr>
              <a:t>problems </a:t>
            </a:r>
            <a:r>
              <a:rPr b="0" lang="en-US" sz="2000" spc="-1" strike="noStrike">
                <a:solidFill>
                  <a:srgbClr val="f3f3f3"/>
                </a:solidFill>
                <a:latin typeface="Fira Sans Condensed Light"/>
                <a:ea typeface="Fira Sans Condensed Light"/>
              </a:rPr>
              <a:t>in </a:t>
            </a:r>
            <a:r>
              <a:rPr b="0" lang="en-US" sz="2000" spc="-1" strike="noStrike">
                <a:solidFill>
                  <a:srgbClr val="f3f3f3"/>
                </a:solidFill>
                <a:latin typeface="Fira Sans Condensed Light"/>
                <a:ea typeface="Fira Sans Condensed Light"/>
              </a:rPr>
              <a:t>relevance </a:t>
            </a:r>
            <a:r>
              <a:rPr b="0" lang="en-US" sz="2000" spc="-1" strike="noStrike">
                <a:solidFill>
                  <a:srgbClr val="f3f3f3"/>
                </a:solidFill>
                <a:latin typeface="Fira Sans Condensed Light"/>
                <a:ea typeface="Fira Sans Condensed Light"/>
              </a:rPr>
              <a:t>code to </a:t>
            </a:r>
            <a:r>
              <a:rPr b="0" lang="en-US" sz="2000" spc="-1" strike="noStrike">
                <a:solidFill>
                  <a:srgbClr val="f3f3f3"/>
                </a:solidFill>
                <a:latin typeface="Fira Sans Condensed Light"/>
                <a:ea typeface="Fira Sans Condensed Light"/>
              </a:rPr>
              <a:t>enhance </a:t>
            </a:r>
            <a:r>
              <a:rPr b="0" lang="en-US" sz="2000" spc="-1" strike="noStrike">
                <a:solidFill>
                  <a:srgbClr val="f3f3f3"/>
                </a:solidFill>
                <a:latin typeface="Fira Sans Condensed Light"/>
                <a:ea typeface="Fira Sans Condensed Light"/>
              </a:rPr>
              <a:t>results.</a:t>
            </a:r>
            <a:endParaRPr b="0" lang="en-US" sz="20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Short </a:t>
            </a:r>
            <a:r>
              <a:rPr b="0" lang="en-US" sz="2000" spc="-1" strike="noStrike">
                <a:solidFill>
                  <a:srgbClr val="f3f3f3"/>
                </a:solidFill>
                <a:latin typeface="Fira Sans Condensed Light"/>
                <a:ea typeface="Fira Sans Condensed Light"/>
              </a:rPr>
              <a:t>Tande</a:t>
            </a:r>
            <a:r>
              <a:rPr b="0" lang="en-US" sz="2000" spc="-1" strike="noStrike">
                <a:solidFill>
                  <a:srgbClr val="f3f3f3"/>
                </a:solidFill>
                <a:latin typeface="Fira Sans Condensed Light"/>
                <a:ea typeface="Fira Sans Condensed Light"/>
              </a:rPr>
              <a:t>m </a:t>
            </a:r>
            <a:r>
              <a:rPr b="0" lang="en-US" sz="2000" spc="-1" strike="noStrike">
                <a:solidFill>
                  <a:srgbClr val="f3f3f3"/>
                </a:solidFill>
                <a:latin typeface="Fira Sans Condensed Light"/>
                <a:ea typeface="Fira Sans Condensed Light"/>
              </a:rPr>
              <a:t>Repeat </a:t>
            </a:r>
            <a:r>
              <a:rPr b="0" lang="en-US" sz="2000" spc="-1" strike="noStrike">
                <a:solidFill>
                  <a:srgbClr val="f3f3f3"/>
                </a:solidFill>
                <a:latin typeface="Fira Sans Condensed Light"/>
                <a:ea typeface="Fira Sans Condensed Light"/>
              </a:rPr>
              <a:t>Code</a:t>
            </a:r>
            <a:endParaRPr b="0" lang="en-US" sz="20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Solve </a:t>
            </a:r>
            <a:r>
              <a:rPr b="0" lang="en-US" sz="2000" spc="-1" strike="noStrike">
                <a:solidFill>
                  <a:srgbClr val="f3f3f3"/>
                </a:solidFill>
                <a:latin typeface="Fira Sans Condensed Light"/>
                <a:ea typeface="Fira Sans Condensed Light"/>
              </a:rPr>
              <a:t>proble</a:t>
            </a:r>
            <a:r>
              <a:rPr b="0" lang="en-US" sz="2000" spc="-1" strike="noStrike">
                <a:solidFill>
                  <a:srgbClr val="f3f3f3"/>
                </a:solidFill>
                <a:latin typeface="Fira Sans Condensed Light"/>
                <a:ea typeface="Fira Sans Condensed Light"/>
              </a:rPr>
              <a:t>ms in </a:t>
            </a:r>
            <a:r>
              <a:rPr b="0" lang="en-US" sz="2000" spc="-1" strike="noStrike">
                <a:solidFill>
                  <a:srgbClr val="f3f3f3"/>
                </a:solidFill>
                <a:latin typeface="Fira Sans Condensed Light"/>
                <a:ea typeface="Fira Sans Condensed Light"/>
              </a:rPr>
              <a:t>code to </a:t>
            </a:r>
            <a:r>
              <a:rPr b="0" lang="en-US" sz="2000" spc="-1" strike="noStrike">
                <a:solidFill>
                  <a:srgbClr val="f3f3f3"/>
                </a:solidFill>
                <a:latin typeface="Fira Sans Condensed Light"/>
                <a:ea typeface="Fira Sans Condensed Light"/>
              </a:rPr>
              <a:t>enhanc</a:t>
            </a:r>
            <a:r>
              <a:rPr b="0" lang="en-US" sz="2000" spc="-1" strike="noStrike">
                <a:solidFill>
                  <a:srgbClr val="f3f3f3"/>
                </a:solidFill>
                <a:latin typeface="Fira Sans Condensed Light"/>
                <a:ea typeface="Fira Sans Condensed Light"/>
              </a:rPr>
              <a:t>e STR </a:t>
            </a:r>
            <a:r>
              <a:rPr b="0" lang="en-US" sz="2000" spc="-1" strike="noStrike">
                <a:solidFill>
                  <a:srgbClr val="f3f3f3"/>
                </a:solidFill>
                <a:latin typeface="Fira Sans Condensed Light"/>
                <a:ea typeface="Fira Sans Condensed Light"/>
              </a:rPr>
              <a:t>algorit</a:t>
            </a:r>
            <a:r>
              <a:rPr b="0" lang="en-US" sz="2000" spc="-1" strike="noStrike">
                <a:solidFill>
                  <a:srgbClr val="f3f3f3"/>
                </a:solidFill>
                <a:latin typeface="Fira Sans Condensed Light"/>
                <a:ea typeface="Fira Sans Condensed Light"/>
              </a:rPr>
              <a:t>hm </a:t>
            </a:r>
            <a:r>
              <a:rPr b="0" lang="en-US" sz="2000" spc="-1" strike="noStrike">
                <a:solidFill>
                  <a:srgbClr val="f3f3f3"/>
                </a:solidFill>
                <a:latin typeface="Fira Sans Condensed Light"/>
                <a:ea typeface="Fira Sans Condensed Light"/>
              </a:rPr>
              <a:t>results </a:t>
            </a:r>
            <a:r>
              <a:rPr b="0" lang="en-US" sz="2000" spc="-1" strike="noStrike">
                <a:solidFill>
                  <a:srgbClr val="f3f3f3"/>
                </a:solidFill>
                <a:latin typeface="Fira Sans Condensed Light"/>
                <a:ea typeface="Fira Sans Condensed Light"/>
              </a:rPr>
              <a:t>with </a:t>
            </a:r>
            <a:r>
              <a:rPr b="0" lang="en-US" sz="2000" spc="-1" strike="noStrike">
                <a:solidFill>
                  <a:srgbClr val="f3f3f3"/>
                </a:solidFill>
                <a:latin typeface="Fira Sans Condensed Light"/>
                <a:ea typeface="Fira Sans Condensed Light"/>
              </a:rPr>
              <a:t>the csv </a:t>
            </a:r>
            <a:r>
              <a:rPr b="0" lang="en-US" sz="2000" spc="-1" strike="noStrike">
                <a:solidFill>
                  <a:srgbClr val="f3f3f3"/>
                </a:solidFill>
                <a:latin typeface="Fira Sans Condensed Light"/>
                <a:ea typeface="Fira Sans Condensed Light"/>
              </a:rPr>
              <a:t>file.</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p:txBody>
      </p:sp>
    </p:spTree>
  </p:cSld>
  <p:transition spd="slow">
    <p:push dir="u"/>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283680" y="-11880"/>
            <a:ext cx="1910880" cy="13834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Task</a:t>
            </a:r>
            <a:r>
              <a:rPr b="1" lang="en-US" sz="3200" spc="-1" strike="noStrike">
                <a:solidFill>
                  <a:srgbClr val="ffffff"/>
                </a:solidFill>
                <a:latin typeface="Rajdhani"/>
                <a:ea typeface="DejaVu Sans"/>
              </a:rPr>
              <a:t>s </a:t>
            </a:r>
            <a:br/>
            <a:r>
              <a:rPr b="1" lang="en-US" sz="2200" spc="-1" strike="noStrike">
                <a:solidFill>
                  <a:srgbClr val="ffffff"/>
                </a:solidFill>
                <a:latin typeface="Rajdhani"/>
                <a:ea typeface="DejaVu Sans"/>
              </a:rPr>
              <a:t>19</a:t>
            </a:r>
            <a:r>
              <a:rPr b="1" lang="en-US" sz="2200" spc="-1" strike="noStrike">
                <a:solidFill>
                  <a:srgbClr val="ffffff"/>
                </a:solidFill>
                <a:latin typeface="Fira Sans Condensed Light"/>
                <a:ea typeface="DejaVu Sans"/>
              </a:rPr>
              <a:t>/3/2</a:t>
            </a:r>
            <a:r>
              <a:rPr b="1" lang="en-US" sz="2200" spc="-1" strike="noStrike">
                <a:solidFill>
                  <a:srgbClr val="ffffff"/>
                </a:solidFill>
                <a:latin typeface="Fira Sans Condensed Light"/>
                <a:ea typeface="DejaVu Sans"/>
              </a:rPr>
              <a:t>022</a:t>
            </a:r>
            <a:br/>
            <a:endParaRPr b="0" lang="en-US" sz="2200" spc="-1" strike="noStrike">
              <a:latin typeface="Arial"/>
            </a:endParaRPr>
          </a:p>
        </p:txBody>
      </p:sp>
      <p:sp>
        <p:nvSpPr>
          <p:cNvPr id="288" name="CustomShape 2"/>
          <p:cNvSpPr/>
          <p:nvPr/>
        </p:nvSpPr>
        <p:spPr>
          <a:xfrm>
            <a:off x="74520" y="4622760"/>
            <a:ext cx="712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11</a:t>
            </a:r>
            <a:endParaRPr b="0" lang="en-US" sz="1800" spc="-1" strike="noStrike">
              <a:latin typeface="Arial"/>
            </a:endParaRPr>
          </a:p>
        </p:txBody>
      </p:sp>
      <p:sp>
        <p:nvSpPr>
          <p:cNvPr id="289" name="CustomShape 3"/>
          <p:cNvSpPr/>
          <p:nvPr/>
        </p:nvSpPr>
        <p:spPr>
          <a:xfrm>
            <a:off x="493200" y="1098720"/>
            <a:ext cx="7701480" cy="237600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296280">
              <a:lnSpc>
                <a:spcPct val="100000"/>
              </a:lnSpc>
              <a:buClr>
                <a:srgbClr val="f3f3f3"/>
              </a:buClr>
              <a:buFont typeface="Arial"/>
              <a:buChar char="•"/>
            </a:pPr>
            <a:endParaRPr b="0" lang="en-US" sz="18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Rese</a:t>
            </a:r>
            <a:r>
              <a:rPr b="0" lang="en-US" sz="2000" spc="-1" strike="noStrike">
                <a:solidFill>
                  <a:srgbClr val="f3f3f3"/>
                </a:solidFill>
                <a:latin typeface="Fira Sans Condensed Light"/>
                <a:ea typeface="Fira Sans Condensed Light"/>
              </a:rPr>
              <a:t>arch </a:t>
            </a:r>
            <a:r>
              <a:rPr b="0" lang="en-US" sz="2000" spc="-1" strike="noStrike">
                <a:solidFill>
                  <a:srgbClr val="f3f3f3"/>
                </a:solidFill>
                <a:latin typeface="Fira Sans Condensed Light"/>
                <a:ea typeface="Fira Sans Condensed Light"/>
              </a:rPr>
              <a:t>pape</a:t>
            </a:r>
            <a:r>
              <a:rPr b="0" lang="en-US" sz="2000" spc="-1" strike="noStrike">
                <a:solidFill>
                  <a:srgbClr val="f3f3f3"/>
                </a:solidFill>
                <a:latin typeface="Fira Sans Condensed Light"/>
                <a:ea typeface="Fira Sans Condensed Light"/>
              </a:rPr>
              <a:t>r</a:t>
            </a: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Final </a:t>
            </a:r>
            <a:r>
              <a:rPr b="0" lang="en-US" sz="2000" spc="-1" strike="noStrike">
                <a:solidFill>
                  <a:srgbClr val="f3f3f3"/>
                </a:solidFill>
                <a:latin typeface="Fira Sans Condensed Light"/>
                <a:ea typeface="Fira Sans Condensed Light"/>
              </a:rPr>
              <a:t>review </a:t>
            </a:r>
            <a:r>
              <a:rPr b="0" lang="en-US" sz="2000" spc="-1" strike="noStrike">
                <a:solidFill>
                  <a:srgbClr val="f3f3f3"/>
                </a:solidFill>
                <a:latin typeface="Fira Sans Condensed Light"/>
                <a:ea typeface="Fira Sans Condensed Light"/>
              </a:rPr>
              <a:t>for </a:t>
            </a:r>
            <a:r>
              <a:rPr b="0" lang="en-US" sz="2000" spc="-1" strike="noStrike">
                <a:solidFill>
                  <a:srgbClr val="f3f3f3"/>
                </a:solidFill>
                <a:latin typeface="Fira Sans Condensed Light"/>
                <a:ea typeface="Fira Sans Condensed Light"/>
              </a:rPr>
              <a:t>docume</a:t>
            </a:r>
            <a:r>
              <a:rPr b="0" lang="en-US" sz="2000" spc="-1" strike="noStrike">
                <a:solidFill>
                  <a:srgbClr val="f3f3f3"/>
                </a:solidFill>
                <a:latin typeface="Fira Sans Condensed Light"/>
                <a:ea typeface="Fira Sans Condensed Light"/>
              </a:rPr>
              <a:t>nt and </a:t>
            </a:r>
            <a:r>
              <a:rPr b="0" lang="en-US" sz="2000" spc="-1" strike="noStrike">
                <a:solidFill>
                  <a:srgbClr val="f3f3f3"/>
                </a:solidFill>
                <a:latin typeface="Fira Sans Condensed Light"/>
                <a:ea typeface="Fira Sans Condensed Light"/>
              </a:rPr>
              <a:t>enhance </a:t>
            </a:r>
            <a:r>
              <a:rPr b="0" lang="en-US" sz="2000" spc="-1" strike="noStrike">
                <a:solidFill>
                  <a:srgbClr val="f3f3f3"/>
                </a:solidFill>
                <a:latin typeface="Fira Sans Condensed Light"/>
                <a:ea typeface="Fira Sans Condensed Light"/>
              </a:rPr>
              <a:t>the sudo </a:t>
            </a:r>
            <a:r>
              <a:rPr b="0" lang="en-US" sz="2000" spc="-1" strike="noStrike">
                <a:solidFill>
                  <a:srgbClr val="f3f3f3"/>
                </a:solidFill>
                <a:latin typeface="Fira Sans Condensed Light"/>
                <a:ea typeface="Fira Sans Condensed Light"/>
              </a:rPr>
              <a:t>code in </a:t>
            </a:r>
            <a:r>
              <a:rPr b="0" lang="en-US" sz="2000" spc="-1" strike="noStrike">
                <a:solidFill>
                  <a:srgbClr val="f3f3f3"/>
                </a:solidFill>
                <a:latin typeface="Fira Sans Condensed Light"/>
                <a:ea typeface="Fira Sans Condensed Light"/>
              </a:rPr>
              <a:t>proof of </a:t>
            </a:r>
            <a:r>
              <a:rPr b="0" lang="en-US" sz="2000" spc="-1" strike="noStrike">
                <a:solidFill>
                  <a:srgbClr val="f3f3f3"/>
                </a:solidFill>
                <a:latin typeface="Fira Sans Condensed Light"/>
                <a:ea typeface="Fira Sans Condensed Light"/>
              </a:rPr>
              <a:t>concept.</a:t>
            </a: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p:txBody>
      </p:sp>
    </p:spTree>
  </p:cSld>
  <p:transition spd="slow">
    <p:push dir="u"/>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283680" y="-11880"/>
            <a:ext cx="1910880" cy="13834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Tasks </a:t>
            </a:r>
            <a:br/>
            <a:r>
              <a:rPr b="1" lang="en-US" sz="2200" spc="-1" strike="noStrike">
                <a:solidFill>
                  <a:srgbClr val="ffffff"/>
                </a:solidFill>
                <a:latin typeface="Rajdhani"/>
                <a:ea typeface="DejaVu Sans"/>
              </a:rPr>
              <a:t>20</a:t>
            </a:r>
            <a:r>
              <a:rPr b="1" lang="en-US" sz="2200" spc="-1" strike="noStrike">
                <a:solidFill>
                  <a:srgbClr val="ffffff"/>
                </a:solidFill>
                <a:latin typeface="Fira Sans Condensed Light"/>
                <a:ea typeface="DejaVu Sans"/>
              </a:rPr>
              <a:t>/3/2022</a:t>
            </a:r>
            <a:br/>
            <a:endParaRPr b="0" lang="en-US" sz="2200" spc="-1" strike="noStrike">
              <a:latin typeface="Arial"/>
            </a:endParaRPr>
          </a:p>
        </p:txBody>
      </p:sp>
      <p:sp>
        <p:nvSpPr>
          <p:cNvPr id="291" name="CustomShape 2"/>
          <p:cNvSpPr/>
          <p:nvPr/>
        </p:nvSpPr>
        <p:spPr>
          <a:xfrm>
            <a:off x="74520" y="4622760"/>
            <a:ext cx="712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11</a:t>
            </a:r>
            <a:endParaRPr b="0" lang="en-US" sz="1800" spc="-1" strike="noStrike">
              <a:latin typeface="Arial"/>
            </a:endParaRPr>
          </a:p>
        </p:txBody>
      </p:sp>
      <p:sp>
        <p:nvSpPr>
          <p:cNvPr id="292" name="CustomShape 3"/>
          <p:cNvSpPr/>
          <p:nvPr/>
        </p:nvSpPr>
        <p:spPr>
          <a:xfrm>
            <a:off x="493200" y="1098720"/>
            <a:ext cx="7701480" cy="329040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296280">
              <a:lnSpc>
                <a:spcPct val="100000"/>
              </a:lnSpc>
              <a:buClr>
                <a:srgbClr val="f3f3f3"/>
              </a:buClr>
              <a:buFont typeface="Arial"/>
              <a:buChar char="•"/>
            </a:pPr>
            <a:endParaRPr b="0" lang="en-US" sz="18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Flask </a:t>
            </a:r>
            <a:r>
              <a:rPr b="0" lang="en-US" sz="2000" spc="-1" strike="noStrike">
                <a:solidFill>
                  <a:srgbClr val="f3f3f3"/>
                </a:solidFill>
                <a:latin typeface="Fira Sans Condensed Light"/>
                <a:ea typeface="Fira Sans Condensed Light"/>
              </a:rPr>
              <a:t>Web</a:t>
            </a:r>
            <a:r>
              <a:rPr b="0" lang="en-US" sz="2000" spc="-1" strike="noStrike">
                <a:solidFill>
                  <a:srgbClr val="f3f3f3"/>
                </a:solidFill>
                <a:latin typeface="Fira Sans Condensed Light"/>
                <a:ea typeface="Fira Sans Condensed Light"/>
              </a:rPr>
              <a:t>site</a:t>
            </a: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Try to </a:t>
            </a:r>
            <a:r>
              <a:rPr b="0" lang="en-US" sz="2000" spc="-1" strike="noStrike">
                <a:solidFill>
                  <a:srgbClr val="f3f3f3"/>
                </a:solidFill>
                <a:latin typeface="Fira Sans Condensed Light"/>
                <a:ea typeface="Fira Sans Condensed Light"/>
              </a:rPr>
              <a:t>create </a:t>
            </a:r>
            <a:r>
              <a:rPr b="0" lang="en-US" sz="2000" spc="-1" strike="noStrike">
                <a:solidFill>
                  <a:srgbClr val="f3f3f3"/>
                </a:solidFill>
                <a:latin typeface="Fira Sans Condensed Light"/>
                <a:ea typeface="Fira Sans Condensed Light"/>
              </a:rPr>
              <a:t>the </a:t>
            </a:r>
            <a:r>
              <a:rPr b="0" lang="en-US" sz="2000" spc="-1" strike="noStrike">
                <a:solidFill>
                  <a:srgbClr val="f3f3f3"/>
                </a:solidFill>
                <a:latin typeface="Fira Sans Condensed Light"/>
                <a:ea typeface="Fira Sans Condensed Light"/>
              </a:rPr>
              <a:t>website </a:t>
            </a:r>
            <a:r>
              <a:rPr b="0" lang="en-US" sz="2000" spc="-1" strike="noStrike">
                <a:solidFill>
                  <a:srgbClr val="f3f3f3"/>
                </a:solidFill>
                <a:latin typeface="Fira Sans Condensed Light"/>
                <a:ea typeface="Fira Sans Condensed Light"/>
              </a:rPr>
              <a:t>using </a:t>
            </a:r>
            <a:r>
              <a:rPr b="0" lang="en-US" sz="2000" spc="-1" strike="noStrike">
                <a:solidFill>
                  <a:srgbClr val="f3f3f3"/>
                </a:solidFill>
                <a:latin typeface="Fira Sans Condensed Light"/>
                <a:ea typeface="Fira Sans Condensed Light"/>
              </a:rPr>
              <a:t>flask to </a:t>
            </a:r>
            <a:r>
              <a:rPr b="0" lang="en-US" sz="2000" spc="-1" strike="noStrike">
                <a:solidFill>
                  <a:srgbClr val="f3f3f3"/>
                </a:solidFill>
                <a:latin typeface="Fira Sans Condensed Light"/>
                <a:ea typeface="Fira Sans Condensed Light"/>
              </a:rPr>
              <a:t>connect </a:t>
            </a:r>
            <a:r>
              <a:rPr b="0" lang="en-US" sz="2000" spc="-1" strike="noStrike">
                <a:solidFill>
                  <a:srgbClr val="f3f3f3"/>
                </a:solidFill>
                <a:latin typeface="Fira Sans Condensed Light"/>
                <a:ea typeface="Fira Sans Condensed Light"/>
              </a:rPr>
              <a:t>with the </a:t>
            </a:r>
            <a:r>
              <a:rPr b="0" lang="en-US" sz="2000" spc="-1" strike="noStrike">
                <a:solidFill>
                  <a:srgbClr val="f3f3f3"/>
                </a:solidFill>
                <a:latin typeface="Fira Sans Condensed Light"/>
                <a:ea typeface="Fira Sans Condensed Light"/>
              </a:rPr>
              <a:t>project.</a:t>
            </a:r>
            <a:endParaRPr b="0" lang="en-US" sz="20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Crea</a:t>
            </a:r>
            <a:r>
              <a:rPr b="0" lang="en-US" sz="2000" spc="-1" strike="noStrike">
                <a:solidFill>
                  <a:srgbClr val="f3f3f3"/>
                </a:solidFill>
                <a:latin typeface="Fira Sans Condensed Light"/>
                <a:ea typeface="Fira Sans Condensed Light"/>
              </a:rPr>
              <a:t>te </a:t>
            </a:r>
            <a:r>
              <a:rPr b="0" lang="en-US" sz="2000" spc="-1" strike="noStrike">
                <a:solidFill>
                  <a:srgbClr val="f3f3f3"/>
                </a:solidFill>
                <a:latin typeface="Fira Sans Condensed Light"/>
                <a:ea typeface="Fira Sans Condensed Light"/>
              </a:rPr>
              <a:t>Web</a:t>
            </a:r>
            <a:r>
              <a:rPr b="0" lang="en-US" sz="2000" spc="-1" strike="noStrike">
                <a:solidFill>
                  <a:srgbClr val="f3f3f3"/>
                </a:solidFill>
                <a:latin typeface="Fira Sans Condensed Light"/>
                <a:ea typeface="Fira Sans Condensed Light"/>
              </a:rPr>
              <a:t>site </a:t>
            </a:r>
            <a:r>
              <a:rPr b="0" lang="en-US" sz="2000" spc="-1" strike="noStrike">
                <a:solidFill>
                  <a:srgbClr val="f3f3f3"/>
                </a:solidFill>
                <a:latin typeface="Fira Sans Condensed Light"/>
                <a:ea typeface="Fira Sans Condensed Light"/>
              </a:rPr>
              <a:t>usin</a:t>
            </a:r>
            <a:r>
              <a:rPr b="0" lang="en-US" sz="2000" spc="-1" strike="noStrike">
                <a:solidFill>
                  <a:srgbClr val="f3f3f3"/>
                </a:solidFill>
                <a:latin typeface="Fira Sans Condensed Light"/>
                <a:ea typeface="Fira Sans Condensed Light"/>
              </a:rPr>
              <a:t>g </a:t>
            </a:r>
            <a:r>
              <a:rPr b="0" lang="en-US" sz="2000" spc="-1" strike="noStrike">
                <a:solidFill>
                  <a:srgbClr val="f3f3f3"/>
                </a:solidFill>
                <a:latin typeface="Fira Sans Condensed Light"/>
                <a:ea typeface="Fira Sans Condensed Light"/>
              </a:rPr>
              <a:t>flutt</a:t>
            </a:r>
            <a:r>
              <a:rPr b="0" lang="en-US" sz="2000" spc="-1" strike="noStrike">
                <a:solidFill>
                  <a:srgbClr val="f3f3f3"/>
                </a:solidFill>
                <a:latin typeface="Fira Sans Condensed Light"/>
                <a:ea typeface="Fira Sans Condensed Light"/>
              </a:rPr>
              <a:t>er</a:t>
            </a:r>
            <a:endParaRPr b="0" lang="en-US" sz="2000" spc="-1" strike="noStrike">
              <a:latin typeface="Arial"/>
            </a:endParaRPr>
          </a:p>
          <a:p>
            <a:pPr marL="457200" indent="-29628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remo</a:t>
            </a:r>
            <a:r>
              <a:rPr b="0" lang="en-US" sz="2000" spc="-1" strike="noStrike">
                <a:solidFill>
                  <a:srgbClr val="f3f3f3"/>
                </a:solidFill>
                <a:latin typeface="Fira Sans Condensed Light"/>
                <a:ea typeface="Fira Sans Condensed Light"/>
              </a:rPr>
              <a:t>ve </a:t>
            </a:r>
            <a:r>
              <a:rPr b="0" lang="en-US" sz="2000" spc="-1" strike="noStrike">
                <a:solidFill>
                  <a:srgbClr val="f3f3f3"/>
                </a:solidFill>
                <a:latin typeface="Fira Sans Condensed Light"/>
                <a:ea typeface="Fira Sans Condensed Light"/>
              </a:rPr>
              <a:t>file </a:t>
            </a:r>
            <a:r>
              <a:rPr b="0" lang="en-US" sz="2000" spc="-1" strike="noStrike">
                <a:solidFill>
                  <a:srgbClr val="f3f3f3"/>
                </a:solidFill>
                <a:latin typeface="Fira Sans Condensed Light"/>
                <a:ea typeface="Fira Sans Condensed Light"/>
              </a:rPr>
              <a:t>from </a:t>
            </a:r>
            <a:r>
              <a:rPr b="0" lang="en-US" sz="2000" spc="-1" strike="noStrike">
                <a:solidFill>
                  <a:srgbClr val="f3f3f3"/>
                </a:solidFill>
                <a:latin typeface="Fira Sans Condensed Light"/>
                <a:ea typeface="Fira Sans Condensed Light"/>
              </a:rPr>
              <a:t>code </a:t>
            </a:r>
            <a:r>
              <a:rPr b="0" lang="en-US" sz="2000" spc="-1" strike="noStrike">
                <a:solidFill>
                  <a:srgbClr val="f3f3f3"/>
                </a:solidFill>
                <a:latin typeface="Fira Sans Condensed Light"/>
                <a:ea typeface="Fira Sans Condensed Light"/>
              </a:rPr>
              <a:t>to </a:t>
            </a:r>
            <a:r>
              <a:rPr b="0" lang="en-US" sz="2000" spc="-1" strike="noStrike">
                <a:solidFill>
                  <a:srgbClr val="f3f3f3"/>
                </a:solidFill>
                <a:latin typeface="Fira Sans Condensed Light"/>
                <a:ea typeface="Fira Sans Condensed Light"/>
              </a:rPr>
              <a:t>high </a:t>
            </a:r>
            <a:r>
              <a:rPr b="0" lang="en-US" sz="2000" spc="-1" strike="noStrike">
                <a:solidFill>
                  <a:srgbClr val="f3f3f3"/>
                </a:solidFill>
                <a:latin typeface="Fira Sans Condensed Light"/>
                <a:ea typeface="Fira Sans Condensed Light"/>
              </a:rPr>
              <a:t>the </a:t>
            </a:r>
            <a:r>
              <a:rPr b="0" lang="en-US" sz="2000" spc="-1" strike="noStrike">
                <a:solidFill>
                  <a:srgbClr val="f3f3f3"/>
                </a:solidFill>
                <a:latin typeface="Fira Sans Condensed Light"/>
                <a:ea typeface="Fira Sans Condensed Light"/>
              </a:rPr>
              <a:t>perf</a:t>
            </a:r>
            <a:r>
              <a:rPr b="0" lang="en-US" sz="2000" spc="-1" strike="noStrike">
                <a:solidFill>
                  <a:srgbClr val="f3f3f3"/>
                </a:solidFill>
                <a:latin typeface="Fira Sans Condensed Light"/>
                <a:ea typeface="Fira Sans Condensed Light"/>
              </a:rPr>
              <a:t>orma</a:t>
            </a:r>
            <a:r>
              <a:rPr b="0" lang="en-US" sz="2000" spc="-1" strike="noStrike">
                <a:solidFill>
                  <a:srgbClr val="f3f3f3"/>
                </a:solidFill>
                <a:latin typeface="Fira Sans Condensed Light"/>
                <a:ea typeface="Fira Sans Condensed Light"/>
              </a:rPr>
              <a:t>nce </a:t>
            </a:r>
            <a:r>
              <a:rPr b="0" lang="en-US" sz="2000" spc="-1" strike="noStrike">
                <a:solidFill>
                  <a:srgbClr val="f3f3f3"/>
                </a:solidFill>
                <a:latin typeface="Fira Sans Condensed Light"/>
                <a:ea typeface="Fira Sans Condensed Light"/>
              </a:rPr>
              <a:t>and </a:t>
            </a:r>
            <a:r>
              <a:rPr b="0" lang="en-US" sz="2000" spc="-1" strike="noStrike">
                <a:solidFill>
                  <a:srgbClr val="f3f3f3"/>
                </a:solidFill>
                <a:latin typeface="Fira Sans Condensed Light"/>
                <a:ea typeface="Fira Sans Condensed Light"/>
              </a:rPr>
              <a:t>conn</a:t>
            </a:r>
            <a:r>
              <a:rPr b="0" lang="en-US" sz="2000" spc="-1" strike="noStrike">
                <a:solidFill>
                  <a:srgbClr val="f3f3f3"/>
                </a:solidFill>
                <a:latin typeface="Fira Sans Condensed Light"/>
                <a:ea typeface="Fira Sans Condensed Light"/>
              </a:rPr>
              <a:t>ect </a:t>
            </a:r>
            <a:r>
              <a:rPr b="0" lang="en-US" sz="2000" spc="-1" strike="noStrike">
                <a:solidFill>
                  <a:srgbClr val="f3f3f3"/>
                </a:solidFill>
                <a:latin typeface="Fira Sans Condensed Light"/>
                <a:ea typeface="Fira Sans Condensed Light"/>
              </a:rPr>
              <a:t>the </a:t>
            </a:r>
            <a:r>
              <a:rPr b="0" lang="en-US" sz="2000" spc="-1" strike="noStrike">
                <a:solidFill>
                  <a:srgbClr val="f3f3f3"/>
                </a:solidFill>
                <a:latin typeface="Fira Sans Condensed Light"/>
                <a:ea typeface="Fira Sans Condensed Light"/>
              </a:rPr>
              <a:t>back</a:t>
            </a:r>
            <a:r>
              <a:rPr b="0" lang="en-US" sz="2000" spc="-1" strike="noStrike">
                <a:solidFill>
                  <a:srgbClr val="f3f3f3"/>
                </a:solidFill>
                <a:latin typeface="Fira Sans Condensed Light"/>
                <a:ea typeface="Fira Sans Condensed Light"/>
              </a:rPr>
              <a:t>end </a:t>
            </a:r>
            <a:r>
              <a:rPr b="0" lang="en-US" sz="2000" spc="-1" strike="noStrike">
                <a:solidFill>
                  <a:srgbClr val="f3f3f3"/>
                </a:solidFill>
                <a:latin typeface="Fira Sans Condensed Light"/>
                <a:ea typeface="Fira Sans Condensed Light"/>
              </a:rPr>
              <a:t>of </a:t>
            </a:r>
            <a:r>
              <a:rPr b="0" lang="en-US" sz="2000" spc="-1" strike="noStrike">
                <a:solidFill>
                  <a:srgbClr val="f3f3f3"/>
                </a:solidFill>
                <a:latin typeface="Fira Sans Condensed Light"/>
                <a:ea typeface="Fira Sans Condensed Light"/>
              </a:rPr>
              <a:t>the </a:t>
            </a:r>
            <a:r>
              <a:rPr b="0" lang="en-US" sz="2000" spc="-1" strike="noStrike">
                <a:solidFill>
                  <a:srgbClr val="f3f3f3"/>
                </a:solidFill>
                <a:latin typeface="Fira Sans Condensed Light"/>
                <a:ea typeface="Fira Sans Condensed Light"/>
              </a:rPr>
              <a:t>proje</a:t>
            </a:r>
            <a:r>
              <a:rPr b="0" lang="en-US" sz="2000" spc="-1" strike="noStrike">
                <a:solidFill>
                  <a:srgbClr val="f3f3f3"/>
                </a:solidFill>
                <a:latin typeface="Fira Sans Condensed Light"/>
                <a:ea typeface="Fira Sans Condensed Light"/>
              </a:rPr>
              <a:t>ct </a:t>
            </a:r>
            <a:r>
              <a:rPr b="0" lang="en-US" sz="2000" spc="-1" strike="noStrike">
                <a:solidFill>
                  <a:srgbClr val="f3f3f3"/>
                </a:solidFill>
                <a:latin typeface="Fira Sans Condensed Light"/>
                <a:ea typeface="Fira Sans Condensed Light"/>
              </a:rPr>
              <a:t>with </a:t>
            </a:r>
            <a:r>
              <a:rPr b="0" lang="en-US" sz="2000" spc="-1" strike="noStrike">
                <a:solidFill>
                  <a:srgbClr val="f3f3f3"/>
                </a:solidFill>
                <a:latin typeface="Fira Sans Condensed Light"/>
                <a:ea typeface="Fira Sans Condensed Light"/>
              </a:rPr>
              <a:t>the </a:t>
            </a:r>
            <a:r>
              <a:rPr b="0" lang="en-US" sz="2000" spc="-1" strike="noStrike">
                <a:solidFill>
                  <a:srgbClr val="f3f3f3"/>
                </a:solidFill>
                <a:latin typeface="Fira Sans Condensed Light"/>
                <a:ea typeface="Fira Sans Condensed Light"/>
              </a:rPr>
              <a:t>Web</a:t>
            </a:r>
            <a:r>
              <a:rPr b="0" lang="en-US" sz="2000" spc="-1" strike="noStrike">
                <a:solidFill>
                  <a:srgbClr val="f3f3f3"/>
                </a:solidFill>
                <a:latin typeface="Fira Sans Condensed Light"/>
                <a:ea typeface="Fira Sans Condensed Light"/>
              </a:rPr>
              <a:t>site </a:t>
            </a:r>
            <a:r>
              <a:rPr b="0" lang="en-US" sz="2000" spc="-1" strike="noStrike">
                <a:solidFill>
                  <a:srgbClr val="f3f3f3"/>
                </a:solidFill>
                <a:latin typeface="Fira Sans Condensed Light"/>
                <a:ea typeface="Fira Sans Condensed Light"/>
              </a:rPr>
              <a:t>(bacj</a:t>
            </a:r>
            <a:r>
              <a:rPr b="0" lang="en-US" sz="2000" spc="-1" strike="noStrike">
                <a:solidFill>
                  <a:srgbClr val="f3f3f3"/>
                </a:solidFill>
                <a:latin typeface="Fira Sans Condensed Light"/>
                <a:ea typeface="Fira Sans Condensed Light"/>
              </a:rPr>
              <a:t>end, </a:t>
            </a:r>
            <a:r>
              <a:rPr b="0" lang="en-US" sz="2000" spc="-1" strike="noStrike">
                <a:solidFill>
                  <a:srgbClr val="f3f3f3"/>
                </a:solidFill>
                <a:latin typeface="Fira Sans Condensed Light"/>
                <a:ea typeface="Fira Sans Condensed Light"/>
              </a:rPr>
              <a:t>Front</a:t>
            </a:r>
            <a:r>
              <a:rPr b="0" lang="en-US" sz="2000" spc="-1" strike="noStrike">
                <a:solidFill>
                  <a:srgbClr val="f3f3f3"/>
                </a:solidFill>
                <a:latin typeface="Fira Sans Condensed Light"/>
                <a:ea typeface="Fira Sans Condensed Light"/>
              </a:rPr>
              <a:t>end). </a:t>
            </a:r>
            <a:r>
              <a:rPr b="0" lang="en-US" sz="2000" spc="-1" strike="noStrike">
                <a:solidFill>
                  <a:srgbClr val="f3f3f3"/>
                </a:solidFill>
                <a:latin typeface="Fira Sans Condensed Light"/>
                <a:ea typeface="Fira Sans Condensed Light"/>
              </a:rPr>
              <a:t>Final</a:t>
            </a:r>
            <a:r>
              <a:rPr b="0" lang="en-US" sz="2000" spc="-1" strike="noStrike">
                <a:solidFill>
                  <a:srgbClr val="f3f3f3"/>
                </a:solidFill>
                <a:latin typeface="Fira Sans Condensed Light"/>
                <a:ea typeface="Fira Sans Condensed Light"/>
              </a:rPr>
              <a:t>ly </a:t>
            </a:r>
            <a:r>
              <a:rPr b="0" lang="en-US" sz="2000" spc="-1" strike="noStrike">
                <a:solidFill>
                  <a:srgbClr val="f3f3f3"/>
                </a:solidFill>
                <a:latin typeface="Fira Sans Condensed Light"/>
                <a:ea typeface="Fira Sans Condensed Light"/>
              </a:rPr>
              <a:t>Solvi</a:t>
            </a:r>
            <a:r>
              <a:rPr b="0" lang="en-US" sz="2000" spc="-1" strike="noStrike">
                <a:solidFill>
                  <a:srgbClr val="f3f3f3"/>
                </a:solidFill>
                <a:latin typeface="Fira Sans Condensed Light"/>
                <a:ea typeface="Fira Sans Condensed Light"/>
              </a:rPr>
              <a:t>ng </a:t>
            </a:r>
            <a:r>
              <a:rPr b="0" lang="en-US" sz="2000" spc="-1" strike="noStrike">
                <a:solidFill>
                  <a:srgbClr val="f3f3f3"/>
                </a:solidFill>
                <a:latin typeface="Fira Sans Condensed Light"/>
                <a:ea typeface="Fira Sans Condensed Light"/>
              </a:rPr>
              <a:t>som</a:t>
            </a:r>
            <a:r>
              <a:rPr b="0" lang="en-US" sz="2000" spc="-1" strike="noStrike">
                <a:solidFill>
                  <a:srgbClr val="f3f3f3"/>
                </a:solidFill>
                <a:latin typeface="Fira Sans Condensed Light"/>
                <a:ea typeface="Fira Sans Condensed Light"/>
              </a:rPr>
              <a:t>e </a:t>
            </a:r>
            <a:r>
              <a:rPr b="0" lang="en-US" sz="2000" spc="-1" strike="noStrike">
                <a:solidFill>
                  <a:srgbClr val="f3f3f3"/>
                </a:solidFill>
                <a:latin typeface="Fira Sans Condensed Light"/>
                <a:ea typeface="Fira Sans Condensed Light"/>
              </a:rPr>
              <a:t>issue</a:t>
            </a:r>
            <a:r>
              <a:rPr b="0" lang="en-US" sz="2000" spc="-1" strike="noStrike">
                <a:solidFill>
                  <a:srgbClr val="f3f3f3"/>
                </a:solidFill>
                <a:latin typeface="Fira Sans Condensed Light"/>
                <a:ea typeface="Fira Sans Condensed Light"/>
              </a:rPr>
              <a:t>s in </a:t>
            </a:r>
            <a:r>
              <a:rPr b="0" lang="en-US" sz="2000" spc="-1" strike="noStrike">
                <a:solidFill>
                  <a:srgbClr val="f3f3f3"/>
                </a:solidFill>
                <a:latin typeface="Fira Sans Condensed Light"/>
                <a:ea typeface="Fira Sans Condensed Light"/>
              </a:rPr>
              <a:t>the </a:t>
            </a:r>
            <a:r>
              <a:rPr b="0" lang="en-US" sz="2000" spc="-1" strike="noStrike">
                <a:solidFill>
                  <a:srgbClr val="f3f3f3"/>
                </a:solidFill>
                <a:latin typeface="Fira Sans Condensed Light"/>
                <a:ea typeface="Fira Sans Condensed Light"/>
              </a:rPr>
              <a:t>syst</a:t>
            </a:r>
            <a:r>
              <a:rPr b="0" lang="en-US" sz="2000" spc="-1" strike="noStrike">
                <a:solidFill>
                  <a:srgbClr val="f3f3f3"/>
                </a:solidFill>
                <a:latin typeface="Fira Sans Condensed Light"/>
                <a:ea typeface="Fira Sans Condensed Light"/>
              </a:rPr>
              <a:t>em.  </a:t>
            </a: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a:p>
            <a:pPr marL="457200" indent="-296280">
              <a:lnSpc>
                <a:spcPct val="100000"/>
              </a:lnSpc>
              <a:buClr>
                <a:srgbClr val="f3f3f3"/>
              </a:buClr>
              <a:buFont typeface="Arial"/>
              <a:buChar char="•"/>
            </a:pPr>
            <a:endParaRPr b="0" lang="en-US" sz="2000" spc="-1" strike="noStrike">
              <a:latin typeface="Arial"/>
            </a:endParaRPr>
          </a:p>
        </p:txBody>
      </p:sp>
    </p:spTree>
  </p:cSld>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LibreOffice/6.4.7.2$Linux_X86_64 LibreOffice_project/40$Build-2</Application>
  <Words>4355</Words>
  <Paragraphs>268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2022-05-09T20:05:23Z</dcterms:created>
  <dc:creator/>
  <dc:description/>
  <dc:language>en-US</dc:language>
  <cp:lastModifiedBy/>
  <dcterms:modified xsi:type="dcterms:W3CDTF">2022-05-12T20:04:29Z</dcterms:modified>
  <cp:revision>48</cp:revision>
  <dc:subject/>
  <dc:title>Paternity testing using genetics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ICV">
    <vt:lpwstr>3383609131AF4B86B31D905662A6DE64</vt:lpwstr>
  </property>
  <property fmtid="{D5CDD505-2E9C-101B-9397-08002B2CF9AE}" pid="6" name="KSOProductBuildVer">
    <vt:lpwstr>1033-11.2.0.11074</vt:lpwstr>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On-screen Show (16:9)</vt:lpwstr>
  </property>
  <property fmtid="{D5CDD505-2E9C-101B-9397-08002B2CF9AE}" pid="11" name="ScaleCrop">
    <vt:bool>0</vt:bool>
  </property>
  <property fmtid="{D5CDD505-2E9C-101B-9397-08002B2CF9AE}" pid="12" name="ShareDoc">
    <vt:bool>0</vt:bool>
  </property>
  <property fmtid="{D5CDD505-2E9C-101B-9397-08002B2CF9AE}" pid="13" name="Slides">
    <vt:i4>22</vt:i4>
  </property>
</Properties>
</file>