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png" ContentType="image/png"/>
  <Override PartName="/ppt/media/image5.jpeg" ContentType="image/jpeg"/>
  <Override PartName="/ppt/media/image6.jpeg" ContentType="image/jpeg"/>
  <Override PartName="/ppt/media/image8.png" ContentType="image/png"/>
  <Override PartName="/ppt/media/image7.png" ContentType="image/png"/>
  <Override PartName="/ppt/media/image9.png" ContentType="image/png"/>
  <Override PartName="/ppt/media/image10.png" ContentType="image/png"/>
  <Override PartName="/ppt/media/image1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2188160" cy="6857280"/>
          </a:xfrm>
          <a:prstGeom prst="rect">
            <a:avLst/>
          </a:prstGeom>
          <a:ln>
            <a:noFill/>
          </a:ln>
        </p:spPr>
      </p:pic>
      <p:sp>
        <p:nvSpPr>
          <p:cNvPr id="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hyperlink" Target="https://ieeexplore.ieee.org/abstract/document/7005947" TargetMode="External"/><Relationship Id="rId2" Type="http://schemas.openxmlformats.org/officeDocument/2006/relationships/hyperlink" Target="https://ieeexplore.ieee.org/abstract/document/9325640" TargetMode="External"/><Relationship Id="rId3" Type="http://schemas.openxmlformats.org/officeDocument/2006/relationships/hyperlink" Target="https://www.ncbi.nlm.nih.gov/books/NBK22266/" TargetMode="External"/><Relationship Id="rId4" Type="http://schemas.openxmlformats.org/officeDocument/2006/relationships/hyperlink" Target="https://pubmed.ncbi.nlm.nih.gov/27022141/" TargetMode="External"/><Relationship Id="rId5" Type="http://schemas.openxmlformats.org/officeDocument/2006/relationships/hyperlink" Target="https://pubmed.ncbi.nlm.nih.gov/33100714/" TargetMode="External"/><Relationship Id="rId6" Type="http://schemas.openxmlformats.org/officeDocument/2006/relationships/hyperlink" Target="https://pubmed.ncbi.nlm.nih.gov/27022141/" TargetMode="External"/><Relationship Id="rId7" Type="http://schemas.openxmlformats.org/officeDocument/2006/relationships/hyperlink" Target="https://www.ncbi.nlm.nih.gov/snp/rs7565301" TargetMode="External"/><Relationship Id="rId8" Type="http://schemas.openxmlformats.org/officeDocument/2006/relationships/hyperlink" Target="https://www.ensembl.org/Homo_sapiens/Phenotype/Locations?db=core;ph=75099;r=2:60494405-60495405;v=rs6706648;vdb=variation;vf=184401125" TargetMode="External"/><Relationship Id="rId9"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2833200" y="274320"/>
            <a:ext cx="6489720" cy="913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600" spc="-1" strike="noStrike">
                <a:solidFill>
                  <a:srgbClr val="ffffff"/>
                </a:solidFill>
                <a:latin typeface="Arial"/>
                <a:ea typeface="Arial"/>
              </a:rPr>
              <a:t>Genetics</a:t>
            </a:r>
            <a:endParaRPr b="0" lang="en-US" sz="3600" spc="-1" strike="noStrike">
              <a:latin typeface="Arial"/>
            </a:endParaRPr>
          </a:p>
        </p:txBody>
      </p:sp>
      <p:sp>
        <p:nvSpPr>
          <p:cNvPr id="40" name="CustomShape 2"/>
          <p:cNvSpPr/>
          <p:nvPr/>
        </p:nvSpPr>
        <p:spPr>
          <a:xfrm>
            <a:off x="3815280" y="2926080"/>
            <a:ext cx="5325120" cy="1358280"/>
          </a:xfrm>
          <a:prstGeom prst="rect">
            <a:avLst/>
          </a:prstGeom>
          <a:noFill/>
          <a:ln>
            <a:noFill/>
          </a:ln>
        </p:spPr>
        <p:style>
          <a:lnRef idx="0"/>
          <a:fillRef idx="0"/>
          <a:effectRef idx="0"/>
          <a:fontRef idx="minor"/>
        </p:style>
        <p:txBody>
          <a:bodyPr lIns="0" rIns="0" tIns="0" bIns="0" anchor="ctr">
            <a:normAutofit fontScale="87000"/>
          </a:bodyPr>
          <a:p>
            <a:pPr algn="ctr">
              <a:lnSpc>
                <a:spcPct val="100000"/>
              </a:lnSpc>
            </a:pPr>
            <a:r>
              <a:rPr b="0" lang="en-US" sz="2600" spc="-1" strike="noStrike">
                <a:solidFill>
                  <a:srgbClr val="ffffff"/>
                </a:solidFill>
                <a:latin typeface="Arial"/>
                <a:ea typeface="DejaVu Sans"/>
              </a:rPr>
              <a:t>Youssif Assem</a:t>
            </a:r>
            <a:br/>
            <a:r>
              <a:rPr b="0" lang="en-US" sz="2600" spc="-1" strike="noStrike">
                <a:solidFill>
                  <a:srgbClr val="ffffff"/>
                </a:solidFill>
                <a:latin typeface="Arial"/>
                <a:ea typeface="DejaVu Sans"/>
              </a:rPr>
              <a:t>Mohamed Moataz</a:t>
            </a:r>
            <a:br/>
            <a:r>
              <a:rPr b="0" lang="en-US" sz="2600" spc="-1" strike="noStrike">
                <a:solidFill>
                  <a:srgbClr val="ffffff"/>
                </a:solidFill>
                <a:latin typeface="Arial"/>
                <a:ea typeface="DejaVu Sans"/>
              </a:rPr>
              <a:t>Kareem Ehab</a:t>
            </a:r>
            <a:br/>
            <a:r>
              <a:rPr b="0" lang="en-US" sz="2600" spc="-1" strike="noStrike">
                <a:solidFill>
                  <a:srgbClr val="ffffff"/>
                </a:solidFill>
                <a:latin typeface="Arial"/>
                <a:ea typeface="DejaVu Sans"/>
              </a:rPr>
              <a:t>Ahmed Gamal</a:t>
            </a:r>
            <a:endParaRPr b="0" lang="en-US" sz="2600" spc="-1" strike="noStrike">
              <a:latin typeface="Arial"/>
            </a:endParaRPr>
          </a:p>
        </p:txBody>
      </p:sp>
    </p:spTree>
  </p:cSld>
  <mc:AlternateContent>
    <mc:Choice Requires="p14">
      <p:transition spd="slow" p14:dur="4000">
        <p14:vortex/>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2924640" y="454320"/>
            <a:ext cx="6306840" cy="822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Deliverables</a:t>
            </a:r>
            <a:br/>
            <a:endParaRPr b="0" lang="en-US" sz="2800" spc="-1" strike="noStrike">
              <a:latin typeface="Arial"/>
            </a:endParaRPr>
          </a:p>
        </p:txBody>
      </p:sp>
      <p:sp>
        <p:nvSpPr>
          <p:cNvPr id="66" name="CustomShape 2"/>
          <p:cNvSpPr/>
          <p:nvPr/>
        </p:nvSpPr>
        <p:spPr>
          <a:xfrm>
            <a:off x="799920" y="2384280"/>
            <a:ext cx="10538280" cy="3748680"/>
          </a:xfrm>
          <a:prstGeom prst="rect">
            <a:avLst/>
          </a:prstGeom>
          <a:noFill/>
          <a:ln>
            <a:noFill/>
          </a:ln>
        </p:spPr>
        <p:style>
          <a:lnRef idx="0"/>
          <a:fillRef idx="0"/>
          <a:effectRef idx="0"/>
          <a:fontRef idx="minor"/>
        </p:style>
        <p:txBody>
          <a:bodyPr lIns="90000" rIns="90000" tIns="91440" bIns="91440">
            <a:spAutoFit/>
          </a:bodyPr>
          <a:p>
            <a:pPr marL="457200" indent="-340560">
              <a:lnSpc>
                <a:spcPct val="100000"/>
              </a:lnSpc>
              <a:buClr>
                <a:srgbClr val="ffffff"/>
              </a:buClr>
              <a:buFont typeface="Arial"/>
              <a:buChar char="●"/>
            </a:pPr>
            <a:r>
              <a:rPr b="0" lang="en-US" sz="1800" spc="-1" strike="noStrike">
                <a:solidFill>
                  <a:srgbClr val="ffffff"/>
                </a:solidFill>
                <a:latin typeface="Arial"/>
                <a:ea typeface="Arial"/>
              </a:rPr>
              <a:t>Collect a useful dataset containing snippets of altered genes OR the entire genome of patients with genetic diseases.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0560">
              <a:lnSpc>
                <a:spcPct val="100000"/>
              </a:lnSpc>
              <a:buClr>
                <a:srgbClr val="ffffff"/>
              </a:buClr>
              <a:buFont typeface="Arial"/>
              <a:buChar char="●"/>
              <a:tabLst>
                <a:tab algn="l" pos="0"/>
              </a:tabLst>
            </a:pPr>
            <a:r>
              <a:rPr b="0" lang="en-US" sz="1800" spc="-1" strike="noStrike">
                <a:solidFill>
                  <a:srgbClr val="ffffff"/>
                </a:solidFill>
                <a:latin typeface="Arial"/>
                <a:ea typeface="Arial"/>
              </a:rPr>
              <a:t>Make a system that allows anyone to enter their entire genome or snippets of mutated genes.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0560">
              <a:lnSpc>
                <a:spcPct val="100000"/>
              </a:lnSpc>
              <a:buClr>
                <a:srgbClr val="ffffff"/>
              </a:buClr>
              <a:buFont typeface="Arial"/>
              <a:buChar char="●"/>
              <a:tabLst>
                <a:tab algn="l" pos="0"/>
              </a:tabLst>
            </a:pPr>
            <a:r>
              <a:rPr b="0" lang="en-US" sz="1800" spc="-1" strike="noStrike">
                <a:solidFill>
                  <a:srgbClr val="ffffff"/>
                </a:solidFill>
                <a:latin typeface="Arial"/>
                <a:ea typeface="Arial"/>
              </a:rPr>
              <a:t>Create a robust model for predicting genetic illnesses in future generations.</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r>
              <a:rPr b="0" lang="en-US" sz="1800" spc="-1" strike="noStrike">
                <a:solidFill>
                  <a:srgbClr val="ffffff"/>
                </a:solidFill>
                <a:latin typeface="Arial"/>
                <a:ea typeface="Arial"/>
              </a:rPr>
              <a:t> </a:t>
            </a:r>
            <a:endParaRPr b="0" lang="en-US" sz="1800" spc="-1" strike="noStrike">
              <a:latin typeface="Arial"/>
            </a:endParaRPr>
          </a:p>
          <a:p>
            <a:pPr marL="457200" indent="-340560">
              <a:lnSpc>
                <a:spcPct val="100000"/>
              </a:lnSpc>
              <a:buClr>
                <a:srgbClr val="ffffff"/>
              </a:buClr>
              <a:buFont typeface="Arial"/>
              <a:buChar char="●"/>
              <a:tabLst>
                <a:tab algn="l" pos="0"/>
              </a:tabLst>
            </a:pPr>
            <a:r>
              <a:rPr b="0" lang="en-US" sz="1800" spc="-1" strike="noStrike">
                <a:solidFill>
                  <a:srgbClr val="ffffff"/>
                </a:solidFill>
                <a:latin typeface="Arial"/>
                <a:ea typeface="Arial"/>
              </a:rPr>
              <a:t>Deploy our software in the marketplace.</a:t>
            </a:r>
            <a:endParaRPr b="0" lang="en-US" sz="1800" spc="-1" strike="noStrike">
              <a:latin typeface="Arial"/>
            </a:endParaRPr>
          </a:p>
          <a:p>
            <a:pPr marL="457200">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66">
                                            <p:txEl>
                                              <p:pRg st="0" end="0"/>
                                            </p:txEl>
                                          </p:spTgt>
                                        </p:tgtEl>
                                        <p:attrNameLst>
                                          <p:attrName>style.visibility</p:attrName>
                                        </p:attrNameLst>
                                      </p:cBhvr>
                                      <p:to>
                                        <p:strVal val="visible"/>
                                      </p:to>
                                    </p:set>
                                    <p:animEffect filter="fade" transition="in">
                                      <p:cBhvr additive="repl">
                                        <p:cTn id="31" dur="500"/>
                                        <p:tgtEl>
                                          <p:spTgt spid="66">
                                            <p:txEl>
                                              <p:pRg st="0" end="0"/>
                                            </p:txEl>
                                          </p:spTgt>
                                        </p:tgtEl>
                                      </p:cBhvr>
                                    </p:animEffect>
                                  </p:childTnLst>
                                </p:cTn>
                              </p:par>
                              <p:par>
                                <p:cTn id="32" nodeType="withEffect" fill="hold" presetClass="entr" presetID="10">
                                  <p:stCondLst>
                                    <p:cond delay="0"/>
                                  </p:stCondLst>
                                  <p:childTnLst>
                                    <p:set>
                                      <p:cBhvr>
                                        <p:cTn id="33" dur="1" fill="hold">
                                          <p:stCondLst>
                                            <p:cond delay="0"/>
                                          </p:stCondLst>
                                        </p:cTn>
                                        <p:tgtEl>
                                          <p:spTgt spid="66">
                                            <p:txEl>
                                              <p:pRg st="3" end="3"/>
                                            </p:txEl>
                                          </p:spTgt>
                                        </p:tgtEl>
                                        <p:attrNameLst>
                                          <p:attrName>style.visibility</p:attrName>
                                        </p:attrNameLst>
                                      </p:cBhvr>
                                      <p:to>
                                        <p:strVal val="visible"/>
                                      </p:to>
                                    </p:set>
                                    <p:animEffect filter="fade" transition="in">
                                      <p:cBhvr additive="repl">
                                        <p:cTn id="34" dur="500"/>
                                        <p:tgtEl>
                                          <p:spTgt spid="66">
                                            <p:txEl>
                                              <p:pRg st="3" end="3"/>
                                            </p:txEl>
                                          </p:spTgt>
                                        </p:tgtEl>
                                      </p:cBhvr>
                                    </p:animEffect>
                                  </p:childTnLst>
                                </p:cTn>
                              </p:par>
                              <p:par>
                                <p:cTn id="35" nodeType="withEffect" fill="hold" presetClass="entr" presetID="10">
                                  <p:stCondLst>
                                    <p:cond delay="0"/>
                                  </p:stCondLst>
                                  <p:childTnLst>
                                    <p:set>
                                      <p:cBhvr>
                                        <p:cTn id="36" dur="1" fill="hold">
                                          <p:stCondLst>
                                            <p:cond delay="0"/>
                                          </p:stCondLst>
                                        </p:cTn>
                                        <p:tgtEl>
                                          <p:spTgt spid="66">
                                            <p:txEl>
                                              <p:pRg st="6" end="6"/>
                                            </p:txEl>
                                          </p:spTgt>
                                        </p:tgtEl>
                                        <p:attrNameLst>
                                          <p:attrName>style.visibility</p:attrName>
                                        </p:attrNameLst>
                                      </p:cBhvr>
                                      <p:to>
                                        <p:strVal val="visible"/>
                                      </p:to>
                                    </p:set>
                                    <p:animEffect filter="fade" transition="in">
                                      <p:cBhvr additive="repl">
                                        <p:cTn id="37" dur="500"/>
                                        <p:tgtEl>
                                          <p:spTgt spid="66">
                                            <p:txEl>
                                              <p:pRg st="6" end="6"/>
                                            </p:txEl>
                                          </p:spTgt>
                                        </p:tgtEl>
                                      </p:cBhvr>
                                    </p:animEffect>
                                  </p:childTnLst>
                                </p:cTn>
                              </p:par>
                              <p:par>
                                <p:cTn id="38" nodeType="withEffect" fill="hold" presetClass="entr" presetID="10">
                                  <p:stCondLst>
                                    <p:cond delay="0"/>
                                  </p:stCondLst>
                                  <p:childTnLst>
                                    <p:set>
                                      <p:cBhvr>
                                        <p:cTn id="39" dur="1" fill="hold">
                                          <p:stCondLst>
                                            <p:cond delay="0"/>
                                          </p:stCondLst>
                                        </p:cTn>
                                        <p:tgtEl>
                                          <p:spTgt spid="66">
                                            <p:txEl>
                                              <p:pRg st="9" end="9"/>
                                            </p:txEl>
                                          </p:spTgt>
                                        </p:tgtEl>
                                        <p:attrNameLst>
                                          <p:attrName>style.visibility</p:attrName>
                                        </p:attrNameLst>
                                      </p:cBhvr>
                                      <p:to>
                                        <p:strVal val="visible"/>
                                      </p:to>
                                    </p:set>
                                    <p:animEffect filter="fade" transition="in">
                                      <p:cBhvr additive="repl">
                                        <p:cTn id="40" dur="500"/>
                                        <p:tgtEl>
                                          <p:spTgt spid="66">
                                            <p:txEl>
                                              <p:pRg st="9" end="9"/>
                                            </p:txEl>
                                          </p:spTgt>
                                        </p:tgtEl>
                                      </p:cBhvr>
                                    </p:animEffect>
                                  </p:childTnLst>
                                </p:cTn>
                              </p:par>
                              <p:par>
                                <p:cTn id="41" nodeType="withEffect" fill="hold" presetClass="entr" presetID="10">
                                  <p:stCondLst>
                                    <p:cond delay="0"/>
                                  </p:stCondLst>
                                  <p:childTnLst>
                                    <p:set>
                                      <p:cBhvr>
                                        <p:cTn id="42" dur="1" fill="hold">
                                          <p:stCondLst>
                                            <p:cond delay="0"/>
                                          </p:stCondLst>
                                        </p:cTn>
                                        <p:tgtEl>
                                          <p:spTgt spid="66">
                                            <p:txEl>
                                              <p:pRg st="10" end="10"/>
                                            </p:txEl>
                                          </p:spTgt>
                                        </p:tgtEl>
                                        <p:attrNameLst>
                                          <p:attrName>style.visibility</p:attrName>
                                        </p:attrNameLst>
                                      </p:cBhvr>
                                      <p:to>
                                        <p:strVal val="visible"/>
                                      </p:to>
                                    </p:set>
                                    <p:animEffect filter="fade" transition="in">
                                      <p:cBhvr additive="repl">
                                        <p:cTn id="43" dur="500"/>
                                        <p:tgtEl>
                                          <p:spTgt spid="66">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730800" y="383400"/>
            <a:ext cx="11023200" cy="713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610" spc="-1" strike="noStrike">
                <a:solidFill>
                  <a:srgbClr val="ffffff"/>
                </a:solidFill>
                <a:latin typeface="Arial"/>
                <a:ea typeface="Arial"/>
              </a:rPr>
              <a:t>Supportive Documents</a:t>
            </a:r>
            <a:br/>
            <a:r>
              <a:rPr b="0" lang="en-US" sz="1679" spc="-1" strike="noStrike">
                <a:solidFill>
                  <a:srgbClr val="ebebeb"/>
                </a:solidFill>
                <a:latin typeface="Arial"/>
                <a:ea typeface="Arial"/>
              </a:rPr>
              <a:t>SURVEY</a:t>
            </a:r>
            <a:endParaRPr b="0" lang="en-US" sz="1679" spc="-1" strike="noStrike">
              <a:latin typeface="Arial"/>
            </a:endParaRPr>
          </a:p>
        </p:txBody>
      </p:sp>
      <p:pic>
        <p:nvPicPr>
          <p:cNvPr id="68" name="" descr=""/>
          <p:cNvPicPr/>
          <p:nvPr/>
        </p:nvPicPr>
        <p:blipFill>
          <a:blip r:embed="rId1"/>
          <a:stretch/>
        </p:blipFill>
        <p:spPr>
          <a:xfrm>
            <a:off x="653040" y="1828800"/>
            <a:ext cx="11046960" cy="4754160"/>
          </a:xfrm>
          <a:prstGeom prst="rect">
            <a:avLst/>
          </a:prstGeom>
          <a:ln>
            <a:noFill/>
          </a:ln>
        </p:spPr>
      </p:pic>
      <p:sp>
        <p:nvSpPr>
          <p:cNvPr id="69" name="CustomShape 2"/>
          <p:cNvSpPr/>
          <p:nvPr/>
        </p:nvSpPr>
        <p:spPr>
          <a:xfrm>
            <a:off x="766800" y="1438560"/>
            <a:ext cx="105631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Arial"/>
              </a:rPr>
              <a:t>we collected (210) responses in two days some people from Saudi Arabia, Dubai. Here is our statistics.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2939760" y="274320"/>
            <a:ext cx="6291720" cy="7405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71" name="" descr=""/>
          <p:cNvPicPr/>
          <p:nvPr/>
        </p:nvPicPr>
        <p:blipFill>
          <a:blip r:embed="rId1"/>
          <a:stretch/>
        </p:blipFill>
        <p:spPr>
          <a:xfrm>
            <a:off x="1188000" y="1554480"/>
            <a:ext cx="9506520" cy="48456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2924640" y="179280"/>
            <a:ext cx="6306840" cy="1009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73" name="" descr=""/>
          <p:cNvPicPr/>
          <p:nvPr/>
        </p:nvPicPr>
        <p:blipFill>
          <a:blip r:embed="rId1"/>
          <a:stretch/>
        </p:blipFill>
        <p:spPr>
          <a:xfrm>
            <a:off x="1005120" y="1371600"/>
            <a:ext cx="10512000" cy="51199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210280" y="447120"/>
            <a:ext cx="1808640" cy="55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300" spc="-1" strike="noStrike">
                <a:solidFill>
                  <a:srgbClr val="ffffff"/>
                </a:solidFill>
                <a:latin typeface="Arial"/>
                <a:ea typeface="DejaVu Sans"/>
              </a:rPr>
              <a:t>Data Set</a:t>
            </a:r>
            <a:endParaRPr b="0" lang="en-US" sz="3300" spc="-1" strike="noStrike">
              <a:latin typeface="Arial"/>
            </a:endParaRPr>
          </a:p>
        </p:txBody>
      </p:sp>
      <p:pic>
        <p:nvPicPr>
          <p:cNvPr id="75" name="" descr=""/>
          <p:cNvPicPr/>
          <p:nvPr/>
        </p:nvPicPr>
        <p:blipFill>
          <a:blip r:embed="rId1"/>
          <a:srcRect l="0" t="16959" r="11156" b="8360"/>
          <a:stretch/>
        </p:blipFill>
        <p:spPr>
          <a:xfrm>
            <a:off x="639360" y="1371600"/>
            <a:ext cx="10877040" cy="53028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924640" y="275400"/>
            <a:ext cx="6398280" cy="7131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tabLst>
                <a:tab algn="l" pos="0"/>
              </a:tabLst>
            </a:pPr>
            <a:r>
              <a:rPr b="0" lang="en-US" sz="3100" spc="-1" strike="noStrike">
                <a:solidFill>
                  <a:srgbClr val="ffffff"/>
                </a:solidFill>
                <a:latin typeface="Arial"/>
                <a:ea typeface="Arial"/>
              </a:rPr>
              <a:t>Plan away (To Do)</a:t>
            </a:r>
            <a:endParaRPr b="0" lang="en-US" sz="3100" spc="-1" strike="noStrike">
              <a:latin typeface="Arial"/>
            </a:endParaRPr>
          </a:p>
        </p:txBody>
      </p:sp>
      <p:sp>
        <p:nvSpPr>
          <p:cNvPr id="77" name="CustomShape 2"/>
          <p:cNvSpPr/>
          <p:nvPr/>
        </p:nvSpPr>
        <p:spPr>
          <a:xfrm>
            <a:off x="569160" y="2244240"/>
            <a:ext cx="9068040" cy="2515680"/>
          </a:xfrm>
          <a:prstGeom prst="rect">
            <a:avLst/>
          </a:prstGeom>
          <a:noFill/>
          <a:ln>
            <a:noFill/>
          </a:ln>
        </p:spPr>
        <p:style>
          <a:lnRef idx="0"/>
          <a:fillRef idx="0"/>
          <a:effectRef idx="0"/>
          <a:fontRef idx="minor"/>
        </p:style>
        <p:txBody>
          <a:bodyPr lIns="0" rIns="0" tIns="0" bIns="0" anchor="ctr">
            <a:normAutofit fontScale="45000"/>
          </a:bodyPr>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Cross between males and each female in the data set.</a:t>
            </a:r>
            <a:endParaRPr b="0" lang="en-US" sz="2400" spc="-1" strike="noStrike">
              <a:latin typeface="Arial"/>
            </a:endParaRPr>
          </a:p>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Decide which male can marry which female.</a:t>
            </a:r>
            <a:endParaRPr b="0" lang="en-US" sz="2400" spc="-1" strike="noStrike">
              <a:latin typeface="Arial"/>
            </a:endParaRPr>
          </a:p>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 </a:t>
            </a:r>
            <a:r>
              <a:rPr b="0" lang="en-US" sz="2400" spc="-1" strike="noStrike">
                <a:solidFill>
                  <a:srgbClr val="ffffff"/>
                </a:solidFill>
                <a:latin typeface="Arial"/>
                <a:ea typeface="DejaVu Sans"/>
              </a:rPr>
              <a:t>Make the same steps on European data.</a:t>
            </a:r>
            <a:endParaRPr b="0" lang="en-US" sz="2400" spc="-1" strike="noStrike">
              <a:latin typeface="Arial"/>
            </a:endParaRPr>
          </a:p>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Make the cross between African and European people.</a:t>
            </a:r>
            <a:endParaRPr b="0" lang="en-US" sz="2400" spc="-1" strike="noStrike">
              <a:latin typeface="Arial"/>
            </a:endParaRPr>
          </a:p>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Create the same steps for other diseases that are similar to sickle cell like Thalassemia.</a:t>
            </a:r>
            <a:endParaRPr b="0" lang="en-US" sz="2400" spc="-1" strike="noStrike">
              <a:latin typeface="Arial"/>
            </a:endParaRPr>
          </a:p>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Explore more about whole genome for creating the proof of parentage. </a:t>
            </a:r>
            <a:endParaRPr b="0" lang="en-US" sz="2400" spc="-1" strike="noStrike">
              <a:latin typeface="Arial"/>
            </a:endParaRPr>
          </a:p>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Include the Egyptian genome seeing that our genome has been affected by other races throughout centuries.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27400" y="182880"/>
            <a:ext cx="2160720" cy="101016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0" lang="en-US" sz="2800" spc="-1" strike="noStrike">
                <a:solidFill>
                  <a:srgbClr val="ffffff"/>
                </a:solidFill>
                <a:latin typeface="Arial"/>
                <a:ea typeface="Arial"/>
              </a:rPr>
              <a:t> </a:t>
            </a:r>
            <a:r>
              <a:rPr b="0" lang="en-US" sz="2800" spc="-1" strike="noStrike">
                <a:solidFill>
                  <a:srgbClr val="ffffff"/>
                </a:solidFill>
                <a:latin typeface="Arial"/>
                <a:ea typeface="Arial"/>
              </a:rPr>
              <a:t>Live Demo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625920" y="2926080"/>
            <a:ext cx="5514480" cy="1136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100" spc="-1" strike="noStrike">
                <a:solidFill>
                  <a:srgbClr val="ffffff"/>
                </a:solidFill>
                <a:latin typeface="Arial"/>
                <a:ea typeface="Arial"/>
              </a:rPr>
              <a:t>Any Questions?</a:t>
            </a:r>
            <a:endParaRPr b="0" lang="en-US" sz="3100" spc="-1" strike="noStrike">
              <a:latin typeface="Arial"/>
            </a:endParaRPr>
          </a:p>
          <a:p>
            <a:pPr algn="ctr">
              <a:lnSpc>
                <a:spcPct val="100000"/>
              </a:lnSpc>
              <a:tabLst>
                <a:tab algn="l" pos="0"/>
              </a:tabLst>
            </a:pPr>
            <a:endParaRPr b="0" lang="en-US" sz="3100" spc="-1" strike="noStrike">
              <a:latin typeface="Arial"/>
            </a:endParaRPr>
          </a:p>
        </p:txBody>
      </p:sp>
      <p:sp>
        <p:nvSpPr>
          <p:cNvPr id="80" name="CustomShape 2"/>
          <p:cNvSpPr/>
          <p:nvPr/>
        </p:nvSpPr>
        <p:spPr>
          <a:xfrm>
            <a:off x="3559320" y="411840"/>
            <a:ext cx="5032440" cy="59400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0" lang="en-US" sz="2700" spc="-1" strike="noStrike">
                <a:solidFill>
                  <a:srgbClr val="ffffff"/>
                </a:solidFill>
                <a:latin typeface="Arial"/>
                <a:ea typeface="Arial"/>
              </a:rPr>
              <a:t>Thank You! :)</a:t>
            </a:r>
            <a:endParaRPr b="0" lang="en-US" sz="2700" spc="-1" strike="noStrike">
              <a:latin typeface="Arial"/>
            </a:endParaRPr>
          </a:p>
        </p:txBody>
      </p:sp>
    </p:spTree>
  </p:cSld>
  <mc:AlternateContent>
    <mc:Choice Requires="p14">
      <p:transition spd="slow" p14:dur="2000"/>
    </mc:Choice>
    <mc:Fallback>
      <p:transition spd="slow"/>
    </mc:Fallback>
  </mc:AlternateContent>
  <p:timing>
    <p:tnLst>
      <p:par>
        <p:cTn id="44" dur="indefinite" restart="never" nodeType="tmRoot">
          <p:childTnLst>
            <p:seq>
              <p:cTn id="45" dur="indefinite" nodeType="mainSeq">
                <p:childTnLst>
                  <p:par>
                    <p:cTn id="46" fill="hold">
                      <p:stCondLst>
                        <p:cond delay="indefinite"/>
                      </p:stCondLst>
                      <p:childTnLst>
                        <p:par>
                          <p:cTn id="47" fill="hold">
                            <p:stCondLst>
                              <p:cond delay="0"/>
                            </p:stCondLst>
                            <p:childTnLst>
                              <p:par>
                                <p:cTn id="48" nodeType="clickEffect" fill="hold" presetClass="entr" presetID="10">
                                  <p:stCondLst>
                                    <p:cond delay="0"/>
                                  </p:stCondLst>
                                  <p:childTnLst>
                                    <p:set>
                                      <p:cBhvr>
                                        <p:cTn id="49" dur="1" fill="hold">
                                          <p:stCondLst>
                                            <p:cond delay="0"/>
                                          </p:stCondLst>
                                        </p:cTn>
                                        <p:tgtEl>
                                          <p:spTgt spid="79">
                                            <p:txEl>
                                              <p:pRg st="0" end="0"/>
                                            </p:txEl>
                                          </p:spTgt>
                                        </p:tgtEl>
                                        <p:attrNameLst>
                                          <p:attrName>style.visibility</p:attrName>
                                        </p:attrNameLst>
                                      </p:cBhvr>
                                      <p:to>
                                        <p:strVal val="visible"/>
                                      </p:to>
                                    </p:set>
                                    <p:animEffect filter="fade" transition="in">
                                      <p:cBhvr additive="repl">
                                        <p:cTn id="50" dur="500"/>
                                        <p:tgtEl>
                                          <p:spTgt spid="7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0">
                                  <p:stCondLst>
                                    <p:cond delay="0"/>
                                  </p:stCondLst>
                                  <p:childTnLst>
                                    <p:set>
                                      <p:cBhvr>
                                        <p:cTn id="54" dur="1" fill="hold">
                                          <p:stCondLst>
                                            <p:cond delay="0"/>
                                          </p:stCondLst>
                                        </p:cTn>
                                        <p:tgtEl>
                                          <p:spTgt spid="80">
                                            <p:txEl>
                                              <p:pRg st="0" end="0"/>
                                            </p:txEl>
                                          </p:spTgt>
                                        </p:tgtEl>
                                        <p:attrNameLst>
                                          <p:attrName>style.visibility</p:attrName>
                                        </p:attrNameLst>
                                      </p:cBhvr>
                                      <p:to>
                                        <p:strVal val="visible"/>
                                      </p:to>
                                    </p:set>
                                    <p:animEffect filter="fade" transition="in">
                                      <p:cBhvr additive="repl">
                                        <p:cTn id="55" dur="500"/>
                                        <p:tgtEl>
                                          <p:spTgt spid="8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661640" y="365760"/>
            <a:ext cx="2702520" cy="654480"/>
          </a:xfrm>
          <a:prstGeom prst="rect">
            <a:avLst/>
          </a:prstGeom>
          <a:noFill/>
          <a:ln>
            <a:noFill/>
          </a:ln>
        </p:spPr>
        <p:style>
          <a:lnRef idx="0"/>
          <a:fillRef idx="0"/>
          <a:effectRef idx="0"/>
          <a:fontRef idx="minor"/>
        </p:style>
        <p:txBody>
          <a:bodyPr lIns="90000" rIns="90000" tIns="91440" bIns="91440" anchor="ctr">
            <a:spAutoFit/>
          </a:bodyPr>
          <a:p>
            <a:pPr algn="ctr">
              <a:lnSpc>
                <a:spcPct val="100000"/>
              </a:lnSpc>
              <a:tabLst>
                <a:tab algn="l" pos="0"/>
              </a:tabLst>
            </a:pPr>
            <a:r>
              <a:rPr b="0" lang="en-US" sz="3100" spc="-1" strike="noStrike">
                <a:solidFill>
                  <a:srgbClr val="ffffff"/>
                </a:solidFill>
                <a:latin typeface="Arial"/>
                <a:ea typeface="Arial"/>
              </a:rPr>
              <a:t>References</a:t>
            </a:r>
            <a:endParaRPr b="0" lang="en-US" sz="3100" spc="-1" strike="noStrike">
              <a:latin typeface="Arial"/>
            </a:endParaRPr>
          </a:p>
        </p:txBody>
      </p:sp>
      <p:sp>
        <p:nvSpPr>
          <p:cNvPr id="82" name="CustomShape 2"/>
          <p:cNvSpPr/>
          <p:nvPr/>
        </p:nvSpPr>
        <p:spPr>
          <a:xfrm>
            <a:off x="730800" y="1554480"/>
            <a:ext cx="7670520" cy="1782720"/>
          </a:xfrm>
          <a:prstGeom prst="rect">
            <a:avLst/>
          </a:prstGeom>
          <a:noFill/>
          <a:ln>
            <a:noFill/>
          </a:ln>
        </p:spPr>
        <p:style>
          <a:lnRef idx="0"/>
          <a:fillRef idx="0"/>
          <a:effectRef idx="0"/>
          <a:fontRef idx="minor"/>
        </p:style>
        <p:txBody>
          <a:bodyPr lIns="90000" rIns="90000" tIns="91440" bIns="91440">
            <a:spAutoFit/>
          </a:bodyPr>
          <a:p>
            <a:pPr marL="457200" indent="-359280">
              <a:lnSpc>
                <a:spcPct val="100000"/>
              </a:lnSpc>
              <a:buClr>
                <a:srgbClr val="ffffff"/>
              </a:buClr>
              <a:buFont typeface="Arial"/>
              <a:buChar char="●"/>
            </a:pPr>
            <a:r>
              <a:rPr b="0" lang="en-US" sz="2100" spc="-1" strike="noStrike" u="sng">
                <a:solidFill>
                  <a:srgbClr val="828282"/>
                </a:solidFill>
                <a:uFillTx/>
                <a:latin typeface="Arial"/>
                <a:ea typeface="Arial"/>
                <a:hlinkClick r:id="rId1"/>
              </a:rPr>
              <a:t>https://ieeexplore.ieee.org/abstract/document/7005947</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59280">
              <a:lnSpc>
                <a:spcPct val="100000"/>
              </a:lnSpc>
              <a:buClr>
                <a:srgbClr val="ffffff"/>
              </a:buClr>
              <a:buFont typeface="Arial"/>
              <a:buChar char="●"/>
              <a:tabLst>
                <a:tab algn="l" pos="0"/>
              </a:tabLst>
            </a:pPr>
            <a:r>
              <a:rPr b="0" lang="en-US" sz="2100" spc="-1" strike="noStrike" u="sng">
                <a:solidFill>
                  <a:srgbClr val="828282"/>
                </a:solidFill>
                <a:uFillTx/>
                <a:latin typeface="Arial"/>
                <a:ea typeface="Arial"/>
                <a:hlinkClick r:id="rId2"/>
              </a:rPr>
              <a:t>https://ieeexplore.ieee.org/abstract/document/9325640</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59280">
              <a:lnSpc>
                <a:spcPct val="100000"/>
              </a:lnSpc>
              <a:buClr>
                <a:srgbClr val="ffffff"/>
              </a:buClr>
              <a:buFont typeface="Arial"/>
              <a:buChar char="●"/>
              <a:tabLst>
                <a:tab algn="l" pos="0"/>
              </a:tabLst>
            </a:pPr>
            <a:r>
              <a:rPr b="0" lang="en-US" sz="2100" spc="-1" strike="noStrike" u="sng">
                <a:solidFill>
                  <a:srgbClr val="ffffff"/>
                </a:solidFill>
                <a:uFillTx/>
                <a:latin typeface="Arial"/>
                <a:ea typeface="Arial"/>
              </a:rPr>
              <a:t>https://ieeexplore.ieee.org/abstract/document/9392655</a:t>
            </a:r>
            <a:endParaRPr b="0" lang="en-US" sz="2100" spc="-1" strike="noStrike">
              <a:latin typeface="Arial"/>
            </a:endParaRPr>
          </a:p>
        </p:txBody>
      </p:sp>
      <p:sp>
        <p:nvSpPr>
          <p:cNvPr id="83" name="CustomShape 3"/>
          <p:cNvSpPr/>
          <p:nvPr/>
        </p:nvSpPr>
        <p:spPr>
          <a:xfrm>
            <a:off x="913680" y="3436920"/>
            <a:ext cx="7510320" cy="177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u="sng">
                <a:solidFill>
                  <a:srgbClr val="828282"/>
                </a:solidFill>
                <a:uFillTx/>
                <a:latin typeface="Times New Roman"/>
                <a:ea typeface="DejaVu Sans"/>
                <a:hlinkClick r:id="rId3"/>
              </a:rPr>
              <a:t>https://www.ncbi.nlm.nih.gov/books/NBK22266/</a:t>
            </a:r>
            <a:endParaRPr b="0" lang="en-US" sz="2400" spc="-1" strike="noStrike">
              <a:latin typeface="Arial"/>
            </a:endParaRPr>
          </a:p>
          <a:p>
            <a:pPr>
              <a:lnSpc>
                <a:spcPct val="100000"/>
              </a:lnSpc>
            </a:pPr>
            <a:r>
              <a:rPr b="0" lang="en-US" sz="2400" spc="-1" strike="noStrike" u="sng">
                <a:solidFill>
                  <a:srgbClr val="828282"/>
                </a:solidFill>
                <a:uFillTx/>
                <a:latin typeface="Times New Roman"/>
                <a:ea typeface="DejaVu Sans"/>
                <a:hlinkClick r:id="rId4"/>
              </a:rPr>
              <a:t>https://pubmed.ncbi.nlm.nih.gov/27022141/</a:t>
            </a:r>
            <a:endParaRPr b="0" lang="en-US" sz="2400" spc="-1" strike="noStrike">
              <a:latin typeface="Arial"/>
            </a:endParaRPr>
          </a:p>
          <a:p>
            <a:pPr>
              <a:lnSpc>
                <a:spcPct val="100000"/>
              </a:lnSpc>
            </a:pPr>
            <a:r>
              <a:rPr b="0" lang="en-US" sz="2400" spc="-1" strike="noStrike" u="sng">
                <a:solidFill>
                  <a:srgbClr val="828282"/>
                </a:solidFill>
                <a:uFillTx/>
                <a:latin typeface="Times New Roman"/>
                <a:ea typeface="DejaVu Sans"/>
                <a:hlinkClick r:id="rId5"/>
              </a:rPr>
              <a:t>https://pubmed.ncbi.nlm.nih.gov/33100714/</a:t>
            </a:r>
            <a:r>
              <a:rPr b="0" lang="en-US" sz="2400" spc="-1" strike="noStrike" u="sng">
                <a:solidFill>
                  <a:srgbClr val="828282"/>
                </a:solidFill>
                <a:uFillTx/>
                <a:latin typeface="Times New Roman"/>
                <a:ea typeface="DejaVu Sans"/>
                <a:hlinkClick r:id="rId6"/>
              </a:rPr>
              <a:t>https://pubmed.ncbi.nlm.nih.gov/27022141/</a:t>
            </a:r>
            <a:endParaRPr b="0" lang="en-US" sz="2400" spc="-1" strike="noStrike">
              <a:latin typeface="Arial"/>
            </a:endParaRPr>
          </a:p>
          <a:p>
            <a:pPr>
              <a:lnSpc>
                <a:spcPct val="100000"/>
              </a:lnSpc>
            </a:pPr>
            <a:r>
              <a:rPr b="0" lang="en-US" sz="2400" spc="-1" strike="noStrike" u="sng">
                <a:solidFill>
                  <a:srgbClr val="828282"/>
                </a:solidFill>
                <a:uFillTx/>
                <a:latin typeface="Times New Roman"/>
                <a:ea typeface="DejaVu Sans"/>
                <a:hlinkClick r:id="rId7"/>
              </a:rPr>
              <a:t>https://www.ncbi.nlm.nih.gov/snp/rs7565301</a:t>
            </a:r>
            <a:endParaRPr b="0" lang="en-US" sz="2400" spc="-1" strike="noStrike">
              <a:latin typeface="Arial"/>
            </a:endParaRPr>
          </a:p>
          <a:p>
            <a:pPr>
              <a:lnSpc>
                <a:spcPct val="100000"/>
              </a:lnSpc>
            </a:pPr>
            <a:r>
              <a:rPr b="0" lang="en-US" sz="2400" spc="-1" strike="noStrike" u="sng">
                <a:solidFill>
                  <a:srgbClr val="828282"/>
                </a:solidFill>
                <a:uFillTx/>
                <a:latin typeface="Times New Roman"/>
                <a:ea typeface="DejaVu Sans"/>
                <a:hlinkClick r:id="rId8"/>
              </a:rPr>
              <a:t>https://www.ensembl.org/Homo_sapiens/Phenotype/Locations?db=core;ph=75099;r=2:60494405-60495405;v=rs6706648;vdb=variation;vf=184401125</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10">
                                  <p:stCondLst>
                                    <p:cond delay="0"/>
                                  </p:stCondLst>
                                  <p:childTnLst>
                                    <p:set>
                                      <p:cBhvr>
                                        <p:cTn id="61" dur="1" fill="hold">
                                          <p:stCondLst>
                                            <p:cond delay="0"/>
                                          </p:stCondLst>
                                        </p:cTn>
                                        <p:tgtEl>
                                          <p:spTgt spid="82">
                                            <p:txEl>
                                              <p:pRg st="0" end="0"/>
                                            </p:txEl>
                                          </p:spTgt>
                                        </p:tgtEl>
                                        <p:attrNameLst>
                                          <p:attrName>style.visibility</p:attrName>
                                        </p:attrNameLst>
                                      </p:cBhvr>
                                      <p:to>
                                        <p:strVal val="visible"/>
                                      </p:to>
                                    </p:set>
                                    <p:animEffect filter="fade" transition="in">
                                      <p:cBhvr additive="repl">
                                        <p:cTn id="62" dur="500"/>
                                        <p:tgtEl>
                                          <p:spTgt spid="82">
                                            <p:txEl>
                                              <p:pRg st="0" end="0"/>
                                            </p:txEl>
                                          </p:spTgt>
                                        </p:tgtEl>
                                      </p:cBhvr>
                                    </p:animEffect>
                                  </p:childTnLst>
                                </p:cTn>
                              </p:par>
                              <p:par>
                                <p:cTn id="63" nodeType="withEffect" fill="hold" presetClass="entr" presetID="10">
                                  <p:stCondLst>
                                    <p:cond delay="0"/>
                                  </p:stCondLst>
                                  <p:childTnLst>
                                    <p:set>
                                      <p:cBhvr>
                                        <p:cTn id="64" dur="1" fill="hold">
                                          <p:stCondLst>
                                            <p:cond delay="0"/>
                                          </p:stCondLst>
                                        </p:cTn>
                                        <p:tgtEl>
                                          <p:spTgt spid="82">
                                            <p:txEl>
                                              <p:pRg st="2" end="2"/>
                                            </p:txEl>
                                          </p:spTgt>
                                        </p:tgtEl>
                                        <p:attrNameLst>
                                          <p:attrName>style.visibility</p:attrName>
                                        </p:attrNameLst>
                                      </p:cBhvr>
                                      <p:to>
                                        <p:strVal val="visible"/>
                                      </p:to>
                                    </p:set>
                                    <p:animEffect filter="fade" transition="in">
                                      <p:cBhvr additive="repl">
                                        <p:cTn id="65" dur="500"/>
                                        <p:tgtEl>
                                          <p:spTgt spid="82">
                                            <p:txEl>
                                              <p:pRg st="2" end="2"/>
                                            </p:txEl>
                                          </p:spTgt>
                                        </p:tgtEl>
                                      </p:cBhvr>
                                    </p:animEffect>
                                  </p:childTnLst>
                                </p:cTn>
                              </p:par>
                              <p:par>
                                <p:cTn id="66" nodeType="withEffect" fill="hold" presetClass="entr" presetID="10">
                                  <p:stCondLst>
                                    <p:cond delay="0"/>
                                  </p:stCondLst>
                                  <p:childTnLst>
                                    <p:set>
                                      <p:cBhvr>
                                        <p:cTn id="67" dur="1" fill="hold">
                                          <p:stCondLst>
                                            <p:cond delay="0"/>
                                          </p:stCondLst>
                                        </p:cTn>
                                        <p:tgtEl>
                                          <p:spTgt spid="82">
                                            <p:txEl>
                                              <p:pRg st="4" end="4"/>
                                            </p:txEl>
                                          </p:spTgt>
                                        </p:tgtEl>
                                        <p:attrNameLst>
                                          <p:attrName>style.visibility</p:attrName>
                                        </p:attrNameLst>
                                      </p:cBhvr>
                                      <p:to>
                                        <p:strVal val="visible"/>
                                      </p:to>
                                    </p:set>
                                    <p:animEffect filter="fade" transition="in">
                                      <p:cBhvr additive="repl">
                                        <p:cTn id="68" dur="500"/>
                                        <p:tgtEl>
                                          <p:spTgt spid="8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924640" y="396000"/>
            <a:ext cx="6306840" cy="655200"/>
          </a:xfrm>
          <a:prstGeom prst="rect">
            <a:avLst/>
          </a:prstGeom>
          <a:noFill/>
          <a:ln>
            <a:noFill/>
          </a:ln>
        </p:spPr>
        <p:style>
          <a:lnRef idx="0"/>
          <a:fillRef idx="0"/>
          <a:effectRef idx="0"/>
          <a:fontRef idx="minor"/>
        </p:style>
        <p:txBody>
          <a:bodyPr lIns="90000" rIns="90000" tIns="91440" bIns="91440" anchor="ctr">
            <a:spAutoFit/>
          </a:bodyPr>
          <a:p>
            <a:pPr algn="ctr">
              <a:lnSpc>
                <a:spcPct val="100000"/>
              </a:lnSpc>
              <a:tabLst>
                <a:tab algn="l" pos="0"/>
              </a:tabLst>
            </a:pPr>
            <a:r>
              <a:rPr b="0" lang="en-US" sz="3100" spc="-1" strike="noStrike">
                <a:solidFill>
                  <a:srgbClr val="ffffff"/>
                </a:solidFill>
                <a:latin typeface="Arial"/>
                <a:ea typeface="Arial"/>
              </a:rPr>
              <a:t>Agenda</a:t>
            </a:r>
            <a:endParaRPr b="0" lang="en-US" sz="3100" spc="-1" strike="noStrike">
              <a:latin typeface="Arial"/>
            </a:endParaRPr>
          </a:p>
        </p:txBody>
      </p:sp>
      <p:sp>
        <p:nvSpPr>
          <p:cNvPr id="42" name="CustomShape 2"/>
          <p:cNvSpPr/>
          <p:nvPr/>
        </p:nvSpPr>
        <p:spPr>
          <a:xfrm>
            <a:off x="822240" y="1979640"/>
            <a:ext cx="9129960" cy="3231720"/>
          </a:xfrm>
          <a:prstGeom prst="rect">
            <a:avLst/>
          </a:prstGeom>
          <a:noFill/>
          <a:ln>
            <a:noFill/>
          </a:ln>
        </p:spPr>
        <p:style>
          <a:lnRef idx="0"/>
          <a:fillRef idx="0"/>
          <a:effectRef idx="0"/>
          <a:fontRef idx="minor"/>
        </p:style>
        <p:txBody>
          <a:bodyPr lIns="90000" rIns="90000" tIns="91440" bIns="91440">
            <a:spAutoFit/>
          </a:bodyPr>
          <a:p>
            <a:pPr marL="457200" indent="-353160">
              <a:lnSpc>
                <a:spcPct val="100000"/>
              </a:lnSpc>
              <a:buClr>
                <a:srgbClr val="ffffff"/>
              </a:buClr>
              <a:buFont typeface="Arial"/>
              <a:buChar char="●"/>
            </a:pPr>
            <a:r>
              <a:rPr b="0" lang="en-US" sz="2000" spc="-1" strike="noStrike">
                <a:solidFill>
                  <a:srgbClr val="ffffff"/>
                </a:solidFill>
                <a:latin typeface="Arial"/>
                <a:ea typeface="Arial"/>
              </a:rPr>
              <a:t>Introduction</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Motivation</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Problem Statement</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Similar Systems</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System Overview</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Deliverables</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Time plan</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Supportive Documents</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Live Demo</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References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4368960" y="412920"/>
            <a:ext cx="3491280" cy="5922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tabLst>
                <a:tab algn="l" pos="0"/>
              </a:tabLst>
            </a:pPr>
            <a:r>
              <a:rPr b="0" lang="en-US" sz="3100" spc="-1" strike="noStrike">
                <a:solidFill>
                  <a:srgbClr val="ffffff"/>
                </a:solidFill>
                <a:latin typeface="Arial"/>
                <a:ea typeface="Arial"/>
              </a:rPr>
              <a:t>Genetics</a:t>
            </a:r>
            <a:endParaRPr b="0" lang="en-US" sz="3100" spc="-1" strike="noStrike">
              <a:latin typeface="Arial"/>
            </a:endParaRPr>
          </a:p>
        </p:txBody>
      </p:sp>
      <p:sp>
        <p:nvSpPr>
          <p:cNvPr id="44" name="CustomShape 2"/>
          <p:cNvSpPr/>
          <p:nvPr/>
        </p:nvSpPr>
        <p:spPr>
          <a:xfrm>
            <a:off x="913680" y="1645920"/>
            <a:ext cx="8592840" cy="3931560"/>
          </a:xfrm>
          <a:prstGeom prst="rect">
            <a:avLst/>
          </a:prstGeom>
          <a:noFill/>
          <a:ln>
            <a:noFill/>
          </a:ln>
        </p:spPr>
        <p:style>
          <a:lnRef idx="0"/>
          <a:fillRef idx="0"/>
          <a:effectRef idx="0"/>
          <a:fontRef idx="minor"/>
        </p:style>
        <p:txBody>
          <a:bodyPr lIns="0" rIns="0" tIns="0" bIns="0" anchor="ctr">
            <a:normAutofit/>
          </a:bodyPr>
          <a:p>
            <a:pPr>
              <a:lnSpc>
                <a:spcPct val="100000"/>
              </a:lnSpc>
              <a:spcAft>
                <a:spcPts val="1060"/>
              </a:spcAft>
            </a:pPr>
            <a:endParaRPr b="0" lang="en-US" sz="1800" spc="-1" strike="noStrike">
              <a:latin typeface="Arial"/>
            </a:endParaRPr>
          </a:p>
          <a:p>
            <a:pPr>
              <a:lnSpc>
                <a:spcPct val="100000"/>
              </a:lnSpc>
              <a:spcAft>
                <a:spcPts val="1060"/>
              </a:spcAft>
            </a:pPr>
            <a:r>
              <a:rPr b="0" lang="en-US" sz="2400" spc="-1" strike="noStrike">
                <a:solidFill>
                  <a:srgbClr val="ffffff"/>
                </a:solidFill>
                <a:latin typeface="Arial"/>
                <a:ea typeface="DejaVu Sans"/>
              </a:rPr>
              <a:t>Genetics → Is a project that can predict the genetic diseases that will appear in the new generations. In addition it can also help us prove the parentage of anyone. Both can be done by studying the genes in someone's body (system).</a:t>
            </a:r>
            <a:endParaRPr b="0" lang="en-US" sz="2400" spc="-1" strike="noStrike">
              <a:latin typeface="Arial"/>
            </a:endParaRPr>
          </a:p>
          <a:p>
            <a:pPr>
              <a:lnSpc>
                <a:spcPct val="100000"/>
              </a:lnSpc>
              <a:spcAft>
                <a:spcPts val="1060"/>
              </a:spcAft>
            </a:pPr>
            <a:r>
              <a:rPr b="0" lang="en-US" sz="2400" spc="-1" strike="noStrike">
                <a:solidFill>
                  <a:srgbClr val="ffffff"/>
                </a:solidFill>
                <a:latin typeface="Arial"/>
                <a:ea typeface="DejaVu Sans"/>
              </a:rPr>
              <a:t>Genes →Genes are passed from parents to offspring and contain the information needed to specify traits(qualities). Genes contains a subset of the DNA and this subset is (A, T, C, G).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540320" y="447120"/>
            <a:ext cx="3137400" cy="55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300" spc="-1" strike="noStrike">
                <a:solidFill>
                  <a:srgbClr val="ffffff"/>
                </a:solidFill>
                <a:latin typeface="Arial"/>
                <a:ea typeface="DejaVu Sans"/>
              </a:rPr>
              <a:t>Genes Mutation</a:t>
            </a:r>
            <a:endParaRPr b="0" lang="en-US" sz="3300" spc="-1" strike="noStrike">
              <a:latin typeface="Arial"/>
            </a:endParaRPr>
          </a:p>
        </p:txBody>
      </p:sp>
      <p:sp>
        <p:nvSpPr>
          <p:cNvPr id="46" name="CustomShape 2"/>
          <p:cNvSpPr/>
          <p:nvPr/>
        </p:nvSpPr>
        <p:spPr>
          <a:xfrm>
            <a:off x="4021920" y="1555200"/>
            <a:ext cx="8043840" cy="4844880"/>
          </a:xfrm>
          <a:prstGeom prst="rect">
            <a:avLst/>
          </a:prstGeom>
          <a:solidFill>
            <a:srgbClr val="ffffff"/>
          </a:solidFill>
          <a:ln>
            <a:solidFill>
              <a:srgbClr val="808080"/>
            </a:solidFill>
          </a:ln>
        </p:spPr>
        <p:style>
          <a:lnRef idx="0"/>
          <a:fillRef idx="0"/>
          <a:effectRef idx="0"/>
          <a:fontRef idx="minor"/>
        </p:style>
      </p:sp>
      <p:pic>
        <p:nvPicPr>
          <p:cNvPr id="47" name="" descr=""/>
          <p:cNvPicPr/>
          <p:nvPr/>
        </p:nvPicPr>
        <p:blipFill>
          <a:blip r:embed="rId1"/>
          <a:stretch/>
        </p:blipFill>
        <p:spPr>
          <a:xfrm>
            <a:off x="4021920" y="1555200"/>
            <a:ext cx="8043840" cy="2100960"/>
          </a:xfrm>
          <a:prstGeom prst="rect">
            <a:avLst/>
          </a:prstGeom>
          <a:ln>
            <a:noFill/>
          </a:ln>
        </p:spPr>
      </p:pic>
      <p:pic>
        <p:nvPicPr>
          <p:cNvPr id="48" name="" descr=""/>
          <p:cNvPicPr/>
          <p:nvPr/>
        </p:nvPicPr>
        <p:blipFill>
          <a:blip r:embed="rId2"/>
          <a:stretch/>
        </p:blipFill>
        <p:spPr>
          <a:xfrm>
            <a:off x="4045320" y="3749040"/>
            <a:ext cx="4363920" cy="2376720"/>
          </a:xfrm>
          <a:prstGeom prst="rect">
            <a:avLst/>
          </a:prstGeom>
          <a:ln>
            <a:noFill/>
          </a:ln>
        </p:spPr>
      </p:pic>
      <p:pic>
        <p:nvPicPr>
          <p:cNvPr id="49" name="" descr=""/>
          <p:cNvPicPr/>
          <p:nvPr/>
        </p:nvPicPr>
        <p:blipFill>
          <a:blip r:embed="rId3"/>
          <a:stretch/>
        </p:blipFill>
        <p:spPr>
          <a:xfrm>
            <a:off x="8501040" y="3749040"/>
            <a:ext cx="3494880" cy="2285280"/>
          </a:xfrm>
          <a:prstGeom prst="rect">
            <a:avLst/>
          </a:prstGeom>
          <a:ln>
            <a:noFill/>
          </a:ln>
        </p:spPr>
      </p:pic>
      <p:sp>
        <p:nvSpPr>
          <p:cNvPr id="50" name="CustomShape 3"/>
          <p:cNvSpPr/>
          <p:nvPr/>
        </p:nvSpPr>
        <p:spPr>
          <a:xfrm>
            <a:off x="503280" y="1368000"/>
            <a:ext cx="3334320" cy="3795840"/>
          </a:xfrm>
          <a:prstGeom prst="rect">
            <a:avLst/>
          </a:prstGeom>
          <a:noFill/>
          <a:ln>
            <a:noFill/>
          </a:ln>
        </p:spPr>
        <p:style>
          <a:lnRef idx="0"/>
          <a:fillRef idx="0"/>
          <a:effectRef idx="0"/>
          <a:fontRef idx="minor"/>
        </p:style>
        <p:txBody>
          <a:bodyPr lIns="0" rIns="0" tIns="0" bIns="0" anchor="ctr">
            <a:normAutofit/>
          </a:bodyPr>
          <a:p>
            <a:pPr marL="432000" indent="-322560">
              <a:lnSpc>
                <a:spcPct val="100000"/>
              </a:lnSpc>
              <a:spcAft>
                <a:spcPts val="1060"/>
              </a:spcAft>
              <a:buClr>
                <a:srgbClr val="ffffff"/>
              </a:buClr>
              <a:buSzPct val="45000"/>
              <a:buFont typeface="Wingdings" charset="2"/>
              <a:buChar char=""/>
            </a:pPr>
            <a:r>
              <a:rPr b="0" lang="en-US" sz="2400" spc="-1" strike="noStrike">
                <a:solidFill>
                  <a:srgbClr val="000000"/>
                </a:solidFill>
                <a:latin typeface="Arial"/>
                <a:ea typeface="DejaVu Sans"/>
              </a:rPr>
              <a:t>Point mutation</a:t>
            </a:r>
            <a:endParaRPr b="0" lang="en-US" sz="2400" spc="-1" strike="noStrike">
              <a:latin typeface="Arial"/>
            </a:endParaRPr>
          </a:p>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Inversion</a:t>
            </a:r>
            <a:endParaRPr b="0" lang="en-US" sz="2400" spc="-1" strike="noStrike">
              <a:latin typeface="Arial"/>
            </a:endParaRPr>
          </a:p>
          <a:p>
            <a:pPr marL="432000" indent="-322560">
              <a:lnSpc>
                <a:spcPct val="100000"/>
              </a:lnSpc>
              <a:spcAft>
                <a:spcPts val="1060"/>
              </a:spcAft>
              <a:buClr>
                <a:srgbClr val="ffffff"/>
              </a:buClr>
              <a:buSzPct val="45000"/>
              <a:buFont typeface="Wingdings" charset="2"/>
              <a:buChar char=""/>
            </a:pPr>
            <a:r>
              <a:rPr b="0" lang="en-US" sz="2400" spc="-1" strike="noStrike">
                <a:solidFill>
                  <a:srgbClr val="ffffff"/>
                </a:solidFill>
                <a:latin typeface="Arial"/>
                <a:ea typeface="DejaVu Sans"/>
              </a:rPr>
              <a:t>Substitution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4295880" y="447120"/>
            <a:ext cx="3580560" cy="55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300" spc="-1" strike="noStrike">
                <a:solidFill>
                  <a:srgbClr val="ffffff"/>
                </a:solidFill>
                <a:latin typeface="Arial"/>
                <a:ea typeface="DejaVu Sans"/>
              </a:rPr>
              <a:t>Alleles and Genes</a:t>
            </a:r>
            <a:endParaRPr b="0" lang="en-US" sz="3300" spc="-1" strike="noStrike">
              <a:latin typeface="Arial"/>
            </a:endParaRPr>
          </a:p>
        </p:txBody>
      </p:sp>
      <p:graphicFrame>
        <p:nvGraphicFramePr>
          <p:cNvPr id="52" name="Table 2"/>
          <p:cNvGraphicFramePr/>
          <p:nvPr/>
        </p:nvGraphicFramePr>
        <p:xfrm>
          <a:off x="2423160" y="1719360"/>
          <a:ext cx="7341120" cy="3759120"/>
        </p:xfrm>
        <a:graphic>
          <a:graphicData uri="http://schemas.openxmlformats.org/drawingml/2006/table">
            <a:tbl>
              <a:tblPr/>
              <a:tblGrid>
                <a:gridCol w="1690560"/>
                <a:gridCol w="1690560"/>
                <a:gridCol w="1690560"/>
                <a:gridCol w="2269800"/>
              </a:tblGrid>
              <a:tr h="303480">
                <a:tc>
                  <a:txBody>
                    <a:bodyPr lIns="90000" rIns="90000">
                      <a:noAutofit/>
                    </a:bodyPr>
                    <a:p>
                      <a:pPr algn="ctr">
                        <a:lnSpc>
                          <a:spcPct val="100000"/>
                        </a:lnSpc>
                      </a:pPr>
                      <a:r>
                        <a:rPr b="1" lang="en-US" sz="1500" spc="-1" strike="noStrike">
                          <a:latin typeface="Arial"/>
                          <a:ea typeface="Noto Sans CJK SC"/>
                        </a:rPr>
                        <a:t>rs1896295</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500" spc="-1" strike="noStrike">
                          <a:latin typeface="Arial"/>
                          <a:ea typeface="Noto Sans CJK SC"/>
                        </a:rPr>
                        <a:t>rs4671393</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500" spc="-1" strike="noStrike">
                          <a:latin typeface="Arial"/>
                          <a:ea typeface="Noto Sans CJK SC"/>
                        </a:rPr>
                        <a:t>rs10195871</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500" spc="-1" strike="noStrike">
                          <a:latin typeface="Arial"/>
                          <a:ea typeface="Noto Sans CJK SC"/>
                        </a:rPr>
                        <a:t>rs7565301</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91200">
                <a:tc>
                  <a:txBody>
                    <a:bodyPr lIns="90000" rIns="90000">
                      <a:noAutofit/>
                    </a:bodyPr>
                    <a:p>
                      <a:pPr algn="ctr">
                        <a:lnSpc>
                          <a:spcPct val="100000"/>
                        </a:lnSpc>
                      </a:pPr>
                      <a:r>
                        <a:rPr b="1" i="1" lang="en-US" sz="1400" spc="-1" strike="noStrike">
                          <a:latin typeface="Arial"/>
                        </a:rPr>
                        <a:t>Normal</a:t>
                      </a:r>
                      <a:br/>
                      <a:r>
                        <a:rPr b="1" i="1" lang="en-US" sz="1400" spc="-1" strike="noStrike">
                          <a:solidFill>
                            <a:srgbClr val="127622"/>
                          </a:solidFill>
                          <a:latin typeface="Arial"/>
                        </a:rPr>
                        <a:t>T|T</a:t>
                      </a:r>
                      <a:b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ea typeface="Noto Sans CJK SC"/>
                        </a:rPr>
                        <a:t>Normal</a:t>
                      </a:r>
                      <a:br/>
                      <a:r>
                        <a:rPr b="1" i="1" lang="en-US" sz="1400" spc="-1" strike="noStrike">
                          <a:solidFill>
                            <a:srgbClr val="127622"/>
                          </a:solidFill>
                          <a:latin typeface="Arial"/>
                          <a:ea typeface="Noto Sans CJK SC"/>
                        </a:rPr>
                        <a:t>A|A</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Normal</a:t>
                      </a:r>
                      <a:br/>
                      <a:r>
                        <a:rPr b="1" i="1" lang="en-US" sz="1400" spc="-1" strike="noStrike">
                          <a:solidFill>
                            <a:srgbClr val="127622"/>
                          </a:solidFill>
                          <a:latin typeface="Arial"/>
                        </a:rPr>
                        <a:t>A|A</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Normal</a:t>
                      </a:r>
                      <a:br/>
                      <a:r>
                        <a:rPr b="1" i="1" lang="en-US" sz="1400" spc="-1" strike="noStrike">
                          <a:solidFill>
                            <a:srgbClr val="127622"/>
                          </a:solidFill>
                          <a:latin typeface="Arial"/>
                        </a:rPr>
                        <a:t>G|G</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91000">
                <a:tc>
                  <a:txBody>
                    <a:bodyPr lIns="90000" rIns="90000">
                      <a:noAutofit/>
                    </a:bodyPr>
                    <a:p>
                      <a:pPr algn="ctr">
                        <a:lnSpc>
                          <a:spcPct val="100000"/>
                        </a:lnSpc>
                      </a:pPr>
                      <a:r>
                        <a:rPr b="1" i="1" lang="en-US" sz="1400" spc="-1" strike="noStrike">
                          <a:latin typeface="Arial"/>
                        </a:rPr>
                        <a:t>Carrier</a:t>
                      </a:r>
                      <a:br/>
                      <a:r>
                        <a:rPr b="1" i="1" lang="en-US" sz="1400" spc="-1" strike="noStrike">
                          <a:solidFill>
                            <a:srgbClr val="ff4000"/>
                          </a:solidFill>
                          <a:latin typeface="Arial"/>
                        </a:rPr>
                        <a:t>T|C</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Carrier</a:t>
                      </a:r>
                      <a:br/>
                      <a:r>
                        <a:rPr b="1" i="1" lang="en-US" sz="1400" spc="-1" strike="noStrike">
                          <a:solidFill>
                            <a:srgbClr val="ff4000"/>
                          </a:solidFill>
                          <a:latin typeface="Arial"/>
                        </a:rPr>
                        <a:t>A|C</a:t>
                      </a:r>
                      <a:br/>
                      <a:r>
                        <a:rPr b="1" i="1" lang="en-US" sz="1400" spc="-1" strike="noStrike">
                          <a:solidFill>
                            <a:srgbClr val="ff4000"/>
                          </a:solidFill>
                          <a:latin typeface="Arial"/>
                        </a:rPr>
                        <a:t>A|G</a:t>
                      </a:r>
                      <a:br/>
                      <a:r>
                        <a:rPr b="1" i="1" lang="en-US" sz="1400" spc="-1" strike="noStrike">
                          <a:solidFill>
                            <a:srgbClr val="ff4000"/>
                          </a:solidFill>
                          <a:latin typeface="Arial"/>
                        </a:rPr>
                        <a:t>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Carrier</a:t>
                      </a:r>
                      <a:br/>
                      <a:r>
                        <a:rPr b="1" i="1" lang="en-US" sz="1400" spc="-1" strike="noStrike">
                          <a:solidFill>
                            <a:srgbClr val="ff4000"/>
                          </a:solidFill>
                          <a:latin typeface="Arial"/>
                        </a:rPr>
                        <a:t>A|G</a:t>
                      </a:r>
                      <a:br/>
                      <a:r>
                        <a:rPr b="1" i="1" lang="en-US" sz="1400" spc="-1" strike="noStrike">
                          <a:solidFill>
                            <a:srgbClr val="ff4000"/>
                          </a:solidFill>
                          <a:latin typeface="Arial"/>
                        </a:rPr>
                        <a:t>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Carrier</a:t>
                      </a:r>
                      <a:br/>
                      <a:r>
                        <a:rPr b="1" i="1" lang="en-US" sz="1400" spc="-1" strike="noStrike">
                          <a:solidFill>
                            <a:srgbClr val="ff4000"/>
                          </a:solidFill>
                          <a:latin typeface="Arial"/>
                        </a:rPr>
                        <a:t>G|A</a:t>
                      </a:r>
                      <a:br/>
                      <a:r>
                        <a:rPr b="1" i="1" lang="en-US" sz="1400" spc="-1" strike="noStrike">
                          <a:solidFill>
                            <a:srgbClr val="ff4000"/>
                          </a:solidFill>
                          <a:latin typeface="Arial"/>
                        </a:rPr>
                        <a:t>G|T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91200">
                <a:tc>
                  <a:txBody>
                    <a:bodyPr lIns="90000" rIns="90000">
                      <a:noAutofit/>
                    </a:bodyPr>
                    <a:p>
                      <a:pPr algn="ctr">
                        <a:lnSpc>
                          <a:spcPct val="100000"/>
                        </a:lnSpc>
                      </a:pPr>
                      <a:r>
                        <a:rPr b="1" i="1" lang="en-US" sz="1400" spc="-1" strike="noStrike">
                          <a:latin typeface="Arial"/>
                        </a:rPr>
                        <a:t>Diseased</a:t>
                      </a:r>
                      <a:br/>
                      <a:r>
                        <a:rPr b="1" i="1" lang="en-US" sz="1400" spc="-1" strike="noStrike">
                          <a:solidFill>
                            <a:srgbClr val="ff0000"/>
                          </a:solidFill>
                          <a:latin typeface="Arial"/>
                        </a:rPr>
                        <a:t>C|C</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Diseased</a:t>
                      </a:r>
                      <a:br/>
                      <a:r>
                        <a:rPr b="1" i="1" lang="en-US" sz="1400" spc="-1" strike="noStrike">
                          <a:solidFill>
                            <a:srgbClr val="ff0000"/>
                          </a:solidFill>
                          <a:latin typeface="Arial"/>
                        </a:rPr>
                        <a:t>C|C</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Diseased</a:t>
                      </a:r>
                      <a:endParaRPr b="0" lang="en-US" sz="1400" spc="-1" strike="noStrike">
                        <a:latin typeface="Arial"/>
                      </a:endParaRPr>
                    </a:p>
                    <a:p>
                      <a:pPr algn="ctr">
                        <a:lnSpc>
                          <a:spcPct val="100000"/>
                        </a:lnSpc>
                      </a:pPr>
                      <a:r>
                        <a:rPr b="1" i="1" lang="en-US" sz="1400" spc="-1" strike="noStrike">
                          <a:solidFill>
                            <a:srgbClr val="ff0000"/>
                          </a:solidFill>
                          <a:latin typeface="Arial"/>
                        </a:rPr>
                        <a:t>G|G</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Diseased</a:t>
                      </a:r>
                      <a:br/>
                      <a:r>
                        <a:rPr b="1" i="1" lang="en-US" sz="1400" spc="-1" strike="noStrike">
                          <a:solidFill>
                            <a:srgbClr val="ff0000"/>
                          </a:solidFill>
                          <a:latin typeface="Arial"/>
                        </a:rPr>
                        <a:t>A|A</a:t>
                      </a:r>
                      <a:br/>
                      <a:r>
                        <a:rPr b="1" i="1" lang="en-US" sz="1400" spc="-1" strike="noStrike">
                          <a:solidFill>
                            <a:srgbClr val="ff0000"/>
                          </a:solidFill>
                          <a:latin typeface="Arial"/>
                        </a:rPr>
                        <a:t>T|T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91200">
                <a:tc>
                  <a:txBody>
                    <a:bodyPr lIns="90000" rIns="90000">
                      <a:noAutofit/>
                    </a:bodyPr>
                    <a:p>
                      <a:pPr algn="ctr">
                        <a:lnSpc>
                          <a:spcPct val="100000"/>
                        </a:lnSpc>
                      </a:pPr>
                      <a:r>
                        <a:rPr b="1" i="1" lang="en-US" sz="1400" spc="-1" strike="noStrike">
                          <a:latin typeface="Arial"/>
                        </a:rPr>
                        <a:t>Gene Name</a:t>
                      </a:r>
                      <a:br/>
                      <a:r>
                        <a:rPr b="1" i="1" lang="en-US" sz="1400" spc="-1" strike="noStrike">
                          <a:latin typeface="Arial"/>
                        </a:rPr>
                        <a:t>BCL11A</a:t>
                      </a:r>
                      <a:b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Gene Name</a:t>
                      </a:r>
                      <a:br/>
                      <a:r>
                        <a:rPr b="1" i="1" lang="en-US" sz="1400" spc="-1" strike="noStrike">
                          <a:latin typeface="Arial"/>
                        </a:rPr>
                        <a:t>BCL11A</a:t>
                      </a:r>
                      <a:b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Gene Name</a:t>
                      </a:r>
                      <a:br/>
                      <a:r>
                        <a:rPr b="1" i="1" lang="en-US" sz="1400" spc="-1" strike="noStrike">
                          <a:latin typeface="Arial"/>
                        </a:rPr>
                        <a:t>BCL11A</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1" i="1" lang="en-US" sz="1400" spc="-1" strike="noStrike">
                          <a:latin typeface="Arial"/>
                        </a:rPr>
                        <a:t>Gene Name</a:t>
                      </a:r>
                      <a:br/>
                      <a:r>
                        <a:rPr b="1" i="1" lang="en-US" sz="1400" spc="-1" strike="noStrike">
                          <a:latin typeface="Arial"/>
                        </a:rPr>
                        <a:t>BCL11A</a:t>
                      </a:r>
                      <a:b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91400">
                <a:tc>
                  <a:txBody>
                    <a:bodyPr lIns="90000" rIns="90000">
                      <a:noAutofit/>
                    </a:bodyPr>
                    <a:p>
                      <a:pPr algn="ctr">
                        <a:lnSpc>
                          <a:spcPct val="100000"/>
                        </a:lnSpc>
                      </a:pPr>
                      <a:r>
                        <a:rPr b="1" i="1" lang="en-US" sz="1400" spc="-1" strike="noStrike">
                          <a:latin typeface="Arial"/>
                        </a:rPr>
                        <a:t>Chromosome no</a:t>
                      </a:r>
                      <a:br/>
                      <a:r>
                        <a:rPr b="1" i="1" lang="en-US" sz="1400" spc="-1" strike="noStrike">
                          <a:latin typeface="Arial"/>
                        </a:rPr>
                        <a:t>11</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Chromosome no</a:t>
                      </a:r>
                      <a:endParaRPr b="0" lang="en-US" sz="1400" spc="-1" strike="noStrike">
                        <a:latin typeface="Arial"/>
                      </a:endParaRPr>
                    </a:p>
                    <a:p>
                      <a:pPr algn="ctr">
                        <a:lnSpc>
                          <a:spcPct val="100000"/>
                        </a:lnSpc>
                      </a:pPr>
                      <a:r>
                        <a:rPr b="1" i="1" lang="en-US" sz="1400" spc="-1" strike="noStrike">
                          <a:latin typeface="Arial"/>
                        </a:rPr>
                        <a:t>11</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Chromosome no</a:t>
                      </a:r>
                      <a:endParaRPr b="0" lang="en-US" sz="1400" spc="-1" strike="noStrike">
                        <a:latin typeface="Arial"/>
                      </a:endParaRPr>
                    </a:p>
                    <a:p>
                      <a:pPr algn="ctr">
                        <a:lnSpc>
                          <a:spcPct val="100000"/>
                        </a:lnSpc>
                      </a:pPr>
                      <a:r>
                        <a:rPr b="1" i="1" lang="en-US" sz="1400" spc="-1" strike="noStrike">
                          <a:latin typeface="Arial"/>
                        </a:rPr>
                        <a:t>11</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i="1" lang="en-US" sz="1400" spc="-1" strike="noStrike">
                          <a:latin typeface="Arial"/>
                        </a:rPr>
                        <a:t>Chromosome no</a:t>
                      </a:r>
                      <a:endParaRPr b="0" lang="en-US" sz="1400" spc="-1" strike="noStrike">
                        <a:latin typeface="Arial"/>
                      </a:endParaRPr>
                    </a:p>
                    <a:p>
                      <a:pPr algn="ctr">
                        <a:lnSpc>
                          <a:spcPct val="100000"/>
                        </a:lnSpc>
                      </a:pPr>
                      <a:r>
                        <a:rPr b="1" i="1" lang="en-US" sz="1400" spc="-1" strike="noStrike">
                          <a:latin typeface="Arial"/>
                        </a:rPr>
                        <a:t>2</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3730320" y="290880"/>
            <a:ext cx="4307040" cy="758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Motivation</a:t>
            </a:r>
            <a:endParaRPr b="0" lang="en-US" sz="3100" spc="-1" strike="noStrike">
              <a:latin typeface="Arial"/>
            </a:endParaRPr>
          </a:p>
        </p:txBody>
      </p:sp>
      <p:sp>
        <p:nvSpPr>
          <p:cNvPr id="54" name="CustomShape 2"/>
          <p:cNvSpPr/>
          <p:nvPr/>
        </p:nvSpPr>
        <p:spPr>
          <a:xfrm>
            <a:off x="975240" y="2540160"/>
            <a:ext cx="7695360" cy="397800"/>
          </a:xfrm>
          <a:prstGeom prst="rect">
            <a:avLst/>
          </a:prstGeom>
          <a:noFill/>
          <a:ln>
            <a:noFill/>
          </a:ln>
        </p:spPr>
        <p:style>
          <a:lnRef idx="0"/>
          <a:fillRef idx="0"/>
          <a:effectRef idx="0"/>
          <a:fontRef idx="minor"/>
        </p:style>
      </p:sp>
      <p:pic>
        <p:nvPicPr>
          <p:cNvPr id="55" name="Google Shape;144;p30" descr=""/>
          <p:cNvPicPr/>
          <p:nvPr/>
        </p:nvPicPr>
        <p:blipFill>
          <a:blip r:embed="rId1"/>
          <a:stretch/>
        </p:blipFill>
        <p:spPr>
          <a:xfrm>
            <a:off x="7404120" y="1463040"/>
            <a:ext cx="4204440" cy="4754160"/>
          </a:xfrm>
          <a:prstGeom prst="rect">
            <a:avLst/>
          </a:prstGeom>
          <a:ln w="9360">
            <a:solidFill>
              <a:schemeClr val="dk2"/>
            </a:solidFill>
            <a:round/>
          </a:ln>
          <a:effectLst>
            <a:outerShdw algn="bl" blurRad="57150" dir="5400000" dist="19080" rotWithShape="0">
              <a:srgbClr val="000000">
                <a:alpha val="50000"/>
              </a:srgbClr>
            </a:outerShdw>
            <a:reflection algn="bl" dir="5400000" dist="38100" endPos="30000" fadeDir="5400012" rotWithShape="0" sy="-100000"/>
          </a:effectLst>
        </p:spPr>
      </p:pic>
      <p:sp>
        <p:nvSpPr>
          <p:cNvPr id="56" name="CustomShape 3"/>
          <p:cNvSpPr/>
          <p:nvPr/>
        </p:nvSpPr>
        <p:spPr>
          <a:xfrm>
            <a:off x="975240" y="2288520"/>
            <a:ext cx="4898520" cy="374868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US" sz="1800" spc="-1" strike="noStrike">
                <a:solidFill>
                  <a:srgbClr val="ffffff"/>
                </a:solidFill>
                <a:latin typeface="Arial"/>
                <a:ea typeface="Arial"/>
              </a:rPr>
              <a:t>Our target is to help people who suffer from genetic disorders whether or not they were carriers to the mutated genes of the that specific disease.</a:t>
            </a:r>
            <a:endParaRPr b="0" lang="en-US" sz="1800" spc="-1" strike="noStrike">
              <a:latin typeface="Arial"/>
            </a:endParaRPr>
          </a:p>
          <a:p>
            <a:pPr>
              <a:lnSpc>
                <a:spcPct val="100000"/>
              </a:lnSpc>
            </a:pPr>
            <a:endParaRPr b="0" lang="en-US" sz="1800" spc="-1" strike="noStrike">
              <a:latin typeface="Arial"/>
            </a:endParaRPr>
          </a:p>
          <a:p>
            <a:pPr>
              <a:lnSpc>
                <a:spcPct val="100000"/>
              </a:lnSpc>
              <a:tabLst>
                <a:tab algn="l" pos="0"/>
              </a:tabLst>
            </a:pPr>
            <a:r>
              <a:rPr b="0" lang="en-US" sz="1800" spc="-1" strike="noStrike">
                <a:solidFill>
                  <a:srgbClr val="ffffff"/>
                </a:solidFill>
                <a:latin typeface="Arial"/>
                <a:ea typeface="Aria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filter="fade" transition="in">
                                      <p:cBhvr additive="repl">
                                        <p:cTn id="7" dur="500"/>
                                        <p:tgtEl>
                                          <p:spTgt spid="5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3662640" y="410400"/>
            <a:ext cx="4348440" cy="484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Problem Statement</a:t>
            </a:r>
            <a:endParaRPr b="0" lang="en-US" sz="3100" spc="-1" strike="noStrike">
              <a:latin typeface="Arial"/>
            </a:endParaRPr>
          </a:p>
        </p:txBody>
      </p:sp>
      <p:sp>
        <p:nvSpPr>
          <p:cNvPr id="58" name="CustomShape 2"/>
          <p:cNvSpPr/>
          <p:nvPr/>
        </p:nvSpPr>
        <p:spPr>
          <a:xfrm>
            <a:off x="639360" y="2343240"/>
            <a:ext cx="6565320" cy="4146120"/>
          </a:xfrm>
          <a:prstGeom prst="rect">
            <a:avLst/>
          </a:prstGeom>
          <a:noFill/>
          <a:ln>
            <a:noFill/>
          </a:ln>
        </p:spPr>
        <p:style>
          <a:lnRef idx="0"/>
          <a:fillRef idx="0"/>
          <a:effectRef idx="0"/>
          <a:fontRef idx="minor"/>
        </p:style>
        <p:txBody>
          <a:bodyPr lIns="90000" rIns="90000" tIns="91440" bIns="91440" anchor="ctr">
            <a:spAutoFit/>
          </a:bodyPr>
          <a:p>
            <a:pPr marL="457200" indent="-353160">
              <a:lnSpc>
                <a:spcPct val="100000"/>
              </a:lnSpc>
              <a:buClr>
                <a:srgbClr val="ffffff"/>
              </a:buClr>
              <a:buFont typeface="Arial"/>
              <a:buChar char="●"/>
            </a:pPr>
            <a:r>
              <a:rPr b="0" lang="en-US" sz="2000" spc="-1" strike="noStrike">
                <a:solidFill>
                  <a:srgbClr val="ffffff"/>
                </a:solidFill>
                <a:latin typeface="Arial"/>
                <a:ea typeface="Arial"/>
              </a:rPr>
              <a:t>People are carrying genetic diseases can unwillingly  transfer it to their children without both parents knowing</a:t>
            </a:r>
            <a:endParaRPr b="0" lang="en-US" sz="2000" spc="-1" strike="noStrike">
              <a:latin typeface="Arial"/>
            </a:endParaRPr>
          </a:p>
          <a:p>
            <a:pPr marL="457200" indent="-353160">
              <a:lnSpc>
                <a:spcPct val="100000"/>
              </a:lnSpc>
              <a:buClr>
                <a:srgbClr val="ffffff"/>
              </a:buClr>
              <a:buFont typeface="Arial"/>
              <a:buChar char="●"/>
            </a:pPr>
            <a:r>
              <a:rPr b="0" lang="en-US" sz="2000" spc="-1" strike="noStrike">
                <a:solidFill>
                  <a:srgbClr val="ffffff"/>
                </a:solidFill>
                <a:latin typeface="Arial"/>
                <a:ea typeface="Arial"/>
              </a:rPr>
              <a:t>Some genetic diseases may not appear in an early stage and can be hard to treat when it is too late and it won’t be detected until the mutated gene appears and start attacking this child</a:t>
            </a: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p:txBody>
      </p:sp>
      <p:pic>
        <p:nvPicPr>
          <p:cNvPr id="59" name="Google Shape;153;p31" descr=""/>
          <p:cNvPicPr/>
          <p:nvPr/>
        </p:nvPicPr>
        <p:blipFill>
          <a:blip r:embed="rId1"/>
          <a:stretch/>
        </p:blipFill>
        <p:spPr>
          <a:xfrm>
            <a:off x="7494120" y="1463040"/>
            <a:ext cx="4205880" cy="4937040"/>
          </a:xfrm>
          <a:prstGeom prst="rect">
            <a:avLst/>
          </a:prstGeom>
          <a:ln>
            <a:noFill/>
          </a:ln>
          <a:effectLst>
            <a:outerShdw algn="bl" blurRad="57150" rotWithShape="0">
              <a:srgbClr val="000000">
                <a:alpha val="54000"/>
              </a:srgbClr>
            </a:outerShdw>
            <a:reflection algn="bl" endPos="40000" fadeDir="5400012" rotWithShape="0" stA="71000" sy="-100000"/>
          </a:effectLst>
        </p:spPr>
      </p:pic>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58">
                                            <p:txEl>
                                              <p:pRg st="0" end="0"/>
                                            </p:txEl>
                                          </p:spTgt>
                                        </p:tgtEl>
                                        <p:attrNameLst>
                                          <p:attrName>style.visibility</p:attrName>
                                        </p:attrNameLst>
                                      </p:cBhvr>
                                      <p:to>
                                        <p:strVal val="visible"/>
                                      </p:to>
                                    </p:set>
                                    <p:animEffect filter="fade" transition="in">
                                      <p:cBhvr additive="repl">
                                        <p:cTn id="14" dur="500"/>
                                        <p:tgtEl>
                                          <p:spTgt spid="58">
                                            <p:txEl>
                                              <p:pRg st="0" end="0"/>
                                            </p:txEl>
                                          </p:spTgt>
                                        </p:tgtEl>
                                      </p:cBhvr>
                                    </p:animEffect>
                                  </p:childTnLst>
                                </p:cTn>
                              </p:par>
                              <p:par>
                                <p:cTn id="15" nodeType="withEffect" fill="hold" presetClass="entr" presetID="10">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animEffect filter="fade" transition="in">
                                      <p:cBhvr additive="repl">
                                        <p:cTn id="17" dur="500"/>
                                        <p:tgtEl>
                                          <p:spTgt spid="5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3882960" y="457200"/>
            <a:ext cx="4348440" cy="484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Similar Systems</a:t>
            </a:r>
            <a:endParaRPr b="0" lang="en-US" sz="3100" spc="-1" strike="noStrike">
              <a:latin typeface="Arial"/>
            </a:endParaRPr>
          </a:p>
        </p:txBody>
      </p:sp>
      <p:sp>
        <p:nvSpPr>
          <p:cNvPr id="61" name="CustomShape 2"/>
          <p:cNvSpPr/>
          <p:nvPr/>
        </p:nvSpPr>
        <p:spPr>
          <a:xfrm>
            <a:off x="1011600" y="2010960"/>
            <a:ext cx="9317520" cy="3749400"/>
          </a:xfrm>
          <a:prstGeom prst="rect">
            <a:avLst/>
          </a:prstGeom>
          <a:noFill/>
          <a:ln>
            <a:noFill/>
          </a:ln>
        </p:spPr>
        <p:style>
          <a:lnRef idx="0"/>
          <a:fillRef idx="0"/>
          <a:effectRef idx="0"/>
          <a:fontRef idx="minor"/>
        </p:style>
        <p:txBody>
          <a:bodyPr lIns="90000" rIns="90000" tIns="91440" bIns="91440" anchor="ctr">
            <a:spAutoFit/>
          </a:bodyPr>
          <a:p>
            <a:pPr marL="457200" indent="-340560">
              <a:lnSpc>
                <a:spcPct val="100000"/>
              </a:lnSpc>
              <a:buClr>
                <a:srgbClr val="ffffff"/>
              </a:buClr>
              <a:buFont typeface="Arial"/>
              <a:buChar char="●"/>
            </a:pPr>
            <a:r>
              <a:rPr b="0" lang="en-US" sz="1800" spc="-1" strike="noStrike">
                <a:solidFill>
                  <a:srgbClr val="ffffff"/>
                </a:solidFill>
                <a:latin typeface="Arial"/>
                <a:ea typeface="Arial"/>
              </a:rPr>
              <a:t>A paper in 2020  entitled ‘Early Prediction of Heart Disease Using PCA and Hybrid Genetic Algorithm with k-Means’ proposed a system that can detect heart disease in an early stage and had an accuracy of 94.06%.</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4056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2020 entitled ‘Early Detection of Alzheimer’s Disease Based on Single Nucleotide Polymorphisms (SNPs) Analysis and Machine Learning Techniques’ proposed a system that can predict the biomarkers in (AD) by detecting the SNPs and they had an accuracy of 97.97% % 95.88%.</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056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2014 entitled ‘Early detection of type II Diabetes Mellitus with random forest and classification and regression tree (CART)’ proposed a system to detect type II diabetes using a ML to train a dataset.</a:t>
            </a:r>
            <a:endParaRPr b="0" lang="en-US" sz="1800" spc="-1" strike="noStrike">
              <a:latin typeface="Arial"/>
            </a:endParaRPr>
          </a:p>
          <a:p>
            <a:pPr>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8" dur="indefinite" restart="never" nodeType="tmRoot">
          <p:childTnLst>
            <p:seq>
              <p:cTn id="19" dur="indefinite" nodeType="mainSeq">
                <p:childTnLst>
                  <p:par>
                    <p:cTn id="20" fill="hold">
                      <p:stCondLst>
                        <p:cond delay="0"/>
                      </p:stCondLst>
                      <p:childTnLst>
                        <p:par>
                          <p:cTn id="21" fill="hold">
                            <p:stCondLst>
                              <p:cond delay="0"/>
                            </p:stCondLst>
                            <p:childTnLst>
                              <p:par>
                                <p:cTn id="22" nodeType="withEffect" fill="hold" presetClass="entr" presetID="10">
                                  <p:stCondLst>
                                    <p:cond delay="0"/>
                                  </p:stCondLst>
                                  <p:childTnLst>
                                    <p:set>
                                      <p:cBhvr>
                                        <p:cTn id="23" dur="1" fill="hold">
                                          <p:stCondLst>
                                            <p:cond delay="0"/>
                                          </p:stCondLst>
                                        </p:cTn>
                                        <p:tgtEl>
                                          <p:spTgt spid="61">
                                            <p:txEl>
                                              <p:pRg st="0" end="0"/>
                                            </p:txEl>
                                          </p:spTgt>
                                        </p:tgtEl>
                                        <p:attrNameLst>
                                          <p:attrName>style.visibility</p:attrName>
                                        </p:attrNameLst>
                                      </p:cBhvr>
                                      <p:to>
                                        <p:strVal val="visible"/>
                                      </p:to>
                                    </p:set>
                                    <p:animEffect filter="fade" transition="in">
                                      <p:cBhvr additive="repl">
                                        <p:cTn id="24" dur="500"/>
                                        <p:tgtEl>
                                          <p:spTgt spid="6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581040" y="706680"/>
            <a:ext cx="11023200" cy="1010160"/>
          </a:xfrm>
          <a:prstGeom prst="rect">
            <a:avLst/>
          </a:prstGeom>
          <a:noFill/>
          <a:ln>
            <a:noFill/>
          </a:ln>
        </p:spPr>
        <p:style>
          <a:lnRef idx="0"/>
          <a:fillRef idx="0"/>
          <a:effectRef idx="0"/>
          <a:fontRef idx="minor"/>
        </p:style>
      </p:sp>
      <p:sp>
        <p:nvSpPr>
          <p:cNvPr id="63" name="CustomShape 2"/>
          <p:cNvSpPr/>
          <p:nvPr/>
        </p:nvSpPr>
        <p:spPr>
          <a:xfrm>
            <a:off x="2924640" y="335520"/>
            <a:ext cx="6306840" cy="654480"/>
          </a:xfrm>
          <a:prstGeom prst="rect">
            <a:avLst/>
          </a:prstGeom>
          <a:noFill/>
          <a:ln>
            <a:noFill/>
          </a:ln>
        </p:spPr>
        <p:style>
          <a:lnRef idx="0"/>
          <a:fillRef idx="0"/>
          <a:effectRef idx="0"/>
          <a:fontRef idx="minor"/>
        </p:style>
        <p:txBody>
          <a:bodyPr lIns="90000" rIns="90000" tIns="91440" bIns="91440" anchor="ctr">
            <a:spAutoFit/>
          </a:bodyPr>
          <a:p>
            <a:pPr algn="ctr">
              <a:lnSpc>
                <a:spcPct val="100000"/>
              </a:lnSpc>
              <a:tabLst>
                <a:tab algn="l" pos="0"/>
              </a:tabLst>
            </a:pPr>
            <a:r>
              <a:rPr b="0" lang="en-US" sz="3100" spc="-1" strike="noStrike">
                <a:solidFill>
                  <a:srgbClr val="ffffff"/>
                </a:solidFill>
                <a:latin typeface="Arial"/>
                <a:ea typeface="Arial"/>
              </a:rPr>
              <a:t>System Overview</a:t>
            </a:r>
            <a:endParaRPr b="0" lang="en-US" sz="3100" spc="-1" strike="noStrike">
              <a:latin typeface="Arial"/>
            </a:endParaRPr>
          </a:p>
        </p:txBody>
      </p:sp>
      <p:pic>
        <p:nvPicPr>
          <p:cNvPr id="64" name="" descr=""/>
          <p:cNvPicPr/>
          <p:nvPr/>
        </p:nvPicPr>
        <p:blipFill>
          <a:blip r:embed="rId1"/>
          <a:stretch/>
        </p:blipFill>
        <p:spPr>
          <a:xfrm>
            <a:off x="365040" y="1371600"/>
            <a:ext cx="11608920" cy="5119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279</TotalTime>
  <Application>LibreOffice/6.4.7.2$Linux_X86_64 LibreOffice_project/40$Build-2</Application>
  <Words>601</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dc:description/>
  <dc:language>en-US</dc:language>
  <cp:lastModifiedBy/>
  <dcterms:modified xsi:type="dcterms:W3CDTF">2021-12-14T23:09:07Z</dcterms:modified>
  <cp:revision>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