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2" r:id="rId15"/>
    <p:sldId id="273" r:id="rId16"/>
    <p:sldId id="266" r:id="rId17"/>
    <p:sldId id="274" r:id="rId18"/>
    <p:sldId id="275" r:id="rId19"/>
    <p:sldId id="276" r:id="rId20"/>
    <p:sldId id="269" r:id="rId21"/>
    <p:sldId id="270" r:id="rId22"/>
    <p:sldId id="271" r:id="rId23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30400" y="1434600"/>
            <a:ext cx="1966320" cy="22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30400" y="1434600"/>
            <a:ext cx="1966320" cy="22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10600" y="1443600"/>
            <a:ext cx="4403160" cy="161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F3F3F3"/>
                </a:solidFill>
                <a:latin typeface="Anton"/>
                <a:ea typeface="Anton"/>
              </a:rPr>
              <a:t>Paternity testing using genetics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88240" y="3474360"/>
            <a:ext cx="3384360" cy="43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F3F3F3"/>
                </a:solidFill>
                <a:latin typeface="Advent Pro Light"/>
                <a:ea typeface="Advent Pro Light"/>
              </a:rPr>
              <a:t>Supervised by : Dr. Ashraf Abdelraouf &amp; Eng. Ahmed Hazem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192" name="Google Shape;104;p24"/>
          <p:cNvPicPr/>
          <p:nvPr/>
        </p:nvPicPr>
        <p:blipFill>
          <a:blip r:embed="rId3"/>
          <a:srcRect l="6663" t="4856" r="6220" b="5494"/>
          <a:stretch/>
        </p:blipFill>
        <p:spPr>
          <a:xfrm>
            <a:off x="4697280" y="444960"/>
            <a:ext cx="4196520" cy="431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58F4-31B9-4CCA-A278-76B03213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461507"/>
            <a:ext cx="8229240" cy="1554327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  <a:latin typeface="Rajdhani"/>
              </a:rPr>
              <a:t>Diagrams</a:t>
            </a:r>
            <a:br>
              <a:rPr lang="en-US" sz="3200" b="1" dirty="0" smtClean="0">
                <a:solidFill>
                  <a:schemeClr val="bg1"/>
                </a:solidFill>
                <a:latin typeface="Rajdhani"/>
              </a:rPr>
            </a:br>
            <a:r>
              <a:rPr lang="en-US" sz="3200" b="1" dirty="0" smtClean="0">
                <a:solidFill>
                  <a:schemeClr val="bg1"/>
                </a:solidFill>
                <a:latin typeface="Rajdhani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Rajdhani"/>
              </a:rPr>
            </a:br>
            <a:r>
              <a:rPr lang="en-US" sz="2600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Architecture Diagram</a:t>
            </a:r>
            <a:r>
              <a:rPr lang="en-US" sz="3000" spc="-1" dirty="0"/>
              <a:t/>
            </a:r>
            <a:br>
              <a:rPr lang="en-US" sz="3000" spc="-1" dirty="0"/>
            </a:br>
            <a:endParaRPr lang="en-US" sz="3000" b="1" dirty="0">
              <a:solidFill>
                <a:schemeClr val="bg1"/>
              </a:solidFill>
              <a:latin typeface="Rajdhan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31B39-FCAC-48E5-9711-8D9B03598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281378"/>
            <a:ext cx="3518695" cy="47131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DDE58F4-31B9-4CCA-A278-76B032131EA5}"/>
              </a:ext>
            </a:extLst>
          </p:cNvPr>
          <p:cNvSpPr txBox="1">
            <a:spLocks/>
          </p:cNvSpPr>
          <p:nvPr/>
        </p:nvSpPr>
        <p:spPr>
          <a:xfrm>
            <a:off x="200891" y="1167732"/>
            <a:ext cx="5631873" cy="15239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500" b="1" dirty="0">
              <a:solidFill>
                <a:schemeClr val="bg1"/>
              </a:solidFill>
              <a:latin typeface="Fira Sans Condensed Light" panose="020B040305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4738864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C902A5-D832-4FE2-A75E-85A1D1A36B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6" y="1724890"/>
            <a:ext cx="3429940" cy="3217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51C31-5571-4C82-A88F-9DE91184D5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637" y="1724889"/>
            <a:ext cx="4415884" cy="32178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DE58F4-31B9-4CCA-A278-76B03213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06" y="343744"/>
            <a:ext cx="8229240" cy="1554327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  <a:latin typeface="Rajdhani"/>
              </a:rPr>
              <a:t>Diagrams (cont.)</a:t>
            </a:r>
            <a:br>
              <a:rPr lang="en-US" sz="3200" b="1" dirty="0" smtClean="0">
                <a:solidFill>
                  <a:schemeClr val="bg1"/>
                </a:solidFill>
                <a:latin typeface="Rajdhani"/>
              </a:rPr>
            </a:br>
            <a:r>
              <a:rPr lang="en-US" sz="3200" b="1" dirty="0" smtClean="0">
                <a:solidFill>
                  <a:schemeClr val="bg1"/>
                </a:solidFill>
                <a:latin typeface="Rajdhani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Rajdhani"/>
              </a:rPr>
            </a:br>
            <a:r>
              <a:rPr lang="en-US" sz="2600" spc="-1" dirty="0" smtClean="0">
                <a:solidFill>
                  <a:srgbClr val="F3F3F3"/>
                </a:solidFill>
                <a:latin typeface="Fira Sans Condensed Light"/>
                <a:ea typeface="Fira Sans Condensed Light"/>
              </a:rPr>
              <a:t>Sequence diagrams</a:t>
            </a:r>
            <a:r>
              <a:rPr lang="en-US" sz="3000" spc="-1" dirty="0"/>
              <a:t/>
            </a:r>
            <a:br>
              <a:rPr lang="en-US" sz="3000" spc="-1" dirty="0"/>
            </a:br>
            <a:endParaRPr lang="en-US" sz="3000" b="1" dirty="0">
              <a:solidFill>
                <a:schemeClr val="bg1"/>
              </a:solidFill>
              <a:latin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15139327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65247" y="213705"/>
            <a:ext cx="5194440" cy="8871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 smtClean="0">
                <a:solidFill>
                  <a:srgbClr val="F3F3F3"/>
                </a:solidFill>
                <a:latin typeface="Rajdhani"/>
                <a:ea typeface="Fira Sans Condensed Light"/>
              </a:rPr>
              <a:t>Diagrams (cont.)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1" strike="noStrike" spc="-1" dirty="0" smtClean="0">
              <a:solidFill>
                <a:srgbClr val="F3F3F3"/>
              </a:solidFill>
              <a:latin typeface="Rajdhani"/>
              <a:ea typeface="Fira Sans Condensed Light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pc="-1" dirty="0" smtClean="0">
                <a:solidFill>
                  <a:srgbClr val="F3F3F3"/>
                </a:solidFill>
                <a:latin typeface="Rajdhani"/>
              </a:rPr>
              <a:t>Class diagram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D9176-6B4C-4AC7-B47C-FDF1CBDE1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18" y="1357745"/>
            <a:ext cx="7348254" cy="360954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8320" y="75711"/>
            <a:ext cx="519444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 smtClean="0">
                <a:solidFill>
                  <a:schemeClr val="bg1"/>
                </a:solidFill>
                <a:latin typeface="Rajdhani"/>
                <a:cs typeface="Arial" panose="020B0604020202020204" pitchFamily="34" charset="0"/>
              </a:rPr>
              <a:t>Dataset Used:</a:t>
            </a:r>
            <a:endParaRPr lang="en-US" sz="3200" b="1" strike="noStrike" spc="-1" dirty="0">
              <a:solidFill>
                <a:schemeClr val="bg1"/>
              </a:solidFill>
              <a:latin typeface="Rajdhani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42" y="520210"/>
            <a:ext cx="4773894" cy="4065643"/>
          </a:xfrm>
          <a:prstGeom prst="rect">
            <a:avLst/>
          </a:prstGeom>
        </p:spPr>
      </p:pic>
      <p:sp>
        <p:nvSpPr>
          <p:cNvPr id="6" name="CustomShape 2"/>
          <p:cNvSpPr/>
          <p:nvPr/>
        </p:nvSpPr>
        <p:spPr>
          <a:xfrm>
            <a:off x="300043" y="782781"/>
            <a:ext cx="3759338" cy="21405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153000">
              <a:lnSpc>
                <a:spcPct val="100000"/>
              </a:lnSpc>
              <a:buClr>
                <a:srgbClr val="F3F3F3"/>
              </a:buClr>
            </a:pPr>
            <a:r>
              <a:rPr lang="en-US" spc="-1" dirty="0" smtClean="0">
                <a:solidFill>
                  <a:schemeClr val="bg1"/>
                </a:solidFill>
                <a:latin typeface="Fira Sans Condensed Light"/>
              </a:rPr>
              <a:t>Our dataset has over 100000 instances of </a:t>
            </a:r>
            <a:r>
              <a:rPr lang="en-US" spc="-1" dirty="0" err="1" smtClean="0">
                <a:solidFill>
                  <a:schemeClr val="bg1"/>
                </a:solidFill>
                <a:latin typeface="Fira Sans Condensed Light"/>
              </a:rPr>
              <a:t>rs</a:t>
            </a:r>
            <a:r>
              <a:rPr lang="en-US" spc="-1" dirty="0" smtClean="0">
                <a:solidFill>
                  <a:schemeClr val="bg1"/>
                </a:solidFill>
                <a:latin typeface="Fira Sans Condensed Light"/>
              </a:rPr>
              <a:t> numbers and consists of 6 main features showing both alleles for every family member and the number of chromosome for each instance</a:t>
            </a:r>
            <a:endParaRPr lang="en-US" sz="1800" b="0" strike="noStrike" spc="-1" dirty="0">
              <a:solidFill>
                <a:schemeClr val="bg1"/>
              </a:solidFill>
              <a:latin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35267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8320" y="75711"/>
            <a:ext cx="519444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 smtClean="0">
                <a:solidFill>
                  <a:schemeClr val="bg1"/>
                </a:solidFill>
                <a:latin typeface="Rajdhani"/>
                <a:cs typeface="Arial" panose="020B0604020202020204" pitchFamily="34" charset="0"/>
              </a:rPr>
              <a:t>User interface</a:t>
            </a:r>
            <a:endParaRPr lang="en-US" sz="3200" b="1" strike="noStrike" spc="-1" dirty="0">
              <a:solidFill>
                <a:schemeClr val="bg1"/>
              </a:solidFill>
              <a:latin typeface="Rajdhani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79" y="890624"/>
            <a:ext cx="1870776" cy="3828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03" y="890624"/>
            <a:ext cx="1841157" cy="3822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" y="890623"/>
            <a:ext cx="1826598" cy="37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761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8320" y="207330"/>
            <a:ext cx="519444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 smtClean="0">
                <a:solidFill>
                  <a:schemeClr val="bg1"/>
                </a:solidFill>
                <a:latin typeface="Rajdhani"/>
                <a:cs typeface="Arial" panose="020B0604020202020204" pitchFamily="34" charset="0"/>
              </a:rPr>
              <a:t>User interface (cont.)</a:t>
            </a:r>
            <a:endParaRPr lang="en-US" sz="3200" b="1" strike="noStrike" spc="-1" dirty="0">
              <a:solidFill>
                <a:schemeClr val="bg1"/>
              </a:solidFill>
              <a:latin typeface="Rajdhani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56" y="2578893"/>
            <a:ext cx="5001682" cy="23502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843090"/>
            <a:ext cx="1500970" cy="20577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39" y="843090"/>
            <a:ext cx="1589111" cy="20577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81" y="293022"/>
            <a:ext cx="4296544" cy="19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4533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-409134" y="328898"/>
            <a:ext cx="2759040" cy="108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4500" b="1" strike="noStrike" spc="-1" dirty="0">
                <a:solidFill>
                  <a:srgbClr val="F3F3F3"/>
                </a:solidFill>
                <a:latin typeface="Rajdhani"/>
                <a:ea typeface="Rajdhani"/>
              </a:rPr>
              <a:t>TIME PLAN</a:t>
            </a:r>
            <a:endParaRPr lang="en-US" sz="4500" b="0" strike="noStrike" spc="-1" dirty="0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161760" y="200880"/>
            <a:ext cx="4680" cy="480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3"/>
          <p:cNvSpPr/>
          <p:nvPr/>
        </p:nvSpPr>
        <p:spPr>
          <a:xfrm>
            <a:off x="3917706" y="110340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Whole genome processing from the sources we gathered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6294066" y="110340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3F3F3"/>
                </a:solidFill>
                <a:latin typeface="Rajdhani"/>
                <a:ea typeface="Rajdhani"/>
              </a:rPr>
              <a:t>B</a:t>
            </a:r>
            <a:r>
              <a:rPr lang="en" sz="2400" b="1" strike="noStrike" spc="-1">
                <a:solidFill>
                  <a:srgbClr val="F3F3F3"/>
                </a:solidFill>
                <a:latin typeface="Rajdhani"/>
                <a:ea typeface="Rajdhani"/>
              </a:rPr>
              <a:t>y the end of </a:t>
            </a:r>
            <a:r>
              <a:rPr lang="en-US" sz="2400" b="1" strike="noStrike" spc="-1">
                <a:solidFill>
                  <a:srgbClr val="F3F3F3"/>
                </a:solidFill>
                <a:latin typeface="Rajdhani"/>
                <a:ea typeface="Rajdhani"/>
              </a:rPr>
              <a:t>January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6241866" y="184464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Potentially add Whole exome in our system based on the information we gathered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3938586" y="309204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Implement at least 60 % of the web application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6294066" y="396036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Prove that if is at least a relevance or kinship degree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2" name="CustomShape 8"/>
          <p:cNvSpPr/>
          <p:nvPr/>
        </p:nvSpPr>
        <p:spPr>
          <a:xfrm>
            <a:off x="3917706" y="212832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" sz="2400" b="1" strike="noStrike" spc="-1">
                <a:solidFill>
                  <a:srgbClr val="F3F3F3"/>
                </a:solidFill>
                <a:latin typeface="Rajdhani"/>
                <a:ea typeface="Rajdhani"/>
              </a:rPr>
              <a:t>By the end of </a:t>
            </a:r>
            <a:r>
              <a:rPr lang="en-US" sz="2400" b="1" strike="noStrike" spc="-1">
                <a:solidFill>
                  <a:srgbClr val="F3F3F3"/>
                </a:solidFill>
                <a:latin typeface="Rajdhani"/>
                <a:ea typeface="Rajdhani"/>
              </a:rPr>
              <a:t>February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3" name="CustomShape 9"/>
          <p:cNvSpPr/>
          <p:nvPr/>
        </p:nvSpPr>
        <p:spPr>
          <a:xfrm>
            <a:off x="6458586" y="312804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F3F3F3"/>
                </a:solidFill>
                <a:latin typeface="Rajdhani"/>
                <a:ea typeface="Rajdhani"/>
              </a:rPr>
              <a:t>B</a:t>
            </a:r>
            <a:r>
              <a:rPr lang="en" sz="1800" b="1" strike="noStrike" spc="-1">
                <a:solidFill>
                  <a:srgbClr val="F3F3F3"/>
                </a:solidFill>
                <a:latin typeface="Rajdhani"/>
                <a:ea typeface="Rajdhani"/>
              </a:rPr>
              <a:t>efore the end of Februrary</a:t>
            </a:r>
            <a:r>
              <a:rPr lang="en" sz="2000" b="1" strike="noStrike" spc="-1">
                <a:solidFill>
                  <a:srgbClr val="F3F3F3"/>
                </a:solidFill>
                <a:latin typeface="Rajdhani"/>
                <a:ea typeface="Rajdhani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4" name="CustomShape 10"/>
          <p:cNvSpPr/>
          <p:nvPr/>
        </p:nvSpPr>
        <p:spPr>
          <a:xfrm>
            <a:off x="3917706" y="396036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400" b="1" strike="noStrike" spc="-1">
                <a:solidFill>
                  <a:srgbClr val="F3F3F3"/>
                </a:solidFill>
                <a:latin typeface="Rajdhani"/>
                <a:ea typeface="Rajdhani"/>
              </a:rPr>
              <a:t>Start by the end of February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5" name="CustomShape 11"/>
          <p:cNvSpPr/>
          <p:nvPr/>
        </p:nvSpPr>
        <p:spPr>
          <a:xfrm>
            <a:off x="5991617" y="1467785"/>
            <a:ext cx="31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12"/>
          <p:cNvSpPr/>
          <p:nvPr/>
        </p:nvSpPr>
        <p:spPr>
          <a:xfrm>
            <a:off x="6054126" y="2547295"/>
            <a:ext cx="20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13"/>
          <p:cNvSpPr/>
          <p:nvPr/>
        </p:nvSpPr>
        <p:spPr>
          <a:xfrm>
            <a:off x="6002106" y="3405240"/>
            <a:ext cx="31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14"/>
          <p:cNvSpPr/>
          <p:nvPr/>
        </p:nvSpPr>
        <p:spPr>
          <a:xfrm>
            <a:off x="6010560" y="4272480"/>
            <a:ext cx="31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5"/>
          <p:cNvSpPr/>
          <p:nvPr/>
        </p:nvSpPr>
        <p:spPr>
          <a:xfrm>
            <a:off x="4306506" y="297000"/>
            <a:ext cx="159120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3F3F3"/>
                </a:solidFill>
                <a:latin typeface="Rajdhani"/>
                <a:ea typeface="Rajdhani"/>
              </a:rPr>
              <a:t>13/1/2022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0" name="CustomShape 16"/>
          <p:cNvSpPr/>
          <p:nvPr/>
        </p:nvSpPr>
        <p:spPr>
          <a:xfrm>
            <a:off x="6241866" y="309600"/>
            <a:ext cx="165060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Enhance everything we implemented so far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1" name="CustomShape 17"/>
          <p:cNvSpPr/>
          <p:nvPr/>
        </p:nvSpPr>
        <p:spPr>
          <a:xfrm>
            <a:off x="5992026" y="610200"/>
            <a:ext cx="33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37560" y="547920"/>
            <a:ext cx="519444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Live Demo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502720" y="1108800"/>
            <a:ext cx="401940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3F3F3"/>
                </a:solidFill>
                <a:latin typeface="Rajdhani"/>
                <a:ea typeface="Rajdhani"/>
              </a:rPr>
              <a:t>THANK You!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562120" y="2571840"/>
            <a:ext cx="4019400" cy="12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Do you have any questions</a:t>
            </a:r>
            <a:r>
              <a:rPr lang="en" sz="1400" b="0" strike="noStrike" spc="-1" dirty="0" smtClean="0">
                <a:solidFill>
                  <a:srgbClr val="F3F3F3"/>
                </a:solidFill>
                <a:latin typeface="Fira Sans Condensed Light"/>
                <a:ea typeface="Fira Sans Condensed Light"/>
              </a:rPr>
              <a:t>? </a:t>
            </a:r>
            <a:r>
              <a:rPr lang="en" sz="1400" b="0" strike="noStrike" spc="-1" dirty="0" smtClean="0">
                <a:solidFill>
                  <a:srgbClr val="F3F3F3"/>
                </a:solidFill>
                <a:latin typeface="Fira Sans Condensed Light"/>
                <a:ea typeface="Fira Sans Condensed Light"/>
                <a:sym typeface="Wingdings" panose="05000000000000000000" pitchFamily="2" charset="2"/>
              </a:rPr>
              <a:t>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20000" y="509760"/>
            <a:ext cx="770328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>
                <a:solidFill>
                  <a:srgbClr val="F3F3F3"/>
                </a:solidFill>
                <a:latin typeface="Rajdhani"/>
                <a:ea typeface="Rajdhani"/>
              </a:rPr>
              <a:t>Agenda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720000" y="1152360"/>
            <a:ext cx="7703280" cy="3605400"/>
          </a:xfrm>
          <a:prstGeom prst="rect">
            <a:avLst/>
          </a:prstGeom>
          <a:solidFill>
            <a:srgbClr val="0C343D">
              <a:alpha val="5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4000" tIns="234000" rIns="234000" bIns="91440">
            <a:noAutofit/>
          </a:bodyPr>
          <a:lstStyle/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F3F3F3"/>
                </a:solidFill>
                <a:latin typeface="Fira Sans Condensed Light"/>
                <a:ea typeface="Fira Sans Condensed Light"/>
              </a:rPr>
              <a:t>Introduction &amp; Objectives</a:t>
            </a:r>
            <a:endParaRPr lang="en-US" sz="2000" b="0" strike="noStrike" spc="-1" dirty="0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chemeClr val="bg1"/>
                </a:solidFill>
                <a:latin typeface="Fira Sans Condensed Light" panose="020B0403050000020004" pitchFamily="34" charset="0"/>
              </a:rPr>
              <a:t>Problem Statement</a:t>
            </a: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spc="-1" dirty="0" smtClean="0">
                <a:solidFill>
                  <a:schemeClr val="bg1"/>
                </a:solidFill>
                <a:latin typeface="Fira Sans Condensed Light" panose="020B0403050000020004" pitchFamily="34" charset="0"/>
              </a:rPr>
              <a:t>System Overview</a:t>
            </a: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chemeClr val="bg1"/>
                </a:solidFill>
                <a:latin typeface="Fira Sans Condensed Light" panose="020B0403050000020004" pitchFamily="34" charset="0"/>
              </a:rPr>
              <a:t>Methodology</a:t>
            </a:r>
            <a:endParaRPr lang="en-US" sz="2000" b="0" strike="noStrike" spc="-1" dirty="0">
              <a:solidFill>
                <a:schemeClr val="bg1"/>
              </a:solidFill>
              <a:latin typeface="Fira Sans Condensed Light" panose="020B0403050000020004" pitchFamily="34" charset="0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Design Patterns</a:t>
            </a:r>
            <a:endParaRPr lang="en-US" sz="2000" b="0" strike="noStrike" spc="-1" dirty="0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F3F3F3"/>
                </a:solidFill>
                <a:latin typeface="Fira Sans Condensed Light"/>
                <a:ea typeface="Fira Sans Condensed Light"/>
              </a:rPr>
              <a:t>Diagrams</a:t>
            </a:r>
            <a:endParaRPr lang="en-US" sz="2000" b="0" strike="noStrike" spc="-1" dirty="0">
              <a:solidFill>
                <a:srgbClr val="F3F3F3"/>
              </a:solidFill>
              <a:latin typeface="Fira Sans Condensed Light"/>
              <a:ea typeface="Fira Sans Condensed Light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spc="-1" dirty="0" smtClean="0">
                <a:solidFill>
                  <a:schemeClr val="bg1"/>
                </a:solidFill>
                <a:latin typeface="Fira Sans Condensed Light" panose="020B0403050000020004" pitchFamily="34" charset="0"/>
                <a:cs typeface="+mj-cs"/>
              </a:rPr>
              <a:t>Dataset Description</a:t>
            </a:r>
            <a:endParaRPr lang="en-US" sz="2000" spc="-1" dirty="0">
              <a:solidFill>
                <a:schemeClr val="bg1"/>
              </a:solidFill>
              <a:latin typeface="Fira Sans Condensed Light" panose="020B0403050000020004" pitchFamily="34" charset="0"/>
              <a:cs typeface="+mj-cs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chemeClr val="bg1"/>
                </a:solidFill>
                <a:latin typeface="Fira Sans Condensed Light" panose="020B0403050000020004" pitchFamily="34" charset="0"/>
              </a:rPr>
              <a:t>User Interface</a:t>
            </a:r>
            <a:endParaRPr lang="en-US" sz="2000" b="0" strike="noStrike" spc="-1" dirty="0">
              <a:solidFill>
                <a:schemeClr val="bg1"/>
              </a:solidFill>
              <a:latin typeface="Fira Sans Condensed Light" panose="020B0403050000020004" pitchFamily="34" charset="0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spc="-1" dirty="0" smtClean="0">
                <a:solidFill>
                  <a:schemeClr val="bg1"/>
                </a:solidFill>
                <a:latin typeface="Fira Sans Condensed Light" panose="020B0403050000020004" pitchFamily="34" charset="0"/>
              </a:rPr>
              <a:t>Results</a:t>
            </a:r>
            <a:endParaRPr lang="en-US" sz="2000" b="0" strike="noStrike" spc="-1" dirty="0">
              <a:solidFill>
                <a:schemeClr val="bg1"/>
              </a:solidFill>
              <a:latin typeface="Fira Sans Condensed Light" panose="020B0403050000020004" pitchFamily="34" charset="0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F3F3F3"/>
                </a:solidFill>
                <a:latin typeface="Fira Sans Condensed Light"/>
                <a:ea typeface="Fira Sans Condensed Light"/>
              </a:rPr>
              <a:t>Time plan</a:t>
            </a: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F3F3F3"/>
                </a:solidFill>
                <a:latin typeface="Fira Sans Condensed Light"/>
              </a:rPr>
              <a:t>Demo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2"/>
          <p:cNvSpPr/>
          <p:nvPr/>
        </p:nvSpPr>
        <p:spPr>
          <a:xfrm>
            <a:off x="651240" y="51336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Introduction</a:t>
            </a:r>
            <a:r>
              <a:rPr lang="en-US" sz="3200" b="1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 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97" name="Picture 16"/>
          <p:cNvPicPr/>
          <p:nvPr/>
        </p:nvPicPr>
        <p:blipFill>
          <a:blip r:embed="rId3"/>
          <a:stretch/>
        </p:blipFill>
        <p:spPr>
          <a:xfrm>
            <a:off x="5819040" y="377280"/>
            <a:ext cx="3137400" cy="231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8" name="Picture 17"/>
          <p:cNvPicPr/>
          <p:nvPr/>
        </p:nvPicPr>
        <p:blipFill>
          <a:blip r:embed="rId4"/>
          <a:stretch/>
        </p:blipFill>
        <p:spPr>
          <a:xfrm>
            <a:off x="5819040" y="2766960"/>
            <a:ext cx="3137400" cy="227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17B6BBC5-BC17-4C99-90A2-8163C93ADCB1}"/>
              </a:ext>
            </a:extLst>
          </p:cNvPr>
          <p:cNvSpPr/>
          <p:nvPr/>
        </p:nvSpPr>
        <p:spPr>
          <a:xfrm>
            <a:off x="219466" y="1225800"/>
            <a:ext cx="5571292" cy="2607556"/>
          </a:xfrm>
          <a:prstGeom prst="rect">
            <a:avLst/>
          </a:prstGeom>
          <a:solidFill>
            <a:srgbClr val="0C343D">
              <a:alpha val="5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4000" tIns="234000" rIns="234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Fira Sans Condensed Light" panose="020B0403050000020004" pitchFamily="34" charset="0"/>
              </a:rPr>
              <a:t/>
            </a:r>
            <a:br>
              <a:rPr lang="en-US" sz="1400" dirty="0">
                <a:latin typeface="Fira Sans Condensed Light" panose="020B0403050000020004" pitchFamily="34" charset="0"/>
              </a:rPr>
            </a:br>
            <a:r>
              <a:rPr lang="en-US" sz="1400" b="0" strike="noStrike" spc="-1" dirty="0">
                <a:solidFill>
                  <a:srgbClr val="FFFFFF"/>
                </a:solidFill>
                <a:latin typeface="Fira Sans Condensed Light" panose="020B0403050000020004" pitchFamily="34" charset="0"/>
                <a:ea typeface="Arial"/>
              </a:rPr>
              <a:t>DNA</a:t>
            </a:r>
            <a:endParaRPr lang="en-US" sz="1400" b="0" strike="noStrike" spc="-1" dirty="0">
              <a:latin typeface="Fira Sans Condensed Light" panose="020B04030500000200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3F3F3"/>
                </a:solidFill>
                <a:latin typeface="Fira Sans Condensed Light" panose="020B0403050000020004" pitchFamily="34" charset="0"/>
                <a:ea typeface="Arial"/>
              </a:rPr>
              <a:t>DNA molecules allow this information to be passed from one generation to the next. </a:t>
            </a:r>
            <a:endParaRPr lang="en-US" sz="1400" b="0" strike="noStrike" spc="-1" dirty="0">
              <a:latin typeface="Fira Sans Condensed Light" panose="020B0403050000020004" pitchFamily="34" charset="0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Fira Sans Condensed Light" panose="020B0403050000020004" pitchFamily="34" charset="0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Fira Sans Condensed Light" panose="020B0403050000020004" pitchFamily="34" charset="0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Fira Sans Condensed Light" panose="020B04030500000200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Fira Sans Condensed Light" panose="020B0403050000020004" pitchFamily="34" charset="0"/>
                <a:ea typeface="Arial"/>
              </a:rPr>
              <a:t>Genes →Genes are passed from parents to offspring and contain the information needed to specify traits(qualities). Genes contains a subset of the DNA and this subset is (A, T, C, G).  </a:t>
            </a:r>
            <a:endParaRPr lang="en-US" sz="1400" b="0" strike="noStrike" spc="-1" dirty="0">
              <a:latin typeface="Fira Sans Condensed Light" panose="020B0403050000020004" pitchFamily="34" charset="0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Fira Sans Condensed Light" panose="020B0403050000020004" pitchFamily="34" charset="0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Fira Sans Condensed Light" panose="020B0403050000020004" pitchFamily="34" charset="0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Fira Sans Condensed Light" panose="020B0403050000020004" pitchFamily="34" charset="0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Fira Sans Condensed Light" panose="020B04030500000200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65280" y="39564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Introduction</a:t>
            </a:r>
            <a:r>
              <a:rPr lang="en-US" sz="3200" b="1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 </a:t>
            </a: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(cont.)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01" name="Picture 19"/>
          <p:cNvPicPr/>
          <p:nvPr/>
        </p:nvPicPr>
        <p:blipFill>
          <a:blip r:embed="rId2"/>
          <a:stretch/>
        </p:blipFill>
        <p:spPr>
          <a:xfrm>
            <a:off x="5423400" y="755640"/>
            <a:ext cx="2950920" cy="3478680"/>
          </a:xfrm>
          <a:prstGeom prst="rect">
            <a:avLst/>
          </a:prstGeom>
          <a:ln>
            <a:noFill/>
          </a:ln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D4C26924-CC50-4881-BE7E-FD19CA096926}"/>
              </a:ext>
            </a:extLst>
          </p:cNvPr>
          <p:cNvSpPr/>
          <p:nvPr/>
        </p:nvSpPr>
        <p:spPr>
          <a:xfrm>
            <a:off x="368149" y="1362188"/>
            <a:ext cx="4701939" cy="2607556"/>
          </a:xfrm>
          <a:prstGeom prst="rect">
            <a:avLst/>
          </a:prstGeom>
          <a:solidFill>
            <a:srgbClr val="0C343D">
              <a:alpha val="5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4000" tIns="234000" rIns="234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Whole genome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It is the whole DNA sequence that a human have in their system.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Whole exome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It is a part of the whole genome and makes up to 1.5% of it and it may reveal information about family relationships (ex: paternity test)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37560" y="54792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Introduction (cont.)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04" name="Table 3"/>
          <p:cNvGraphicFramePr/>
          <p:nvPr/>
        </p:nvGraphicFramePr>
        <p:xfrm>
          <a:off x="637560" y="4249440"/>
          <a:ext cx="7544160" cy="741600"/>
        </p:xfrm>
        <a:graphic>
          <a:graphicData uri="http://schemas.openxmlformats.org/drawingml/2006/table">
            <a:tbl>
              <a:tblPr/>
              <a:tblGrid>
                <a:gridCol w="125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8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RsNumber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Father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Mother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Child1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Child2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Child3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rs3131972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25200" cap="flat" cmpd="sng" algn="ctr">
                      <a:solidFill>
                        <a:srgbClr val="00C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AG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25200" cap="flat" cmpd="sng" algn="ctr">
                      <a:solidFill>
                        <a:srgbClr val="00C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GG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25200" cap="flat" cmpd="sng" algn="ctr">
                      <a:solidFill>
                        <a:srgbClr val="00C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AG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25200" cap="flat" cmpd="sng" algn="ctr">
                      <a:solidFill>
                        <a:srgbClr val="00C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GG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25200" cap="flat" cmpd="sng" algn="ctr">
                      <a:solidFill>
                        <a:srgbClr val="00C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GG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25200" cap="flat" cmpd="sng" algn="ctr">
                      <a:solidFill>
                        <a:srgbClr val="00C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" name="CustomShape 4"/>
          <p:cNvSpPr/>
          <p:nvPr/>
        </p:nvSpPr>
        <p:spPr>
          <a:xfrm>
            <a:off x="6105960" y="353160"/>
            <a:ext cx="2226960" cy="2022120"/>
          </a:xfrm>
          <a:prstGeom prst="roundRect">
            <a:avLst>
              <a:gd name="adj" fmla="val 16667"/>
            </a:avLst>
          </a:pr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outerShdw blurRad="76200" dist="38073" dir="7800819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D98723F-5F91-4E09-B052-018EDEB9F8BE}"/>
              </a:ext>
            </a:extLst>
          </p:cNvPr>
          <p:cNvSpPr/>
          <p:nvPr/>
        </p:nvSpPr>
        <p:spPr>
          <a:xfrm>
            <a:off x="637560" y="1502862"/>
            <a:ext cx="4701939" cy="1554978"/>
          </a:xfrm>
          <a:prstGeom prst="rect">
            <a:avLst/>
          </a:prstGeom>
          <a:solidFill>
            <a:srgbClr val="0C343D">
              <a:alpha val="5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4000" tIns="234000" rIns="234000" bIns="91440">
            <a:noAutofit/>
          </a:bodyPr>
          <a:lstStyle/>
          <a:p>
            <a:pPr marL="457200" indent="-304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What is an rsNumebr?</a:t>
            </a:r>
            <a:endParaRPr lang="en-US" sz="1400" b="0" strike="noStrike" spc="-1" dirty="0">
              <a:latin typeface="Arial"/>
            </a:endParaRPr>
          </a:p>
          <a:p>
            <a:pPr marL="457200" indent="-3042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marL="457200" indent="-3042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It is a reference number to the gene we have that consists of two alleles (one from the father and the other from the mother).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73DA6-EE2C-44DF-852C-2BCA4B44411D}"/>
              </a:ext>
            </a:extLst>
          </p:cNvPr>
          <p:cNvSpPr txBox="1"/>
          <p:nvPr/>
        </p:nvSpPr>
        <p:spPr>
          <a:xfrm>
            <a:off x="398160" y="3629050"/>
            <a:ext cx="74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0420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EX: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37560" y="40392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Problem Statement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08" name="Picture 3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5902200" y="271800"/>
            <a:ext cx="2439360" cy="2439360"/>
          </a:xfrm>
          <a:prstGeom prst="rect">
            <a:avLst/>
          </a:prstGeom>
          <a:ln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C38DCE2D-6872-4085-A22F-A6A37267F21E}"/>
              </a:ext>
            </a:extLst>
          </p:cNvPr>
          <p:cNvSpPr/>
          <p:nvPr/>
        </p:nvSpPr>
        <p:spPr>
          <a:xfrm>
            <a:off x="637560" y="1268894"/>
            <a:ext cx="4564560" cy="3206124"/>
          </a:xfrm>
          <a:prstGeom prst="rect">
            <a:avLst/>
          </a:prstGeom>
          <a:solidFill>
            <a:srgbClr val="0C343D">
              <a:alpha val="5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4000" tIns="234000" rIns="234000" bIns="91440">
            <a:noAutofit/>
          </a:bodyPr>
          <a:lstStyle/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Some parents suffer from the process of paternity testing when they are being sued for child custody.</a:t>
            </a:r>
            <a:br>
              <a:rPr lang="en-US" sz="14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</a:br>
            <a:endParaRPr lang="en-US" sz="1400" b="0" strike="noStrike" spc="-1" dirty="0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A lot of time when a crime happens, some DNA would be left at the crime scene and would take some time to be processed and eventually lead us to the one who committed that crime.</a:t>
            </a:r>
            <a:br>
              <a:rPr lang="en-US" sz="14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</a:br>
            <a:endParaRPr lang="en-US" sz="1400" b="0" strike="noStrike" spc="-1" dirty="0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Why can’t we have a system that could potentially prove this in less time and be accessible to everyone.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37560" y="33192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Our Objectives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C38DCE2D-6872-4085-A22F-A6A37267F21E}"/>
              </a:ext>
            </a:extLst>
          </p:cNvPr>
          <p:cNvSpPr/>
          <p:nvPr/>
        </p:nvSpPr>
        <p:spPr>
          <a:xfrm>
            <a:off x="637560" y="1213477"/>
            <a:ext cx="6241222" cy="3136850"/>
          </a:xfrm>
          <a:prstGeom prst="rect">
            <a:avLst/>
          </a:prstGeom>
          <a:solidFill>
            <a:srgbClr val="0C343D">
              <a:alpha val="5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4000" tIns="234000" rIns="234000" bIns="9144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lang="en-US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Make an automated system to accurately prove parentage of someone by their </a:t>
            </a:r>
            <a:r>
              <a:rPr lang="en-US" spc="-1" dirty="0" err="1">
                <a:solidFill>
                  <a:srgbClr val="F3F3F3"/>
                </a:solidFill>
                <a:latin typeface="Fira Sans Condensed Light"/>
                <a:ea typeface="Fira Sans Condensed Light"/>
              </a:rPr>
              <a:t>rs</a:t>
            </a:r>
            <a:r>
              <a:rPr lang="en-US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 numbers and their genotypes</a:t>
            </a:r>
            <a:r>
              <a:rPr lang="en-US" spc="-1" dirty="0" smtClean="0">
                <a:solidFill>
                  <a:srgbClr val="F3F3F3"/>
                </a:solidFill>
                <a:latin typeface="Fira Sans Condensed Light"/>
                <a:ea typeface="Fira Sans Condensed Light"/>
              </a:rPr>
              <a:t>.</a:t>
            </a:r>
            <a:endParaRPr lang="en-US" spc="-1" dirty="0"/>
          </a:p>
          <a:p>
            <a:pPr marL="457200" indent="-45648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lang="en-US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Add another part to enter the user’s whole genome .</a:t>
            </a:r>
          </a:p>
          <a:p>
            <a:pPr marL="457200" indent="-45648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lang="en-US" spc="-1" dirty="0">
                <a:solidFill>
                  <a:srgbClr val="F3F3F3"/>
                </a:solidFill>
                <a:latin typeface="Fira Sans Condensed Light"/>
              </a:rPr>
              <a:t>Implement a section for relevance using </a:t>
            </a:r>
            <a:r>
              <a:rPr lang="en-US" spc="-1" dirty="0" err="1">
                <a:solidFill>
                  <a:srgbClr val="F3F3F3"/>
                </a:solidFill>
                <a:latin typeface="Fira Sans Condensed Light"/>
              </a:rPr>
              <a:t>rs</a:t>
            </a:r>
            <a:r>
              <a:rPr lang="en-US" spc="-1" dirty="0">
                <a:solidFill>
                  <a:srgbClr val="F3F3F3"/>
                </a:solidFill>
                <a:latin typeface="Fira Sans Condensed Light"/>
              </a:rPr>
              <a:t> numbers</a:t>
            </a:r>
            <a:endParaRPr lang="en-US" spc="-1" dirty="0"/>
          </a:p>
          <a:p>
            <a:pPr marL="457200" indent="-45648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lang="en-US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We aim to have the application accessible by everyone by an online Mobile application.</a:t>
            </a:r>
            <a:endParaRPr lang="en-US" spc="-1" dirty="0"/>
          </a:p>
          <a:p>
            <a:pPr marL="457200" indent="-45648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lang="en-US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We aim that the user can see which alleles contributed to being wrong that led to prove wrong parentage</a:t>
            </a:r>
            <a:r>
              <a:rPr lang="en-US" spc="-1" dirty="0" smtClean="0">
                <a:solidFill>
                  <a:srgbClr val="F3F3F3"/>
                </a:solidFill>
                <a:latin typeface="Fira Sans Condensed Light"/>
                <a:ea typeface="Fira Sans Condensed Light"/>
              </a:rPr>
              <a:t>.</a:t>
            </a:r>
          </a:p>
          <a:p>
            <a:pPr marL="720">
              <a:lnSpc>
                <a:spcPct val="100000"/>
              </a:lnSpc>
              <a:buClr>
                <a:srgbClr val="F3F3F3"/>
              </a:buClr>
            </a:pPr>
            <a:endParaRPr lang="en-US" sz="1400" spc="-1" dirty="0">
              <a:solidFill>
                <a:srgbClr val="F3F3F3"/>
              </a:solidFill>
              <a:latin typeface="Fira Sans Condensed Light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37559" y="423229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F3F3F3"/>
                </a:solidFill>
                <a:latin typeface="Rajdhani"/>
                <a:ea typeface="Fira Sans Condensed Light"/>
              </a:rPr>
              <a:t>System overview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9" y="1058989"/>
            <a:ext cx="8003921" cy="38619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39480" y="66924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 smtClean="0">
                <a:solidFill>
                  <a:srgbClr val="F3F3F3"/>
                </a:solidFill>
                <a:latin typeface="Rajdhani"/>
                <a:ea typeface="Fira Sans Condensed Light"/>
              </a:rPr>
              <a:t>Use Case Diagram: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63" y="526473"/>
            <a:ext cx="4260175" cy="4419600"/>
          </a:xfrm>
          <a:prstGeom prst="rect">
            <a:avLst/>
          </a:prstGeom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C38DCE2D-6872-4085-A22F-A6A37267F21E}"/>
              </a:ext>
            </a:extLst>
          </p:cNvPr>
          <p:cNvSpPr/>
          <p:nvPr/>
        </p:nvSpPr>
        <p:spPr>
          <a:xfrm>
            <a:off x="339480" y="1304999"/>
            <a:ext cx="4093200" cy="3370909"/>
          </a:xfrm>
          <a:prstGeom prst="rect">
            <a:avLst/>
          </a:prstGeom>
          <a:solidFill>
            <a:srgbClr val="0C343D">
              <a:alpha val="5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4000" tIns="234000" rIns="234000" bIns="91440">
            <a:noAutofit/>
          </a:bodyPr>
          <a:lstStyle/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600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The system can accept files from the user containing their genotypes.</a:t>
            </a:r>
            <a:endParaRPr lang="en-US" sz="1600" spc="-1" dirty="0"/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600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The system can save the user’s data (genotypes) (results)</a:t>
            </a:r>
            <a:endParaRPr lang="en-US" sz="1600" spc="-1" dirty="0"/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600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The user can input their genotypes and get a report showing which genotypes contribute to the paternity test.</a:t>
            </a:r>
            <a:endParaRPr lang="en-US" sz="1600" spc="-1" dirty="0"/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600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The user can see which alleles are different if it was proven wrong. </a:t>
            </a: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600" spc="-1" dirty="0">
                <a:solidFill>
                  <a:srgbClr val="F3F3F3"/>
                </a:solidFill>
                <a:latin typeface="Fira Sans Condensed Light"/>
              </a:rPr>
              <a:t>Rewrite this part</a:t>
            </a:r>
            <a:endParaRPr lang="en-US" sz="1600" spc="-1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435</Words>
  <Application>Microsoft Office PowerPoint</Application>
  <PresentationFormat>On-screen Show (16:9)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Advent Pro Light</vt:lpstr>
      <vt:lpstr>Anton</vt:lpstr>
      <vt:lpstr>Arial</vt:lpstr>
      <vt:lpstr>DejaVu Sans</vt:lpstr>
      <vt:lpstr>Fira Sans Condensed Light</vt:lpstr>
      <vt:lpstr>Rajdhani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Diagrams  Architecture Diagram </vt:lpstr>
      <vt:lpstr>Diagrams (cont.)  Sequence diagrams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Paternity testing using genetics</dc:title>
  <dc:subject/>
  <dc:creator/>
  <dc:description/>
  <cp:lastModifiedBy>Mohamed Moataz</cp:lastModifiedBy>
  <cp:revision>28</cp:revision>
  <dcterms:modified xsi:type="dcterms:W3CDTF">2022-03-08T22:40:04Z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