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888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415C00-77F2-4CC2-9F65-464226C63C93}">
  <a:tblStyle styleId="{C5415C00-77F2-4CC2-9F65-464226C63C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
        <p:nvSpPr>
          <p:cNvPr id="11" name="Google Shape;11;p2"/>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 type="body"/>
          </p:nvPr>
        </p:nvSpPr>
        <p:spPr>
          <a:xfrm>
            <a:off x="609120" y="1604520"/>
            <a:ext cx="109695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1"/>
          <p:cNvSpPr txBox="1"/>
          <p:nvPr>
            <p:ph idx="2"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1"/>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4" name="Shape 54"/>
        <p:cNvGrpSpPr/>
        <p:nvPr/>
      </p:nvGrpSpPr>
      <p:grpSpPr>
        <a:xfrm>
          <a:off x="0" y="0"/>
          <a:ext cx="0" cy="0"/>
          <a:chOff x="0" y="0"/>
          <a:chExt cx="0" cy="0"/>
        </a:xfrm>
      </p:grpSpPr>
      <p:sp>
        <p:nvSpPr>
          <p:cNvPr id="55" name="Google Shape;55;p12"/>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4"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2"/>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1" name="Shape 61"/>
        <p:cNvGrpSpPr/>
        <p:nvPr/>
      </p:nvGrpSpPr>
      <p:grpSpPr>
        <a:xfrm>
          <a:off x="0" y="0"/>
          <a:ext cx="0" cy="0"/>
          <a:chOff x="0" y="0"/>
          <a:chExt cx="0" cy="0"/>
        </a:xfrm>
      </p:grpSpPr>
      <p:sp>
        <p:nvSpPr>
          <p:cNvPr id="62" name="Google Shape;62;p13"/>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 type="body"/>
          </p:nvPr>
        </p:nvSpPr>
        <p:spPr>
          <a:xfrm>
            <a:off x="609120" y="160452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2" type="body"/>
          </p:nvPr>
        </p:nvSpPr>
        <p:spPr>
          <a:xfrm>
            <a:off x="4318200" y="160452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3" type="body"/>
          </p:nvPr>
        </p:nvSpPr>
        <p:spPr>
          <a:xfrm>
            <a:off x="8026920" y="160452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4" type="body"/>
          </p:nvPr>
        </p:nvSpPr>
        <p:spPr>
          <a:xfrm>
            <a:off x="609120" y="368208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5" type="body"/>
          </p:nvPr>
        </p:nvSpPr>
        <p:spPr>
          <a:xfrm>
            <a:off x="4318200" y="368208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3"/>
          <p:cNvSpPr txBox="1"/>
          <p:nvPr>
            <p:ph idx="6" type="body"/>
          </p:nvPr>
        </p:nvSpPr>
        <p:spPr>
          <a:xfrm>
            <a:off x="8026920" y="3682080"/>
            <a:ext cx="35319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609120" y="1604520"/>
            <a:ext cx="1096956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609120" y="1604520"/>
            <a:ext cx="1096956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4"/>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609120" y="273600"/>
            <a:ext cx="1096956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9"/>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3" name="Shape 43"/>
        <p:cNvGrpSpPr/>
        <p:nvPr/>
      </p:nvGrpSpPr>
      <p:grpSpPr>
        <a:xfrm>
          <a:off x="0" y="0"/>
          <a:ext cx="0" cy="0"/>
          <a:chOff x="0" y="0"/>
          <a:chExt cx="0" cy="0"/>
        </a:xfrm>
      </p:grpSpPr>
      <p:sp>
        <p:nvSpPr>
          <p:cNvPr id="44" name="Google Shape;44;p10"/>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3"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88160" cy="6857280"/>
          </a:xfrm>
          <a:prstGeom prst="rect">
            <a:avLst/>
          </a:prstGeom>
          <a:noFill/>
          <a:ln>
            <a:noFill/>
          </a:ln>
        </p:spPr>
      </p:pic>
      <p:sp>
        <p:nvSpPr>
          <p:cNvPr id="7" name="Google Shape;7;p1"/>
          <p:cNvSpPr txBox="1"/>
          <p:nvPr>
            <p:ph type="title"/>
          </p:nvPr>
        </p:nvSpPr>
        <p:spPr>
          <a:xfrm>
            <a:off x="609120" y="273600"/>
            <a:ext cx="1096956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609120" y="1604520"/>
            <a:ext cx="1096956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11406074" y="6333134"/>
            <a:ext cx="7314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www.ensembl.org/Homo_sapiens/Phenotype/Locations?db=core;ph=75099;r=2:60494405-60495405;v=rs6706648;vdb=variation;vf=184401125" TargetMode="External"/><Relationship Id="rId10" Type="http://schemas.openxmlformats.org/officeDocument/2006/relationships/hyperlink" Target="https://www.ncbi.nlm.nih.gov/snp/rs7565301"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ieeexplore.ieee.org/abstract/document/7005947" TargetMode="External"/><Relationship Id="rId4" Type="http://schemas.openxmlformats.org/officeDocument/2006/relationships/hyperlink" Target="https://ieeexplore.ieee.org/abstract/document/9325640" TargetMode="External"/><Relationship Id="rId9" Type="http://schemas.openxmlformats.org/officeDocument/2006/relationships/hyperlink" Target="https://pubmed.ncbi.nlm.nih.gov/27022141/" TargetMode="External"/><Relationship Id="rId5" Type="http://schemas.openxmlformats.org/officeDocument/2006/relationships/hyperlink" Target="https://ieeexplore.ieee.org/abstract/document/9392655" TargetMode="External"/><Relationship Id="rId6" Type="http://schemas.openxmlformats.org/officeDocument/2006/relationships/hyperlink" Target="https://www.ncbi.nlm.nih.gov/books/NBK22266/" TargetMode="External"/><Relationship Id="rId7" Type="http://schemas.openxmlformats.org/officeDocument/2006/relationships/hyperlink" Target="https://pubmed.ncbi.nlm.nih.gov/27022141/" TargetMode="External"/><Relationship Id="rId8" Type="http://schemas.openxmlformats.org/officeDocument/2006/relationships/hyperlink" Target="https://pubmed.ncbi.nlm.nih.gov/331007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p:nvPr/>
        </p:nvSpPr>
        <p:spPr>
          <a:xfrm>
            <a:off x="2833200" y="274320"/>
            <a:ext cx="6489720" cy="913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3600" u="none" cap="none" strike="noStrike">
                <a:solidFill>
                  <a:srgbClr val="FFFFFF"/>
                </a:solidFill>
                <a:latin typeface="Arial"/>
                <a:ea typeface="Arial"/>
                <a:cs typeface="Arial"/>
                <a:sym typeface="Arial"/>
              </a:rPr>
              <a:t>Genetics</a:t>
            </a:r>
            <a:endParaRPr b="0" i="0" sz="3600" u="none" cap="none" strike="noStrike">
              <a:latin typeface="Arial"/>
              <a:ea typeface="Arial"/>
              <a:cs typeface="Arial"/>
              <a:sym typeface="Arial"/>
            </a:endParaRPr>
          </a:p>
        </p:txBody>
      </p:sp>
      <p:sp>
        <p:nvSpPr>
          <p:cNvPr id="75" name="Google Shape;75;p14"/>
          <p:cNvSpPr/>
          <p:nvPr/>
        </p:nvSpPr>
        <p:spPr>
          <a:xfrm>
            <a:off x="3815280" y="2926080"/>
            <a:ext cx="5325120" cy="13582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262" u="none" cap="none" strike="noStrike">
                <a:solidFill>
                  <a:srgbClr val="FFFFFF"/>
                </a:solidFill>
                <a:latin typeface="Arial"/>
                <a:ea typeface="Arial"/>
                <a:cs typeface="Arial"/>
                <a:sym typeface="Arial"/>
              </a:rPr>
              <a:t>Youssif Assem</a:t>
            </a:r>
            <a:br>
              <a:rPr b="0" i="0" lang="en-US" sz="1566" u="none" cap="none" strike="noStrike">
                <a:latin typeface="Arial"/>
                <a:ea typeface="Arial"/>
                <a:cs typeface="Arial"/>
                <a:sym typeface="Arial"/>
              </a:rPr>
            </a:br>
            <a:r>
              <a:rPr b="0" i="0" lang="en-US" sz="2262" u="none" cap="none" strike="noStrike">
                <a:solidFill>
                  <a:srgbClr val="FFFFFF"/>
                </a:solidFill>
                <a:latin typeface="Arial"/>
                <a:ea typeface="Arial"/>
                <a:cs typeface="Arial"/>
                <a:sym typeface="Arial"/>
              </a:rPr>
              <a:t>Mohamed Moataz</a:t>
            </a:r>
            <a:br>
              <a:rPr b="0" i="0" lang="en-US" sz="1566" u="none" cap="none" strike="noStrike">
                <a:latin typeface="Arial"/>
                <a:ea typeface="Arial"/>
                <a:cs typeface="Arial"/>
                <a:sym typeface="Arial"/>
              </a:rPr>
            </a:br>
            <a:r>
              <a:rPr b="0" i="0" lang="en-US" sz="2262" u="none" cap="none" strike="noStrike">
                <a:solidFill>
                  <a:srgbClr val="FFFFFF"/>
                </a:solidFill>
                <a:latin typeface="Arial"/>
                <a:ea typeface="Arial"/>
                <a:cs typeface="Arial"/>
                <a:sym typeface="Arial"/>
              </a:rPr>
              <a:t>Kareem Ehab</a:t>
            </a:r>
            <a:br>
              <a:rPr b="0" i="0" lang="en-US" sz="1566" u="none" cap="none" strike="noStrike">
                <a:latin typeface="Arial"/>
                <a:ea typeface="Arial"/>
                <a:cs typeface="Arial"/>
                <a:sym typeface="Arial"/>
              </a:rPr>
            </a:br>
            <a:r>
              <a:rPr b="0" i="0" lang="en-US" sz="2262" u="none" cap="none" strike="noStrike">
                <a:solidFill>
                  <a:srgbClr val="FFFFFF"/>
                </a:solidFill>
                <a:latin typeface="Arial"/>
                <a:ea typeface="Arial"/>
                <a:cs typeface="Arial"/>
                <a:sym typeface="Arial"/>
              </a:rPr>
              <a:t>Ahmed Gamal</a:t>
            </a:r>
            <a:endParaRPr b="0" i="0" sz="2262" u="none" cap="none" strike="noStrike">
              <a:latin typeface="Arial"/>
              <a:ea typeface="Arial"/>
              <a:cs typeface="Arial"/>
              <a:sym typeface="Arial"/>
            </a:endParaRPr>
          </a:p>
        </p:txBody>
      </p:sp>
      <p:sp>
        <p:nvSpPr>
          <p:cNvPr id="76" name="Google Shape;76;p14"/>
          <p:cNvSpPr txBox="1"/>
          <p:nvPr>
            <p:ph idx="12" type="sldNum"/>
          </p:nvPr>
        </p:nvSpPr>
        <p:spPr>
          <a:xfrm>
            <a:off x="11406074" y="6333134"/>
            <a:ext cx="731400" cy="3849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2924640" y="454320"/>
            <a:ext cx="6306840" cy="8222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Deliverables</a:t>
            </a:r>
            <a:br>
              <a:rPr b="0" i="0" lang="en-US" sz="1800" u="none" cap="none" strike="noStrike">
                <a:latin typeface="Arial"/>
                <a:ea typeface="Arial"/>
                <a:cs typeface="Arial"/>
                <a:sym typeface="Arial"/>
              </a:rPr>
            </a:br>
            <a:endParaRPr b="0" i="0" sz="2800" u="none" cap="none" strike="noStrike">
              <a:latin typeface="Arial"/>
              <a:ea typeface="Arial"/>
              <a:cs typeface="Arial"/>
              <a:sym typeface="Arial"/>
            </a:endParaRPr>
          </a:p>
        </p:txBody>
      </p:sp>
      <p:sp>
        <p:nvSpPr>
          <p:cNvPr id="146" name="Google Shape;146;p23"/>
          <p:cNvSpPr/>
          <p:nvPr/>
        </p:nvSpPr>
        <p:spPr>
          <a:xfrm>
            <a:off x="799920" y="2384280"/>
            <a:ext cx="10538280" cy="3748680"/>
          </a:xfrm>
          <a:prstGeom prst="rect">
            <a:avLst/>
          </a:prstGeom>
          <a:noFill/>
          <a:ln>
            <a:noFill/>
          </a:ln>
        </p:spPr>
        <p:txBody>
          <a:bodyPr anchorCtr="0" anchor="t" bIns="91425" lIns="90000" spcFirstLastPara="1" rIns="90000" wrap="square" tIns="91425">
            <a:noAutofit/>
          </a:bodyPr>
          <a:lstStyle/>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Collect a useful dataset containing snippets of altered genes OR the entire genome of patients with genetic diseases.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Make a system that allows anyone to enter their entire genome or snippets of mutated genes.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Create a robust model for predicting genetic illnesses in future generations.</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 </a:t>
            </a:r>
            <a:endParaRPr b="0" i="0" sz="1800" u="none" cap="none" strike="noStrike">
              <a:latin typeface="Arial"/>
              <a:ea typeface="Arial"/>
              <a:cs typeface="Arial"/>
              <a:sym typeface="Arial"/>
            </a:endParaRPr>
          </a:p>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Deploy our software in the marketplace.</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47" name="Google Shape;147;p23"/>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500"/>
                                        <p:tgtEl>
                                          <p:spTgt spid="1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500"/>
                                        <p:tgtEl>
                                          <p:spTgt spid="1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9" st="9"/>
                                            </p:txEl>
                                          </p:spTgt>
                                        </p:tgtEl>
                                        <p:attrNameLst>
                                          <p:attrName>style.visibility</p:attrName>
                                        </p:attrNameLst>
                                      </p:cBhvr>
                                      <p:to>
                                        <p:strVal val="visible"/>
                                      </p:to>
                                    </p:set>
                                    <p:animEffect filter="fade" transition="in">
                                      <p:cBhvr>
                                        <p:cTn dur="500"/>
                                        <p:tgtEl>
                                          <p:spTgt spid="1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0" st="10"/>
                                            </p:txEl>
                                          </p:spTgt>
                                        </p:tgtEl>
                                        <p:attrNameLst>
                                          <p:attrName>style.visibility</p:attrName>
                                        </p:attrNameLst>
                                      </p:cBhvr>
                                      <p:to>
                                        <p:strVal val="visible"/>
                                      </p:to>
                                    </p:set>
                                    <p:animEffect filter="fade" transition="in">
                                      <p:cBhvr>
                                        <p:cTn dur="500"/>
                                        <p:tgtEl>
                                          <p:spTgt spid="1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1" st="11"/>
                                            </p:txEl>
                                          </p:spTgt>
                                        </p:tgtEl>
                                        <p:attrNameLst>
                                          <p:attrName>style.visibility</p:attrName>
                                        </p:attrNameLst>
                                      </p:cBhvr>
                                      <p:to>
                                        <p:strVal val="visible"/>
                                      </p:to>
                                    </p:set>
                                    <p:animEffect filter="fade" transition="in">
                                      <p:cBhvr>
                                        <p:cTn dur="500"/>
                                        <p:tgtEl>
                                          <p:spTgt spid="14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730800" y="383400"/>
            <a:ext cx="11023200" cy="713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2610" u="none" cap="none" strike="noStrike">
                <a:solidFill>
                  <a:srgbClr val="FFFFFF"/>
                </a:solidFill>
                <a:latin typeface="Arial"/>
                <a:ea typeface="Arial"/>
                <a:cs typeface="Arial"/>
                <a:sym typeface="Arial"/>
              </a:rPr>
              <a:t>Supportive Documents</a:t>
            </a:r>
            <a:br>
              <a:rPr b="0" i="0" lang="en-US" sz="1800" u="none" cap="none" strike="noStrike">
                <a:latin typeface="Arial"/>
                <a:ea typeface="Arial"/>
                <a:cs typeface="Arial"/>
                <a:sym typeface="Arial"/>
              </a:rPr>
            </a:br>
            <a:r>
              <a:rPr b="0" i="0" lang="en-US" sz="1679" u="none" cap="none" strike="noStrike">
                <a:solidFill>
                  <a:srgbClr val="EBEBEB"/>
                </a:solidFill>
                <a:latin typeface="Arial"/>
                <a:ea typeface="Arial"/>
                <a:cs typeface="Arial"/>
                <a:sym typeface="Arial"/>
              </a:rPr>
              <a:t>SURVEY</a:t>
            </a:r>
            <a:endParaRPr b="0" i="0" sz="1679" u="none" cap="none" strike="noStrike">
              <a:latin typeface="Arial"/>
              <a:ea typeface="Arial"/>
              <a:cs typeface="Arial"/>
              <a:sym typeface="Arial"/>
            </a:endParaRPr>
          </a:p>
        </p:txBody>
      </p:sp>
      <p:pic>
        <p:nvPicPr>
          <p:cNvPr id="153" name="Google Shape;153;p24"/>
          <p:cNvPicPr preferRelativeResize="0"/>
          <p:nvPr/>
        </p:nvPicPr>
        <p:blipFill rotWithShape="1">
          <a:blip r:embed="rId3">
            <a:alphaModFix/>
          </a:blip>
          <a:srcRect b="0" l="0" r="0" t="0"/>
          <a:stretch/>
        </p:blipFill>
        <p:spPr>
          <a:xfrm>
            <a:off x="653040" y="1828800"/>
            <a:ext cx="11046961" cy="4754160"/>
          </a:xfrm>
          <a:prstGeom prst="rect">
            <a:avLst/>
          </a:prstGeom>
          <a:noFill/>
          <a:ln>
            <a:noFill/>
          </a:ln>
        </p:spPr>
      </p:pic>
      <p:sp>
        <p:nvSpPr>
          <p:cNvPr id="154" name="Google Shape;154;p24"/>
          <p:cNvSpPr/>
          <p:nvPr/>
        </p:nvSpPr>
        <p:spPr>
          <a:xfrm>
            <a:off x="766800" y="1438560"/>
            <a:ext cx="10563120" cy="345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we collected (210) responses in two days some people from Saudi Arabia, Dubai. Here is our statistics.</a:t>
            </a:r>
            <a:endParaRPr b="0" i="0" sz="1800" u="none" cap="none" strike="noStrike">
              <a:latin typeface="Arial"/>
              <a:ea typeface="Arial"/>
              <a:cs typeface="Arial"/>
              <a:sym typeface="Arial"/>
            </a:endParaRPr>
          </a:p>
        </p:txBody>
      </p:sp>
      <p:sp>
        <p:nvSpPr>
          <p:cNvPr id="155" name="Google Shape;155;p24"/>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p:nvPr/>
        </p:nvSpPr>
        <p:spPr>
          <a:xfrm>
            <a:off x="2939760" y="274320"/>
            <a:ext cx="6291720" cy="740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Supportive Documents (cont.)</a:t>
            </a:r>
            <a:br>
              <a:rPr b="0" i="0" lang="en-US" sz="1800" u="none" cap="none" strike="noStrike">
                <a:latin typeface="Arial"/>
                <a:ea typeface="Arial"/>
                <a:cs typeface="Arial"/>
                <a:sym typeface="Arial"/>
              </a:rPr>
            </a:br>
            <a:r>
              <a:rPr b="0" i="0" lang="en-US" sz="1800" u="none" cap="none" strike="noStrike">
                <a:solidFill>
                  <a:srgbClr val="EBEBEB"/>
                </a:solidFill>
                <a:latin typeface="Arial"/>
                <a:ea typeface="Arial"/>
                <a:cs typeface="Arial"/>
                <a:sym typeface="Arial"/>
              </a:rPr>
              <a:t>SURVEY</a:t>
            </a:r>
            <a:endParaRPr b="0" i="0" sz="1800" u="none" cap="none" strike="noStrike">
              <a:latin typeface="Arial"/>
              <a:ea typeface="Arial"/>
              <a:cs typeface="Arial"/>
              <a:sym typeface="Arial"/>
            </a:endParaRPr>
          </a:p>
        </p:txBody>
      </p:sp>
      <p:pic>
        <p:nvPicPr>
          <p:cNvPr id="161" name="Google Shape;161;p25"/>
          <p:cNvPicPr preferRelativeResize="0"/>
          <p:nvPr/>
        </p:nvPicPr>
        <p:blipFill rotWithShape="1">
          <a:blip r:embed="rId3">
            <a:alphaModFix/>
          </a:blip>
          <a:srcRect b="0" l="0" r="0" t="0"/>
          <a:stretch/>
        </p:blipFill>
        <p:spPr>
          <a:xfrm>
            <a:off x="1188000" y="1554480"/>
            <a:ext cx="9506520" cy="4845600"/>
          </a:xfrm>
          <a:prstGeom prst="rect">
            <a:avLst/>
          </a:prstGeom>
          <a:noFill/>
          <a:ln>
            <a:noFill/>
          </a:ln>
        </p:spPr>
      </p:pic>
      <p:sp>
        <p:nvSpPr>
          <p:cNvPr id="162" name="Google Shape;162;p25"/>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2924640" y="179280"/>
            <a:ext cx="6306840" cy="1009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Supportive Documents (cont.)</a:t>
            </a:r>
            <a:br>
              <a:rPr b="0" i="0" lang="en-US" sz="1800" u="none" cap="none" strike="noStrike">
                <a:latin typeface="Arial"/>
                <a:ea typeface="Arial"/>
                <a:cs typeface="Arial"/>
                <a:sym typeface="Arial"/>
              </a:rPr>
            </a:br>
            <a:r>
              <a:rPr b="0" i="0" lang="en-US" sz="1800" u="none" cap="none" strike="noStrike">
                <a:solidFill>
                  <a:srgbClr val="EBEBEB"/>
                </a:solidFill>
                <a:latin typeface="Arial"/>
                <a:ea typeface="Arial"/>
                <a:cs typeface="Arial"/>
                <a:sym typeface="Arial"/>
              </a:rPr>
              <a:t>SURVEY</a:t>
            </a:r>
            <a:endParaRPr b="0" i="0" sz="1800" u="none" cap="none" strike="noStrike">
              <a:latin typeface="Arial"/>
              <a:ea typeface="Arial"/>
              <a:cs typeface="Arial"/>
              <a:sym typeface="Arial"/>
            </a:endParaRPr>
          </a:p>
        </p:txBody>
      </p:sp>
      <p:pic>
        <p:nvPicPr>
          <p:cNvPr id="168" name="Google Shape;168;p26"/>
          <p:cNvPicPr preferRelativeResize="0"/>
          <p:nvPr/>
        </p:nvPicPr>
        <p:blipFill rotWithShape="1">
          <a:blip r:embed="rId3">
            <a:alphaModFix/>
          </a:blip>
          <a:srcRect b="0" l="0" r="0" t="0"/>
          <a:stretch/>
        </p:blipFill>
        <p:spPr>
          <a:xfrm>
            <a:off x="1005120" y="1371600"/>
            <a:ext cx="10511999" cy="5119920"/>
          </a:xfrm>
          <a:prstGeom prst="rect">
            <a:avLst/>
          </a:prstGeom>
          <a:noFill/>
          <a:ln>
            <a:noFill/>
          </a:ln>
        </p:spPr>
      </p:pic>
      <p:sp>
        <p:nvSpPr>
          <p:cNvPr id="169" name="Google Shape;169;p26"/>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5210271" y="447125"/>
            <a:ext cx="3201600" cy="55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Data Set</a:t>
            </a:r>
            <a:endParaRPr b="0" i="0" sz="3300" u="none" cap="none" strike="noStrike">
              <a:latin typeface="Arial"/>
              <a:ea typeface="Arial"/>
              <a:cs typeface="Arial"/>
              <a:sym typeface="Arial"/>
            </a:endParaRPr>
          </a:p>
        </p:txBody>
      </p:sp>
      <p:pic>
        <p:nvPicPr>
          <p:cNvPr id="175" name="Google Shape;175;p27"/>
          <p:cNvPicPr preferRelativeResize="0"/>
          <p:nvPr/>
        </p:nvPicPr>
        <p:blipFill rotWithShape="1">
          <a:blip r:embed="rId3">
            <a:alphaModFix/>
          </a:blip>
          <a:srcRect b="8359" l="0" r="11155" t="16959"/>
          <a:stretch/>
        </p:blipFill>
        <p:spPr>
          <a:xfrm>
            <a:off x="639360" y="1371600"/>
            <a:ext cx="10877040" cy="5302800"/>
          </a:xfrm>
          <a:prstGeom prst="rect">
            <a:avLst/>
          </a:prstGeom>
          <a:noFill/>
          <a:ln>
            <a:noFill/>
          </a:ln>
        </p:spPr>
      </p:pic>
      <p:sp>
        <p:nvSpPr>
          <p:cNvPr id="176" name="Google Shape;176;p27"/>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a:off x="2924640" y="275400"/>
            <a:ext cx="6398280" cy="71316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Plan away (To Do)</a:t>
            </a:r>
            <a:endParaRPr b="0" i="0" sz="3100" u="none" cap="none" strike="noStrike">
              <a:latin typeface="Arial"/>
              <a:ea typeface="Arial"/>
              <a:cs typeface="Arial"/>
              <a:sym typeface="Arial"/>
            </a:endParaRPr>
          </a:p>
        </p:txBody>
      </p:sp>
      <p:sp>
        <p:nvSpPr>
          <p:cNvPr id="182" name="Google Shape;182;p28"/>
          <p:cNvSpPr/>
          <p:nvPr/>
        </p:nvSpPr>
        <p:spPr>
          <a:xfrm>
            <a:off x="569150" y="1955600"/>
            <a:ext cx="9068100" cy="3415500"/>
          </a:xfrm>
          <a:prstGeom prst="rect">
            <a:avLst/>
          </a:prstGeom>
          <a:noFill/>
          <a:ln>
            <a:noFill/>
          </a:ln>
        </p:spPr>
        <p:txBody>
          <a:bodyPr anchorCtr="0" anchor="ctr" bIns="0" lIns="0" spcFirstLastPara="1" rIns="0" wrap="square" tIns="0">
            <a:noAutofit/>
          </a:bodyPr>
          <a:lstStyle/>
          <a:p>
            <a:pPr indent="-360660" lvl="0" marL="432000" marR="0" rtl="0" algn="l">
              <a:lnSpc>
                <a:spcPct val="100000"/>
              </a:lnSpc>
              <a:spcBef>
                <a:spcPts val="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Cross between males and each female in the data set.</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Decide which male can marry which female.</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 Make the same steps on European data.</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Make the cross between African and European people.</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Create the same steps for other diseases that are similar to sickle cell like Thalassemia.</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Explore more about whole genome for creating the proof of parentage. </a:t>
            </a:r>
            <a:endParaRPr b="0" i="0" sz="1679" u="none" cap="none" strike="noStrike">
              <a:latin typeface="Arial"/>
              <a:ea typeface="Arial"/>
              <a:cs typeface="Arial"/>
              <a:sym typeface="Arial"/>
            </a:endParaRPr>
          </a:p>
          <a:p>
            <a:pPr indent="-360660" lvl="0" marL="432000" marR="0" rtl="0" algn="l">
              <a:lnSpc>
                <a:spcPct val="100000"/>
              </a:lnSpc>
              <a:spcBef>
                <a:spcPts val="1060"/>
              </a:spcBef>
              <a:spcAft>
                <a:spcPts val="0"/>
              </a:spcAft>
              <a:buClr>
                <a:srgbClr val="FFFFFF"/>
              </a:buClr>
              <a:buSzPts val="1086"/>
              <a:buFont typeface="Noto Sans Symbols"/>
              <a:buChar char="●"/>
            </a:pPr>
            <a:r>
              <a:rPr b="0" i="0" lang="en-US" sz="1679" u="none" cap="none" strike="noStrike">
                <a:solidFill>
                  <a:srgbClr val="FFFFFF"/>
                </a:solidFill>
                <a:latin typeface="Arial"/>
                <a:ea typeface="Arial"/>
                <a:cs typeface="Arial"/>
                <a:sym typeface="Arial"/>
              </a:rPr>
              <a:t>Include the Egyptian genome seeing that our genome has been affected by other races throughout centuries. </a:t>
            </a:r>
            <a:endParaRPr b="0" i="0" sz="1679" u="none" cap="none" strike="noStrike">
              <a:latin typeface="Arial"/>
              <a:ea typeface="Arial"/>
              <a:cs typeface="Arial"/>
              <a:sym typeface="Arial"/>
            </a:endParaRPr>
          </a:p>
        </p:txBody>
      </p:sp>
      <p:sp>
        <p:nvSpPr>
          <p:cNvPr id="183" name="Google Shape;183;p28"/>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p:nvPr/>
        </p:nvSpPr>
        <p:spPr>
          <a:xfrm>
            <a:off x="5027400" y="182880"/>
            <a:ext cx="2160720" cy="10101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 Live Demo</a:t>
            </a:r>
            <a:endParaRPr b="0" i="0" sz="2800" u="none" cap="none" strike="noStrike">
              <a:latin typeface="Arial"/>
              <a:ea typeface="Arial"/>
              <a:cs typeface="Arial"/>
              <a:sym typeface="Arial"/>
            </a:endParaRPr>
          </a:p>
        </p:txBody>
      </p:sp>
      <p:sp>
        <p:nvSpPr>
          <p:cNvPr id="189" name="Google Shape;189;p29"/>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p:nvPr/>
        </p:nvSpPr>
        <p:spPr>
          <a:xfrm>
            <a:off x="3625920" y="2926080"/>
            <a:ext cx="5514480" cy="113652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Any Questions? </a:t>
            </a:r>
            <a:r>
              <a:rPr lang="en-US" sz="3100">
                <a:solidFill>
                  <a:srgbClr val="FFFFFF"/>
                </a:solidFill>
              </a:rPr>
              <a:t>:)</a:t>
            </a:r>
            <a:endParaRPr b="0" i="0" sz="31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3100" u="none" cap="none" strike="noStrike">
              <a:latin typeface="Arial"/>
              <a:ea typeface="Arial"/>
              <a:cs typeface="Arial"/>
              <a:sym typeface="Arial"/>
            </a:endParaRPr>
          </a:p>
        </p:txBody>
      </p:sp>
      <p:sp>
        <p:nvSpPr>
          <p:cNvPr id="195" name="Google Shape;195;p30"/>
          <p:cNvSpPr/>
          <p:nvPr/>
        </p:nvSpPr>
        <p:spPr>
          <a:xfrm>
            <a:off x="3559320" y="411840"/>
            <a:ext cx="5032440" cy="5940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2700" u="none" cap="none" strike="noStrike">
                <a:solidFill>
                  <a:srgbClr val="FFFFFF"/>
                </a:solidFill>
                <a:latin typeface="Arial"/>
                <a:ea typeface="Arial"/>
                <a:cs typeface="Arial"/>
                <a:sym typeface="Arial"/>
              </a:rPr>
              <a:t>Thank You! :)</a:t>
            </a:r>
            <a:endParaRPr b="0" i="0" sz="2700" u="none" cap="none" strike="noStrike">
              <a:latin typeface="Arial"/>
              <a:ea typeface="Arial"/>
              <a:cs typeface="Arial"/>
              <a:sym typeface="Arial"/>
            </a:endParaRPr>
          </a:p>
        </p:txBody>
      </p:sp>
      <p:sp>
        <p:nvSpPr>
          <p:cNvPr id="196" name="Google Shape;196;p30"/>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p:nvPr/>
        </p:nvSpPr>
        <p:spPr>
          <a:xfrm>
            <a:off x="4661640" y="365760"/>
            <a:ext cx="2702400" cy="6546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References</a:t>
            </a:r>
            <a:endParaRPr b="0" i="0" sz="3100" u="none" cap="none" strike="noStrike">
              <a:latin typeface="Arial"/>
              <a:ea typeface="Arial"/>
              <a:cs typeface="Arial"/>
              <a:sym typeface="Arial"/>
            </a:endParaRPr>
          </a:p>
        </p:txBody>
      </p:sp>
      <p:sp>
        <p:nvSpPr>
          <p:cNvPr id="202" name="Google Shape;202;p31"/>
          <p:cNvSpPr/>
          <p:nvPr/>
        </p:nvSpPr>
        <p:spPr>
          <a:xfrm>
            <a:off x="458950" y="1632248"/>
            <a:ext cx="7670400" cy="4556100"/>
          </a:xfrm>
          <a:prstGeom prst="rect">
            <a:avLst/>
          </a:prstGeom>
          <a:noFill/>
          <a:ln>
            <a:noFill/>
          </a:ln>
        </p:spPr>
        <p:txBody>
          <a:bodyPr anchorCtr="0" anchor="t" bIns="91425" lIns="90000" spcFirstLastPara="1" rIns="90000" wrap="square" tIns="91425">
            <a:noAutofit/>
          </a:bodyPr>
          <a:lstStyle/>
          <a:p>
            <a:pPr indent="-359280" lvl="0" marL="457200" marR="0" rtl="0" algn="l">
              <a:lnSpc>
                <a:spcPct val="100000"/>
              </a:lnSpc>
              <a:spcBef>
                <a:spcPts val="0"/>
              </a:spcBef>
              <a:spcAft>
                <a:spcPts val="0"/>
              </a:spcAft>
              <a:buClr>
                <a:schemeClr val="lt1"/>
              </a:buClr>
              <a:buSzPts val="2100"/>
              <a:buFont typeface="Arial"/>
              <a:buChar char="●"/>
            </a:pPr>
            <a:r>
              <a:rPr lang="en-US" sz="2100">
                <a:solidFill>
                  <a:schemeClr val="lt1"/>
                </a:solidFill>
              </a:rPr>
              <a:t>1-</a:t>
            </a:r>
            <a:r>
              <a:rPr b="0" i="0" lang="en-US" sz="2100" u="sng" cap="none" strike="noStrike">
                <a:solidFill>
                  <a:schemeClr val="lt1"/>
                </a:solidFill>
                <a:latin typeface="Arial"/>
                <a:ea typeface="Arial"/>
                <a:cs typeface="Arial"/>
                <a:sym typeface="Arial"/>
                <a:hlinkClick r:id="rId3">
                  <a:extLst>
                    <a:ext uri="{A12FA001-AC4F-418D-AE19-62706E023703}">
                      <ahyp:hlinkClr val="tx"/>
                    </a:ext>
                  </a:extLst>
                </a:hlinkClick>
              </a:rPr>
              <a:t>https://ieeexplore.ieee.org/abstract/document/7005947</a:t>
            </a:r>
            <a:endParaRPr b="0" i="0" sz="2100" u="none" cap="none" strike="noStrike">
              <a:solidFill>
                <a:schemeClr val="lt1"/>
              </a:solidFill>
              <a:latin typeface="Arial"/>
              <a:ea typeface="Arial"/>
              <a:cs typeface="Arial"/>
              <a:sym typeface="Arial"/>
            </a:endParaRPr>
          </a:p>
          <a:p>
            <a:pPr indent="-359280" lvl="0" marL="457200" marR="0" rtl="0" algn="l">
              <a:lnSpc>
                <a:spcPct val="100000"/>
              </a:lnSpc>
              <a:spcBef>
                <a:spcPts val="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2- </a:t>
            </a:r>
            <a:r>
              <a:rPr b="0" i="0" lang="en-US" sz="2100" u="sng" cap="none" strike="noStrike">
                <a:solidFill>
                  <a:schemeClr val="lt1"/>
                </a:solidFill>
                <a:latin typeface="Arial"/>
                <a:ea typeface="Arial"/>
                <a:cs typeface="Arial"/>
                <a:sym typeface="Arial"/>
                <a:hlinkClick r:id="rId4">
                  <a:extLst>
                    <a:ext uri="{A12FA001-AC4F-418D-AE19-62706E023703}">
                      <ahyp:hlinkClr val="tx"/>
                    </a:ext>
                  </a:extLst>
                </a:hlinkClick>
              </a:rPr>
              <a:t>https://ieeexplore.ieee.org/abstract/document/9325640</a:t>
            </a:r>
            <a:endParaRPr b="0" i="0" sz="2100" u="none" cap="none" strike="noStrike">
              <a:solidFill>
                <a:schemeClr val="lt1"/>
              </a:solidFill>
              <a:latin typeface="Arial"/>
              <a:ea typeface="Arial"/>
              <a:cs typeface="Arial"/>
              <a:sym typeface="Arial"/>
            </a:endParaRPr>
          </a:p>
          <a:p>
            <a:pPr indent="-359280" lvl="0" marL="457200" marR="0" rtl="0" algn="l">
              <a:lnSpc>
                <a:spcPct val="100000"/>
              </a:lnSpc>
              <a:spcBef>
                <a:spcPts val="0"/>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3- </a:t>
            </a:r>
            <a:r>
              <a:rPr b="0" i="0" lang="en-US" sz="2100" u="sng" cap="none" strike="noStrike">
                <a:solidFill>
                  <a:schemeClr val="lt1"/>
                </a:solidFill>
                <a:latin typeface="Arial"/>
                <a:ea typeface="Arial"/>
                <a:cs typeface="Arial"/>
                <a:sym typeface="Arial"/>
                <a:hlinkClick r:id="rId5">
                  <a:extLst>
                    <a:ext uri="{A12FA001-AC4F-418D-AE19-62706E023703}">
                      <ahyp:hlinkClr val="tx"/>
                    </a:ext>
                  </a:extLst>
                </a:hlinkClick>
              </a:rPr>
              <a:t>https://ieeexplore.ieee.org/abstract/document/9392655</a:t>
            </a:r>
            <a:endParaRPr sz="2100" u="sng">
              <a:solidFill>
                <a:schemeClr val="lt1"/>
              </a:solidFill>
            </a:endParaRPr>
          </a:p>
          <a:p>
            <a:pPr indent="0" lvl="0" marL="0" marR="0" rtl="0" algn="l">
              <a:lnSpc>
                <a:spcPct val="100000"/>
              </a:lnSpc>
              <a:spcBef>
                <a:spcPts val="0"/>
              </a:spcBef>
              <a:spcAft>
                <a:spcPts val="0"/>
              </a:spcAft>
              <a:buNone/>
            </a:pPr>
            <a:r>
              <a:t/>
            </a:r>
            <a:endParaRPr sz="2100" u="sng">
              <a:solidFill>
                <a:schemeClr val="lt1"/>
              </a:solidFill>
            </a:endParaRPr>
          </a:p>
          <a:p>
            <a:pPr indent="-361950" lvl="0" marL="457200" rtl="0" algn="l">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6">
                  <a:extLst>
                    <a:ext uri="{A12FA001-AC4F-418D-AE19-62706E023703}">
                      <ahyp:hlinkClr val="tx"/>
                    </a:ext>
                  </a:extLst>
                </a:hlinkClick>
              </a:rPr>
              <a:t>https://www.ncbi.nlm.nih.gov/books/NBK22266/</a:t>
            </a:r>
            <a:endParaRPr sz="2400">
              <a:solidFill>
                <a:schemeClr val="lt1"/>
              </a:solidFill>
            </a:endParaRPr>
          </a:p>
          <a:p>
            <a:pPr indent="-361950" lvl="0" marL="457200" rtl="0" algn="l">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7">
                  <a:extLst>
                    <a:ext uri="{A12FA001-AC4F-418D-AE19-62706E023703}">
                      <ahyp:hlinkClr val="tx"/>
                    </a:ext>
                  </a:extLst>
                </a:hlinkClick>
              </a:rPr>
              <a:t>https://pubmed.ncbi.nlm.nih.gov/27022141/</a:t>
            </a:r>
            <a:endParaRPr sz="2400">
              <a:solidFill>
                <a:schemeClr val="lt1"/>
              </a:solidFill>
            </a:endParaRPr>
          </a:p>
          <a:p>
            <a:pPr indent="-361950" lvl="0" marL="457200" rtl="0" algn="l">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8">
                  <a:extLst>
                    <a:ext uri="{A12FA001-AC4F-418D-AE19-62706E023703}">
                      <ahyp:hlinkClr val="tx"/>
                    </a:ext>
                  </a:extLst>
                </a:hlinkClick>
              </a:rPr>
              <a:t>https://pubmed.ncbi.nlm.nih.gov/33100714/</a:t>
            </a:r>
            <a:r>
              <a:rPr lang="en-US" sz="2400" u="sng">
                <a:solidFill>
                  <a:schemeClr val="lt1"/>
                </a:solidFill>
                <a:latin typeface="Times New Roman"/>
                <a:ea typeface="Times New Roman"/>
                <a:cs typeface="Times New Roman"/>
                <a:sym typeface="Times New Roman"/>
                <a:hlinkClick r:id="rId9">
                  <a:extLst>
                    <a:ext uri="{A12FA001-AC4F-418D-AE19-62706E023703}">
                      <ahyp:hlinkClr val="tx"/>
                    </a:ext>
                  </a:extLst>
                </a:hlinkClick>
              </a:rPr>
              <a:t>https://pubmed.ncbi.nlm.nih.gov/27022141/</a:t>
            </a:r>
            <a:endParaRPr sz="2400">
              <a:solidFill>
                <a:schemeClr val="lt1"/>
              </a:solidFill>
            </a:endParaRPr>
          </a:p>
          <a:p>
            <a:pPr indent="-361950" lvl="0" marL="457200" rtl="0" algn="l">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10">
                  <a:extLst>
                    <a:ext uri="{A12FA001-AC4F-418D-AE19-62706E023703}">
                      <ahyp:hlinkClr val="tx"/>
                    </a:ext>
                  </a:extLst>
                </a:hlinkClick>
              </a:rPr>
              <a:t>https://www.ncbi.nlm.nih.gov/snp/rs7565301</a:t>
            </a:r>
            <a:endParaRPr sz="2400">
              <a:solidFill>
                <a:schemeClr val="lt1"/>
              </a:solidFill>
            </a:endParaRPr>
          </a:p>
          <a:p>
            <a:pPr indent="-361950" lvl="0" marL="457200" rtl="0" algn="l">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11">
                  <a:extLst>
                    <a:ext uri="{A12FA001-AC4F-418D-AE19-62706E023703}">
                      <ahyp:hlinkClr val="tx"/>
                    </a:ext>
                  </a:extLst>
                </a:hlinkClick>
              </a:rPr>
              <a:t>https://www.ensembl.org/Homo_sapiens/Phenotype/Locations?db=core;ph=75099;r=2:60494405-60495405;v=rs6706648;vdb=variation;vf=18440112</a:t>
            </a:r>
            <a:endParaRPr sz="2100" u="sng">
              <a:solidFill>
                <a:schemeClr val="lt1"/>
              </a:solidFill>
            </a:endParaRPr>
          </a:p>
        </p:txBody>
      </p:sp>
      <p:sp>
        <p:nvSpPr>
          <p:cNvPr id="203" name="Google Shape;203;p31"/>
          <p:cNvSpPr/>
          <p:nvPr/>
        </p:nvSpPr>
        <p:spPr>
          <a:xfrm>
            <a:off x="913680" y="3436920"/>
            <a:ext cx="7510320" cy="1774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sp>
        <p:nvSpPr>
          <p:cNvPr id="204" name="Google Shape;204;p31"/>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5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500"/>
                                        <p:tgtEl>
                                          <p:spTgt spid="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a:off x="2924640" y="396000"/>
            <a:ext cx="6306840" cy="6552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Agenda</a:t>
            </a:r>
            <a:endParaRPr b="0" i="0" sz="3100" u="none" cap="none" strike="noStrike">
              <a:latin typeface="Arial"/>
              <a:ea typeface="Arial"/>
              <a:cs typeface="Arial"/>
              <a:sym typeface="Arial"/>
            </a:endParaRPr>
          </a:p>
        </p:txBody>
      </p:sp>
      <p:sp>
        <p:nvSpPr>
          <p:cNvPr id="82" name="Google Shape;82;p15"/>
          <p:cNvSpPr/>
          <p:nvPr/>
        </p:nvSpPr>
        <p:spPr>
          <a:xfrm>
            <a:off x="822240" y="1979640"/>
            <a:ext cx="9129960" cy="3231720"/>
          </a:xfrm>
          <a:prstGeom prst="rect">
            <a:avLst/>
          </a:prstGeom>
          <a:noFill/>
          <a:ln>
            <a:noFill/>
          </a:ln>
        </p:spPr>
        <p:txBody>
          <a:bodyPr anchorCtr="0" anchor="t" bIns="91425" lIns="90000" spcFirstLastPara="1" rIns="90000" wrap="square" tIns="91425">
            <a:noAutofit/>
          </a:bodyPr>
          <a:lstStyle/>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Introduction</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Motivation</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Problem Statement</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Similar Systems</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System Overview</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Deliverables</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Time plan</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Supportive Documents</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Live Demo</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References</a:t>
            </a:r>
            <a:endParaRPr b="0" i="0" sz="2000" u="none" cap="none" strike="noStrike">
              <a:latin typeface="Arial"/>
              <a:ea typeface="Arial"/>
              <a:cs typeface="Arial"/>
              <a:sym typeface="Arial"/>
            </a:endParaRPr>
          </a:p>
        </p:txBody>
      </p:sp>
      <p:sp>
        <p:nvSpPr>
          <p:cNvPr id="83" name="Google Shape;83;p15"/>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4368960" y="412920"/>
            <a:ext cx="3491280" cy="5922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Genetics</a:t>
            </a:r>
            <a:endParaRPr b="0" i="0" sz="3100" u="none" cap="none" strike="noStrike">
              <a:latin typeface="Arial"/>
              <a:ea typeface="Arial"/>
              <a:cs typeface="Arial"/>
              <a:sym typeface="Arial"/>
            </a:endParaRPr>
          </a:p>
        </p:txBody>
      </p:sp>
      <p:sp>
        <p:nvSpPr>
          <p:cNvPr id="89" name="Google Shape;89;p16"/>
          <p:cNvSpPr/>
          <p:nvPr/>
        </p:nvSpPr>
        <p:spPr>
          <a:xfrm>
            <a:off x="913680" y="1645920"/>
            <a:ext cx="8592840" cy="39315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1060"/>
              </a:spcBef>
              <a:spcAft>
                <a:spcPts val="0"/>
              </a:spcAft>
              <a:buNone/>
            </a:pPr>
            <a:r>
              <a:rPr b="0" i="0" lang="en-US" sz="2400" u="none" cap="none" strike="noStrike">
                <a:solidFill>
                  <a:srgbClr val="FFFFFF"/>
                </a:solidFill>
                <a:latin typeface="Arial"/>
                <a:ea typeface="Arial"/>
                <a:cs typeface="Arial"/>
                <a:sym typeface="Arial"/>
              </a:rPr>
              <a:t>Genetics → Is a project that can predict the genetic diseases that will appear in the new generations. In addition it can also help us prove the parentage of anyone. Both can be done by studying the genes in someone's body (system).</a:t>
            </a:r>
            <a:endParaRPr b="0" i="0" sz="2400" u="none" cap="none" strike="noStrike">
              <a:latin typeface="Arial"/>
              <a:ea typeface="Arial"/>
              <a:cs typeface="Arial"/>
              <a:sym typeface="Arial"/>
            </a:endParaRPr>
          </a:p>
          <a:p>
            <a:pPr indent="0" lvl="0" marL="0" marR="0" rtl="0" algn="l">
              <a:lnSpc>
                <a:spcPct val="100000"/>
              </a:lnSpc>
              <a:spcBef>
                <a:spcPts val="1060"/>
              </a:spcBef>
              <a:spcAft>
                <a:spcPts val="0"/>
              </a:spcAft>
              <a:buNone/>
            </a:pPr>
            <a:r>
              <a:rPr b="0" i="0" lang="en-US" sz="2400" u="none" cap="none" strike="noStrike">
                <a:solidFill>
                  <a:srgbClr val="FFFFFF"/>
                </a:solidFill>
                <a:latin typeface="Arial"/>
                <a:ea typeface="Arial"/>
                <a:cs typeface="Arial"/>
                <a:sym typeface="Arial"/>
              </a:rPr>
              <a:t>Genes →Genes are passed from parents to offspring and contain the information needed to specify traits(qualities). Genes contains a subset of the DNA and this subset is (A, T, C, G).  </a:t>
            </a:r>
            <a:endParaRPr b="0" i="0" sz="2400" u="none" cap="none" strike="noStrike">
              <a:latin typeface="Arial"/>
              <a:ea typeface="Arial"/>
              <a:cs typeface="Arial"/>
              <a:sym typeface="Arial"/>
            </a:endParaRPr>
          </a:p>
        </p:txBody>
      </p:sp>
      <p:sp>
        <p:nvSpPr>
          <p:cNvPr id="90" name="Google Shape;90;p16"/>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4540326" y="447125"/>
            <a:ext cx="3643800" cy="55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Genes Mutation</a:t>
            </a:r>
            <a:endParaRPr b="0" i="0" sz="3300" u="none" cap="none" strike="noStrike">
              <a:latin typeface="Arial"/>
              <a:ea typeface="Arial"/>
              <a:cs typeface="Arial"/>
              <a:sym typeface="Arial"/>
            </a:endParaRPr>
          </a:p>
        </p:txBody>
      </p:sp>
      <p:sp>
        <p:nvSpPr>
          <p:cNvPr id="96" name="Google Shape;96;p17"/>
          <p:cNvSpPr/>
          <p:nvPr/>
        </p:nvSpPr>
        <p:spPr>
          <a:xfrm>
            <a:off x="4021920" y="1555200"/>
            <a:ext cx="8043840" cy="4844880"/>
          </a:xfrm>
          <a:prstGeom prst="rect">
            <a:avLst/>
          </a:prstGeom>
          <a:solidFill>
            <a:srgbClr val="FFFF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7"/>
          <p:cNvPicPr preferRelativeResize="0"/>
          <p:nvPr/>
        </p:nvPicPr>
        <p:blipFill rotWithShape="1">
          <a:blip r:embed="rId3">
            <a:alphaModFix/>
          </a:blip>
          <a:srcRect b="0" l="0" r="0" t="0"/>
          <a:stretch/>
        </p:blipFill>
        <p:spPr>
          <a:xfrm>
            <a:off x="4021920" y="1555200"/>
            <a:ext cx="8043840" cy="2100960"/>
          </a:xfrm>
          <a:prstGeom prst="rect">
            <a:avLst/>
          </a:prstGeom>
          <a:noFill/>
          <a:ln>
            <a:noFill/>
          </a:ln>
        </p:spPr>
      </p:pic>
      <p:pic>
        <p:nvPicPr>
          <p:cNvPr id="98" name="Google Shape;98;p17"/>
          <p:cNvPicPr preferRelativeResize="0"/>
          <p:nvPr/>
        </p:nvPicPr>
        <p:blipFill rotWithShape="1">
          <a:blip r:embed="rId4">
            <a:alphaModFix/>
          </a:blip>
          <a:srcRect b="0" l="0" r="0" t="0"/>
          <a:stretch/>
        </p:blipFill>
        <p:spPr>
          <a:xfrm>
            <a:off x="4045320" y="3749040"/>
            <a:ext cx="4363920" cy="2376720"/>
          </a:xfrm>
          <a:prstGeom prst="rect">
            <a:avLst/>
          </a:prstGeom>
          <a:noFill/>
          <a:ln>
            <a:noFill/>
          </a:ln>
        </p:spPr>
      </p:pic>
      <p:pic>
        <p:nvPicPr>
          <p:cNvPr id="99" name="Google Shape;99;p17"/>
          <p:cNvPicPr preferRelativeResize="0"/>
          <p:nvPr/>
        </p:nvPicPr>
        <p:blipFill rotWithShape="1">
          <a:blip r:embed="rId5">
            <a:alphaModFix/>
          </a:blip>
          <a:srcRect b="0" l="0" r="0" t="0"/>
          <a:stretch/>
        </p:blipFill>
        <p:spPr>
          <a:xfrm>
            <a:off x="8501040" y="3749040"/>
            <a:ext cx="3494880" cy="2285280"/>
          </a:xfrm>
          <a:prstGeom prst="rect">
            <a:avLst/>
          </a:prstGeom>
          <a:noFill/>
          <a:ln>
            <a:noFill/>
          </a:ln>
        </p:spPr>
      </p:pic>
      <p:sp>
        <p:nvSpPr>
          <p:cNvPr id="100" name="Google Shape;100;p17"/>
          <p:cNvSpPr/>
          <p:nvPr/>
        </p:nvSpPr>
        <p:spPr>
          <a:xfrm>
            <a:off x="503280" y="1368000"/>
            <a:ext cx="3334320" cy="3795840"/>
          </a:xfrm>
          <a:prstGeom prst="rect">
            <a:avLst/>
          </a:prstGeom>
          <a:noFill/>
          <a:ln>
            <a:noFill/>
          </a:ln>
        </p:spPr>
        <p:txBody>
          <a:bodyPr anchorCtr="0" anchor="ctr" bIns="0" lIns="0" spcFirstLastPara="1" rIns="0" wrap="square" tIns="0">
            <a:noAutofit/>
          </a:bodyPr>
          <a:lstStyle/>
          <a:p>
            <a:pPr indent="-322560" lvl="0" marL="432000" marR="0" rtl="0" algn="l">
              <a:lnSpc>
                <a:spcPct val="100000"/>
              </a:lnSpc>
              <a:spcBef>
                <a:spcPts val="0"/>
              </a:spcBef>
              <a:spcAft>
                <a:spcPts val="0"/>
              </a:spcAft>
              <a:buClr>
                <a:srgbClr val="FFFFFF"/>
              </a:buClr>
              <a:buSzPts val="1080"/>
              <a:buFont typeface="Noto Sans Symbols"/>
              <a:buChar char="●"/>
            </a:pPr>
            <a:r>
              <a:rPr b="0" i="0" lang="en-US" sz="2400" u="none" cap="none" strike="noStrike">
                <a:solidFill>
                  <a:srgbClr val="000000"/>
                </a:solidFill>
                <a:latin typeface="Arial"/>
                <a:ea typeface="Arial"/>
                <a:cs typeface="Arial"/>
                <a:sym typeface="Arial"/>
              </a:rPr>
              <a:t>Point mutation</a:t>
            </a:r>
            <a:endParaRPr b="0" i="0" sz="2400" u="none" cap="none" strike="noStrike">
              <a:latin typeface="Arial"/>
              <a:ea typeface="Arial"/>
              <a:cs typeface="Arial"/>
              <a:sym typeface="Arial"/>
            </a:endParaRPr>
          </a:p>
          <a:p>
            <a:pPr indent="-322560" lvl="0" marL="432000" marR="0" rtl="0" algn="l">
              <a:lnSpc>
                <a:spcPct val="100000"/>
              </a:lnSpc>
              <a:spcBef>
                <a:spcPts val="106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Inversion</a:t>
            </a:r>
            <a:endParaRPr b="0" i="0" sz="2400" u="none" cap="none" strike="noStrike">
              <a:latin typeface="Arial"/>
              <a:ea typeface="Arial"/>
              <a:cs typeface="Arial"/>
              <a:sym typeface="Arial"/>
            </a:endParaRPr>
          </a:p>
          <a:p>
            <a:pPr indent="-322560" lvl="0" marL="432000" marR="0" rtl="0" algn="l">
              <a:lnSpc>
                <a:spcPct val="100000"/>
              </a:lnSpc>
              <a:spcBef>
                <a:spcPts val="106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Substitution</a:t>
            </a:r>
            <a:endParaRPr b="0" i="0" sz="2400" u="none" cap="none" strike="noStrike">
              <a:latin typeface="Arial"/>
              <a:ea typeface="Arial"/>
              <a:cs typeface="Arial"/>
              <a:sym typeface="Arial"/>
            </a:endParaRPr>
          </a:p>
        </p:txBody>
      </p:sp>
      <p:sp>
        <p:nvSpPr>
          <p:cNvPr id="101" name="Google Shape;101;p17"/>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4295874" y="447125"/>
            <a:ext cx="4276500" cy="55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Alleles and Genes</a:t>
            </a:r>
            <a:endParaRPr b="0" i="0" sz="3300" u="none" cap="none" strike="noStrike">
              <a:latin typeface="Arial"/>
              <a:ea typeface="Arial"/>
              <a:cs typeface="Arial"/>
              <a:sym typeface="Arial"/>
            </a:endParaRPr>
          </a:p>
        </p:txBody>
      </p:sp>
      <p:graphicFrame>
        <p:nvGraphicFramePr>
          <p:cNvPr id="107" name="Google Shape;107;p18"/>
          <p:cNvGraphicFramePr/>
          <p:nvPr/>
        </p:nvGraphicFramePr>
        <p:xfrm>
          <a:off x="2423160" y="1719360"/>
          <a:ext cx="3000000" cy="3000000"/>
        </p:xfrm>
        <a:graphic>
          <a:graphicData uri="http://schemas.openxmlformats.org/drawingml/2006/table">
            <a:tbl>
              <a:tblPr>
                <a:noFill/>
                <a:tableStyleId>{C5415C00-77F2-4CC2-9F65-464226C63C93}</a:tableStyleId>
              </a:tblPr>
              <a:tblGrid>
                <a:gridCol w="1690550"/>
                <a:gridCol w="1690550"/>
                <a:gridCol w="1690550"/>
                <a:gridCol w="2269800"/>
              </a:tblGrid>
              <a:tr h="303475">
                <a:tc>
                  <a:txBody>
                    <a:bodyPr/>
                    <a:lstStyle/>
                    <a:p>
                      <a:pPr indent="0" lvl="0" marL="0" marR="0" rtl="0" algn="ctr">
                        <a:lnSpc>
                          <a:spcPct val="100000"/>
                        </a:lnSpc>
                        <a:spcBef>
                          <a:spcPts val="0"/>
                        </a:spcBef>
                        <a:spcAft>
                          <a:spcPts val="0"/>
                        </a:spcAft>
                        <a:buNone/>
                      </a:pPr>
                      <a:r>
                        <a:rPr b="1" lang="en-US" sz="1500" u="none" cap="none" strike="noStrike">
                          <a:latin typeface="Arial"/>
                          <a:ea typeface="Arial"/>
                          <a:cs typeface="Arial"/>
                          <a:sym typeface="Arial"/>
                        </a:rPr>
                        <a:t>rs1896295</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1" lang="en-US" sz="1500" u="none" cap="none" strike="noStrike">
                          <a:latin typeface="Arial"/>
                          <a:ea typeface="Arial"/>
                          <a:cs typeface="Arial"/>
                          <a:sym typeface="Arial"/>
                        </a:rPr>
                        <a:t>rs4671393</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1" lang="en-US" sz="1500" u="none" cap="none" strike="noStrike">
                          <a:latin typeface="Arial"/>
                          <a:ea typeface="Arial"/>
                          <a:cs typeface="Arial"/>
                          <a:sym typeface="Arial"/>
                        </a:rPr>
                        <a:t>rs10195871</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1" lang="en-US" sz="1500" u="none" cap="none" strike="noStrike">
                          <a:latin typeface="Arial"/>
                          <a:ea typeface="Arial"/>
                          <a:cs typeface="Arial"/>
                          <a:sym typeface="Arial"/>
                        </a:rPr>
                        <a:t>rs7565301</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691200">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Normal</a:t>
                      </a:r>
                      <a:br>
                        <a:rPr lang="en-US" sz="1800" u="none" cap="none" strike="noStrike"/>
                      </a:br>
                      <a:r>
                        <a:rPr b="1" i="1" lang="en-US" sz="1400" u="none" cap="none" strike="noStrike">
                          <a:solidFill>
                            <a:srgbClr val="127622"/>
                          </a:solidFill>
                          <a:latin typeface="Arial"/>
                          <a:ea typeface="Arial"/>
                          <a:cs typeface="Arial"/>
                          <a:sym typeface="Arial"/>
                        </a:rPr>
                        <a:t>T|T</a:t>
                      </a:r>
                      <a:br>
                        <a:rPr lang="en-US" sz="1800" u="none" cap="none" strike="noStrike"/>
                      </a:b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Normal</a:t>
                      </a:r>
                      <a:br>
                        <a:rPr lang="en-US" sz="1800" u="none" cap="none" strike="noStrike"/>
                      </a:br>
                      <a:r>
                        <a:rPr b="1" i="1" lang="en-US" sz="1400" u="none" cap="none" strike="noStrike">
                          <a:solidFill>
                            <a:srgbClr val="127622"/>
                          </a:solidFill>
                          <a:latin typeface="Arial"/>
                          <a:ea typeface="Arial"/>
                          <a:cs typeface="Arial"/>
                          <a:sym typeface="Arial"/>
                        </a:rPr>
                        <a:t>A|A</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Normal</a:t>
                      </a:r>
                      <a:br>
                        <a:rPr lang="en-US" sz="1800" u="none" cap="none" strike="noStrike"/>
                      </a:br>
                      <a:r>
                        <a:rPr b="1" i="1" lang="en-US" sz="1400" u="none" cap="none" strike="noStrike">
                          <a:solidFill>
                            <a:srgbClr val="127622"/>
                          </a:solidFill>
                          <a:latin typeface="Arial"/>
                          <a:ea typeface="Arial"/>
                          <a:cs typeface="Arial"/>
                          <a:sym typeface="Arial"/>
                        </a:rPr>
                        <a:t>A|A</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Normal</a:t>
                      </a:r>
                      <a:br>
                        <a:rPr lang="en-US" sz="1800" u="none" cap="none" strike="noStrike"/>
                      </a:br>
                      <a:r>
                        <a:rPr b="1" i="1" lang="en-US" sz="1400" u="none" cap="none" strike="noStrike">
                          <a:solidFill>
                            <a:srgbClr val="127622"/>
                          </a:solidFill>
                          <a:latin typeface="Arial"/>
                          <a:ea typeface="Arial"/>
                          <a:cs typeface="Arial"/>
                          <a:sym typeface="Arial"/>
                        </a:rPr>
                        <a:t>G|G</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891000">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Carrier</a:t>
                      </a:r>
                      <a:br>
                        <a:rPr lang="en-US" sz="1800" u="none" cap="none" strike="noStrike"/>
                      </a:br>
                      <a:r>
                        <a:rPr b="1" i="1" lang="en-US" sz="1400" u="none" cap="none" strike="noStrike">
                          <a:solidFill>
                            <a:srgbClr val="FF4000"/>
                          </a:solidFill>
                          <a:latin typeface="Arial"/>
                          <a:ea typeface="Arial"/>
                          <a:cs typeface="Arial"/>
                          <a:sym typeface="Arial"/>
                        </a:rPr>
                        <a:t>T|C</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Carrier</a:t>
                      </a:r>
                      <a:br>
                        <a:rPr lang="en-US" sz="1800" u="none" cap="none" strike="noStrike"/>
                      </a:br>
                      <a:r>
                        <a:rPr b="1" i="1" lang="en-US" sz="1400" u="none" cap="none" strike="noStrike">
                          <a:solidFill>
                            <a:srgbClr val="FF4000"/>
                          </a:solidFill>
                          <a:latin typeface="Arial"/>
                          <a:ea typeface="Arial"/>
                          <a:cs typeface="Arial"/>
                          <a:sym typeface="Arial"/>
                        </a:rPr>
                        <a:t>A|C</a:t>
                      </a:r>
                      <a:br>
                        <a:rPr lang="en-US" sz="1800" u="none" cap="none" strike="noStrike"/>
                      </a:br>
                      <a:r>
                        <a:rPr b="1" i="1" lang="en-US" sz="1400" u="none" cap="none" strike="noStrike">
                          <a:solidFill>
                            <a:srgbClr val="FF4000"/>
                          </a:solidFill>
                          <a:latin typeface="Arial"/>
                          <a:ea typeface="Arial"/>
                          <a:cs typeface="Arial"/>
                          <a:sym typeface="Arial"/>
                        </a:rPr>
                        <a:t>A|G</a:t>
                      </a:r>
                      <a:br>
                        <a:rPr lang="en-US" sz="1800" u="none" cap="none" strike="noStrike"/>
                      </a:br>
                      <a:r>
                        <a:rPr b="1" i="1" lang="en-US" sz="1400" u="none" cap="none" strike="noStrike">
                          <a:solidFill>
                            <a:srgbClr val="FF4000"/>
                          </a:solidFill>
                          <a:latin typeface="Arial"/>
                          <a:ea typeface="Arial"/>
                          <a:cs typeface="Arial"/>
                          <a:sym typeface="Arial"/>
                        </a:rPr>
                        <a:t>A|T</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Carrier</a:t>
                      </a:r>
                      <a:br>
                        <a:rPr lang="en-US" sz="1800" u="none" cap="none" strike="noStrike"/>
                      </a:br>
                      <a:r>
                        <a:rPr b="1" i="1" lang="en-US" sz="1400" u="none" cap="none" strike="noStrike">
                          <a:solidFill>
                            <a:srgbClr val="FF4000"/>
                          </a:solidFill>
                          <a:latin typeface="Arial"/>
                          <a:ea typeface="Arial"/>
                          <a:cs typeface="Arial"/>
                          <a:sym typeface="Arial"/>
                        </a:rPr>
                        <a:t>A|G</a:t>
                      </a:r>
                      <a:br>
                        <a:rPr lang="en-US" sz="1800" u="none" cap="none" strike="noStrike"/>
                      </a:br>
                      <a:r>
                        <a:rPr b="1" i="1" lang="en-US" sz="1400" u="none" cap="none" strike="noStrike">
                          <a:solidFill>
                            <a:srgbClr val="FF4000"/>
                          </a:solidFill>
                          <a:latin typeface="Arial"/>
                          <a:ea typeface="Arial"/>
                          <a:cs typeface="Arial"/>
                          <a:sym typeface="Arial"/>
                        </a:rPr>
                        <a:t>A|T</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Carrier</a:t>
                      </a:r>
                      <a:br>
                        <a:rPr lang="en-US" sz="1800" u="none" cap="none" strike="noStrike"/>
                      </a:br>
                      <a:r>
                        <a:rPr b="1" i="1" lang="en-US" sz="1400" u="none" cap="none" strike="noStrike">
                          <a:solidFill>
                            <a:srgbClr val="FF4000"/>
                          </a:solidFill>
                          <a:latin typeface="Arial"/>
                          <a:ea typeface="Arial"/>
                          <a:cs typeface="Arial"/>
                          <a:sym typeface="Arial"/>
                        </a:rPr>
                        <a:t>G|A</a:t>
                      </a:r>
                      <a:br>
                        <a:rPr lang="en-US" sz="1800" u="none" cap="none" strike="noStrike"/>
                      </a:br>
                      <a:r>
                        <a:rPr b="1" i="1" lang="en-US" sz="1400" u="none" cap="none" strike="noStrike">
                          <a:solidFill>
                            <a:srgbClr val="FF4000"/>
                          </a:solidFill>
                          <a:latin typeface="Arial"/>
                          <a:ea typeface="Arial"/>
                          <a:cs typeface="Arial"/>
                          <a:sym typeface="Arial"/>
                        </a:rPr>
                        <a:t>G|T</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691200">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Diseased</a:t>
                      </a:r>
                      <a:br>
                        <a:rPr lang="en-US" sz="1800" u="none" cap="none" strike="noStrike"/>
                      </a:br>
                      <a:r>
                        <a:rPr b="1" i="1" lang="en-US" sz="1400" u="none" cap="none" strike="noStrike">
                          <a:solidFill>
                            <a:srgbClr val="FF0000"/>
                          </a:solidFill>
                          <a:latin typeface="Arial"/>
                          <a:ea typeface="Arial"/>
                          <a:cs typeface="Arial"/>
                          <a:sym typeface="Arial"/>
                        </a:rPr>
                        <a:t>C|C</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Diseased</a:t>
                      </a:r>
                      <a:br>
                        <a:rPr lang="en-US" sz="1800" u="none" cap="none" strike="noStrike"/>
                      </a:br>
                      <a:r>
                        <a:rPr b="1" i="1" lang="en-US" sz="1400" u="none" cap="none" strike="noStrike">
                          <a:solidFill>
                            <a:srgbClr val="FF0000"/>
                          </a:solidFill>
                          <a:latin typeface="Arial"/>
                          <a:ea typeface="Arial"/>
                          <a:cs typeface="Arial"/>
                          <a:sym typeface="Arial"/>
                        </a:rPr>
                        <a:t>C|C</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Diseased</a:t>
                      </a:r>
                      <a:endParaRPr b="0" sz="1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1400" u="none" cap="none" strike="noStrike">
                          <a:solidFill>
                            <a:srgbClr val="FF0000"/>
                          </a:solidFill>
                          <a:latin typeface="Arial"/>
                          <a:ea typeface="Arial"/>
                          <a:cs typeface="Arial"/>
                          <a:sym typeface="Arial"/>
                        </a:rPr>
                        <a:t>G|G</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Diseased</a:t>
                      </a:r>
                      <a:br>
                        <a:rPr lang="en-US" sz="1800" u="none" cap="none" strike="noStrike"/>
                      </a:br>
                      <a:r>
                        <a:rPr b="1" i="1" lang="en-US" sz="1400" u="none" cap="none" strike="noStrike">
                          <a:solidFill>
                            <a:srgbClr val="FF0000"/>
                          </a:solidFill>
                          <a:latin typeface="Arial"/>
                          <a:ea typeface="Arial"/>
                          <a:cs typeface="Arial"/>
                          <a:sym typeface="Arial"/>
                        </a:rPr>
                        <a:t>A|A</a:t>
                      </a:r>
                      <a:br>
                        <a:rPr lang="en-US" sz="1800" u="none" cap="none" strike="noStrike"/>
                      </a:br>
                      <a:r>
                        <a:rPr b="1" i="1" lang="en-US" sz="1400" u="none" cap="none" strike="noStrike">
                          <a:solidFill>
                            <a:srgbClr val="FF0000"/>
                          </a:solidFill>
                          <a:latin typeface="Arial"/>
                          <a:ea typeface="Arial"/>
                          <a:cs typeface="Arial"/>
                          <a:sym typeface="Arial"/>
                        </a:rPr>
                        <a:t>T|T</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91200">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Gene Name</a:t>
                      </a:r>
                      <a:br>
                        <a:rPr lang="en-US" sz="1800" u="none" cap="none" strike="noStrike"/>
                      </a:br>
                      <a:r>
                        <a:rPr b="1" i="1" lang="en-US" sz="1400" u="none" cap="none" strike="noStrike">
                          <a:latin typeface="Arial"/>
                          <a:ea typeface="Arial"/>
                          <a:cs typeface="Arial"/>
                          <a:sym typeface="Arial"/>
                        </a:rPr>
                        <a:t>BCL11A</a:t>
                      </a:r>
                      <a:br>
                        <a:rPr lang="en-US" sz="1800" u="none" cap="none" strike="noStrike"/>
                      </a:b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Gene Name</a:t>
                      </a:r>
                      <a:br>
                        <a:rPr lang="en-US" sz="1800" u="none" cap="none" strike="noStrike"/>
                      </a:br>
                      <a:r>
                        <a:rPr b="1" i="1" lang="en-US" sz="1400" u="none" cap="none" strike="noStrike">
                          <a:latin typeface="Arial"/>
                          <a:ea typeface="Arial"/>
                          <a:cs typeface="Arial"/>
                          <a:sym typeface="Arial"/>
                        </a:rPr>
                        <a:t>BCL11A</a:t>
                      </a:r>
                      <a:br>
                        <a:rPr lang="en-US" sz="1800" u="none" cap="none" strike="noStrike"/>
                      </a:b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Gene Name</a:t>
                      </a:r>
                      <a:br>
                        <a:rPr lang="en-US" sz="1800" u="none" cap="none" strike="noStrike"/>
                      </a:br>
                      <a:r>
                        <a:rPr b="1" i="1" lang="en-US" sz="1400" u="none" cap="none" strike="noStrike">
                          <a:latin typeface="Arial"/>
                          <a:ea typeface="Arial"/>
                          <a:cs typeface="Arial"/>
                          <a:sym typeface="Arial"/>
                        </a:rPr>
                        <a:t>BCL11A</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Gene Name</a:t>
                      </a:r>
                      <a:br>
                        <a:rPr lang="en-US" sz="1800" u="none" cap="none" strike="noStrike"/>
                      </a:br>
                      <a:r>
                        <a:rPr b="1" i="1" lang="en-US" sz="1400" u="none" cap="none" strike="noStrike">
                          <a:latin typeface="Arial"/>
                          <a:ea typeface="Arial"/>
                          <a:cs typeface="Arial"/>
                          <a:sym typeface="Arial"/>
                        </a:rPr>
                        <a:t>BCL11A</a:t>
                      </a:r>
                      <a:br>
                        <a:rPr lang="en-US" sz="1800" u="none" cap="none" strike="noStrike"/>
                      </a:b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491400">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Chromosome no</a:t>
                      </a:r>
                      <a:br>
                        <a:rPr lang="en-US" sz="1800" u="none" cap="none" strike="noStrike"/>
                      </a:br>
                      <a:r>
                        <a:rPr b="1" i="1" lang="en-US" sz="1400" u="none" cap="none" strike="noStrike">
                          <a:latin typeface="Arial"/>
                          <a:ea typeface="Arial"/>
                          <a:cs typeface="Arial"/>
                          <a:sym typeface="Arial"/>
                        </a:rPr>
                        <a:t>11</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Chromosome no</a:t>
                      </a:r>
                      <a:endParaRPr b="0" sz="1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11</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Chromosome no</a:t>
                      </a:r>
                      <a:endParaRPr b="0" sz="1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11</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Chromosome no</a:t>
                      </a:r>
                      <a:endParaRPr b="0" sz="1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1" lang="en-US" sz="1400" u="none" cap="none" strike="noStrike">
                          <a:latin typeface="Arial"/>
                          <a:ea typeface="Arial"/>
                          <a:cs typeface="Arial"/>
                          <a:sym typeface="Arial"/>
                        </a:rPr>
                        <a:t>2</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108" name="Google Shape;108;p18"/>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3730320" y="290880"/>
            <a:ext cx="4307040" cy="7588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Motivation</a:t>
            </a:r>
            <a:endParaRPr b="0" i="0" sz="3100" u="none" cap="none" strike="noStrike">
              <a:latin typeface="Arial"/>
              <a:ea typeface="Arial"/>
              <a:cs typeface="Arial"/>
              <a:sym typeface="Arial"/>
            </a:endParaRPr>
          </a:p>
        </p:txBody>
      </p:sp>
      <p:sp>
        <p:nvSpPr>
          <p:cNvPr id="114" name="Google Shape;114;p19"/>
          <p:cNvSpPr/>
          <p:nvPr/>
        </p:nvSpPr>
        <p:spPr>
          <a:xfrm>
            <a:off x="975240" y="2540160"/>
            <a:ext cx="7695360" cy="39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9"/>
          <p:cNvPicPr preferRelativeResize="0"/>
          <p:nvPr/>
        </p:nvPicPr>
        <p:blipFill rotWithShape="1">
          <a:blip r:embed="rId3">
            <a:alphaModFix/>
          </a:blip>
          <a:srcRect b="0" l="0" r="0" t="0"/>
          <a:stretch/>
        </p:blipFill>
        <p:spPr>
          <a:xfrm>
            <a:off x="7404125" y="1463048"/>
            <a:ext cx="4204425" cy="3975124"/>
          </a:xfrm>
          <a:prstGeom prst="rect">
            <a:avLst/>
          </a:prstGeom>
          <a:noFill/>
          <a:ln cap="flat" cmpd="sng" w="9525">
            <a:solidFill>
              <a:schemeClr val="dk2"/>
            </a:solidFill>
            <a:prstDash val="solid"/>
            <a:round/>
            <a:headEnd len="sm" w="sm" type="none"/>
            <a:tailEnd len="sm" w="sm" type="none"/>
          </a:ln>
          <a:effectLst>
            <a:outerShdw blurRad="57150" rotWithShape="0" algn="bl" dir="5400000" dist="19080">
              <a:srgbClr val="000000">
                <a:alpha val="49803"/>
              </a:srgbClr>
            </a:outerShdw>
            <a:reflection blurRad="0" dir="5400000" dist="38100" endA="0" endPos="30000" fadeDir="5400012" kx="0" rotWithShape="0" algn="bl" stPos="0" sy="-100000" ky="0"/>
          </a:effectLst>
        </p:spPr>
      </p:pic>
      <p:sp>
        <p:nvSpPr>
          <p:cNvPr id="116" name="Google Shape;116;p19"/>
          <p:cNvSpPr/>
          <p:nvPr/>
        </p:nvSpPr>
        <p:spPr>
          <a:xfrm>
            <a:off x="975240" y="2288520"/>
            <a:ext cx="4898520" cy="37486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Our target is to help people who suffer from genetic disorders whether or not they were carriers to the mutated genes of the that specific disease.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Arial"/>
                <a:ea typeface="Arial"/>
                <a:cs typeface="Arial"/>
                <a:sym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17" name="Google Shape;117;p19"/>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3662640" y="410400"/>
            <a:ext cx="4348440" cy="4845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Problem Statement</a:t>
            </a:r>
            <a:endParaRPr b="0" i="0" sz="3100" u="none" cap="none" strike="noStrike">
              <a:latin typeface="Arial"/>
              <a:ea typeface="Arial"/>
              <a:cs typeface="Arial"/>
              <a:sym typeface="Arial"/>
            </a:endParaRPr>
          </a:p>
        </p:txBody>
      </p:sp>
      <p:sp>
        <p:nvSpPr>
          <p:cNvPr id="123" name="Google Shape;123;p20"/>
          <p:cNvSpPr/>
          <p:nvPr/>
        </p:nvSpPr>
        <p:spPr>
          <a:xfrm>
            <a:off x="639360" y="2343240"/>
            <a:ext cx="6565320" cy="4146120"/>
          </a:xfrm>
          <a:prstGeom prst="rect">
            <a:avLst/>
          </a:prstGeom>
          <a:noFill/>
          <a:ln>
            <a:noFill/>
          </a:ln>
        </p:spPr>
        <p:txBody>
          <a:bodyPr anchorCtr="0" anchor="ctr" bIns="91425" lIns="90000" spcFirstLastPara="1" rIns="90000" wrap="square" tIns="91425">
            <a:noAutofit/>
          </a:bodyPr>
          <a:lstStyle/>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People are carrying genetic diseases can unwillingly  transfer it to their children without both parents knowing</a:t>
            </a:r>
            <a:endParaRPr b="0" i="0" sz="2000" u="none" cap="none" strike="noStrike">
              <a:latin typeface="Arial"/>
              <a:ea typeface="Arial"/>
              <a:cs typeface="Arial"/>
              <a:sym typeface="Arial"/>
            </a:endParaRPr>
          </a:p>
          <a:p>
            <a:pPr indent="-353159" lvl="0" marL="4572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Some genetic diseases may not appear in an early stage and can be hard to treat when it is too late and it won’t be detected until the mutated gene appears and start attacking this child</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pic>
        <p:nvPicPr>
          <p:cNvPr id="124" name="Google Shape;124;p20"/>
          <p:cNvPicPr preferRelativeResize="0"/>
          <p:nvPr/>
        </p:nvPicPr>
        <p:blipFill rotWithShape="1">
          <a:blip r:embed="rId3">
            <a:alphaModFix/>
          </a:blip>
          <a:srcRect b="0" l="0" r="0" t="0"/>
          <a:stretch/>
        </p:blipFill>
        <p:spPr>
          <a:xfrm>
            <a:off x="7494125" y="1463050"/>
            <a:ext cx="4205875" cy="3760826"/>
          </a:xfrm>
          <a:prstGeom prst="rect">
            <a:avLst/>
          </a:prstGeom>
          <a:noFill/>
          <a:ln>
            <a:noFill/>
          </a:ln>
          <a:effectLst>
            <a:outerShdw blurRad="57150" rotWithShape="0" algn="bl">
              <a:srgbClr val="000000">
                <a:alpha val="53725"/>
              </a:srgbClr>
            </a:outerShdw>
            <a:reflection blurRad="0" dir="0" dist="0" endA="0" endPos="40000" fadeDir="5400012" kx="0" rotWithShape="0" algn="bl" stA="71000" stPos="0" sy="-100000" ky="0"/>
          </a:effectLst>
        </p:spPr>
      </p:pic>
      <p:sp>
        <p:nvSpPr>
          <p:cNvPr id="125" name="Google Shape;125;p20"/>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5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500"/>
                                        <p:tgtEl>
                                          <p:spTgt spid="12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3882960" y="457200"/>
            <a:ext cx="4348440" cy="4845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Similar Systems</a:t>
            </a:r>
            <a:endParaRPr b="0" i="0" sz="3100" u="none" cap="none" strike="noStrike">
              <a:latin typeface="Arial"/>
              <a:ea typeface="Arial"/>
              <a:cs typeface="Arial"/>
              <a:sym typeface="Arial"/>
            </a:endParaRPr>
          </a:p>
        </p:txBody>
      </p:sp>
      <p:sp>
        <p:nvSpPr>
          <p:cNvPr id="131" name="Google Shape;131;p21"/>
          <p:cNvSpPr/>
          <p:nvPr/>
        </p:nvSpPr>
        <p:spPr>
          <a:xfrm>
            <a:off x="1011600" y="2010960"/>
            <a:ext cx="9317520" cy="3749400"/>
          </a:xfrm>
          <a:prstGeom prst="rect">
            <a:avLst/>
          </a:prstGeom>
          <a:noFill/>
          <a:ln>
            <a:noFill/>
          </a:ln>
        </p:spPr>
        <p:txBody>
          <a:bodyPr anchorCtr="0" anchor="ctr" bIns="91425" lIns="90000" spcFirstLastPara="1" rIns="90000" wrap="square" tIns="91425">
            <a:noAutofit/>
          </a:bodyPr>
          <a:lstStyle/>
          <a:p>
            <a:pPr indent="-340560" lvl="0" marL="457200" marR="0" rtl="0" algn="l">
              <a:lnSpc>
                <a:spcPct val="100000"/>
              </a:lnSpc>
              <a:spcBef>
                <a:spcPts val="0"/>
              </a:spcBef>
              <a:spcAft>
                <a:spcPts val="0"/>
              </a:spcAft>
              <a:buClr>
                <a:srgbClr val="FFFFFF"/>
              </a:buClr>
              <a:buSzPts val="1800"/>
              <a:buFont typeface="Arial"/>
              <a:buChar char="●"/>
            </a:pPr>
            <a:r>
              <a:rPr lang="en-US" sz="1800">
                <a:solidFill>
                  <a:srgbClr val="FFFFFF"/>
                </a:solidFill>
              </a:rPr>
              <a:t>P</a:t>
            </a:r>
            <a:r>
              <a:rPr b="0" i="0" lang="en-US" sz="1800" u="none" cap="none" strike="noStrike">
                <a:solidFill>
                  <a:srgbClr val="FFFFFF"/>
                </a:solidFill>
                <a:latin typeface="Arial"/>
                <a:ea typeface="Arial"/>
                <a:cs typeface="Arial"/>
                <a:sym typeface="Arial"/>
              </a:rPr>
              <a:t>aper by Md. Touhidul Islam LA (3) in 2020  entitled ‘Early Prediction of Heart Disease Using PCA and Hybrid Genetic Algorithm with k-Means’ proposed a system that can detect heart disease in an early stage and had an accuracy of 94.06%.</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Another paper by H</a:t>
            </a:r>
            <a:r>
              <a:rPr lang="en-US" sz="1800">
                <a:solidFill>
                  <a:srgbClr val="FFFFFF"/>
                </a:solidFill>
              </a:rPr>
              <a:t>ala Ahmed LA (2) </a:t>
            </a:r>
            <a:r>
              <a:rPr b="0" i="0" lang="en-US" sz="1800" u="none" cap="none" strike="noStrike">
                <a:solidFill>
                  <a:srgbClr val="FFFFFF"/>
                </a:solidFill>
                <a:latin typeface="Arial"/>
                <a:ea typeface="Arial"/>
                <a:cs typeface="Arial"/>
                <a:sym typeface="Arial"/>
              </a:rPr>
              <a:t>in 2020 entitled ‘Early Detection of Alzheimer’s Disease Based on Single Nucleotide Polymorphisms (SNPs) Analysis and Machine Learning Techniques’ proposed a system that can predict the biomarkers in (AD) by detecting the SNPs and they had an accuracy of 97.97% % 95.88%.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0560" lvl="0" marL="45720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Another paper by Mira Kania Sabariah, MT LA (1) in 2014 entitled ‘Early detection of type II Diabetes Mellitus with random forest and classification and regression tree (CART)’ proposed a system to detect type II diabetes using a ML to train a dataset.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32" name="Google Shape;132;p21"/>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5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5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5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581040" y="706680"/>
            <a:ext cx="11023200" cy="1010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924640" y="335520"/>
            <a:ext cx="6306840" cy="65448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3100" u="none" cap="none" strike="noStrike">
                <a:solidFill>
                  <a:srgbClr val="FFFFFF"/>
                </a:solidFill>
                <a:latin typeface="Arial"/>
                <a:ea typeface="Arial"/>
                <a:cs typeface="Arial"/>
                <a:sym typeface="Arial"/>
              </a:rPr>
              <a:t>System Overview</a:t>
            </a:r>
            <a:endParaRPr b="0" i="0" sz="3100" u="none" cap="none" strike="noStrike">
              <a:latin typeface="Arial"/>
              <a:ea typeface="Arial"/>
              <a:cs typeface="Arial"/>
              <a:sym typeface="Arial"/>
            </a:endParaRPr>
          </a:p>
        </p:txBody>
      </p:sp>
      <p:pic>
        <p:nvPicPr>
          <p:cNvPr id="139" name="Google Shape;139;p22"/>
          <p:cNvPicPr preferRelativeResize="0"/>
          <p:nvPr/>
        </p:nvPicPr>
        <p:blipFill rotWithShape="1">
          <a:blip r:embed="rId3">
            <a:alphaModFix/>
          </a:blip>
          <a:srcRect b="0" l="0" r="0" t="0"/>
          <a:stretch/>
        </p:blipFill>
        <p:spPr>
          <a:xfrm>
            <a:off x="365040" y="1371600"/>
            <a:ext cx="11608920" cy="5119920"/>
          </a:xfrm>
          <a:prstGeom prst="rect">
            <a:avLst/>
          </a:prstGeom>
          <a:noFill/>
          <a:ln>
            <a:noFill/>
          </a:ln>
        </p:spPr>
      </p:pic>
      <p:sp>
        <p:nvSpPr>
          <p:cNvPr id="140" name="Google Shape;140;p22"/>
          <p:cNvSpPr txBox="1"/>
          <p:nvPr>
            <p:ph idx="12" type="sldNum"/>
          </p:nvPr>
        </p:nvSpPr>
        <p:spPr>
          <a:xfrm>
            <a:off x="11406074" y="6333134"/>
            <a:ext cx="7314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