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77" r:id="rId9"/>
    <p:sldId id="260" r:id="rId10"/>
    <p:sldId id="259" r:id="rId11"/>
    <p:sldId id="261" r:id="rId12"/>
    <p:sldId id="262" r:id="rId13"/>
    <p:sldId id="263" r:id="rId14"/>
    <p:sldId id="279" r:id="rId15"/>
    <p:sldId id="264" r:id="rId16"/>
    <p:sldId id="272" r:id="rId17"/>
    <p:sldId id="273" r:id="rId18"/>
    <p:sldId id="266" r:id="rId19"/>
    <p:sldId id="274" r:id="rId20"/>
    <p:sldId id="278" r:id="rId21"/>
    <p:sldId id="275" r:id="rId22"/>
    <p:sldId id="276" r:id="rId23"/>
    <p:sldId id="280" r:id="rId24"/>
    <p:sldId id="269" r:id="rId25"/>
    <p:sldId id="270" r:id="rId26"/>
    <p:sldId id="271" r:id="rId27"/>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3" d="100"/>
          <a:sy n="103" d="100"/>
        </p:scale>
        <p:origin x="8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0" name="CustomShape 1"/>
          <p:cNvSpPr/>
          <p:nvPr/>
        </p:nvSpPr>
        <p:spPr>
          <a:xfrm>
            <a:off x="210600" y="1443600"/>
            <a:ext cx="4403160" cy="161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dirty="0">
                <a:solidFill>
                  <a:srgbClr val="F3F3F3"/>
                </a:solidFill>
                <a:latin typeface="Anton"/>
                <a:ea typeface="Anton"/>
              </a:rPr>
              <a:t>Paternity testing using genetics</a:t>
            </a:r>
            <a:endParaRPr lang="en-US" sz="4800" b="0" strike="noStrike" spc="-1" dirty="0">
              <a:latin typeface="Arial"/>
            </a:endParaRPr>
          </a:p>
        </p:txBody>
      </p:sp>
      <p:sp>
        <p:nvSpPr>
          <p:cNvPr id="191" name="CustomShape 2"/>
          <p:cNvSpPr/>
          <p:nvPr/>
        </p:nvSpPr>
        <p:spPr>
          <a:xfrm>
            <a:off x="588240" y="3474360"/>
            <a:ext cx="3384360" cy="43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192" name="Google Shape;104;p24"/>
          <p:cNvPicPr/>
          <p:nvPr/>
        </p:nvPicPr>
        <p:blipFill>
          <a:blip r:embed="rId3"/>
          <a:srcRect l="6663" t="4856" r="6220" b="5494"/>
          <a:stretch/>
        </p:blipFill>
        <p:spPr>
          <a:xfrm>
            <a:off x="4697280" y="444960"/>
            <a:ext cx="4196520" cy="4318920"/>
          </a:xfrm>
          <a:prstGeom prst="rect">
            <a:avLst/>
          </a:prstGeom>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F04A872-7C64-4131-AFB6-1BD473165E75}"/>
              </a:ext>
            </a:extLst>
          </p:cNvPr>
          <p:cNvSpPr/>
          <p:nvPr/>
        </p:nvSpPr>
        <p:spPr>
          <a:xfrm>
            <a:off x="478800" y="304283"/>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en-US" sz="3200" b="0" strike="noStrike" spc="-1" dirty="0">
              <a:latin typeface="Arial"/>
            </a:endParaRPr>
          </a:p>
        </p:txBody>
      </p:sp>
      <p:sp>
        <p:nvSpPr>
          <p:cNvPr id="6" name="TextBox 5">
            <a:extLst>
              <a:ext uri="{FF2B5EF4-FFF2-40B4-BE49-F238E27FC236}">
                <a16:creationId xmlns:a16="http://schemas.microsoft.com/office/drawing/2014/main" id="{FC3A69D0-16DC-4D6E-8CC7-D3AEDD963EFD}"/>
              </a:ext>
            </a:extLst>
          </p:cNvPr>
          <p:cNvSpPr txBox="1"/>
          <p:nvPr/>
        </p:nvSpPr>
        <p:spPr>
          <a:xfrm>
            <a:off x="478800" y="439801"/>
            <a:ext cx="4572000" cy="584775"/>
          </a:xfrm>
          <a:prstGeom prst="rect">
            <a:avLst/>
          </a:prstGeom>
          <a:noFill/>
        </p:spPr>
        <p:txBody>
          <a:bodyPr wrap="square">
            <a:spAutoFit/>
          </a:bodyPr>
          <a:lstStyle/>
          <a:p>
            <a:r>
              <a:rPr lang="en-US" sz="3200" b="0" strike="noStrike" spc="-1" dirty="0">
                <a:solidFill>
                  <a:schemeClr val="bg1"/>
                </a:solidFill>
                <a:latin typeface="Rajdhani"/>
              </a:rPr>
              <a:t>Methodology</a:t>
            </a:r>
            <a:endParaRPr lang="en-US" sz="3200" dirty="0">
              <a:latin typeface="Rajdhani"/>
            </a:endParaRPr>
          </a:p>
        </p:txBody>
      </p:sp>
      <p:sp>
        <p:nvSpPr>
          <p:cNvPr id="7" name="Rectangle 6">
            <a:extLst>
              <a:ext uri="{FF2B5EF4-FFF2-40B4-BE49-F238E27FC236}">
                <a16:creationId xmlns:a16="http://schemas.microsoft.com/office/drawing/2014/main" id="{BC577CCF-5C3A-4FC3-9719-45B8FFFBEF09}"/>
              </a:ext>
            </a:extLst>
          </p:cNvPr>
          <p:cNvSpPr/>
          <p:nvPr/>
        </p:nvSpPr>
        <p:spPr>
          <a:xfrm>
            <a:off x="3008191" y="979194"/>
            <a:ext cx="2946560" cy="96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strike="noStrike" spc="-1" dirty="0">
                <a:solidFill>
                  <a:schemeClr val="bg1"/>
                </a:solidFill>
                <a:latin typeface="Fira Sans Condensed Light" panose="020B0403050000020004" pitchFamily="34" charset="0"/>
              </a:rPr>
              <a:t>               Methodology</a:t>
            </a:r>
            <a:endParaRPr lang="en-US" sz="1800" dirty="0">
              <a:latin typeface="Fira Sans Condensed Light" panose="020B0403050000020004" pitchFamily="34" charset="0"/>
            </a:endParaRPr>
          </a:p>
        </p:txBody>
      </p:sp>
      <p:cxnSp>
        <p:nvCxnSpPr>
          <p:cNvPr id="8" name="Straight Arrow Connector 7">
            <a:extLst>
              <a:ext uri="{FF2B5EF4-FFF2-40B4-BE49-F238E27FC236}">
                <a16:creationId xmlns:a16="http://schemas.microsoft.com/office/drawing/2014/main" id="{BE6D210F-2F2A-41B6-8D05-19EB048FDAC3}"/>
              </a:ext>
            </a:extLst>
          </p:cNvPr>
          <p:cNvCxnSpPr>
            <a:cxnSpLocks/>
          </p:cNvCxnSpPr>
          <p:nvPr/>
        </p:nvCxnSpPr>
        <p:spPr>
          <a:xfrm>
            <a:off x="5954751" y="1967934"/>
            <a:ext cx="869795" cy="9515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83982428-AF50-4F2D-B677-93BA33B62717}"/>
              </a:ext>
            </a:extLst>
          </p:cNvPr>
          <p:cNvCxnSpPr>
            <a:cxnSpLocks/>
          </p:cNvCxnSpPr>
          <p:nvPr/>
        </p:nvCxnSpPr>
        <p:spPr>
          <a:xfrm flipH="1">
            <a:off x="2135996" y="1936217"/>
            <a:ext cx="872195" cy="9961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094692AC-2BF2-4AA4-997B-42E64D39126F}"/>
              </a:ext>
            </a:extLst>
          </p:cNvPr>
          <p:cNvSpPr/>
          <p:nvPr/>
        </p:nvSpPr>
        <p:spPr>
          <a:xfrm>
            <a:off x="662716" y="2941806"/>
            <a:ext cx="3812640" cy="1761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ira Sans Condensed Light" panose="020B0403050000020004" pitchFamily="34" charset="0"/>
              </a:rPr>
              <a:t>Apply Mendelian’s Law to prove that if the child is related to father or not</a:t>
            </a:r>
            <a:br>
              <a:rPr lang="en-US" sz="1400" dirty="0">
                <a:latin typeface="Fira Sans Condensed Light" panose="020B0403050000020004" pitchFamily="34" charset="0"/>
              </a:rPr>
            </a:br>
            <a:endParaRPr lang="en-US" sz="1400" dirty="0">
              <a:latin typeface="Fira Sans Condensed Light" panose="020B0403050000020004" pitchFamily="34" charset="0"/>
            </a:endParaRPr>
          </a:p>
        </p:txBody>
      </p:sp>
      <p:sp>
        <p:nvSpPr>
          <p:cNvPr id="11" name="Rectangle 10">
            <a:extLst>
              <a:ext uri="{FF2B5EF4-FFF2-40B4-BE49-F238E27FC236}">
                <a16:creationId xmlns:a16="http://schemas.microsoft.com/office/drawing/2014/main" id="{27CCA1CC-6AED-4A1C-BB92-5E15A004F550}"/>
              </a:ext>
            </a:extLst>
          </p:cNvPr>
          <p:cNvSpPr/>
          <p:nvPr/>
        </p:nvSpPr>
        <p:spPr>
          <a:xfrm>
            <a:off x="5613858" y="2941806"/>
            <a:ext cx="2946560" cy="149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ira Sans Condensed Light" panose="020B0403050000020004" pitchFamily="34" charset="0"/>
              </a:rPr>
              <a:t>Whole Genome using STR</a:t>
            </a:r>
          </a:p>
          <a:p>
            <a:pPr algn="ctr"/>
            <a:r>
              <a:rPr lang="en-US" sz="1400" dirty="0">
                <a:latin typeface="Fira Sans Condensed Light" panose="020B0403050000020004" pitchFamily="34" charset="0"/>
              </a:rPr>
              <a:t>Algorithm</a:t>
            </a:r>
          </a:p>
        </p:txBody>
      </p:sp>
      <p:sp>
        <p:nvSpPr>
          <p:cNvPr id="12" name="Rectangle 1">
            <a:extLst>
              <a:ext uri="{FF2B5EF4-FFF2-40B4-BE49-F238E27FC236}">
                <a16:creationId xmlns:a16="http://schemas.microsoft.com/office/drawing/2014/main" id="{62D79661-EEB6-4AB2-92F3-95C3CDC8B698}"/>
              </a:ext>
            </a:extLst>
          </p:cNvPr>
          <p:cNvSpPr>
            <a:spLocks noChangeArrowheads="1"/>
          </p:cNvSpPr>
          <p:nvPr/>
        </p:nvSpPr>
        <p:spPr bwMode="auto">
          <a:xfrm>
            <a:off x="703606" y="3860885"/>
            <a:ext cx="36230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bg1"/>
                </a:solidFill>
                <a:effectLst/>
                <a:latin typeface="Fira Sans Condensed Light" panose="020B0403050000020004" pitchFamily="34" charset="0"/>
              </a:rPr>
              <a:t>(Rs similar between father and child / all Rs numbers)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F4C5026F-3778-4C40-B836-E0D9037E0EDB}"/>
              </a:ext>
            </a:extLst>
          </p:cNvPr>
          <p:cNvSpPr>
            <a:spLocks noChangeArrowheads="1"/>
          </p:cNvSpPr>
          <p:nvPr/>
        </p:nvSpPr>
        <p:spPr bwMode="auto">
          <a:xfrm>
            <a:off x="0" y="-2769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CBEDDC73-789A-44BA-B5B1-535805272B11}"/>
              </a:ext>
            </a:extLst>
          </p:cNvPr>
          <p:cNvSpPr>
            <a:spLocks noChangeArrowheads="1"/>
          </p:cNvSpPr>
          <p:nvPr/>
        </p:nvSpPr>
        <p:spPr bwMode="auto">
          <a:xfrm>
            <a:off x="0" y="0"/>
            <a:ext cx="35052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CDDDE"/>
                </a:solidFill>
                <a:effectLst/>
                <a:latin typeface="Whitney"/>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3">
            <a:extLst>
              <a:ext uri="{FF2B5EF4-FFF2-40B4-BE49-F238E27FC236}">
                <a16:creationId xmlns:a16="http://schemas.microsoft.com/office/drawing/2014/main" id="{4D18121D-C5A4-49F9-BABB-0775E2EDB83B}"/>
              </a:ext>
            </a:extLst>
          </p:cNvPr>
          <p:cNvSpPr>
            <a:spLocks noChangeArrowheads="1"/>
          </p:cNvSpPr>
          <p:nvPr/>
        </p:nvSpPr>
        <p:spPr bwMode="auto">
          <a:xfrm>
            <a:off x="5954751" y="3872701"/>
            <a:ext cx="23804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bg1"/>
                </a:solidFill>
                <a:effectLst/>
                <a:latin typeface="Fira Sans Condensed Light" panose="020B0403050000020004" pitchFamily="34" charset="0"/>
              </a:rPr>
              <a:t>Using short tandem repeat method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bg1"/>
                </a:solidFill>
                <a:effectLst/>
                <a:latin typeface="Fira Sans Condensed Light" panose="020B0403050000020004" pitchFamily="34" charset="0"/>
              </a:rPr>
              <a:t>count the repeats nucleotide </a:t>
            </a:r>
            <a:br>
              <a:rPr kumimoji="0" lang="en-US" altLang="en-US" sz="1200" b="0" i="0" u="none" strike="noStrike" cap="none" normalizeH="0" baseline="0" dirty="0">
                <a:ln>
                  <a:noFill/>
                </a:ln>
                <a:solidFill>
                  <a:schemeClr val="bg1"/>
                </a:solidFill>
                <a:effectLst/>
                <a:latin typeface="Fira Sans Condensed Light" panose="020B0403050000020004" pitchFamily="34" charset="0"/>
              </a:rPr>
            </a:br>
            <a:r>
              <a:rPr kumimoji="0" lang="en-US" altLang="en-US" sz="1200" b="0" i="0" u="none" strike="noStrike" cap="none" normalizeH="0" baseline="0" dirty="0">
                <a:ln>
                  <a:noFill/>
                </a:ln>
                <a:solidFill>
                  <a:schemeClr val="bg1"/>
                </a:solidFill>
                <a:effectLst/>
                <a:latin typeface="Fira Sans Condensed Light" panose="020B0403050000020004" pitchFamily="34" charset="0"/>
              </a:rPr>
              <a:t>in the whole genome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4">
            <a:extLst>
              <a:ext uri="{FF2B5EF4-FFF2-40B4-BE49-F238E27FC236}">
                <a16:creationId xmlns:a16="http://schemas.microsoft.com/office/drawing/2014/main" id="{805AD6A3-3424-4E09-941B-7A19C9BFA264}"/>
              </a:ext>
            </a:extLst>
          </p:cNvPr>
          <p:cNvSpPr>
            <a:spLocks noChangeArrowheads="1"/>
          </p:cNvSpPr>
          <p:nvPr/>
        </p:nvSpPr>
        <p:spPr bwMode="auto">
          <a:xfrm>
            <a:off x="5423210" y="3453420"/>
            <a:ext cx="5315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2B053DCE-50D8-40A1-A5CC-FBAB74BF1DEE}"/>
              </a:ext>
            </a:extLst>
          </p:cNvPr>
          <p:cNvSpPr>
            <a:spLocks noChangeArrowheads="1"/>
          </p:cNvSpPr>
          <p:nvPr/>
        </p:nvSpPr>
        <p:spPr bwMode="auto">
          <a:xfrm>
            <a:off x="5423210" y="3822752"/>
            <a:ext cx="35052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CDDDE"/>
                </a:solidFill>
                <a:effectLst/>
                <a:latin typeface="Whitney"/>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91935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39480" y="467592"/>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2000" b="1" strike="noStrike" spc="-1" dirty="0">
                <a:solidFill>
                  <a:srgbClr val="F3F3F3"/>
                </a:solidFill>
                <a:latin typeface="Rajdhani"/>
                <a:ea typeface="Fira Sans Condensed Light"/>
              </a:rPr>
              <a:t>Use Case Diagram:</a:t>
            </a:r>
            <a:endParaRPr lang="en-US" sz="20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763" y="526473"/>
            <a:ext cx="4260175" cy="4419600"/>
          </a:xfrm>
          <a:prstGeom prst="rect">
            <a:avLst/>
          </a:prstGeom>
        </p:spPr>
      </p:pic>
      <p:sp>
        <p:nvSpPr>
          <p:cNvPr id="5" name="CustomShape 2">
            <a:extLst>
              <a:ext uri="{FF2B5EF4-FFF2-40B4-BE49-F238E27FC236}">
                <a16:creationId xmlns:a16="http://schemas.microsoft.com/office/drawing/2014/main" id="{C38DCE2D-6872-4085-A22F-A6A37267F21E}"/>
              </a:ext>
            </a:extLst>
          </p:cNvPr>
          <p:cNvSpPr/>
          <p:nvPr/>
        </p:nvSpPr>
        <p:spPr>
          <a:xfrm>
            <a:off x="339480" y="1178618"/>
            <a:ext cx="4093200" cy="3370909"/>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buClr>
                <a:srgbClr val="F3F3F3"/>
              </a:buClr>
              <a:buFont typeface="Arial"/>
              <a:buChar char="•"/>
            </a:pPr>
            <a:r>
              <a:rPr lang="en-US" sz="1600" spc="-1" dirty="0">
                <a:solidFill>
                  <a:srgbClr val="F3F3F3"/>
                </a:solidFill>
                <a:latin typeface="Fira Sans Condensed Light"/>
                <a:ea typeface="Fira Sans Condensed Light"/>
              </a:rPr>
              <a:t>The system can accept files from the user containing their genotypes.</a:t>
            </a:r>
            <a:endParaRPr lang="en-US" sz="1600" spc="-1" dirty="0"/>
          </a:p>
          <a:p>
            <a:pPr marL="457200" indent="-304200">
              <a:lnSpc>
                <a:spcPct val="100000"/>
              </a:lnSpc>
              <a:buClr>
                <a:srgbClr val="F3F3F3"/>
              </a:buClr>
              <a:buFont typeface="Arial"/>
              <a:buChar char="•"/>
            </a:pPr>
            <a:r>
              <a:rPr lang="en-US" sz="1600" spc="-1" dirty="0">
                <a:solidFill>
                  <a:srgbClr val="F3F3F3"/>
                </a:solidFill>
                <a:latin typeface="Fira Sans Condensed Light"/>
                <a:ea typeface="Fira Sans Condensed Light"/>
              </a:rPr>
              <a:t>The system can save the user’s data (genotypes) (results)</a:t>
            </a:r>
            <a:endParaRPr lang="en-US" sz="1600" spc="-1" dirty="0"/>
          </a:p>
          <a:p>
            <a:pPr marL="457200" indent="-304200">
              <a:lnSpc>
                <a:spcPct val="100000"/>
              </a:lnSpc>
              <a:buClr>
                <a:srgbClr val="F3F3F3"/>
              </a:buClr>
              <a:buFont typeface="Arial"/>
              <a:buChar char="•"/>
            </a:pPr>
            <a:r>
              <a:rPr lang="en-US" sz="1600" spc="-1" dirty="0">
                <a:solidFill>
                  <a:srgbClr val="F3F3F3"/>
                </a:solidFill>
                <a:latin typeface="Fira Sans Condensed Light"/>
                <a:ea typeface="Fira Sans Condensed Light"/>
              </a:rPr>
              <a:t>The user can input their genotypes and get a report showing which genotypes contribute to the paternity test.</a:t>
            </a:r>
            <a:endParaRPr lang="en-US" sz="1600" spc="-1" dirty="0"/>
          </a:p>
          <a:p>
            <a:pPr marL="457200" indent="-304200">
              <a:lnSpc>
                <a:spcPct val="100000"/>
              </a:lnSpc>
              <a:buClr>
                <a:srgbClr val="F3F3F3"/>
              </a:buClr>
              <a:buFont typeface="Arial"/>
              <a:buChar char="•"/>
            </a:pPr>
            <a:r>
              <a:rPr lang="en-US" sz="1600" spc="-1" dirty="0">
                <a:solidFill>
                  <a:srgbClr val="F3F3F3"/>
                </a:solidFill>
                <a:latin typeface="Fira Sans Condensed Light"/>
                <a:ea typeface="Fira Sans Condensed Light"/>
              </a:rPr>
              <a:t>The user can see which alleles are different if it was proven wrong. </a:t>
            </a:r>
          </a:p>
          <a:p>
            <a:pPr marL="457200" indent="-304200">
              <a:lnSpc>
                <a:spcPct val="100000"/>
              </a:lnSpc>
              <a:buClr>
                <a:srgbClr val="F3F3F3"/>
              </a:buClr>
              <a:buFont typeface="Arial"/>
              <a:buChar char="•"/>
            </a:pPr>
            <a:r>
              <a:rPr lang="en-US" sz="1600" spc="-1" dirty="0">
                <a:solidFill>
                  <a:srgbClr val="F3F3F3"/>
                </a:solidFill>
                <a:latin typeface="Fira Sans Condensed Light"/>
              </a:rPr>
              <a:t>Rewrite this part</a:t>
            </a:r>
            <a:endParaRPr lang="en-US" sz="1600" spc="-1"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58F4-31B9-4CCA-A278-76B032131EA5}"/>
              </a:ext>
            </a:extLst>
          </p:cNvPr>
          <p:cNvSpPr>
            <a:spLocks noGrp="1"/>
          </p:cNvSpPr>
          <p:nvPr>
            <p:ph type="title"/>
          </p:nvPr>
        </p:nvSpPr>
        <p:spPr>
          <a:xfrm>
            <a:off x="260364" y="54926"/>
            <a:ext cx="8229240" cy="1554327"/>
          </a:xfrm>
        </p:spPr>
        <p:txBody>
          <a:bodyPr/>
          <a:lstStyle/>
          <a:p>
            <a:r>
              <a:rPr lang="en-US" sz="3200" b="1" dirty="0">
                <a:solidFill>
                  <a:schemeClr val="bg1"/>
                </a:solidFill>
                <a:latin typeface="Rajdhani"/>
              </a:rPr>
              <a:t>Diagrams</a:t>
            </a:r>
            <a:br>
              <a:rPr lang="en-US" sz="3200" b="1" dirty="0">
                <a:solidFill>
                  <a:schemeClr val="bg1"/>
                </a:solidFill>
                <a:latin typeface="Rajdhani"/>
              </a:rPr>
            </a:br>
            <a:r>
              <a:rPr lang="en-US" sz="1400" spc="-1" dirty="0">
                <a:solidFill>
                  <a:srgbClr val="F3F3F3"/>
                </a:solidFill>
                <a:latin typeface="Fira Sans Condensed Light"/>
                <a:ea typeface="Fira Sans Condensed Light"/>
              </a:rPr>
              <a:t>Architecture Diagram</a:t>
            </a:r>
            <a:br>
              <a:rPr lang="en-US" sz="3000" spc="-1" dirty="0"/>
            </a:br>
            <a:endParaRPr lang="en-US" sz="3000" b="1" dirty="0">
              <a:solidFill>
                <a:schemeClr val="bg1"/>
              </a:solidFill>
              <a:latin typeface="Rajdhani"/>
            </a:endParaRPr>
          </a:p>
        </p:txBody>
      </p:sp>
      <p:pic>
        <p:nvPicPr>
          <p:cNvPr id="5" name="Picture 4">
            <a:extLst>
              <a:ext uri="{FF2B5EF4-FFF2-40B4-BE49-F238E27FC236}">
                <a16:creationId xmlns:a16="http://schemas.microsoft.com/office/drawing/2014/main" id="{81E31B39-FCAC-48E5-9711-8D9B03598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1951" y="140320"/>
            <a:ext cx="3705606" cy="4862860"/>
          </a:xfrm>
          <a:prstGeom prst="rect">
            <a:avLst/>
          </a:prstGeom>
        </p:spPr>
      </p:pic>
      <p:sp>
        <p:nvSpPr>
          <p:cNvPr id="8" name="Title 1">
            <a:extLst>
              <a:ext uri="{FF2B5EF4-FFF2-40B4-BE49-F238E27FC236}">
                <a16:creationId xmlns:a16="http://schemas.microsoft.com/office/drawing/2014/main" id="{8DDE58F4-31B9-4CCA-A278-76B032131EA5}"/>
              </a:ext>
            </a:extLst>
          </p:cNvPr>
          <p:cNvSpPr txBox="1">
            <a:spLocks/>
          </p:cNvSpPr>
          <p:nvPr/>
        </p:nvSpPr>
        <p:spPr>
          <a:xfrm>
            <a:off x="200891" y="1167732"/>
            <a:ext cx="5631873" cy="1523978"/>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500" b="1" dirty="0">
              <a:solidFill>
                <a:schemeClr val="bg1"/>
              </a:solidFill>
              <a:latin typeface="Fira Sans Condensed Light" panose="020B0403050000020004"/>
            </a:endParaRPr>
          </a:p>
        </p:txBody>
      </p:sp>
    </p:spTree>
    <p:extLst>
      <p:ext uri="{BB962C8B-B14F-4D97-AF65-F5344CB8AC3E}">
        <p14:creationId xmlns:p14="http://schemas.microsoft.com/office/powerpoint/2010/main" val="24738864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C902A5-D832-4FE2-A75E-85A1D1A36B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290" y="1130068"/>
            <a:ext cx="3539178" cy="3842870"/>
          </a:xfrm>
          <a:prstGeom prst="rect">
            <a:avLst/>
          </a:prstGeom>
        </p:spPr>
      </p:pic>
      <p:pic>
        <p:nvPicPr>
          <p:cNvPr id="8" name="Picture 7">
            <a:extLst>
              <a:ext uri="{FF2B5EF4-FFF2-40B4-BE49-F238E27FC236}">
                <a16:creationId xmlns:a16="http://schemas.microsoft.com/office/drawing/2014/main" id="{D8951C31-5571-4C82-A88F-9DE91184D5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8463" y="1487086"/>
            <a:ext cx="4167632" cy="3485852"/>
          </a:xfrm>
          <a:prstGeom prst="rect">
            <a:avLst/>
          </a:prstGeom>
        </p:spPr>
      </p:pic>
      <p:sp>
        <p:nvSpPr>
          <p:cNvPr id="5" name="Title 1">
            <a:extLst>
              <a:ext uri="{FF2B5EF4-FFF2-40B4-BE49-F238E27FC236}">
                <a16:creationId xmlns:a16="http://schemas.microsoft.com/office/drawing/2014/main" id="{8DDE58F4-31B9-4CCA-A278-76B032131EA5}"/>
              </a:ext>
            </a:extLst>
          </p:cNvPr>
          <p:cNvSpPr>
            <a:spLocks noGrp="1"/>
          </p:cNvSpPr>
          <p:nvPr>
            <p:ph type="title"/>
          </p:nvPr>
        </p:nvSpPr>
        <p:spPr>
          <a:xfrm>
            <a:off x="283843" y="96221"/>
            <a:ext cx="8229240" cy="1554327"/>
          </a:xfrm>
        </p:spPr>
        <p:txBody>
          <a:bodyPr/>
          <a:lstStyle/>
          <a:p>
            <a:r>
              <a:rPr lang="en-US" sz="3200" b="1" dirty="0">
                <a:solidFill>
                  <a:schemeClr val="bg1"/>
                </a:solidFill>
                <a:latin typeface="Rajdhani"/>
              </a:rPr>
              <a:t>Diagrams (cont.)</a:t>
            </a:r>
            <a:br>
              <a:rPr lang="en-US" sz="3200" b="1" dirty="0">
                <a:solidFill>
                  <a:schemeClr val="bg1"/>
                </a:solidFill>
                <a:latin typeface="Rajdhani"/>
              </a:rPr>
            </a:br>
            <a:r>
              <a:rPr lang="en-US" sz="2600" spc="-1" dirty="0">
                <a:solidFill>
                  <a:srgbClr val="F3F3F3"/>
                </a:solidFill>
                <a:latin typeface="Fira Sans Condensed Light"/>
                <a:ea typeface="Fira Sans Condensed Light"/>
              </a:rPr>
              <a:t>Sequence diagrams</a:t>
            </a:r>
            <a:br>
              <a:rPr lang="en-US" sz="3000" spc="-1" dirty="0"/>
            </a:br>
            <a:endParaRPr lang="en-US" sz="3000" b="1" dirty="0">
              <a:solidFill>
                <a:schemeClr val="bg1"/>
              </a:solidFill>
              <a:latin typeface="Rajdhani"/>
            </a:endParaRPr>
          </a:p>
        </p:txBody>
      </p:sp>
    </p:spTree>
    <p:extLst>
      <p:ext uri="{BB962C8B-B14F-4D97-AF65-F5344CB8AC3E}">
        <p14:creationId xmlns:p14="http://schemas.microsoft.com/office/powerpoint/2010/main" val="15139327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264525" y="176213"/>
            <a:ext cx="5194440" cy="8871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Diagrams (cont.)</a:t>
            </a:r>
          </a:p>
          <a:p>
            <a:pPr>
              <a:lnSpc>
                <a:spcPct val="100000"/>
              </a:lnSpc>
              <a:tabLst>
                <a:tab pos="0" algn="l"/>
              </a:tabLst>
            </a:pPr>
            <a:r>
              <a:rPr lang="en-US" sz="1600" b="1" spc="-1" dirty="0">
                <a:solidFill>
                  <a:srgbClr val="F3F3F3"/>
                </a:solidFill>
                <a:latin typeface="Fira Sans Condensed Light" panose="020B0403050000020004" pitchFamily="34" charset="0"/>
              </a:rPr>
              <a:t>Class diagram:</a:t>
            </a:r>
            <a:endParaRPr lang="en-US" sz="1600" b="0" strike="noStrike" spc="-1" dirty="0">
              <a:latin typeface="Fira Sans Condensed Light" panose="020B0403050000020004" pitchFamily="34" charset="0"/>
            </a:endParaRPr>
          </a:p>
        </p:txBody>
      </p:sp>
      <p:pic>
        <p:nvPicPr>
          <p:cNvPr id="4" name="Picture 3">
            <a:extLst>
              <a:ext uri="{FF2B5EF4-FFF2-40B4-BE49-F238E27FC236}">
                <a16:creationId xmlns:a16="http://schemas.microsoft.com/office/drawing/2014/main" id="{BAED9176-6B4C-4AC7-B47C-FDF1CBDE1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525" y="1155128"/>
            <a:ext cx="8311376" cy="368584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8320" y="75711"/>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chemeClr val="bg1"/>
                </a:solidFill>
                <a:latin typeface="Rajdhani"/>
                <a:cs typeface="Arial" panose="020B0604020202020204" pitchFamily="34" charset="0"/>
              </a:rPr>
              <a:t>Dataset Used: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595" y="609601"/>
            <a:ext cx="4459222" cy="3797654"/>
          </a:xfrm>
          <a:prstGeom prst="rect">
            <a:avLst/>
          </a:prstGeom>
        </p:spPr>
      </p:pic>
      <p:sp>
        <p:nvSpPr>
          <p:cNvPr id="7" name="CustomShape 2">
            <a:extLst>
              <a:ext uri="{FF2B5EF4-FFF2-40B4-BE49-F238E27FC236}">
                <a16:creationId xmlns:a16="http://schemas.microsoft.com/office/drawing/2014/main" id="{6BA8F520-99C0-43F0-9F9D-FCF9D542D0D0}"/>
              </a:ext>
            </a:extLst>
          </p:cNvPr>
          <p:cNvSpPr/>
          <p:nvPr/>
        </p:nvSpPr>
        <p:spPr>
          <a:xfrm>
            <a:off x="195183" y="897316"/>
            <a:ext cx="4093200" cy="18533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153000">
              <a:lnSpc>
                <a:spcPct val="100000"/>
              </a:lnSpc>
              <a:buClr>
                <a:srgbClr val="F3F3F3"/>
              </a:buClr>
            </a:pPr>
            <a:r>
              <a:rPr lang="en-US" sz="1600" spc="-1" dirty="0">
                <a:solidFill>
                  <a:schemeClr val="bg1"/>
                </a:solidFill>
                <a:latin typeface="Fira Sans Condensed Light"/>
              </a:rPr>
              <a:t>Our dataset has over 100000 instances of Rs numbers and consists of 6 main features showing both alleles for every family member and the number of chromosome for each instance</a:t>
            </a:r>
            <a:endParaRPr lang="en-US" sz="1600" b="0" strike="noStrike" spc="-1" dirty="0">
              <a:solidFill>
                <a:schemeClr val="bg1"/>
              </a:solidFill>
              <a:latin typeface="Fira Sans Condensed Light"/>
            </a:endParaRPr>
          </a:p>
        </p:txBody>
      </p:sp>
    </p:spTree>
    <p:extLst>
      <p:ext uri="{BB962C8B-B14F-4D97-AF65-F5344CB8AC3E}">
        <p14:creationId xmlns:p14="http://schemas.microsoft.com/office/powerpoint/2010/main" val="20235267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3F83-1258-4670-9D91-3C722DF387AD}"/>
              </a:ext>
            </a:extLst>
          </p:cNvPr>
          <p:cNvSpPr>
            <a:spLocks noGrp="1"/>
          </p:cNvSpPr>
          <p:nvPr>
            <p:ph type="title"/>
          </p:nvPr>
        </p:nvSpPr>
        <p:spPr>
          <a:xfrm>
            <a:off x="232866" y="337446"/>
            <a:ext cx="8229240" cy="858600"/>
          </a:xfrm>
        </p:spPr>
        <p:txBody>
          <a:bodyPr/>
          <a:lstStyle/>
          <a:p>
            <a:r>
              <a:rPr lang="en-US" sz="3200" b="1" strike="noStrike" spc="-1" dirty="0">
                <a:solidFill>
                  <a:schemeClr val="bg1"/>
                </a:solidFill>
                <a:latin typeface="Rajdhani"/>
                <a:cs typeface="Arial" panose="020B0604020202020204" pitchFamily="34" charset="0"/>
              </a:rPr>
              <a:t>Dataset Used(Cont.)</a:t>
            </a:r>
            <a:br>
              <a:rPr lang="en-US" sz="3200" b="1" strike="noStrike" spc="-1" dirty="0">
                <a:solidFill>
                  <a:schemeClr val="bg1"/>
                </a:solidFill>
                <a:latin typeface="Rajdhani"/>
                <a:cs typeface="Arial" panose="020B0604020202020204" pitchFamily="34" charset="0"/>
              </a:rPr>
            </a:br>
            <a:endParaRPr lang="en-US" sz="3200" dirty="0"/>
          </a:p>
        </p:txBody>
      </p:sp>
      <p:sp>
        <p:nvSpPr>
          <p:cNvPr id="4" name="CustomShape 2">
            <a:extLst>
              <a:ext uri="{FF2B5EF4-FFF2-40B4-BE49-F238E27FC236}">
                <a16:creationId xmlns:a16="http://schemas.microsoft.com/office/drawing/2014/main" id="{05B03DD2-EEF9-41D8-B2EA-766411BBCC3B}"/>
              </a:ext>
            </a:extLst>
          </p:cNvPr>
          <p:cNvSpPr/>
          <p:nvPr/>
        </p:nvSpPr>
        <p:spPr>
          <a:xfrm>
            <a:off x="232866" y="833653"/>
            <a:ext cx="5148146" cy="2299365"/>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153000">
              <a:lnSpc>
                <a:spcPct val="100000"/>
              </a:lnSpc>
              <a:buClr>
                <a:srgbClr val="F3F3F3"/>
              </a:buClr>
            </a:pPr>
            <a:r>
              <a:rPr lang="en-US" sz="1400" b="0" i="0" dirty="0">
                <a:solidFill>
                  <a:srgbClr val="DCDDDE"/>
                </a:solidFill>
                <a:effectLst/>
                <a:latin typeface="Fira Sans Condensed Light" panose="020B0403050000020004" pitchFamily="34" charset="0"/>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400" b="0" strike="noStrike" spc="-1" dirty="0">
              <a:solidFill>
                <a:schemeClr val="bg1"/>
              </a:solidFill>
              <a:latin typeface="Fira Sans Condensed Light" panose="020B0403050000020004" pitchFamily="34" charset="0"/>
            </a:endParaRPr>
          </a:p>
        </p:txBody>
      </p:sp>
      <p:pic>
        <p:nvPicPr>
          <p:cNvPr id="6" name="Picture 5">
            <a:extLst>
              <a:ext uri="{FF2B5EF4-FFF2-40B4-BE49-F238E27FC236}">
                <a16:creationId xmlns:a16="http://schemas.microsoft.com/office/drawing/2014/main" id="{F44430C3-B533-4A1C-8AED-97CF63D86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706" y="718202"/>
            <a:ext cx="3305428" cy="4087852"/>
          </a:xfrm>
          <a:prstGeom prst="rect">
            <a:avLst/>
          </a:prstGeom>
        </p:spPr>
      </p:pic>
    </p:spTree>
    <p:extLst>
      <p:ext uri="{BB962C8B-B14F-4D97-AF65-F5344CB8AC3E}">
        <p14:creationId xmlns:p14="http://schemas.microsoft.com/office/powerpoint/2010/main" val="148933135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17071" y="127239"/>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chemeClr val="bg1"/>
                </a:solidFill>
                <a:latin typeface="Rajdhani"/>
                <a:cs typeface="Arial" panose="020B0604020202020204" pitchFamily="34" charset="0"/>
              </a:rPr>
              <a:t>User interface</a:t>
            </a:r>
          </a:p>
          <a:p>
            <a:pPr>
              <a:lnSpc>
                <a:spcPct val="100000"/>
              </a:lnSpc>
              <a:tabLst>
                <a:tab pos="0" algn="l"/>
              </a:tabLst>
            </a:pPr>
            <a:r>
              <a:rPr lang="en-US" sz="1600" b="1" strike="noStrike" spc="-1" dirty="0">
                <a:solidFill>
                  <a:schemeClr val="bg1"/>
                </a:solidFill>
                <a:latin typeface="Fira Sans Condensed Light" panose="020B0403050000020004" pitchFamily="34" charset="0"/>
                <a:cs typeface="Arial" panose="020B0604020202020204" pitchFamily="34" charset="0"/>
              </a:rPr>
              <a:t>Mobile application</a:t>
            </a:r>
          </a:p>
        </p:txBody>
      </p:sp>
      <p:sp>
        <p:nvSpPr>
          <p:cNvPr id="14" name="CustomShape 2">
            <a:extLst>
              <a:ext uri="{FF2B5EF4-FFF2-40B4-BE49-F238E27FC236}">
                <a16:creationId xmlns:a16="http://schemas.microsoft.com/office/drawing/2014/main" id="{BEC2F7AA-B8A0-4208-8E89-D8DFE1E2ED91}"/>
              </a:ext>
            </a:extLst>
          </p:cNvPr>
          <p:cNvSpPr/>
          <p:nvPr/>
        </p:nvSpPr>
        <p:spPr>
          <a:xfrm>
            <a:off x="0" y="870240"/>
            <a:ext cx="9143999" cy="4197549"/>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buClr>
                <a:srgbClr val="F3F3F3"/>
              </a:buClr>
              <a:buFont typeface="Arial"/>
              <a:buChar char="•"/>
            </a:pPr>
            <a:endParaRPr lang="en-US" sz="1600" spc="-1" dirty="0"/>
          </a:p>
        </p:txBody>
      </p:sp>
      <p:pic>
        <p:nvPicPr>
          <p:cNvPr id="15" name="Picture 14">
            <a:extLst>
              <a:ext uri="{FF2B5EF4-FFF2-40B4-BE49-F238E27FC236}">
                <a16:creationId xmlns:a16="http://schemas.microsoft.com/office/drawing/2014/main" id="{D4609267-1289-4FE1-92E0-982A61C6D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640" y="1054783"/>
            <a:ext cx="1870776" cy="38284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DABF09F3-E95A-42B1-A926-CA5A98538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412" y="1060346"/>
            <a:ext cx="1841157" cy="3822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06ED7194-66DC-4D8F-8937-7DA433903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43" y="1104080"/>
            <a:ext cx="1826598" cy="37298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88761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282498" y="35973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chemeClr val="bg1"/>
                </a:solidFill>
                <a:latin typeface="Rajdhani"/>
                <a:cs typeface="Arial" panose="020B0604020202020204" pitchFamily="34" charset="0"/>
              </a:rPr>
              <a:t>User interface (cont.)</a:t>
            </a:r>
          </a:p>
          <a:p>
            <a:pPr>
              <a:lnSpc>
                <a:spcPct val="100000"/>
              </a:lnSpc>
              <a:tabLst>
                <a:tab pos="0" algn="l"/>
              </a:tabLst>
            </a:pPr>
            <a:r>
              <a:rPr lang="en-US" sz="1400" b="1" strike="noStrike" spc="-1" dirty="0">
                <a:solidFill>
                  <a:schemeClr val="bg1"/>
                </a:solidFill>
                <a:latin typeface="Fira Sans Condensed Light" panose="020B0403050000020004" pitchFamily="34" charset="0"/>
                <a:cs typeface="Arial" panose="020B0604020202020204" pitchFamily="34" charset="0"/>
              </a:rPr>
              <a:t>GUI</a:t>
            </a:r>
          </a:p>
          <a:p>
            <a:pPr>
              <a:lnSpc>
                <a:spcPct val="100000"/>
              </a:lnSpc>
              <a:tabLst>
                <a:tab pos="0" algn="l"/>
              </a:tabLst>
            </a:pPr>
            <a:endParaRPr lang="en-US" sz="3200" b="1" strike="noStrike" spc="-1" dirty="0">
              <a:solidFill>
                <a:schemeClr val="bg1"/>
              </a:solidFill>
              <a:latin typeface="Rajdhani"/>
              <a:cs typeface="Arial" panose="020B0604020202020204" pitchFamily="34" charset="0"/>
            </a:endParaRPr>
          </a:p>
        </p:txBody>
      </p:sp>
      <p:sp>
        <p:nvSpPr>
          <p:cNvPr id="7" name="CustomShape 2">
            <a:extLst>
              <a:ext uri="{FF2B5EF4-FFF2-40B4-BE49-F238E27FC236}">
                <a16:creationId xmlns:a16="http://schemas.microsoft.com/office/drawing/2014/main" id="{EB08063B-401D-428A-A943-BF362D161BE7}"/>
              </a:ext>
            </a:extLst>
          </p:cNvPr>
          <p:cNvSpPr/>
          <p:nvPr/>
        </p:nvSpPr>
        <p:spPr>
          <a:xfrm>
            <a:off x="282498" y="843089"/>
            <a:ext cx="8742556" cy="4189827"/>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buClr>
                <a:srgbClr val="F3F3F3"/>
              </a:buClr>
              <a:buFont typeface="Arial"/>
              <a:buChar char="•"/>
            </a:pPr>
            <a:endParaRPr lang="en-US" sz="1600" spc="-1" dirty="0"/>
          </a:p>
        </p:txBody>
      </p:sp>
      <p:pic>
        <p:nvPicPr>
          <p:cNvPr id="8" name="Picture 7">
            <a:extLst>
              <a:ext uri="{FF2B5EF4-FFF2-40B4-BE49-F238E27FC236}">
                <a16:creationId xmlns:a16="http://schemas.microsoft.com/office/drawing/2014/main" id="{F6D99AD8-CDB3-4A96-B781-B174659E51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214" y="1001688"/>
            <a:ext cx="1500970" cy="2057721"/>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87A872C8-CEBC-4024-A86E-A7157C757F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691" y="1001688"/>
            <a:ext cx="1589111" cy="2057721"/>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643AD57D-661B-45D6-83DE-1D9F79B443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214" y="3488812"/>
            <a:ext cx="2464846" cy="1397902"/>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E8ACA573-D9F7-4354-8B69-9FDD7A2053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4541" y="2840408"/>
            <a:ext cx="2037494" cy="1822576"/>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959C027A-C8EC-4036-90C2-7419B40BBEC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7560" y="995490"/>
            <a:ext cx="1948990" cy="2023582"/>
          </a:xfrm>
          <a:prstGeom prst="rect">
            <a:avLst/>
          </a:prstGeom>
          <a:ln w="88900" cap="sq" cmpd="thickThin">
            <a:solidFill>
              <a:srgbClr val="000000"/>
            </a:solidFill>
            <a:prstDash val="solid"/>
            <a:miter lim="800000"/>
          </a:ln>
          <a:effectLst>
            <a:innerShdw blurRad="76200">
              <a:srgbClr val="000000"/>
            </a:innerShdw>
          </a:effectLst>
        </p:spPr>
      </p:pic>
      <p:pic>
        <p:nvPicPr>
          <p:cNvPr id="17" name="Picture 16">
            <a:extLst>
              <a:ext uri="{FF2B5EF4-FFF2-40B4-BE49-F238E27FC236}">
                <a16:creationId xmlns:a16="http://schemas.microsoft.com/office/drawing/2014/main" id="{FD50B8EC-ACDE-43A2-8151-485CE459AE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6729" y="995490"/>
            <a:ext cx="2453118" cy="13054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892453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186C5E-EF9B-4730-BD5A-77B1B1692E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1886" t="23398" r="8863" b="3328"/>
          <a:stretch/>
        </p:blipFill>
        <p:spPr>
          <a:xfrm>
            <a:off x="371706" y="1464690"/>
            <a:ext cx="3560958" cy="249754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D9F13D3C-BFCA-4C0F-BA62-9E5A352B19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52" t="8126" r="4075" b="5085"/>
          <a:stretch/>
        </p:blipFill>
        <p:spPr>
          <a:xfrm>
            <a:off x="4497658" y="1464690"/>
            <a:ext cx="3174381" cy="2691162"/>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9CDC02EA-A426-458C-910D-1E5481B8F729}"/>
              </a:ext>
            </a:extLst>
          </p:cNvPr>
          <p:cNvSpPr txBox="1"/>
          <p:nvPr/>
        </p:nvSpPr>
        <p:spPr>
          <a:xfrm>
            <a:off x="434898" y="402631"/>
            <a:ext cx="4572000" cy="584775"/>
          </a:xfrm>
          <a:prstGeom prst="rect">
            <a:avLst/>
          </a:prstGeom>
          <a:noFill/>
        </p:spPr>
        <p:txBody>
          <a:bodyPr wrap="square">
            <a:spAutoFit/>
          </a:bodyPr>
          <a:lstStyle/>
          <a:p>
            <a:pPr>
              <a:lnSpc>
                <a:spcPct val="100000"/>
              </a:lnSpc>
              <a:tabLst>
                <a:tab pos="0" algn="l"/>
              </a:tabLst>
            </a:pPr>
            <a:r>
              <a:rPr lang="en-US" sz="3200" b="1" strike="noStrike" spc="-1" dirty="0">
                <a:solidFill>
                  <a:schemeClr val="bg1"/>
                </a:solidFill>
                <a:latin typeface="Rajdhani"/>
                <a:cs typeface="Arial" panose="020B0604020202020204" pitchFamily="34" charset="0"/>
              </a:rPr>
              <a:t>Results</a:t>
            </a:r>
          </a:p>
        </p:txBody>
      </p:sp>
      <p:sp>
        <p:nvSpPr>
          <p:cNvPr id="10" name="TextBox 9">
            <a:extLst>
              <a:ext uri="{FF2B5EF4-FFF2-40B4-BE49-F238E27FC236}">
                <a16:creationId xmlns:a16="http://schemas.microsoft.com/office/drawing/2014/main" id="{570DD620-99EB-491A-8931-8809BFD4A09C}"/>
              </a:ext>
            </a:extLst>
          </p:cNvPr>
          <p:cNvSpPr txBox="1"/>
          <p:nvPr/>
        </p:nvSpPr>
        <p:spPr>
          <a:xfrm>
            <a:off x="1405054" y="4070188"/>
            <a:ext cx="2111297" cy="369332"/>
          </a:xfrm>
          <a:prstGeom prst="rect">
            <a:avLst/>
          </a:prstGeom>
          <a:noFill/>
        </p:spPr>
        <p:txBody>
          <a:bodyPr wrap="square" rtlCol="0">
            <a:spAutoFit/>
          </a:bodyPr>
          <a:lstStyle/>
          <a:p>
            <a:r>
              <a:rPr lang="en-US" dirty="0">
                <a:solidFill>
                  <a:schemeClr val="bg1"/>
                </a:solidFill>
              </a:rPr>
              <a:t>Rs numbers</a:t>
            </a:r>
          </a:p>
        </p:txBody>
      </p:sp>
      <p:sp>
        <p:nvSpPr>
          <p:cNvPr id="11" name="TextBox 10">
            <a:extLst>
              <a:ext uri="{FF2B5EF4-FFF2-40B4-BE49-F238E27FC236}">
                <a16:creationId xmlns:a16="http://schemas.microsoft.com/office/drawing/2014/main" id="{910E9C0F-7318-4BCE-8654-07E44AFFC27B}"/>
              </a:ext>
            </a:extLst>
          </p:cNvPr>
          <p:cNvSpPr txBox="1"/>
          <p:nvPr/>
        </p:nvSpPr>
        <p:spPr>
          <a:xfrm>
            <a:off x="5029199" y="4263804"/>
            <a:ext cx="2111297" cy="369332"/>
          </a:xfrm>
          <a:prstGeom prst="rect">
            <a:avLst/>
          </a:prstGeom>
          <a:noFill/>
        </p:spPr>
        <p:txBody>
          <a:bodyPr wrap="square" rtlCol="0">
            <a:spAutoFit/>
          </a:bodyPr>
          <a:lstStyle/>
          <a:p>
            <a:r>
              <a:rPr lang="en-US" dirty="0">
                <a:solidFill>
                  <a:schemeClr val="bg1"/>
                </a:solidFill>
              </a:rPr>
              <a:t>Whole genome</a:t>
            </a:r>
          </a:p>
        </p:txBody>
      </p:sp>
    </p:spTree>
    <p:extLst>
      <p:ext uri="{BB962C8B-B14F-4D97-AF65-F5344CB8AC3E}">
        <p14:creationId xmlns:p14="http://schemas.microsoft.com/office/powerpoint/2010/main" val="26405623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3" name="CustomShape 1"/>
          <p:cNvSpPr/>
          <p:nvPr/>
        </p:nvSpPr>
        <p:spPr>
          <a:xfrm>
            <a:off x="720000" y="509760"/>
            <a:ext cx="770328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F3F3F3"/>
                </a:solidFill>
                <a:latin typeface="Rajdhani"/>
                <a:ea typeface="Rajdhani"/>
              </a:rPr>
              <a:t>Agenda</a:t>
            </a:r>
            <a:endParaRPr lang="en-US" sz="3000" b="0" strike="noStrike" spc="-1">
              <a:latin typeface="Arial"/>
            </a:endParaRPr>
          </a:p>
        </p:txBody>
      </p:sp>
      <p:sp>
        <p:nvSpPr>
          <p:cNvPr id="194" name="CustomShape 2"/>
          <p:cNvSpPr/>
          <p:nvPr/>
        </p:nvSpPr>
        <p:spPr>
          <a:xfrm>
            <a:off x="720000" y="1152360"/>
            <a:ext cx="7703280" cy="3605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Introduction &amp; Objectives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chemeClr val="bg1"/>
                </a:solidFill>
                <a:latin typeface="Fira Sans Condensed Light" panose="020B0403050000020004" pitchFamily="34" charset="0"/>
              </a:rPr>
              <a:t>Problem Statement</a:t>
            </a:r>
          </a:p>
          <a:p>
            <a:pPr marL="457200" indent="-297720">
              <a:lnSpc>
                <a:spcPct val="100000"/>
              </a:lnSpc>
              <a:buClr>
                <a:srgbClr val="F3F3F3"/>
              </a:buClr>
              <a:buFont typeface="Arial"/>
              <a:buChar char="•"/>
            </a:pPr>
            <a:r>
              <a:rPr lang="en-US" sz="2000" spc="-1" dirty="0">
                <a:solidFill>
                  <a:schemeClr val="bg1"/>
                </a:solidFill>
                <a:latin typeface="Fira Sans Condensed Light" panose="020B0403050000020004" pitchFamily="34" charset="0"/>
              </a:rPr>
              <a:t>System Overview</a:t>
            </a:r>
          </a:p>
          <a:p>
            <a:pPr marL="457200" indent="-297720">
              <a:lnSpc>
                <a:spcPct val="100000"/>
              </a:lnSpc>
              <a:buClr>
                <a:srgbClr val="F3F3F3"/>
              </a:buClr>
              <a:buFont typeface="Arial"/>
              <a:buChar char="•"/>
            </a:pPr>
            <a:r>
              <a:rPr lang="en-US" sz="2000" b="0" strike="noStrike" spc="-1" dirty="0">
                <a:solidFill>
                  <a:schemeClr val="bg1"/>
                </a:solidFill>
                <a:latin typeface="Fira Sans Condensed Light" panose="020B0403050000020004" pitchFamily="34" charset="0"/>
              </a:rPr>
              <a:t>Methodology</a:t>
            </a: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Design Patterns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Diagrams</a:t>
            </a:r>
          </a:p>
          <a:p>
            <a:pPr marL="457200" indent="-297720">
              <a:lnSpc>
                <a:spcPct val="100000"/>
              </a:lnSpc>
              <a:buClr>
                <a:srgbClr val="F3F3F3"/>
              </a:buClr>
              <a:buFont typeface="Arial"/>
              <a:buChar char="•"/>
            </a:pPr>
            <a:r>
              <a:rPr lang="en-US" sz="2000" spc="-1" dirty="0">
                <a:solidFill>
                  <a:schemeClr val="bg1"/>
                </a:solidFill>
                <a:latin typeface="Fira Sans Condensed Light" panose="020B0403050000020004" pitchFamily="34" charset="0"/>
                <a:cs typeface="+mj-cs"/>
              </a:rPr>
              <a:t>Dataset Description</a:t>
            </a:r>
          </a:p>
          <a:p>
            <a:pPr marL="457200" indent="-297720">
              <a:lnSpc>
                <a:spcPct val="100000"/>
              </a:lnSpc>
              <a:buClr>
                <a:srgbClr val="F3F3F3"/>
              </a:buClr>
              <a:buFont typeface="Arial"/>
              <a:buChar char="•"/>
            </a:pPr>
            <a:r>
              <a:rPr lang="en-US" sz="2000" b="0" strike="noStrike" spc="-1" dirty="0">
                <a:solidFill>
                  <a:schemeClr val="bg1"/>
                </a:solidFill>
                <a:latin typeface="Fira Sans Condensed Light" panose="020B0403050000020004" pitchFamily="34" charset="0"/>
              </a:rPr>
              <a:t>User Interface</a:t>
            </a:r>
          </a:p>
          <a:p>
            <a:pPr marL="457200" indent="-297720">
              <a:lnSpc>
                <a:spcPct val="100000"/>
              </a:lnSpc>
              <a:buClr>
                <a:srgbClr val="F3F3F3"/>
              </a:buClr>
              <a:buFont typeface="Arial"/>
              <a:buChar char="•"/>
            </a:pPr>
            <a:r>
              <a:rPr lang="en-US" sz="2000" spc="-1" dirty="0">
                <a:solidFill>
                  <a:schemeClr val="bg1"/>
                </a:solidFill>
                <a:latin typeface="Fira Sans Condensed Light" panose="020B0403050000020004" pitchFamily="34" charset="0"/>
              </a:rPr>
              <a:t>Results</a:t>
            </a:r>
            <a:endParaRPr lang="en-US" sz="2000" b="0" strike="noStrike" spc="-1" dirty="0">
              <a:solidFill>
                <a:schemeClr val="bg1"/>
              </a:solidFill>
              <a:latin typeface="Fira Sans Condensed Light" panose="020B0403050000020004" pitchFamily="34" charset="0"/>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Time plan</a:t>
            </a:r>
          </a:p>
          <a:p>
            <a:pPr marL="457200" indent="-297720">
              <a:lnSpc>
                <a:spcPct val="100000"/>
              </a:lnSpc>
              <a:buClr>
                <a:srgbClr val="F3F3F3"/>
              </a:buClr>
              <a:buFont typeface="Arial"/>
              <a:buChar char="•"/>
            </a:pPr>
            <a:r>
              <a:rPr lang="en-US" sz="2000" spc="-1" dirty="0">
                <a:solidFill>
                  <a:srgbClr val="F3F3F3"/>
                </a:solidFill>
                <a:latin typeface="Fira Sans Condensed Light"/>
              </a:rPr>
              <a:t>Demo</a:t>
            </a:r>
            <a:endParaRPr lang="en-US" sz="2000" b="0" strike="noStrike" spc="-1" dirty="0">
              <a:latin typeface="Arial"/>
            </a:endParaRPr>
          </a:p>
          <a:p>
            <a:pPr>
              <a:lnSpc>
                <a:spcPct val="100000"/>
              </a:lnSpc>
              <a:tabLst>
                <a:tab pos="0" algn="l"/>
              </a:tabLst>
            </a:pP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 name="CustomShape 1"/>
          <p:cNvSpPr/>
          <p:nvPr/>
        </p:nvSpPr>
        <p:spPr>
          <a:xfrm>
            <a:off x="-409134" y="328898"/>
            <a:ext cx="2759040" cy="1082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en" sz="4500" b="1" strike="noStrike" spc="-1" dirty="0">
                <a:solidFill>
                  <a:srgbClr val="F3F3F3"/>
                </a:solidFill>
                <a:latin typeface="Rajdhani"/>
                <a:ea typeface="Rajdhani"/>
              </a:rPr>
              <a:t>TIME PLAN</a:t>
            </a:r>
            <a:endParaRPr lang="en-US" sz="4500" b="0" strike="noStrike" spc="-1" dirty="0">
              <a:latin typeface="Arial"/>
            </a:endParaRPr>
          </a:p>
        </p:txBody>
      </p:sp>
      <p:sp>
        <p:nvSpPr>
          <p:cNvPr id="226" name="CustomShape 2"/>
          <p:cNvSpPr/>
          <p:nvPr/>
        </p:nvSpPr>
        <p:spPr>
          <a:xfrm>
            <a:off x="6161760" y="200880"/>
            <a:ext cx="4680" cy="48067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227" name="CustomShape 3"/>
          <p:cNvSpPr/>
          <p:nvPr/>
        </p:nvSpPr>
        <p:spPr>
          <a:xfrm>
            <a:off x="391770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Whole genome processing from the sources we gathered</a:t>
            </a:r>
            <a:endParaRPr lang="en-US" sz="1400" b="0" strike="noStrike" spc="-1">
              <a:latin typeface="Arial"/>
            </a:endParaRPr>
          </a:p>
        </p:txBody>
      </p:sp>
      <p:sp>
        <p:nvSpPr>
          <p:cNvPr id="228" name="CustomShape 4"/>
          <p:cNvSpPr/>
          <p:nvPr/>
        </p:nvSpPr>
        <p:spPr>
          <a:xfrm>
            <a:off x="629406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B</a:t>
            </a:r>
            <a:r>
              <a:rPr lang="en" sz="2400" b="1" strike="noStrike" spc="-1">
                <a:solidFill>
                  <a:srgbClr val="F3F3F3"/>
                </a:solidFill>
                <a:latin typeface="Rajdhani"/>
                <a:ea typeface="Rajdhani"/>
              </a:rPr>
              <a:t>y the end of </a:t>
            </a:r>
            <a:r>
              <a:rPr lang="en-US" sz="2400" b="1" strike="noStrike" spc="-1">
                <a:solidFill>
                  <a:srgbClr val="F3F3F3"/>
                </a:solidFill>
                <a:latin typeface="Rajdhani"/>
                <a:ea typeface="Rajdhani"/>
              </a:rPr>
              <a:t>January</a:t>
            </a:r>
            <a:endParaRPr lang="en-US" sz="2400" b="0" strike="noStrike" spc="-1">
              <a:latin typeface="Arial"/>
            </a:endParaRPr>
          </a:p>
        </p:txBody>
      </p:sp>
      <p:sp>
        <p:nvSpPr>
          <p:cNvPr id="229" name="CustomShape 5"/>
          <p:cNvSpPr/>
          <p:nvPr/>
        </p:nvSpPr>
        <p:spPr>
          <a:xfrm>
            <a:off x="6241866" y="18446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pPr>
            <a:r>
              <a:rPr lang="en-US" sz="1400" b="0" strike="noStrike" spc="-1">
                <a:solidFill>
                  <a:srgbClr val="F3F3F3"/>
                </a:solidFill>
                <a:latin typeface="Fira Sans Condensed Light"/>
                <a:ea typeface="Fira Sans Condensed Light"/>
              </a:rPr>
              <a:t>Potentially add Whole exome in our system based on the information we gathered</a:t>
            </a:r>
            <a:endParaRPr lang="en-US" sz="1400" b="0" strike="noStrike" spc="-1">
              <a:latin typeface="Arial"/>
            </a:endParaRPr>
          </a:p>
        </p:txBody>
      </p:sp>
      <p:sp>
        <p:nvSpPr>
          <p:cNvPr id="230" name="CustomShape 6"/>
          <p:cNvSpPr/>
          <p:nvPr/>
        </p:nvSpPr>
        <p:spPr>
          <a:xfrm>
            <a:off x="3938586" y="3092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tabLst>
                <a:tab pos="0" algn="l"/>
              </a:tabLst>
            </a:pPr>
            <a:r>
              <a:rPr lang="en-US" sz="1400" b="0" strike="noStrike" spc="-1" dirty="0">
                <a:solidFill>
                  <a:srgbClr val="F3F3F3"/>
                </a:solidFill>
                <a:latin typeface="Fira Sans Condensed Light"/>
                <a:ea typeface="Fira Sans Condensed Light"/>
              </a:rPr>
              <a:t>Implement at least 60 % of the web application</a:t>
            </a:r>
            <a:endParaRPr lang="en-US" sz="1400" b="0" strike="noStrike" spc="-1" dirty="0">
              <a:latin typeface="Arial"/>
            </a:endParaRPr>
          </a:p>
        </p:txBody>
      </p:sp>
      <p:sp>
        <p:nvSpPr>
          <p:cNvPr id="231" name="CustomShape 7"/>
          <p:cNvSpPr/>
          <p:nvPr/>
        </p:nvSpPr>
        <p:spPr>
          <a:xfrm>
            <a:off x="629406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Prove that if is at least a relevance or kinship degree </a:t>
            </a:r>
            <a:endParaRPr lang="en-US" sz="1400" b="0" strike="noStrike" spc="-1">
              <a:latin typeface="Arial"/>
            </a:endParaRPr>
          </a:p>
        </p:txBody>
      </p:sp>
      <p:sp>
        <p:nvSpPr>
          <p:cNvPr id="232" name="CustomShape 8"/>
          <p:cNvSpPr/>
          <p:nvPr/>
        </p:nvSpPr>
        <p:spPr>
          <a:xfrm>
            <a:off x="3917706" y="212832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 sz="2400" b="1" strike="noStrike" spc="-1">
                <a:solidFill>
                  <a:srgbClr val="F3F3F3"/>
                </a:solidFill>
                <a:latin typeface="Rajdhani"/>
                <a:ea typeface="Rajdhani"/>
              </a:rPr>
              <a:t>By the end of </a:t>
            </a:r>
            <a:r>
              <a:rPr lang="en-US" sz="2400" b="1" strike="noStrike" spc="-1">
                <a:solidFill>
                  <a:srgbClr val="F3F3F3"/>
                </a:solidFill>
                <a:latin typeface="Rajdhani"/>
                <a:ea typeface="Rajdhani"/>
              </a:rPr>
              <a:t>February</a:t>
            </a:r>
            <a:endParaRPr lang="en-US" sz="2400" b="0" strike="noStrike" spc="-1">
              <a:latin typeface="Arial"/>
            </a:endParaRPr>
          </a:p>
        </p:txBody>
      </p:sp>
      <p:sp>
        <p:nvSpPr>
          <p:cNvPr id="233" name="CustomShape 9"/>
          <p:cNvSpPr/>
          <p:nvPr/>
        </p:nvSpPr>
        <p:spPr>
          <a:xfrm>
            <a:off x="6458586" y="3128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800" b="1" strike="noStrike" spc="-1">
                <a:solidFill>
                  <a:srgbClr val="F3F3F3"/>
                </a:solidFill>
                <a:latin typeface="Rajdhani"/>
                <a:ea typeface="Rajdhani"/>
              </a:rPr>
              <a:t>B</a:t>
            </a:r>
            <a:r>
              <a:rPr lang="en" sz="1800" b="1" strike="noStrike" spc="-1">
                <a:solidFill>
                  <a:srgbClr val="F3F3F3"/>
                </a:solidFill>
                <a:latin typeface="Rajdhani"/>
                <a:ea typeface="Rajdhani"/>
              </a:rPr>
              <a:t>efore the end of Februrary</a:t>
            </a:r>
            <a:r>
              <a:rPr lang="en" sz="2000" b="1" strike="noStrike" spc="-1">
                <a:solidFill>
                  <a:srgbClr val="F3F3F3"/>
                </a:solidFill>
                <a:latin typeface="Rajdhani"/>
                <a:ea typeface="Rajdhani"/>
              </a:rPr>
              <a:t> </a:t>
            </a:r>
            <a:endParaRPr lang="en-US" sz="2000" b="0" strike="noStrike" spc="-1">
              <a:latin typeface="Arial"/>
            </a:endParaRPr>
          </a:p>
        </p:txBody>
      </p:sp>
      <p:sp>
        <p:nvSpPr>
          <p:cNvPr id="234" name="CustomShape 10"/>
          <p:cNvSpPr/>
          <p:nvPr/>
        </p:nvSpPr>
        <p:spPr>
          <a:xfrm>
            <a:off x="391770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2400" b="1" strike="noStrike" spc="-1">
                <a:solidFill>
                  <a:srgbClr val="F3F3F3"/>
                </a:solidFill>
                <a:latin typeface="Rajdhani"/>
                <a:ea typeface="Rajdhani"/>
              </a:rPr>
              <a:t>Start by the end of February</a:t>
            </a:r>
            <a:endParaRPr lang="en-US" sz="2400" b="0" strike="noStrike" spc="-1">
              <a:latin typeface="Arial"/>
            </a:endParaRPr>
          </a:p>
        </p:txBody>
      </p:sp>
      <p:sp>
        <p:nvSpPr>
          <p:cNvPr id="235" name="CustomShape 11"/>
          <p:cNvSpPr/>
          <p:nvPr/>
        </p:nvSpPr>
        <p:spPr>
          <a:xfrm>
            <a:off x="5991617" y="1467785"/>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6" name="CustomShape 12"/>
          <p:cNvSpPr/>
          <p:nvPr/>
        </p:nvSpPr>
        <p:spPr>
          <a:xfrm>
            <a:off x="6054126" y="2547295"/>
            <a:ext cx="20772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7" name="CustomShape 13"/>
          <p:cNvSpPr/>
          <p:nvPr/>
        </p:nvSpPr>
        <p:spPr>
          <a:xfrm>
            <a:off x="6002106" y="340524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8" name="CustomShape 14"/>
          <p:cNvSpPr/>
          <p:nvPr/>
        </p:nvSpPr>
        <p:spPr>
          <a:xfrm>
            <a:off x="6010560" y="427248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9" name="CustomShape 15"/>
          <p:cNvSpPr/>
          <p:nvPr/>
        </p:nvSpPr>
        <p:spPr>
          <a:xfrm>
            <a:off x="4306506" y="297000"/>
            <a:ext cx="15912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13/1/2022</a:t>
            </a:r>
            <a:endParaRPr lang="en-US" sz="2400" b="0" strike="noStrike" spc="-1">
              <a:latin typeface="Arial"/>
            </a:endParaRPr>
          </a:p>
        </p:txBody>
      </p:sp>
      <p:sp>
        <p:nvSpPr>
          <p:cNvPr id="240" name="CustomShape 16"/>
          <p:cNvSpPr/>
          <p:nvPr/>
        </p:nvSpPr>
        <p:spPr>
          <a:xfrm>
            <a:off x="6241866" y="309600"/>
            <a:ext cx="16506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Enhance everything we implemented so far</a:t>
            </a:r>
            <a:endParaRPr lang="en-US" sz="1400" b="0" strike="noStrike" spc="-1">
              <a:latin typeface="Arial"/>
            </a:endParaRPr>
          </a:p>
        </p:txBody>
      </p:sp>
      <p:sp>
        <p:nvSpPr>
          <p:cNvPr id="241" name="CustomShape 17"/>
          <p:cNvSpPr/>
          <p:nvPr/>
        </p:nvSpPr>
        <p:spPr>
          <a:xfrm>
            <a:off x="5992026" y="610200"/>
            <a:ext cx="3326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37560" y="54792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2502720" y="1108800"/>
            <a:ext cx="4019400" cy="1461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244" name="CustomShape 2"/>
          <p:cNvSpPr/>
          <p:nvPr/>
        </p:nvSpPr>
        <p:spPr>
          <a:xfrm>
            <a:off x="2562120" y="2571840"/>
            <a:ext cx="4019400" cy="1203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1400" b="0" strike="noStrike" spc="-1" dirty="0">
                <a:solidFill>
                  <a:srgbClr val="F3F3F3"/>
                </a:solidFill>
                <a:latin typeface="Fira Sans Condensed Light"/>
                <a:ea typeface="Fira Sans Condensed Light"/>
              </a:rPr>
              <a:t>Do you have any questions? </a:t>
            </a:r>
            <a:r>
              <a:rPr lang="en" sz="1400" b="0" strike="noStrike" spc="-1" dirty="0">
                <a:solidFill>
                  <a:srgbClr val="F3F3F3"/>
                </a:solidFill>
                <a:latin typeface="Fira Sans Condensed Light"/>
                <a:ea typeface="Fira Sans Condensed Light"/>
                <a:sym typeface="Wingdings" panose="05000000000000000000" pitchFamily="2" charset="2"/>
              </a:rPr>
              <a:t></a:t>
            </a:r>
            <a:endParaRPr lang="en-US" sz="1400" b="0" strike="noStrike" spc="-1" dirty="0">
              <a:latin typeface="Arial"/>
            </a:endParaRPr>
          </a:p>
          <a:p>
            <a:pPr algn="ct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6" name="CustomShape 2"/>
          <p:cNvSpPr/>
          <p:nvPr/>
        </p:nvSpPr>
        <p:spPr>
          <a:xfrm>
            <a:off x="651240" y="51336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a:endParaRPr>
          </a:p>
        </p:txBody>
      </p:sp>
      <p:pic>
        <p:nvPicPr>
          <p:cNvPr id="197" name="Picture 16"/>
          <p:cNvPicPr/>
          <p:nvPr/>
        </p:nvPicPr>
        <p:blipFill>
          <a:blip r:embed="rId3"/>
          <a:stretch/>
        </p:blipFill>
        <p:spPr>
          <a:xfrm>
            <a:off x="5819040" y="377280"/>
            <a:ext cx="3137400" cy="2313000"/>
          </a:xfrm>
          <a:prstGeom prst="rect">
            <a:avLst/>
          </a:prstGeom>
          <a:ln>
            <a:noFill/>
          </a:ln>
          <a:effectLst>
            <a:softEdge rad="112500"/>
          </a:effectLst>
        </p:spPr>
      </p:pic>
      <p:pic>
        <p:nvPicPr>
          <p:cNvPr id="198" name="Picture 17"/>
          <p:cNvPicPr/>
          <p:nvPr/>
        </p:nvPicPr>
        <p:blipFill>
          <a:blip r:embed="rId4"/>
          <a:stretch/>
        </p:blipFill>
        <p:spPr>
          <a:xfrm>
            <a:off x="5819040" y="2766960"/>
            <a:ext cx="3137400" cy="2278800"/>
          </a:xfrm>
          <a:prstGeom prst="rect">
            <a:avLst/>
          </a:prstGeom>
          <a:ln>
            <a:noFill/>
          </a:ln>
          <a:effectLst>
            <a:softEdge rad="112500"/>
          </a:effectLst>
        </p:spPr>
      </p:pic>
      <p:sp>
        <p:nvSpPr>
          <p:cNvPr id="6" name="CustomShape 2">
            <a:extLst>
              <a:ext uri="{FF2B5EF4-FFF2-40B4-BE49-F238E27FC236}">
                <a16:creationId xmlns:a16="http://schemas.microsoft.com/office/drawing/2014/main" id="{17B6BBC5-BC17-4C99-90A2-8163C93ADCB1}"/>
              </a:ext>
            </a:extLst>
          </p:cNvPr>
          <p:cNvSpPr/>
          <p:nvPr/>
        </p:nvSpPr>
        <p:spPr>
          <a:xfrm>
            <a:off x="219466" y="1225800"/>
            <a:ext cx="5571292" cy="2607556"/>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pPr>
            <a:br>
              <a:rPr lang="en-US" sz="1400" dirty="0">
                <a:latin typeface="Fira Sans Condensed Light" panose="020B0403050000020004" pitchFamily="34" charset="0"/>
              </a:rPr>
            </a:br>
            <a:r>
              <a:rPr lang="en-US" sz="1400" b="0" strike="noStrike" spc="-1" dirty="0">
                <a:solidFill>
                  <a:srgbClr val="FFFFFF"/>
                </a:solidFill>
                <a:latin typeface="Fira Sans Condensed Light" panose="020B0403050000020004" pitchFamily="34" charset="0"/>
                <a:ea typeface="Arial"/>
              </a:rPr>
              <a:t>DNA</a:t>
            </a:r>
            <a:endParaRPr lang="en-US" sz="1400" b="0" strike="noStrike" spc="-1" dirty="0">
              <a:latin typeface="Fira Sans Condensed Light" panose="020B0403050000020004" pitchFamily="34" charset="0"/>
            </a:endParaRPr>
          </a:p>
          <a:p>
            <a:pPr>
              <a:lnSpc>
                <a:spcPct val="100000"/>
              </a:lnSpc>
            </a:pPr>
            <a:r>
              <a:rPr lang="en-US" sz="1400" b="0" strike="noStrike" spc="-1" dirty="0">
                <a:solidFill>
                  <a:srgbClr val="F3F3F3"/>
                </a:solidFill>
                <a:latin typeface="Fira Sans Condensed Light" panose="020B0403050000020004" pitchFamily="34" charset="0"/>
                <a:ea typeface="Arial"/>
              </a:rPr>
              <a:t>DNA molecules allow this information to be passed from one generation to the next. </a:t>
            </a: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r>
              <a:rPr lang="en-US" sz="1400" b="0" strike="noStrike" spc="-1" dirty="0">
                <a:solidFill>
                  <a:srgbClr val="FFFFFF"/>
                </a:solidFill>
                <a:latin typeface="Fira Sans Condensed Light" panose="020B0403050000020004" pitchFamily="34" charset="0"/>
                <a:ea typeface="Arial"/>
              </a:rPr>
              <a:t>Genes →Genes are passed from parents to offspring and contain the information needed to specify traits(qualities). Genes contains a subset of the DNA and this subset is (A, T, C, G).  </a:t>
            </a: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731B3-10B8-4081-87BD-F25316512C8B}"/>
              </a:ext>
            </a:extLst>
          </p:cNvPr>
          <p:cNvSpPr/>
          <p:nvPr/>
        </p:nvSpPr>
        <p:spPr>
          <a:xfrm>
            <a:off x="2968624" y="1204333"/>
            <a:ext cx="2946560" cy="96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Paternity Testing </a:t>
            </a:r>
          </a:p>
        </p:txBody>
      </p:sp>
      <p:sp>
        <p:nvSpPr>
          <p:cNvPr id="5" name="CustomShape 1">
            <a:extLst>
              <a:ext uri="{FF2B5EF4-FFF2-40B4-BE49-F238E27FC236}">
                <a16:creationId xmlns:a16="http://schemas.microsoft.com/office/drawing/2014/main" id="{4C974935-A7D3-43BD-A16D-8593ED84E78F}"/>
              </a:ext>
            </a:extLst>
          </p:cNvPr>
          <p:cNvSpPr/>
          <p:nvPr/>
        </p:nvSpPr>
        <p:spPr>
          <a:xfrm>
            <a:off x="665280" y="3956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Introduction</a:t>
            </a:r>
            <a:r>
              <a:rPr lang="en-US" sz="3200" b="1" strike="noStrike" spc="-1" dirty="0">
                <a:solidFill>
                  <a:srgbClr val="F3F3F3"/>
                </a:solidFill>
                <a:latin typeface="Fira Sans Condensed Light"/>
                <a:ea typeface="Fira Sans Condensed Light"/>
              </a:rPr>
              <a:t> </a:t>
            </a:r>
            <a:r>
              <a:rPr lang="en-US" sz="3200" b="1" strike="noStrike" spc="-1" dirty="0">
                <a:solidFill>
                  <a:srgbClr val="F3F3F3"/>
                </a:solidFill>
                <a:latin typeface="Rajdhani"/>
                <a:ea typeface="Fira Sans Condensed Light"/>
              </a:rPr>
              <a:t>(cont.)</a:t>
            </a:r>
            <a:endParaRPr lang="en-US" sz="3200" b="0" strike="noStrike" spc="-1" dirty="0">
              <a:latin typeface="Arial"/>
            </a:endParaRPr>
          </a:p>
        </p:txBody>
      </p:sp>
      <p:cxnSp>
        <p:nvCxnSpPr>
          <p:cNvPr id="7" name="Straight Arrow Connector 6">
            <a:extLst>
              <a:ext uri="{FF2B5EF4-FFF2-40B4-BE49-F238E27FC236}">
                <a16:creationId xmlns:a16="http://schemas.microsoft.com/office/drawing/2014/main" id="{CDEC3FC9-6A44-4B3F-ACA1-17E58D395B3D}"/>
              </a:ext>
            </a:extLst>
          </p:cNvPr>
          <p:cNvCxnSpPr>
            <a:cxnSpLocks/>
          </p:cNvCxnSpPr>
          <p:nvPr/>
        </p:nvCxnSpPr>
        <p:spPr>
          <a:xfrm>
            <a:off x="5954751" y="2215376"/>
            <a:ext cx="869795" cy="9515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EF323936-1DBD-4DA4-BE93-CB28D03A798E}"/>
              </a:ext>
            </a:extLst>
          </p:cNvPr>
          <p:cNvCxnSpPr>
            <a:cxnSpLocks/>
          </p:cNvCxnSpPr>
          <p:nvPr/>
        </p:nvCxnSpPr>
        <p:spPr>
          <a:xfrm flipH="1">
            <a:off x="2096429" y="2170771"/>
            <a:ext cx="872195" cy="9961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Rectangle 11">
            <a:extLst>
              <a:ext uri="{FF2B5EF4-FFF2-40B4-BE49-F238E27FC236}">
                <a16:creationId xmlns:a16="http://schemas.microsoft.com/office/drawing/2014/main" id="{906ADB09-9B17-4D1C-B7C2-1F0ADD93A5E4}"/>
              </a:ext>
            </a:extLst>
          </p:cNvPr>
          <p:cNvSpPr/>
          <p:nvPr/>
        </p:nvSpPr>
        <p:spPr>
          <a:xfrm>
            <a:off x="623149" y="3166946"/>
            <a:ext cx="2946560" cy="96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 numbers using Mendelian’s Law</a:t>
            </a:r>
          </a:p>
        </p:txBody>
      </p:sp>
      <p:sp>
        <p:nvSpPr>
          <p:cNvPr id="13" name="Rectangle 12">
            <a:extLst>
              <a:ext uri="{FF2B5EF4-FFF2-40B4-BE49-F238E27FC236}">
                <a16:creationId xmlns:a16="http://schemas.microsoft.com/office/drawing/2014/main" id="{5BCEAEE4-04DB-4370-8CA7-9DD08377D73F}"/>
              </a:ext>
            </a:extLst>
          </p:cNvPr>
          <p:cNvSpPr/>
          <p:nvPr/>
        </p:nvSpPr>
        <p:spPr>
          <a:xfrm>
            <a:off x="5574291" y="3166946"/>
            <a:ext cx="2946560" cy="96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Genome using STR</a:t>
            </a:r>
          </a:p>
          <a:p>
            <a:pPr algn="ctr"/>
            <a:r>
              <a:rPr lang="en-US" dirty="0"/>
              <a:t>Algorithm</a:t>
            </a:r>
          </a:p>
        </p:txBody>
      </p:sp>
    </p:spTree>
    <p:extLst>
      <p:ext uri="{BB962C8B-B14F-4D97-AF65-F5344CB8AC3E}">
        <p14:creationId xmlns:p14="http://schemas.microsoft.com/office/powerpoint/2010/main" val="27408539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637560" y="547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(cont.)</a:t>
            </a:r>
            <a:endParaRPr lang="en-US" sz="3200" b="0" strike="noStrike" spc="-1">
              <a:latin typeface="Arial"/>
            </a:endParaRPr>
          </a:p>
        </p:txBody>
      </p:sp>
      <p:graphicFrame>
        <p:nvGraphicFramePr>
          <p:cNvPr id="204" name="Table 3"/>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a:ea typeface="Arial"/>
                        </a:rPr>
                        <a:t>RsNumber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Father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Mother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Child1</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Child2</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Child3</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a:ea typeface="Arial"/>
                        </a:rPr>
                        <a:t>rs3131972</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05" name="CustomShape 4"/>
          <p:cNvSpPr/>
          <p:nvPr/>
        </p:nvSpPr>
        <p:spPr>
          <a:xfrm>
            <a:off x="6105960" y="353160"/>
            <a:ext cx="2226960" cy="20221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
        <p:nvSpPr>
          <p:cNvPr id="6" name="CustomShape 2">
            <a:extLst>
              <a:ext uri="{FF2B5EF4-FFF2-40B4-BE49-F238E27FC236}">
                <a16:creationId xmlns:a16="http://schemas.microsoft.com/office/drawing/2014/main" id="{DD98723F-5F91-4E09-B052-018EDEB9F8BE}"/>
              </a:ext>
            </a:extLst>
          </p:cNvPr>
          <p:cNvSpPr/>
          <p:nvPr/>
        </p:nvSpPr>
        <p:spPr>
          <a:xfrm>
            <a:off x="637560" y="1502862"/>
            <a:ext cx="4701939" cy="1554978"/>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tabLst>
                <a:tab pos="0" algn="l"/>
              </a:tabLst>
            </a:pPr>
            <a:r>
              <a:rPr lang="en-US" sz="1400" b="0" strike="noStrike" spc="-1" dirty="0">
                <a:solidFill>
                  <a:srgbClr val="F3F3F3"/>
                </a:solidFill>
                <a:latin typeface="Fira Sans Condensed Light"/>
                <a:ea typeface="Fira Sans Condensed Light"/>
              </a:rPr>
              <a:t>What is an rsNumebr?</a:t>
            </a:r>
            <a:endParaRPr lang="en-US" sz="1400" b="0" strike="noStrike" spc="-1" dirty="0">
              <a:latin typeface="Arial"/>
            </a:endParaRPr>
          </a:p>
          <a:p>
            <a:pPr marL="457200" indent="-304200">
              <a:lnSpc>
                <a:spcPct val="100000"/>
              </a:lnSpc>
              <a:tabLst>
                <a:tab pos="0" algn="l"/>
              </a:tabLst>
            </a:pPr>
            <a:endParaRPr lang="en-US" sz="1400" b="0" strike="noStrike" spc="-1" dirty="0">
              <a:latin typeface="Arial"/>
            </a:endParaRPr>
          </a:p>
          <a:p>
            <a:pPr marL="457200" indent="-304200">
              <a:lnSpc>
                <a:spcPct val="100000"/>
              </a:lnSpc>
              <a:tabLst>
                <a:tab pos="0" algn="l"/>
              </a:tabLst>
            </a:pPr>
            <a:r>
              <a:rPr lang="en-US" sz="1400" b="0" strike="noStrike" spc="-1" dirty="0">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dirty="0">
              <a:latin typeface="Arial"/>
            </a:endParaRPr>
          </a:p>
        </p:txBody>
      </p:sp>
      <p:sp>
        <p:nvSpPr>
          <p:cNvPr id="8" name="TextBox 7">
            <a:extLst>
              <a:ext uri="{FF2B5EF4-FFF2-40B4-BE49-F238E27FC236}">
                <a16:creationId xmlns:a16="http://schemas.microsoft.com/office/drawing/2014/main" id="{48073DA6-EE2C-44DF-852C-2BCA4B44411D}"/>
              </a:ext>
            </a:extLst>
          </p:cNvPr>
          <p:cNvSpPr txBox="1"/>
          <p:nvPr/>
        </p:nvSpPr>
        <p:spPr>
          <a:xfrm>
            <a:off x="398160" y="3629050"/>
            <a:ext cx="746699" cy="369332"/>
          </a:xfrm>
          <a:prstGeom prst="rect">
            <a:avLst/>
          </a:prstGeom>
          <a:noFill/>
        </p:spPr>
        <p:txBody>
          <a:bodyPr wrap="square">
            <a:spAutoFit/>
          </a:bodyPr>
          <a:lstStyle/>
          <a:p>
            <a:pPr marL="457200" indent="-304200">
              <a:lnSpc>
                <a:spcPct val="100000"/>
              </a:lnSpc>
              <a:tabLst>
                <a:tab pos="0" algn="l"/>
              </a:tabLst>
            </a:pPr>
            <a:r>
              <a:rPr lang="en-US" sz="1800" b="0" strike="noStrike" spc="-1" dirty="0">
                <a:solidFill>
                  <a:srgbClr val="F3F3F3"/>
                </a:solidFill>
                <a:latin typeface="Fira Sans Condensed Light"/>
                <a:ea typeface="Fira Sans Condensed Light"/>
              </a:rPr>
              <a:t>EX: </a:t>
            </a:r>
            <a:endParaRPr lang="en-US" sz="1800" b="0" strike="noStrike" spc="-1" dirty="0">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665280" y="3956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Introduction</a:t>
            </a:r>
            <a:r>
              <a:rPr lang="en-US" sz="3200" b="1" strike="noStrike" spc="-1" dirty="0">
                <a:solidFill>
                  <a:srgbClr val="F3F3F3"/>
                </a:solidFill>
                <a:latin typeface="Fira Sans Condensed Light"/>
                <a:ea typeface="Fira Sans Condensed Light"/>
              </a:rPr>
              <a:t> </a:t>
            </a:r>
            <a:r>
              <a:rPr lang="en-US" sz="3200" b="1" strike="noStrike" spc="-1" dirty="0">
                <a:solidFill>
                  <a:srgbClr val="F3F3F3"/>
                </a:solidFill>
                <a:latin typeface="Rajdhani"/>
                <a:ea typeface="Fira Sans Condensed Light"/>
              </a:rPr>
              <a:t>(cont.)</a:t>
            </a:r>
            <a:endParaRPr lang="en-US" sz="3200" b="0" strike="noStrike" spc="-1" dirty="0">
              <a:latin typeface="Arial"/>
            </a:endParaRPr>
          </a:p>
        </p:txBody>
      </p:sp>
      <p:sp>
        <p:nvSpPr>
          <p:cNvPr id="7" name="CustomShape 2">
            <a:extLst>
              <a:ext uri="{FF2B5EF4-FFF2-40B4-BE49-F238E27FC236}">
                <a16:creationId xmlns:a16="http://schemas.microsoft.com/office/drawing/2014/main" id="{D4C26924-CC50-4881-BE7E-FD19CA096926}"/>
              </a:ext>
            </a:extLst>
          </p:cNvPr>
          <p:cNvSpPr/>
          <p:nvPr/>
        </p:nvSpPr>
        <p:spPr>
          <a:xfrm>
            <a:off x="197163" y="1294815"/>
            <a:ext cx="4203851" cy="2124892"/>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tabLst>
                <a:tab pos="0" algn="l"/>
              </a:tabLst>
            </a:pPr>
            <a:r>
              <a:rPr lang="en-US" sz="1400" b="0" strike="noStrike" spc="-1" dirty="0">
                <a:solidFill>
                  <a:srgbClr val="F3F3F3"/>
                </a:solidFill>
                <a:latin typeface="Fira Sans Condensed Light"/>
                <a:ea typeface="Fira Sans Condensed Light"/>
              </a:rPr>
              <a:t>Whole genome </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Fira Sans Condensed Light"/>
              </a:rPr>
              <a:t>It is the whole DNA sequence that a human have in their system.</a:t>
            </a:r>
          </a:p>
          <a:p>
            <a:pPr>
              <a:lnSpc>
                <a:spcPct val="100000"/>
              </a:lnSpc>
              <a:tabLst>
                <a:tab pos="0" algn="l"/>
              </a:tabLst>
            </a:pPr>
            <a:r>
              <a:rPr lang="en-US" sz="1400" spc="-1" dirty="0">
                <a:solidFill>
                  <a:srgbClr val="F3F3F3"/>
                </a:solidFill>
                <a:latin typeface="Fira Sans Condensed Light"/>
              </a:rPr>
              <a:t>Each number in the Table represents the repeats of nucleotide.</a:t>
            </a:r>
            <a:br>
              <a:rPr lang="en-US" sz="1400" spc="-1" dirty="0">
                <a:solidFill>
                  <a:srgbClr val="F3F3F3"/>
                </a:solidFill>
                <a:latin typeface="Fira Sans Condensed Light"/>
              </a:rPr>
            </a:br>
            <a:br>
              <a:rPr lang="en-US" sz="1400" spc="-1" dirty="0">
                <a:solidFill>
                  <a:srgbClr val="F3F3F3"/>
                </a:solidFill>
                <a:latin typeface="Fira Sans Condensed Light"/>
              </a:rPr>
            </a:br>
            <a:r>
              <a:rPr lang="en-US" sz="1400" spc="-1" dirty="0">
                <a:solidFill>
                  <a:srgbClr val="F3F3F3"/>
                </a:solidFill>
                <a:latin typeface="Fira Sans Condensed Light"/>
              </a:rPr>
              <a:t>Ex:</a:t>
            </a:r>
          </a:p>
          <a:p>
            <a:pPr>
              <a:tabLst>
                <a:tab pos="0" algn="l"/>
              </a:tabLst>
            </a:pPr>
            <a:r>
              <a:rPr lang="en-US" sz="1400" spc="-1" dirty="0">
                <a:solidFill>
                  <a:srgbClr val="F3F3F3"/>
                </a:solidFill>
                <a:latin typeface="Fira Sans Condensed Light"/>
              </a:rPr>
              <a:t>ATCGATCGATCGATCGATCGATCGATCGATCGATCGATCG</a:t>
            </a: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tabLst>
                <a:tab pos="0" algn="l"/>
              </a:tabLst>
            </a:pPr>
            <a:br>
              <a:rPr lang="en-US" sz="1400" spc="-1" dirty="0">
                <a:solidFill>
                  <a:srgbClr val="F3F3F3"/>
                </a:solidFill>
                <a:latin typeface="Fira Sans Condensed Light"/>
              </a:rPr>
            </a:br>
            <a:endParaRPr lang="en-US" sz="1400" b="0" strike="noStrike" spc="-1" dirty="0">
              <a:latin typeface="Arial"/>
            </a:endParaRPr>
          </a:p>
          <a:p>
            <a:pPr>
              <a:lnSpc>
                <a:spcPct val="100000"/>
              </a:lnSpc>
              <a:tabLst>
                <a:tab pos="0" algn="l"/>
              </a:tabLst>
            </a:pPr>
            <a:br>
              <a:rPr lang="en-US" sz="1400" spc="-1" dirty="0">
                <a:solidFill>
                  <a:srgbClr val="F3F3F3"/>
                </a:solidFill>
                <a:latin typeface="Fira Sans Condensed Light"/>
              </a:rPr>
            </a:br>
            <a:endParaRPr lang="en-US" sz="1400" b="0" strike="noStrike" spc="-1" dirty="0">
              <a:latin typeface="Arial"/>
            </a:endParaRPr>
          </a:p>
          <a:p>
            <a:pPr>
              <a:lnSpc>
                <a:spcPct val="100000"/>
              </a:lnSpc>
              <a:tabLst>
                <a:tab pos="0" algn="l"/>
              </a:tabLst>
            </a:pP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pic>
        <p:nvPicPr>
          <p:cNvPr id="3" name="Picture 2">
            <a:extLst>
              <a:ext uri="{FF2B5EF4-FFF2-40B4-BE49-F238E27FC236}">
                <a16:creationId xmlns:a16="http://schemas.microsoft.com/office/drawing/2014/main" id="{34AF77F4-BDAC-4300-B896-8E86BCE0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168" y="613546"/>
            <a:ext cx="4580936" cy="4134314"/>
          </a:xfrm>
          <a:prstGeom prst="rect">
            <a:avLst/>
          </a:prstGeom>
          <a:ln>
            <a:noFill/>
          </a:ln>
          <a:effectLst>
            <a:softEdge rad="112500"/>
          </a:effec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6" name="CustomShape 1"/>
          <p:cNvSpPr/>
          <p:nvPr/>
        </p:nvSpPr>
        <p:spPr>
          <a:xfrm>
            <a:off x="637560" y="403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a:endParaRPr>
          </a:p>
        </p:txBody>
      </p:sp>
      <p:pic>
        <p:nvPicPr>
          <p:cNvPr id="208" name="Picture 3"/>
          <p:cNvPicPr/>
          <p:nvPr/>
        </p:nvPicPr>
        <p:blipFill>
          <a:blip r:embed="rId3">
            <a:lum bright="70000" contrast="-70000"/>
          </a:blip>
          <a:stretch/>
        </p:blipFill>
        <p:spPr>
          <a:xfrm>
            <a:off x="5902200" y="271800"/>
            <a:ext cx="2439360" cy="2439360"/>
          </a:xfrm>
          <a:prstGeom prst="rect">
            <a:avLst/>
          </a:prstGeom>
          <a:ln>
            <a:noFill/>
          </a:ln>
        </p:spPr>
      </p:pic>
      <p:sp>
        <p:nvSpPr>
          <p:cNvPr id="5" name="CustomShape 2">
            <a:extLst>
              <a:ext uri="{FF2B5EF4-FFF2-40B4-BE49-F238E27FC236}">
                <a16:creationId xmlns:a16="http://schemas.microsoft.com/office/drawing/2014/main" id="{C38DCE2D-6872-4085-A22F-A6A37267F21E}"/>
              </a:ext>
            </a:extLst>
          </p:cNvPr>
          <p:cNvSpPr/>
          <p:nvPr/>
        </p:nvSpPr>
        <p:spPr>
          <a:xfrm>
            <a:off x="637560" y="1268894"/>
            <a:ext cx="4564560" cy="3206124"/>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dirty="0">
                <a:solidFill>
                  <a:srgbClr val="F3F3F3"/>
                </a:solidFill>
                <a:latin typeface="Fira Sans Condensed Light"/>
                <a:ea typeface="Fira Sans Condensed Light"/>
              </a:rPr>
            </a:br>
            <a:endParaRPr lang="en-US" sz="1400" b="0" strike="noStrike" spc="-1" dirty="0">
              <a:latin typeface="Arial"/>
            </a:endParaRPr>
          </a:p>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dirty="0">
                <a:solidFill>
                  <a:srgbClr val="F3F3F3"/>
                </a:solidFill>
                <a:latin typeface="Fira Sans Condensed Light"/>
                <a:ea typeface="Fira Sans Condensed Light"/>
              </a:rPr>
            </a:br>
            <a:endParaRPr lang="en-US" sz="1400" b="0" strike="noStrike" spc="-1" dirty="0">
              <a:latin typeface="Arial"/>
            </a:endParaRPr>
          </a:p>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37560" y="331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Our Objectives</a:t>
            </a:r>
            <a:endParaRPr lang="en-US" sz="3200" b="0" strike="noStrike" spc="-1" dirty="0">
              <a:latin typeface="Arial"/>
            </a:endParaRPr>
          </a:p>
        </p:txBody>
      </p:sp>
      <p:sp>
        <p:nvSpPr>
          <p:cNvPr id="4" name="CustomShape 2">
            <a:extLst>
              <a:ext uri="{FF2B5EF4-FFF2-40B4-BE49-F238E27FC236}">
                <a16:creationId xmlns:a16="http://schemas.microsoft.com/office/drawing/2014/main" id="{C38DCE2D-6872-4085-A22F-A6A37267F21E}"/>
              </a:ext>
            </a:extLst>
          </p:cNvPr>
          <p:cNvSpPr/>
          <p:nvPr/>
        </p:nvSpPr>
        <p:spPr>
          <a:xfrm>
            <a:off x="637560" y="1161438"/>
            <a:ext cx="7664184" cy="313685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456480">
              <a:lnSpc>
                <a:spcPct val="100000"/>
              </a:lnSpc>
              <a:buClr>
                <a:srgbClr val="F3F3F3"/>
              </a:buClr>
              <a:buFont typeface="Arial"/>
              <a:buAutoNum type="arabicPeriod"/>
            </a:pPr>
            <a:r>
              <a:rPr lang="en-US" sz="1400" spc="-1" dirty="0">
                <a:solidFill>
                  <a:srgbClr val="F3F3F3"/>
                </a:solidFill>
                <a:latin typeface="Fira Sans Condensed Light"/>
                <a:ea typeface="Fira Sans Condensed Light"/>
              </a:rPr>
              <a:t>Make an automated system to accurately prove parentage of someone by their Rs numbers and their genotypes.</a:t>
            </a:r>
            <a:br>
              <a:rPr lang="en-US" sz="1400" spc="-1" dirty="0">
                <a:solidFill>
                  <a:srgbClr val="F3F3F3"/>
                </a:solidFill>
                <a:latin typeface="Fira Sans Condensed Light"/>
                <a:ea typeface="Fira Sans Condensed Light"/>
              </a:rPr>
            </a:br>
            <a:endParaRPr lang="en-US" sz="1400" spc="-1" dirty="0"/>
          </a:p>
          <a:p>
            <a:pPr marL="457200" indent="-456480">
              <a:lnSpc>
                <a:spcPct val="100000"/>
              </a:lnSpc>
              <a:buClr>
                <a:srgbClr val="F3F3F3"/>
              </a:buClr>
              <a:buFont typeface="Arial"/>
              <a:buAutoNum type="arabicPeriod"/>
            </a:pPr>
            <a:r>
              <a:rPr lang="en-US" sz="1400" spc="-1" dirty="0">
                <a:solidFill>
                  <a:srgbClr val="F3F3F3"/>
                </a:solidFill>
                <a:latin typeface="Fira Sans Condensed Light"/>
                <a:ea typeface="Fira Sans Condensed Light"/>
              </a:rPr>
              <a:t>Add another part to enter the user’s whole genome .</a:t>
            </a:r>
            <a:br>
              <a:rPr lang="en-US" sz="1400" spc="-1" dirty="0">
                <a:solidFill>
                  <a:srgbClr val="F3F3F3"/>
                </a:solidFill>
                <a:latin typeface="Fira Sans Condensed Light"/>
                <a:ea typeface="Fira Sans Condensed Light"/>
              </a:rPr>
            </a:br>
            <a:endParaRPr lang="en-US" sz="1400" spc="-1" dirty="0">
              <a:solidFill>
                <a:srgbClr val="F3F3F3"/>
              </a:solidFill>
              <a:latin typeface="Fira Sans Condensed Light"/>
              <a:ea typeface="Fira Sans Condensed Light"/>
            </a:endParaRPr>
          </a:p>
          <a:p>
            <a:pPr marL="457200" indent="-456480">
              <a:lnSpc>
                <a:spcPct val="100000"/>
              </a:lnSpc>
              <a:buClr>
                <a:srgbClr val="F3F3F3"/>
              </a:buClr>
              <a:buFont typeface="Arial"/>
              <a:buAutoNum type="arabicPeriod"/>
            </a:pPr>
            <a:r>
              <a:rPr lang="en-US" sz="1400" spc="-1" dirty="0">
                <a:solidFill>
                  <a:srgbClr val="F3F3F3"/>
                </a:solidFill>
                <a:latin typeface="Fira Sans Condensed Light"/>
              </a:rPr>
              <a:t>Implement a section for relevance using Rs numbers</a:t>
            </a:r>
            <a:br>
              <a:rPr lang="en-US" sz="1400" spc="-1" dirty="0">
                <a:solidFill>
                  <a:srgbClr val="F3F3F3"/>
                </a:solidFill>
                <a:latin typeface="Fira Sans Condensed Light"/>
              </a:rPr>
            </a:br>
            <a:endParaRPr lang="en-US" sz="1400" spc="-1" dirty="0"/>
          </a:p>
          <a:p>
            <a:pPr marL="457200" indent="-456480">
              <a:lnSpc>
                <a:spcPct val="100000"/>
              </a:lnSpc>
              <a:buClr>
                <a:srgbClr val="F3F3F3"/>
              </a:buClr>
              <a:buFont typeface="Arial"/>
              <a:buAutoNum type="arabicPeriod"/>
            </a:pPr>
            <a:r>
              <a:rPr lang="en-US" sz="1400" spc="-1" dirty="0">
                <a:solidFill>
                  <a:srgbClr val="F3F3F3"/>
                </a:solidFill>
                <a:latin typeface="Fira Sans Condensed Light"/>
                <a:ea typeface="Fira Sans Condensed Light"/>
              </a:rPr>
              <a:t>We aim to implement our system in two parts: GUI system used by Government Clients and Mobile application used by users. </a:t>
            </a:r>
            <a:br>
              <a:rPr lang="en-US" sz="1400" spc="-1" dirty="0">
                <a:solidFill>
                  <a:srgbClr val="F3F3F3"/>
                </a:solidFill>
                <a:latin typeface="Fira Sans Condensed Light"/>
                <a:ea typeface="Fira Sans Condensed Light"/>
              </a:rPr>
            </a:br>
            <a:endParaRPr lang="en-US" sz="1400" spc="-1" dirty="0"/>
          </a:p>
          <a:p>
            <a:pPr marL="457200" indent="-456480">
              <a:lnSpc>
                <a:spcPct val="100000"/>
              </a:lnSpc>
              <a:buClr>
                <a:srgbClr val="F3F3F3"/>
              </a:buClr>
              <a:buFont typeface="Arial"/>
              <a:buAutoNum type="arabicPeriod"/>
            </a:pPr>
            <a:r>
              <a:rPr lang="en-US" sz="1400" spc="-1" dirty="0">
                <a:solidFill>
                  <a:srgbClr val="F3F3F3"/>
                </a:solidFill>
                <a:latin typeface="Fira Sans Condensed Light"/>
                <a:ea typeface="Fira Sans Condensed Light"/>
              </a:rPr>
              <a:t>We aim that the user can see which alleles contributed to being wrong that led to prove wrong parentage.</a:t>
            </a:r>
          </a:p>
          <a:p>
            <a:pPr marL="720">
              <a:lnSpc>
                <a:spcPct val="100000"/>
              </a:lnSpc>
              <a:buClr>
                <a:srgbClr val="F3F3F3"/>
              </a:buClr>
            </a:pPr>
            <a:endParaRPr lang="en-US" sz="1400" spc="-1" dirty="0">
              <a:solidFill>
                <a:srgbClr val="F3F3F3"/>
              </a:solidFill>
              <a:latin typeface="Fira Sans Condensed Light"/>
            </a:endParaRPr>
          </a:p>
          <a:p>
            <a:pP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37559" y="423229"/>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520" y="1058989"/>
            <a:ext cx="8003921" cy="3861955"/>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739</Words>
  <Application>Microsoft Office PowerPoint</Application>
  <PresentationFormat>On-screen Show (16:9)</PresentationFormat>
  <Paragraphs>117</Paragraphs>
  <Slides>22</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22</vt:i4>
      </vt:variant>
    </vt:vector>
  </HeadingPairs>
  <TitlesOfParts>
    <vt:vector size="36" baseType="lpstr">
      <vt:lpstr>Advent Pro Light</vt:lpstr>
      <vt:lpstr>Anton</vt:lpstr>
      <vt:lpstr>Arial</vt:lpstr>
      <vt:lpstr>Fira Sans Condensed Light</vt:lpstr>
      <vt:lpstr>inherit</vt:lpstr>
      <vt:lpstr>Rajdhani</vt:lpstr>
      <vt:lpstr>Symbol</vt:lpstr>
      <vt:lpstr>Whitney</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 Architecture Diagram </vt:lpstr>
      <vt:lpstr>Diagrams (cont.) Sequence diagrams </vt:lpstr>
      <vt:lpstr>PowerPoint Presentation</vt:lpstr>
      <vt:lpstr>PowerPoint Presentation</vt:lpstr>
      <vt:lpstr>Dataset Used(Cont.)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kareem ehab</cp:lastModifiedBy>
  <cp:revision>29</cp:revision>
  <dcterms:modified xsi:type="dcterms:W3CDTF">2022-03-09T00:16:58Z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