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7" r:id="rId5"/>
    <p:sldMasterId id="2147483700" r:id="rId6"/>
    <p:sldMasterId id="2147483713" r:id="rId7"/>
  </p:sldMasterIdLst>
  <p:sldIdLst>
    <p:sldId id="256" r:id="rId8"/>
    <p:sldId id="257" r:id="rId9"/>
    <p:sldId id="258" r:id="rId10"/>
    <p:sldId id="260" r:id="rId11"/>
    <p:sldId id="261" r:id="rId12"/>
    <p:sldId id="262" r:id="rId13"/>
    <p:sldId id="263" r:id="rId14"/>
    <p:sldId id="264" r:id="rId15"/>
    <p:sldId id="266" r:id="rId16"/>
    <p:sldId id="278" r:id="rId17"/>
    <p:sldId id="279" r:id="rId18"/>
    <p:sldId id="281" r:id="rId19"/>
    <p:sldId id="290" r:id="rId20"/>
    <p:sldId id="282" r:id="rId21"/>
    <p:sldId id="283" r:id="rId22"/>
    <p:sldId id="269" r:id="rId23"/>
    <p:sldId id="270" r:id="rId24"/>
    <p:sldId id="271" r:id="rId25"/>
    <p:sldId id="275" r:id="rId26"/>
    <p:sldId id="276" r:id="rId27"/>
    <p:sldId id="277" r:id="rId28"/>
  </p:sldIdLst>
  <p:sldSz cx="9144000" cy="5143500" type="screen16x9"/>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slide" Target="slides/slide1.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3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3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3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3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3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3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3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41"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4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4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4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5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5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5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5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5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5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5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5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6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6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6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6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6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6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6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7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7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7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7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7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7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79"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81"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8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8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8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8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9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9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9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94"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9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9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98"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100"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01"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10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0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0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06"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108"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09"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10"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11"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12"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13"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155"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15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15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16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16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6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16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16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1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7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17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7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7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17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7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17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8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8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8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18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8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8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8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8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8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19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19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19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19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0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0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20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0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20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0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1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1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1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1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1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1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1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1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2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2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2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2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2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2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2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31"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3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3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23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8"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4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4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24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4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24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4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4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4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5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1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1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5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5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5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5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5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5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6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6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6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6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6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6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1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2.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3.xml"/><Relationship Id="rId13" Type="http://schemas.openxmlformats.org/officeDocument/2006/relationships/image" Target="../media/image3.jpe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4" Type="http://schemas.openxmlformats.org/officeDocument/2006/relationships/theme" Target="../theme/theme4.xml"/><Relationship Id="rId13" Type="http://schemas.openxmlformats.org/officeDocument/2006/relationships/image" Target="../media/image4.jpeg"/><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4" Type="http://schemas.openxmlformats.org/officeDocument/2006/relationships/theme" Target="../theme/theme5.xml"/><Relationship Id="rId13" Type="http://schemas.openxmlformats.org/officeDocument/2006/relationships/image" Target="../media/image4.jpeg"/><Relationship Id="rId12" Type="http://schemas.openxmlformats.org/officeDocument/2006/relationships/slideLayout" Target="../slideLayouts/slideLayout60.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9.xml"/><Relationship Id="rId8" Type="http://schemas.openxmlformats.org/officeDocument/2006/relationships/slideLayout" Target="../slideLayouts/slideLayout68.xml"/><Relationship Id="rId7" Type="http://schemas.openxmlformats.org/officeDocument/2006/relationships/slideLayout" Target="../slideLayouts/slideLayout67.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3" Type="http://schemas.openxmlformats.org/officeDocument/2006/relationships/slideLayout" Target="../slideLayouts/slideLayout63.xml"/><Relationship Id="rId2" Type="http://schemas.openxmlformats.org/officeDocument/2006/relationships/slideLayout" Target="../slideLayouts/slideLayout62.xml"/><Relationship Id="rId14" Type="http://schemas.openxmlformats.org/officeDocument/2006/relationships/theme" Target="../theme/theme6.xml"/><Relationship Id="rId13" Type="http://schemas.openxmlformats.org/officeDocument/2006/relationships/image" Target="../media/image3.jpeg"/><Relationship Id="rId12" Type="http://schemas.openxmlformats.org/officeDocument/2006/relationships/slideLayout" Target="../slideLayouts/slideLayout72.xml"/><Relationship Id="rId11" Type="http://schemas.openxmlformats.org/officeDocument/2006/relationships/slideLayout" Target="../slideLayouts/slideLayout71.xml"/><Relationship Id="rId10" Type="http://schemas.openxmlformats.org/officeDocument/2006/relationships/slideLayout" Target="../slideLayouts/slideLayout70.xml"/><Relationship Id="rId1"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US" sz="4400" b="0" strike="noStrike" spc="-1">
                <a:latin typeface="Arial" panose="020B0604020202020204"/>
              </a:rPr>
              <a:t>Click to edit the title text format</a:t>
            </a:r>
            <a:endParaRPr lang="en-US" sz="4400" b="0" strike="noStrike" spc="-1">
              <a:latin typeface="Arial" panose="020B0604020202020204"/>
            </a:endParaRPr>
          </a:p>
        </p:txBody>
      </p:sp>
      <p:sp>
        <p:nvSpPr>
          <p:cNvPr id="2" name="PlaceHolder 2"/>
          <p:cNvSpPr>
            <a:spLocks noGrp="1"/>
          </p:cNvSpPr>
          <p:nvPr>
            <p:ph type="body"/>
          </p:nvPr>
        </p:nvSpPr>
        <p:spPr>
          <a:xfrm>
            <a:off x="457200" y="1203480"/>
            <a:ext cx="8229240" cy="2982960"/>
          </a:xfrm>
          <a:prstGeom prst="rect">
            <a:avLst/>
          </a:prstGeom>
        </p:spPr>
        <p:txBody>
          <a:bodyPr lIns="0" tIns="0" rIns="0" bIns="0">
            <a:normAutofit/>
          </a:bodyPr>
          <a:lstStyle/>
          <a:p>
            <a:pPr marL="431800" indent="-323850">
              <a:spcBef>
                <a:spcPts val="1415"/>
              </a:spcBef>
              <a:buClr>
                <a:srgbClr val="FFFFFF"/>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Bef>
                <a:spcPts val="1135"/>
              </a:spcBef>
              <a:buClr>
                <a:srgbClr val="FFFFFF"/>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Bef>
                <a:spcPts val="565"/>
              </a:spcBef>
              <a:buClr>
                <a:srgbClr val="FFFFFF"/>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US" sz="4400" b="0" strike="noStrike" spc="-1">
                <a:latin typeface="Arial" panose="020B0604020202020204"/>
              </a:rPr>
              <a:t>Click to edit the title text format</a:t>
            </a:r>
            <a:endParaRPr lang="en-US" sz="4400" b="0" strike="noStrike" spc="-1">
              <a:latin typeface="Arial" panose="020B0604020202020204"/>
            </a:endParaRPr>
          </a:p>
        </p:txBody>
      </p:sp>
      <p:sp>
        <p:nvSpPr>
          <p:cNvPr id="39" name="PlaceHolder 2"/>
          <p:cNvSpPr>
            <a:spLocks noGrp="1"/>
          </p:cNvSpPr>
          <p:nvPr>
            <p:ph type="body"/>
          </p:nvPr>
        </p:nvSpPr>
        <p:spPr>
          <a:xfrm>
            <a:off x="457200" y="1203480"/>
            <a:ext cx="8229240" cy="2982960"/>
          </a:xfrm>
          <a:prstGeom prst="rect">
            <a:avLst/>
          </a:prstGeom>
        </p:spPr>
        <p:txBody>
          <a:bodyPr lIns="0" tIns="0" rIns="0" bIns="0">
            <a:normAutofit/>
          </a:bodyPr>
          <a:lstStyle/>
          <a:p>
            <a:pPr marL="431800" indent="-323850">
              <a:spcBef>
                <a:spcPts val="1415"/>
              </a:spcBef>
              <a:buClr>
                <a:srgbClr val="FFFFFF"/>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Bef>
                <a:spcPts val="1135"/>
              </a:spcBef>
              <a:buClr>
                <a:srgbClr val="FFFFFF"/>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Bef>
                <a:spcPts val="565"/>
              </a:spcBef>
              <a:buClr>
                <a:srgbClr val="FFFFFF"/>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US" sz="4400" b="0" strike="noStrike" spc="-1">
                <a:latin typeface="Arial" panose="020B0604020202020204"/>
              </a:rPr>
              <a:t>Click to edit the title text format</a:t>
            </a:r>
            <a:endParaRPr lang="en-US" sz="4400" b="0" strike="noStrike" spc="-1">
              <a:latin typeface="Arial" panose="020B0604020202020204"/>
            </a:endParaRPr>
          </a:p>
        </p:txBody>
      </p:sp>
      <p:sp>
        <p:nvSpPr>
          <p:cNvPr id="77" name="PlaceHolder 2"/>
          <p:cNvSpPr>
            <a:spLocks noGrp="1"/>
          </p:cNvSpPr>
          <p:nvPr>
            <p:ph type="body"/>
          </p:nvPr>
        </p:nvSpPr>
        <p:spPr>
          <a:xfrm>
            <a:off x="457200" y="1203480"/>
            <a:ext cx="8229240" cy="2982960"/>
          </a:xfrm>
          <a:prstGeom prst="rect">
            <a:avLst/>
          </a:prstGeom>
        </p:spPr>
        <p:txBody>
          <a:bodyPr lIns="0" tIns="0" rIns="0" bIns="0">
            <a:normAutofit/>
          </a:bodyPr>
          <a:lstStyle/>
          <a:p>
            <a:pPr marL="431800" indent="-323850">
              <a:spcBef>
                <a:spcPts val="1415"/>
              </a:spcBef>
              <a:buClr>
                <a:srgbClr val="FFFFFF"/>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Bef>
                <a:spcPts val="1135"/>
              </a:spcBef>
              <a:buClr>
                <a:srgbClr val="FFFFFF"/>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Bef>
                <a:spcPts val="565"/>
              </a:spcBef>
              <a:buClr>
                <a:srgbClr val="FFFFFF"/>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US" sz="4400" b="0" strike="noStrike" spc="-1">
                <a:latin typeface="Arial" panose="020B0604020202020204"/>
              </a:rPr>
              <a:t>Click to edit the title text format</a:t>
            </a:r>
            <a:endParaRPr lang="en-US" sz="4400" b="0" strike="noStrike" spc="-1">
              <a:latin typeface="Arial" panose="020B0604020202020204"/>
            </a:endParaRPr>
          </a:p>
        </p:txBody>
      </p:sp>
      <p:sp>
        <p:nvSpPr>
          <p:cNvPr id="153" name="PlaceHolder 2"/>
          <p:cNvSpPr>
            <a:spLocks noGrp="1"/>
          </p:cNvSpPr>
          <p:nvPr>
            <p:ph type="body"/>
          </p:nvPr>
        </p:nvSpPr>
        <p:spPr>
          <a:xfrm>
            <a:off x="457200" y="1203480"/>
            <a:ext cx="8229240" cy="2982960"/>
          </a:xfrm>
          <a:prstGeom prst="rect">
            <a:avLst/>
          </a:prstGeom>
        </p:spPr>
        <p:txBody>
          <a:bodyPr lIns="0" tIns="0" rIns="0" bIns="0">
            <a:normAutofit/>
          </a:bodyPr>
          <a:lstStyle/>
          <a:p>
            <a:pPr marL="431800" indent="-323850">
              <a:spcBef>
                <a:spcPts val="1415"/>
              </a:spcBef>
              <a:buClr>
                <a:srgbClr val="FFFFFF"/>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Bef>
                <a:spcPts val="1135"/>
              </a:spcBef>
              <a:buClr>
                <a:srgbClr val="FFFFFF"/>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Bef>
                <a:spcPts val="565"/>
              </a:spcBef>
              <a:buClr>
                <a:srgbClr val="FFFFFF"/>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US" sz="4400" b="0" strike="noStrike" spc="-1">
                <a:latin typeface="Arial" panose="020B0604020202020204"/>
              </a:rPr>
              <a:t>Click to edit the title text format</a:t>
            </a:r>
            <a:endParaRPr lang="en-US" sz="4400" b="0" strike="noStrike" spc="-1">
              <a:latin typeface="Arial" panose="020B0604020202020204"/>
            </a:endParaRPr>
          </a:p>
        </p:txBody>
      </p:sp>
      <p:sp>
        <p:nvSpPr>
          <p:cNvPr id="191" name="PlaceHolder 2"/>
          <p:cNvSpPr>
            <a:spLocks noGrp="1"/>
          </p:cNvSpPr>
          <p:nvPr>
            <p:ph type="body"/>
          </p:nvPr>
        </p:nvSpPr>
        <p:spPr>
          <a:xfrm>
            <a:off x="457200" y="1203480"/>
            <a:ext cx="8229240" cy="2982960"/>
          </a:xfrm>
          <a:prstGeom prst="rect">
            <a:avLst/>
          </a:prstGeom>
        </p:spPr>
        <p:txBody>
          <a:bodyPr lIns="0" tIns="0" rIns="0" bIns="0">
            <a:normAutofit/>
          </a:bodyPr>
          <a:lstStyle/>
          <a:p>
            <a:pPr marL="431800" indent="-323850">
              <a:spcBef>
                <a:spcPts val="1415"/>
              </a:spcBef>
              <a:buClr>
                <a:srgbClr val="FFFFFF"/>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Bef>
                <a:spcPts val="1135"/>
              </a:spcBef>
              <a:buClr>
                <a:srgbClr val="FFFFFF"/>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Bef>
                <a:spcPts val="565"/>
              </a:spcBef>
              <a:buClr>
                <a:srgbClr val="FFFFFF"/>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US" sz="4400" b="0" strike="noStrike" spc="-1">
                <a:latin typeface="Arial" panose="020B0604020202020204"/>
              </a:rPr>
              <a:t>Click to edit the title text format</a:t>
            </a:r>
            <a:endParaRPr lang="en-US" sz="4400" b="0" strike="noStrike" spc="-1">
              <a:latin typeface="Arial" panose="020B0604020202020204"/>
            </a:endParaRPr>
          </a:p>
        </p:txBody>
      </p:sp>
      <p:sp>
        <p:nvSpPr>
          <p:cNvPr id="229" name="PlaceHolder 2"/>
          <p:cNvSpPr>
            <a:spLocks noGrp="1"/>
          </p:cNvSpPr>
          <p:nvPr>
            <p:ph type="body"/>
          </p:nvPr>
        </p:nvSpPr>
        <p:spPr>
          <a:xfrm>
            <a:off x="457200" y="1203480"/>
            <a:ext cx="8229240" cy="2982960"/>
          </a:xfrm>
          <a:prstGeom prst="rect">
            <a:avLst/>
          </a:prstGeom>
        </p:spPr>
        <p:txBody>
          <a:bodyPr lIns="0" tIns="0" rIns="0" bIns="0">
            <a:normAutofit/>
          </a:bodyPr>
          <a:lstStyle/>
          <a:p>
            <a:pPr marL="431800" indent="-323850">
              <a:spcBef>
                <a:spcPts val="1415"/>
              </a:spcBef>
              <a:buClr>
                <a:srgbClr val="FFFFFF"/>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Bef>
                <a:spcPts val="1135"/>
              </a:spcBef>
              <a:buClr>
                <a:srgbClr val="FFFFFF"/>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Bef>
                <a:spcPts val="565"/>
              </a:spcBef>
              <a:buClr>
                <a:srgbClr val="FFFFFF"/>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9.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9.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1.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5.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image" Target="../media/image10.pn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66" name="CustomShape 1"/>
          <p:cNvSpPr/>
          <p:nvPr/>
        </p:nvSpPr>
        <p:spPr>
          <a:xfrm>
            <a:off x="210600" y="1443600"/>
            <a:ext cx="4401720" cy="16117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b">
            <a:noAutofit/>
          </a:bodyPr>
          <a:lstStyle/>
          <a:p>
            <a:pPr>
              <a:lnSpc>
                <a:spcPct val="100000"/>
              </a:lnSpc>
            </a:pPr>
            <a:r>
              <a:rPr lang="en-US" sz="4800" b="1" strike="noStrike" spc="-1">
                <a:solidFill>
                  <a:srgbClr val="F3F3F3"/>
                </a:solidFill>
                <a:latin typeface="Anton"/>
                <a:ea typeface="Anton"/>
              </a:rPr>
              <a:t>Paternity testing using genetics</a:t>
            </a:r>
            <a:endParaRPr lang="en-US" sz="4800" b="0" strike="noStrike" spc="-1">
              <a:latin typeface="Arial" panose="020B0604020202020204"/>
            </a:endParaRPr>
          </a:p>
        </p:txBody>
      </p:sp>
      <p:sp>
        <p:nvSpPr>
          <p:cNvPr id="267" name="CustomShape 2"/>
          <p:cNvSpPr/>
          <p:nvPr/>
        </p:nvSpPr>
        <p:spPr>
          <a:xfrm>
            <a:off x="588240" y="3942360"/>
            <a:ext cx="3382920" cy="4323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Autofit/>
          </a:bodyPr>
          <a:lstStyle/>
          <a:p>
            <a:pPr>
              <a:lnSpc>
                <a:spcPct val="100000"/>
              </a:lnSpc>
              <a:tabLst>
                <a:tab pos="0" algn="l"/>
              </a:tabLst>
            </a:pPr>
            <a:r>
              <a:rPr lang="en-US" sz="1400" b="0" strike="noStrike" spc="-1">
                <a:solidFill>
                  <a:srgbClr val="F3F3F3"/>
                </a:solidFill>
                <a:latin typeface="Advent Pro Light"/>
                <a:ea typeface="Advent Pro Light"/>
              </a:rPr>
              <a:t>Supervised by : Dr. Ashraf Abdelraouf &amp; Eng. Ahmed Hazem</a:t>
            </a:r>
            <a:endParaRPr lang="en-US" sz="1400" b="0" strike="noStrike" spc="-1">
              <a:latin typeface="Arial" panose="020B0604020202020204"/>
            </a:endParaRPr>
          </a:p>
          <a:p>
            <a:pPr>
              <a:lnSpc>
                <a:spcPct val="100000"/>
              </a:lnSpc>
              <a:tabLst>
                <a:tab pos="0" algn="l"/>
              </a:tabLst>
            </a:pPr>
            <a:endParaRPr lang="en-US" sz="1400" b="0" strike="noStrike" spc="-1">
              <a:latin typeface="Arial" panose="020B0604020202020204"/>
            </a:endParaRPr>
          </a:p>
        </p:txBody>
      </p:sp>
      <p:pic>
        <p:nvPicPr>
          <p:cNvPr id="268" name="Google Shape;104;p24"/>
          <p:cNvPicPr/>
          <p:nvPr/>
        </p:nvPicPr>
        <p:blipFill>
          <a:blip r:embed="rId2"/>
          <a:srcRect l="6663" t="4856" r="6220" b="5494"/>
          <a:stretch>
            <a:fillRect/>
          </a:stretch>
        </p:blipFill>
        <p:spPr>
          <a:xfrm>
            <a:off x="4697280" y="444960"/>
            <a:ext cx="4195080" cy="4317480"/>
          </a:xfrm>
          <a:prstGeom prst="rect">
            <a:avLst/>
          </a:prstGeom>
          <a:ln>
            <a:noFill/>
          </a:ln>
        </p:spPr>
      </p:pic>
      <p:sp>
        <p:nvSpPr>
          <p:cNvPr id="269" name="CustomShape 3"/>
          <p:cNvSpPr/>
          <p:nvPr/>
        </p:nvSpPr>
        <p:spPr>
          <a:xfrm>
            <a:off x="731160" y="3108960"/>
            <a:ext cx="3382920" cy="4323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Autofit/>
          </a:bodyPr>
          <a:lstStyle/>
          <a:p>
            <a:pPr>
              <a:lnSpc>
                <a:spcPct val="100000"/>
              </a:lnSpc>
              <a:tabLst>
                <a:tab pos="0" algn="l"/>
              </a:tabLst>
            </a:pPr>
            <a:r>
              <a:rPr lang="en-US" sz="1400" b="0" strike="noStrike" spc="-1">
                <a:solidFill>
                  <a:srgbClr val="F3F3F3"/>
                </a:solidFill>
                <a:latin typeface="Advent Pro Light"/>
                <a:ea typeface="Advent Pro Light"/>
              </a:rPr>
              <a:t>Team Members: Youssif Assem, Mohamed Moataz, Kareem Ehab, Mohamed Akram, Ahmed Gamal</a:t>
            </a:r>
            <a:endParaRPr lang="en-US" sz="1400" b="0" strike="noStrike" spc="-1">
              <a:latin typeface="Arial" panose="020B0604020202020204"/>
            </a:endParaRPr>
          </a:p>
          <a:p>
            <a:pPr>
              <a:lnSpc>
                <a:spcPct val="100000"/>
              </a:lnSpc>
              <a:tabLst>
                <a:tab pos="0" algn="l"/>
              </a:tabLst>
            </a:pPr>
            <a:endParaRPr lang="en-US" sz="1400" b="0" strike="noStrike" spc="-1">
              <a:latin typeface="Arial" panose="020B0604020202020204"/>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solidFill>
                  <a:schemeClr val="bg1"/>
                </a:solidFill>
                <a:latin typeface="Fira Sans Condensed Light" charset="0"/>
                <a:cs typeface="Fira Sans Condensed Light" charset="0"/>
              </a:rPr>
              <a:t>Functional requirements</a:t>
            </a:r>
            <a:endParaRPr lang="en-US" dirty="0" smtClean="0">
              <a:solidFill>
                <a:schemeClr val="bg1"/>
              </a:solidFill>
              <a:latin typeface="Fira Sans Condensed Light" charset="0"/>
              <a:cs typeface="Fira Sans Condensed Light" charset="0"/>
            </a:endParaRPr>
          </a:p>
        </p:txBody>
      </p:sp>
      <p:pic>
        <p:nvPicPr>
          <p:cNvPr id="2" name="Picture 1" descr="Blank diagram - Page 1"/>
          <p:cNvPicPr>
            <a:picLocks noChangeAspect="1"/>
          </p:cNvPicPr>
          <p:nvPr/>
        </p:nvPicPr>
        <p:blipFill>
          <a:blip r:embed="rId1"/>
          <a:stretch>
            <a:fillRect/>
          </a:stretch>
        </p:blipFill>
        <p:spPr>
          <a:xfrm>
            <a:off x="3276600" y="866775"/>
            <a:ext cx="2453005" cy="4064000"/>
          </a:xfrm>
          <a:prstGeom prst="rect">
            <a:avLst/>
          </a:prstGeom>
        </p:spPr>
      </p:pic>
      <p:sp>
        <p:nvSpPr>
          <p:cNvPr id="321" name="CustomShape 3"/>
          <p:cNvSpPr/>
          <p:nvPr/>
        </p:nvSpPr>
        <p:spPr>
          <a:xfrm>
            <a:off x="74520" y="4622760"/>
            <a:ext cx="71244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1800" b="0" strike="noStrike" spc="-1">
                <a:solidFill>
                  <a:schemeClr val="bg1"/>
                </a:solidFill>
                <a:latin typeface="Arial" panose="020B0604020202020204"/>
              </a:rPr>
              <a:t>9</a:t>
            </a:r>
            <a:endParaRPr lang="en-US" sz="1800" b="0" strike="noStrike" spc="-1">
              <a:solidFill>
                <a:schemeClr val="bg1"/>
              </a:solidFill>
              <a:latin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solidFill>
                  <a:schemeClr val="bg1"/>
                </a:solidFill>
                <a:latin typeface="Fira Sans Condensed Light" charset="0"/>
                <a:cs typeface="Fira Sans Condensed Light" charset="0"/>
              </a:rPr>
              <a:t>Functional requirements</a:t>
            </a:r>
            <a:endParaRPr lang="en-US" dirty="0" smtClean="0">
              <a:solidFill>
                <a:schemeClr val="bg1"/>
              </a:solidFill>
              <a:latin typeface="Fira Sans Condensed Light" charset="0"/>
              <a:cs typeface="Fira Sans Condensed Light" charset="0"/>
            </a:endParaRPr>
          </a:p>
        </p:txBody>
      </p:sp>
      <p:sp>
        <p:nvSpPr>
          <p:cNvPr id="9" name="Text Box 8"/>
          <p:cNvSpPr txBox="1"/>
          <p:nvPr/>
        </p:nvSpPr>
        <p:spPr>
          <a:xfrm>
            <a:off x="5268595" y="3033395"/>
            <a:ext cx="250825" cy="368300"/>
          </a:xfrm>
          <a:prstGeom prst="rect">
            <a:avLst/>
          </a:prstGeom>
          <a:noFill/>
        </p:spPr>
        <p:txBody>
          <a:bodyPr wrap="square" rtlCol="0">
            <a:spAutoFit/>
          </a:bodyPr>
          <a:lstStyle/>
          <a:p>
            <a:endParaRPr lang="en-US"/>
          </a:p>
        </p:txBody>
      </p:sp>
      <p:pic>
        <p:nvPicPr>
          <p:cNvPr id="2" name="Picture 1" descr="Blank diagram - Page 2"/>
          <p:cNvPicPr>
            <a:picLocks noChangeAspect="1"/>
          </p:cNvPicPr>
          <p:nvPr/>
        </p:nvPicPr>
        <p:blipFill>
          <a:blip r:embed="rId1"/>
          <a:stretch>
            <a:fillRect/>
          </a:stretch>
        </p:blipFill>
        <p:spPr>
          <a:xfrm>
            <a:off x="2197735" y="852170"/>
            <a:ext cx="5029200" cy="42291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solidFill>
                  <a:schemeClr val="bg1"/>
                </a:solidFill>
                <a:latin typeface="Fira Sans Condensed Light" charset="0"/>
                <a:cs typeface="Fira Sans Condensed Light" charset="0"/>
              </a:rPr>
              <a:t>Functional requirements</a:t>
            </a:r>
            <a:endParaRPr lang="en-US" dirty="0" smtClean="0">
              <a:solidFill>
                <a:schemeClr val="bg1"/>
              </a:solidFill>
              <a:latin typeface="Fira Sans Condensed Light" charset="0"/>
              <a:cs typeface="Fira Sans Condensed Light" charset="0"/>
            </a:endParaRPr>
          </a:p>
        </p:txBody>
      </p:sp>
      <p:pic>
        <p:nvPicPr>
          <p:cNvPr id="2" name="Picture 1" descr="Blank diagram - Page 4"/>
          <p:cNvPicPr>
            <a:picLocks noChangeAspect="1"/>
          </p:cNvPicPr>
          <p:nvPr/>
        </p:nvPicPr>
        <p:blipFill>
          <a:blip r:embed="rId1"/>
          <a:stretch>
            <a:fillRect/>
          </a:stretch>
        </p:blipFill>
        <p:spPr>
          <a:xfrm>
            <a:off x="2411730" y="1430655"/>
            <a:ext cx="3783330" cy="2571750"/>
          </a:xfrm>
          <a:prstGeom prst="rect">
            <a:avLst/>
          </a:prstGeom>
        </p:spPr>
      </p:pic>
      <p:sp>
        <p:nvSpPr>
          <p:cNvPr id="321" name="CustomShape 3"/>
          <p:cNvSpPr/>
          <p:nvPr/>
        </p:nvSpPr>
        <p:spPr>
          <a:xfrm>
            <a:off x="74520" y="4622760"/>
            <a:ext cx="71244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chemeClr val="bg1"/>
                </a:solidFill>
                <a:latin typeface="Arial" panose="020B0604020202020204"/>
              </a:rPr>
              <a:t>9</a:t>
            </a:r>
            <a:endParaRPr lang="en-US" sz="1800" b="0" strike="noStrike" spc="-1">
              <a:solidFill>
                <a:schemeClr val="bg1"/>
              </a:solidFill>
              <a:latin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Blank diagram - Page 3(1)"/>
          <p:cNvPicPr>
            <a:picLocks noChangeAspect="1"/>
          </p:cNvPicPr>
          <p:nvPr/>
        </p:nvPicPr>
        <p:blipFill>
          <a:blip r:embed="rId1"/>
          <a:stretch>
            <a:fillRect/>
          </a:stretch>
        </p:blipFill>
        <p:spPr>
          <a:xfrm>
            <a:off x="2608580" y="2092325"/>
            <a:ext cx="3543300" cy="1485900"/>
          </a:xfrm>
          <a:prstGeom prst="rect">
            <a:avLst/>
          </a:prstGeom>
        </p:spPr>
      </p:pic>
      <p:sp>
        <p:nvSpPr>
          <p:cNvPr id="5" name="Title 4"/>
          <p:cNvSpPr>
            <a:spLocks noGrp="1"/>
          </p:cNvSpPr>
          <p:nvPr>
            <p:ph type="title"/>
          </p:nvPr>
        </p:nvSpPr>
        <p:spPr/>
        <p:txBody>
          <a:bodyPr/>
          <a:p>
            <a:pPr algn="l"/>
            <a:r>
              <a:rPr lang="en-US" dirty="0" smtClean="0">
                <a:solidFill>
                  <a:schemeClr val="bg1"/>
                </a:solidFill>
                <a:latin typeface="Fira Sans Condensed Light" charset="0"/>
                <a:cs typeface="Fira Sans Condensed Light" charset="0"/>
              </a:rPr>
              <a:t>Functional requirements</a:t>
            </a:r>
            <a:endParaRPr lang="en-US" dirty="0" smtClean="0">
              <a:solidFill>
                <a:schemeClr val="bg1"/>
              </a:solidFill>
              <a:latin typeface="Fira Sans Condensed Light" charset="0"/>
              <a:cs typeface="Fira Sans Condensed Light" charset="0"/>
            </a:endParaRPr>
          </a:p>
        </p:txBody>
      </p:sp>
      <p:sp>
        <p:nvSpPr>
          <p:cNvPr id="321" name="CustomShape 3"/>
          <p:cNvSpPr/>
          <p:nvPr/>
        </p:nvSpPr>
        <p:spPr>
          <a:xfrm>
            <a:off x="74520" y="4622760"/>
            <a:ext cx="71244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chemeClr val="bg1"/>
                </a:solidFill>
                <a:latin typeface="Arial" panose="020B0604020202020204"/>
              </a:rPr>
              <a:t>10</a:t>
            </a:r>
            <a:endParaRPr lang="en-US" sz="1800" b="0" strike="noStrike" spc="-1">
              <a:solidFill>
                <a:schemeClr val="bg1"/>
              </a:solidFill>
              <a:latin typeface="Arial" panose="020B0604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Fira Sans Condensed Light" charset="0"/>
                <a:cs typeface="Fira Sans Condensed Light" charset="0"/>
                <a:sym typeface="+mn-ea"/>
              </a:rPr>
              <a:t>Functional requirements</a:t>
            </a:r>
            <a:br>
              <a:rPr lang="en-US" dirty="0" smtClean="0">
                <a:solidFill>
                  <a:schemeClr val="bg1"/>
                </a:solidFill>
                <a:latin typeface="Fira Sans Condensed Light" charset="0"/>
                <a:cs typeface="Fira Sans Condensed Light" charset="0"/>
              </a:rPr>
            </a:br>
            <a:endParaRPr lang="en-US"/>
          </a:p>
        </p:txBody>
      </p:sp>
      <p:sp>
        <p:nvSpPr>
          <p:cNvPr id="335" name="CustomShape 2"/>
          <p:cNvSpPr/>
          <p:nvPr/>
        </p:nvSpPr>
        <p:spPr>
          <a:xfrm>
            <a:off x="468170" y="1203550"/>
            <a:ext cx="4091760" cy="185184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marL="171450" indent="-171450">
              <a:buFont typeface="Arial" panose="020B0604020202020204" pitchFamily="34" charset="0"/>
              <a:buChar char="•"/>
            </a:pPr>
            <a:r>
              <a:rPr lang="en-US" sz="1600" dirty="0" smtClean="0">
                <a:solidFill>
                  <a:schemeClr val="bg1"/>
                </a:solidFill>
                <a:latin typeface="Fira Sans Condensed Light" charset="0"/>
                <a:cs typeface="Fira Sans Condensed Light" charset="0"/>
                <a:sym typeface="+mn-ea"/>
              </a:rPr>
              <a:t>Check(child, parent)</a:t>
            </a:r>
            <a:endParaRPr lang="en-US" sz="1600" dirty="0" smtClean="0">
              <a:solidFill>
                <a:schemeClr val="bg1"/>
              </a:solidFill>
              <a:latin typeface="Fira Sans Condensed Light" charset="0"/>
              <a:cs typeface="Fira Sans Condensed Light" charset="0"/>
            </a:endParaRPr>
          </a:p>
          <a:p>
            <a:pPr marL="171450" indent="-171450">
              <a:buFont typeface="Arial" panose="020B0604020202020204" pitchFamily="34" charset="0"/>
              <a:buChar char="•"/>
            </a:pPr>
            <a:r>
              <a:rPr lang="en-US" sz="1600" dirty="0" err="1" smtClean="0">
                <a:solidFill>
                  <a:schemeClr val="bg1"/>
                </a:solidFill>
                <a:latin typeface="Fira Sans Condensed Light" charset="0"/>
                <a:cs typeface="Fira Sans Condensed Light" charset="0"/>
                <a:sym typeface="+mn-ea"/>
              </a:rPr>
              <a:t>getWrong</a:t>
            </a:r>
            <a:r>
              <a:rPr lang="en-US" sz="1600" dirty="0" smtClean="0">
                <a:solidFill>
                  <a:schemeClr val="bg1"/>
                </a:solidFill>
                <a:latin typeface="Fira Sans Condensed Light" charset="0"/>
                <a:cs typeface="Fira Sans Condensed Light" charset="0"/>
                <a:sym typeface="+mn-ea"/>
              </a:rPr>
              <a:t>()</a:t>
            </a:r>
            <a:endParaRPr lang="en-US" sz="1600" dirty="0" smtClean="0">
              <a:solidFill>
                <a:schemeClr val="bg1"/>
              </a:solidFill>
              <a:latin typeface="Fira Sans Condensed Light" charset="0"/>
              <a:cs typeface="Fira Sans Condensed Light" charset="0"/>
            </a:endParaRPr>
          </a:p>
          <a:p>
            <a:pPr marL="171450" indent="-171450">
              <a:buFont typeface="Arial" panose="020B0604020202020204" pitchFamily="34" charset="0"/>
              <a:buChar char="•"/>
            </a:pPr>
            <a:r>
              <a:rPr lang="en-US" sz="1600" dirty="0" err="1" smtClean="0">
                <a:solidFill>
                  <a:schemeClr val="bg1"/>
                </a:solidFill>
                <a:latin typeface="Fira Sans Condensed Light" charset="0"/>
                <a:cs typeface="Fira Sans Condensed Light" charset="0"/>
                <a:sym typeface="+mn-ea"/>
              </a:rPr>
              <a:t>getResults</a:t>
            </a:r>
            <a:r>
              <a:rPr lang="en-US" sz="1600" dirty="0" smtClean="0">
                <a:solidFill>
                  <a:schemeClr val="bg1"/>
                </a:solidFill>
                <a:latin typeface="Fira Sans Condensed Light" charset="0"/>
                <a:cs typeface="Fira Sans Condensed Light" charset="0"/>
                <a:sym typeface="+mn-ea"/>
              </a:rPr>
              <a:t>()</a:t>
            </a:r>
            <a:endParaRPr lang="en-US" sz="1600" dirty="0" smtClean="0">
              <a:solidFill>
                <a:schemeClr val="bg1"/>
              </a:solidFill>
              <a:latin typeface="Fira Sans Condensed Light" charset="0"/>
              <a:cs typeface="Fira Sans Condensed Light" charset="0"/>
            </a:endParaRPr>
          </a:p>
          <a:p>
            <a:pPr marL="171450" indent="-171450">
              <a:buFont typeface="Arial" panose="020B0604020202020204" pitchFamily="34" charset="0"/>
              <a:buChar char="•"/>
            </a:pPr>
            <a:r>
              <a:rPr lang="en-US" sz="1600" dirty="0" err="1" smtClean="0">
                <a:solidFill>
                  <a:schemeClr val="bg1"/>
                </a:solidFill>
                <a:latin typeface="Fira Sans Condensed Light" charset="0"/>
                <a:cs typeface="Fira Sans Condensed Light" charset="0"/>
                <a:sym typeface="+mn-ea"/>
              </a:rPr>
              <a:t>wholeGenome</a:t>
            </a:r>
            <a:r>
              <a:rPr lang="en-US" sz="1600" dirty="0" smtClean="0">
                <a:solidFill>
                  <a:schemeClr val="bg1"/>
                </a:solidFill>
                <a:latin typeface="Fira Sans Condensed Light" charset="0"/>
                <a:cs typeface="Fira Sans Condensed Light" charset="0"/>
                <a:sym typeface="+mn-ea"/>
              </a:rPr>
              <a:t>(file)</a:t>
            </a:r>
            <a:endParaRPr lang="en-US" sz="1600" dirty="0" smtClean="0">
              <a:solidFill>
                <a:schemeClr val="bg1"/>
              </a:solidFill>
              <a:latin typeface="Fira Sans Condensed Light" charset="0"/>
              <a:cs typeface="Fira Sans Condensed Light" charset="0"/>
            </a:endParaRPr>
          </a:p>
          <a:p>
            <a:pPr marL="171450" indent="-171450">
              <a:buFont typeface="Arial" panose="020B0604020202020204" pitchFamily="34" charset="0"/>
              <a:buChar char="•"/>
            </a:pPr>
            <a:r>
              <a:rPr lang="en-US" sz="1600" dirty="0" err="1" smtClean="0">
                <a:solidFill>
                  <a:schemeClr val="bg1"/>
                </a:solidFill>
                <a:latin typeface="Fira Sans Condensed Light" charset="0"/>
                <a:cs typeface="Fira Sans Condensed Light" charset="0"/>
                <a:sym typeface="+mn-ea"/>
              </a:rPr>
              <a:t>wholeExome</a:t>
            </a:r>
            <a:r>
              <a:rPr lang="en-US" sz="1600" dirty="0" smtClean="0">
                <a:solidFill>
                  <a:schemeClr val="bg1"/>
                </a:solidFill>
                <a:latin typeface="Fira Sans Condensed Light" charset="0"/>
                <a:cs typeface="Fira Sans Condensed Light" charset="0"/>
                <a:sym typeface="+mn-ea"/>
              </a:rPr>
              <a:t>(file)</a:t>
            </a:r>
            <a:endParaRPr lang="en-US" sz="1600" dirty="0" smtClean="0">
              <a:solidFill>
                <a:schemeClr val="bg1"/>
              </a:solidFill>
              <a:latin typeface="Fira Sans Condensed Light" charset="0"/>
              <a:cs typeface="Fira Sans Condensed Light" charset="0"/>
            </a:endParaRPr>
          </a:p>
          <a:p>
            <a:pPr marL="171450" indent="-171450">
              <a:buFont typeface="Arial" panose="020B0604020202020204" pitchFamily="34" charset="0"/>
              <a:buChar char="•"/>
            </a:pPr>
            <a:r>
              <a:rPr lang="en-US" sz="1600" dirty="0" smtClean="0">
                <a:solidFill>
                  <a:schemeClr val="bg1"/>
                </a:solidFill>
                <a:latin typeface="Fira Sans Condensed Light" charset="0"/>
                <a:cs typeface="Fira Sans Condensed Light" charset="0"/>
                <a:sym typeface="+mn-ea"/>
              </a:rPr>
              <a:t>rsNumbers(</a:t>
            </a:r>
            <a:r>
              <a:rPr lang="en-US" sz="1600" dirty="0" err="1" smtClean="0">
                <a:solidFill>
                  <a:schemeClr val="bg1"/>
                </a:solidFill>
                <a:latin typeface="Fira Sans Condensed Light" charset="0"/>
                <a:cs typeface="Fira Sans Condensed Light" charset="0"/>
                <a:sym typeface="+mn-ea"/>
              </a:rPr>
              <a:t>allelesData</a:t>
            </a:r>
            <a:r>
              <a:rPr lang="en-US" sz="1600" dirty="0" smtClean="0">
                <a:solidFill>
                  <a:schemeClr val="bg1"/>
                </a:solidFill>
                <a:latin typeface="Fira Sans Condensed Light" charset="0"/>
                <a:cs typeface="Fira Sans Condensed Light" charset="0"/>
                <a:sym typeface="+mn-ea"/>
              </a:rPr>
              <a:t>)</a:t>
            </a:r>
            <a:endParaRPr lang="en-US" sz="1600" dirty="0" smtClean="0">
              <a:solidFill>
                <a:schemeClr val="bg1"/>
              </a:solidFill>
              <a:latin typeface="Fira Sans Condensed Light" charset="0"/>
              <a:cs typeface="Fira Sans Condensed Light" charset="0"/>
            </a:endParaRPr>
          </a:p>
          <a:p>
            <a:pPr marL="171450" indent="-171450">
              <a:buFont typeface="Arial" panose="020B0604020202020204" pitchFamily="34" charset="0"/>
              <a:buChar char="•"/>
            </a:pPr>
            <a:endParaRPr lang="en-US" sz="1600" dirty="0" smtClean="0">
              <a:solidFill>
                <a:schemeClr val="bg1"/>
              </a:solidFill>
              <a:latin typeface="Fira Sans Condensed Light" charset="0"/>
              <a:cs typeface="Fira Sans Condensed Light" charset="0"/>
            </a:endParaRPr>
          </a:p>
          <a:p>
            <a:pPr marL="171450" indent="-171450">
              <a:buFont typeface="Arial" panose="020B0604020202020204" pitchFamily="34" charset="0"/>
              <a:buChar char="•"/>
            </a:pPr>
            <a:endParaRPr lang="en-US" sz="1600" dirty="0">
              <a:solidFill>
                <a:schemeClr val="bg1"/>
              </a:solidFill>
              <a:latin typeface="Fira Sans Condensed Light" charset="0"/>
              <a:cs typeface="Fira Sans Condensed Light" charset="0"/>
            </a:endParaRPr>
          </a:p>
          <a:p>
            <a:pPr marL="285750" indent="-285750">
              <a:buFont typeface="Arial" panose="020B0604020202020204" pitchFamily="34" charset="0"/>
              <a:buChar char="•"/>
            </a:pPr>
            <a:endParaRPr lang="en-US" sz="1600" b="0" strike="noStrike" spc="-1">
              <a:latin typeface="Arial" panose="020B0604020202020204"/>
            </a:endParaRPr>
          </a:p>
        </p:txBody>
      </p:sp>
      <p:sp>
        <p:nvSpPr>
          <p:cNvPr id="321" name="CustomShape 3"/>
          <p:cNvSpPr/>
          <p:nvPr/>
        </p:nvSpPr>
        <p:spPr>
          <a:xfrm>
            <a:off x="74520" y="4622760"/>
            <a:ext cx="71244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chemeClr val="bg1"/>
                </a:solidFill>
                <a:latin typeface="Arial" panose="020B0604020202020204"/>
              </a:rPr>
              <a:t>11</a:t>
            </a:r>
            <a:endParaRPr lang="en-US" sz="1800" b="0" strike="noStrike" spc="-1">
              <a:solidFill>
                <a:schemeClr val="bg1"/>
              </a:solidFill>
              <a:latin typeface="Arial" panose="020B0604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584200" y="332200"/>
            <a:ext cx="8229240" cy="858600"/>
          </a:xfrm>
          <a:prstGeom prst="rect">
            <a:avLst/>
          </a:prstGeom>
        </p:spPr>
        <p:txBody>
          <a:bodyPr lIns="0" tIns="0" rIns="0" bIns="0" anchor="ctr">
            <a:noAutofit/>
          </a:bodyPr>
          <a:lstStyle>
            <a:lvl1pPr/>
          </a:lstStyle>
          <a:p>
            <a:r>
              <a:rPr lang="en-US" dirty="0" smtClean="0">
                <a:solidFill>
                  <a:schemeClr val="bg1"/>
                </a:solidFill>
                <a:latin typeface="Fira Sans Condensed Light" charset="0"/>
                <a:cs typeface="Fira Sans Condensed Light" charset="0"/>
                <a:sym typeface="+mn-ea"/>
              </a:rPr>
              <a:t>Functional requirements</a:t>
            </a:r>
            <a:br>
              <a:rPr lang="en-US" dirty="0" smtClean="0">
                <a:solidFill>
                  <a:schemeClr val="bg1"/>
                </a:solidFill>
                <a:latin typeface="Fira Sans Condensed Light" charset="0"/>
                <a:cs typeface="Fira Sans Condensed Light" charset="0"/>
              </a:rPr>
            </a:br>
            <a:endParaRPr lang="en-US"/>
          </a:p>
        </p:txBody>
      </p:sp>
      <p:sp>
        <p:nvSpPr>
          <p:cNvPr id="335" name="CustomShape 2"/>
          <p:cNvSpPr/>
          <p:nvPr/>
        </p:nvSpPr>
        <p:spPr>
          <a:xfrm>
            <a:off x="828215" y="1190850"/>
            <a:ext cx="4091760" cy="185184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marL="285750" indent="-285750">
              <a:buFont typeface="Arial" panose="020B0604020202020204" pitchFamily="34" charset="0"/>
              <a:buChar char="•"/>
            </a:pPr>
            <a:r>
              <a:rPr lang="en-US" sz="1600" dirty="0" smtClean="0">
                <a:solidFill>
                  <a:schemeClr val="bg1"/>
                </a:solidFill>
                <a:latin typeface="Fira Sans Condensed Light" charset="0"/>
                <a:cs typeface="Fira Sans Condensed Light" charset="0"/>
                <a:sym typeface="+mn-ea"/>
              </a:rPr>
              <a:t>Security</a:t>
            </a:r>
            <a:endParaRPr lang="en-US" sz="1600" dirty="0" smtClean="0">
              <a:solidFill>
                <a:schemeClr val="bg1"/>
              </a:solidFill>
              <a:latin typeface="Fira Sans Condensed Light" charset="0"/>
              <a:cs typeface="Fira Sans Condensed Light" charset="0"/>
            </a:endParaRPr>
          </a:p>
          <a:p>
            <a:pPr marL="285750" indent="-285750">
              <a:buFont typeface="Arial" panose="020B0604020202020204" pitchFamily="34" charset="0"/>
              <a:buChar char="•"/>
            </a:pPr>
            <a:r>
              <a:rPr lang="en-US" sz="1600" dirty="0" smtClean="0">
                <a:solidFill>
                  <a:schemeClr val="bg1"/>
                </a:solidFill>
                <a:latin typeface="Fira Sans Condensed Light" charset="0"/>
                <a:cs typeface="Fira Sans Condensed Light" charset="0"/>
                <a:sym typeface="+mn-ea"/>
              </a:rPr>
              <a:t>Availability</a:t>
            </a:r>
            <a:endParaRPr lang="en-US" sz="1600" dirty="0" smtClean="0">
              <a:solidFill>
                <a:schemeClr val="bg1"/>
              </a:solidFill>
              <a:latin typeface="Fira Sans Condensed Light" charset="0"/>
              <a:cs typeface="Fira Sans Condensed Light" charset="0"/>
            </a:endParaRPr>
          </a:p>
          <a:p>
            <a:pPr marL="285750" indent="-285750">
              <a:buFont typeface="Arial" panose="020B0604020202020204" pitchFamily="34" charset="0"/>
              <a:buChar char="•"/>
            </a:pPr>
            <a:r>
              <a:rPr lang="en-US" sz="1600" dirty="0" smtClean="0">
                <a:solidFill>
                  <a:schemeClr val="bg1"/>
                </a:solidFill>
                <a:latin typeface="Fira Sans Condensed Light" charset="0"/>
                <a:cs typeface="Fira Sans Condensed Light" charset="0"/>
                <a:sym typeface="+mn-ea"/>
              </a:rPr>
              <a:t>Scalability</a:t>
            </a:r>
            <a:endParaRPr lang="en-US" sz="1600" dirty="0" smtClean="0">
              <a:solidFill>
                <a:schemeClr val="bg1"/>
              </a:solidFill>
              <a:latin typeface="Fira Sans Condensed Light" charset="0"/>
              <a:cs typeface="Fira Sans Condensed Light" charset="0"/>
            </a:endParaRPr>
          </a:p>
          <a:p>
            <a:pPr marL="285750" indent="-285750">
              <a:buFont typeface="Arial" panose="020B0604020202020204" pitchFamily="34" charset="0"/>
              <a:buChar char="•"/>
            </a:pPr>
            <a:r>
              <a:rPr lang="en-US" sz="1600" dirty="0" smtClean="0">
                <a:solidFill>
                  <a:schemeClr val="bg1"/>
                </a:solidFill>
                <a:latin typeface="Fira Sans Condensed Light" charset="0"/>
                <a:cs typeface="Fira Sans Condensed Light" charset="0"/>
                <a:sym typeface="+mn-ea"/>
              </a:rPr>
              <a:t>Performance</a:t>
            </a:r>
            <a:endParaRPr lang="en-US" sz="1600" b="0" strike="noStrike" spc="-1">
              <a:latin typeface="Arial" panose="020B0604020202020204"/>
            </a:endParaRPr>
          </a:p>
        </p:txBody>
      </p:sp>
      <p:sp>
        <p:nvSpPr>
          <p:cNvPr id="321" name="CustomShape 3"/>
          <p:cNvSpPr/>
          <p:nvPr/>
        </p:nvSpPr>
        <p:spPr>
          <a:xfrm>
            <a:off x="74520" y="4622760"/>
            <a:ext cx="71244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1800" b="0" strike="noStrike" spc="-1">
                <a:solidFill>
                  <a:schemeClr val="bg1"/>
                </a:solidFill>
                <a:latin typeface="Arial" panose="020B0604020202020204"/>
              </a:rPr>
              <a:t>12</a:t>
            </a:r>
            <a:endParaRPr lang="en-US" sz="1800" b="0" strike="noStrike" spc="-1">
              <a:solidFill>
                <a:schemeClr val="bg1"/>
              </a:solidFill>
              <a:latin typeface="Arial" panose="020B0604020202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CustomShape 1"/>
          <p:cNvSpPr/>
          <p:nvPr/>
        </p:nvSpPr>
        <p:spPr>
          <a:xfrm>
            <a:off x="264600" y="176040"/>
            <a:ext cx="5193000" cy="88560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Diagrams </a:t>
            </a:r>
            <a:endParaRPr lang="en-US" sz="3200" b="0" strike="noStrike" spc="-1">
              <a:latin typeface="Arial" panose="020B0604020202020204"/>
            </a:endParaRPr>
          </a:p>
          <a:p>
            <a:pPr>
              <a:lnSpc>
                <a:spcPct val="100000"/>
              </a:lnSpc>
              <a:tabLst>
                <a:tab pos="0" algn="l"/>
              </a:tabLst>
            </a:pPr>
            <a:r>
              <a:rPr lang="en-US" sz="1600" b="1" strike="noStrike" spc="-1">
                <a:solidFill>
                  <a:srgbClr val="F3F3F3"/>
                </a:solidFill>
                <a:latin typeface="Fira Sans Condensed Light"/>
                <a:ea typeface="DejaVu Sans"/>
              </a:rPr>
              <a:t>Class diagram:</a:t>
            </a:r>
            <a:endParaRPr lang="en-US" sz="1600" b="0" strike="noStrike" spc="-1">
              <a:latin typeface="Arial" panose="020B0604020202020204"/>
            </a:endParaRPr>
          </a:p>
        </p:txBody>
      </p:sp>
      <p:pic>
        <p:nvPicPr>
          <p:cNvPr id="331" name="Picture 3"/>
          <p:cNvPicPr/>
          <p:nvPr/>
        </p:nvPicPr>
        <p:blipFill>
          <a:blip r:embed="rId1"/>
          <a:stretch>
            <a:fillRect/>
          </a:stretch>
        </p:blipFill>
        <p:spPr>
          <a:xfrm>
            <a:off x="491040" y="1062720"/>
            <a:ext cx="8309880" cy="3684240"/>
          </a:xfrm>
          <a:prstGeom prst="rect">
            <a:avLst/>
          </a:prstGeom>
          <a:ln>
            <a:noFill/>
          </a:ln>
        </p:spPr>
      </p:pic>
      <p:sp>
        <p:nvSpPr>
          <p:cNvPr id="332" name="CustomShape 2"/>
          <p:cNvSpPr/>
          <p:nvPr/>
        </p:nvSpPr>
        <p:spPr>
          <a:xfrm>
            <a:off x="74520" y="4622760"/>
            <a:ext cx="71244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rgbClr val="F3F3F3"/>
                </a:solidFill>
                <a:latin typeface="Arial" panose="020B0604020202020204"/>
                <a:ea typeface="DejaVu Sans"/>
              </a:rPr>
              <a:t>13</a:t>
            </a:r>
            <a:endParaRPr lang="en-US" sz="1800" b="0" strike="noStrike" spc="-1">
              <a:latin typeface="Arial" panose="020B0604020202020204"/>
            </a:endParaRP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458280" y="75600"/>
            <a:ext cx="5193000" cy="6343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FFFFF"/>
                </a:solidFill>
                <a:latin typeface="Rajdhani"/>
                <a:ea typeface="DejaVu Sans"/>
              </a:rPr>
              <a:t>Dataset Used:</a:t>
            </a:r>
            <a:endParaRPr lang="en-US" sz="3200" b="0" strike="noStrike" spc="-1">
              <a:latin typeface="Arial" panose="020B0604020202020204"/>
            </a:endParaRPr>
          </a:p>
        </p:txBody>
      </p:sp>
      <p:pic>
        <p:nvPicPr>
          <p:cNvPr id="334" name="Picture 4"/>
          <p:cNvPicPr/>
          <p:nvPr/>
        </p:nvPicPr>
        <p:blipFill>
          <a:blip r:embed="rId1"/>
          <a:stretch>
            <a:fillRect/>
          </a:stretch>
        </p:blipFill>
        <p:spPr>
          <a:xfrm>
            <a:off x="4489560" y="609480"/>
            <a:ext cx="4457880" cy="3796200"/>
          </a:xfrm>
          <a:prstGeom prst="rect">
            <a:avLst/>
          </a:prstGeom>
          <a:ln>
            <a:noFill/>
          </a:ln>
        </p:spPr>
      </p:pic>
      <p:sp>
        <p:nvSpPr>
          <p:cNvPr id="335" name="CustomShape 2"/>
          <p:cNvSpPr/>
          <p:nvPr/>
        </p:nvSpPr>
        <p:spPr>
          <a:xfrm>
            <a:off x="195120" y="897480"/>
            <a:ext cx="4091760" cy="185184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marL="153035">
              <a:lnSpc>
                <a:spcPct val="100000"/>
              </a:lnSpc>
            </a:pPr>
            <a:r>
              <a:rPr lang="en-US" sz="1600" b="0" strike="noStrike" spc="-1">
                <a:solidFill>
                  <a:srgbClr val="FFFFFF"/>
                </a:solidFill>
                <a:latin typeface="Fira Sans Condensed Light"/>
                <a:ea typeface="DejaVu Sans"/>
              </a:rPr>
              <a:t>Our dataset has over 100000 instances of Rs numbers and consists of 6 main features showing both alleles for every family member and the number of chromosome for each instance</a:t>
            </a:r>
            <a:endParaRPr lang="en-US" sz="1600" b="0" strike="noStrike" spc="-1">
              <a:latin typeface="Arial" panose="020B0604020202020204"/>
            </a:endParaRPr>
          </a:p>
        </p:txBody>
      </p:sp>
      <p:sp>
        <p:nvSpPr>
          <p:cNvPr id="336" name="CustomShape 3"/>
          <p:cNvSpPr/>
          <p:nvPr/>
        </p:nvSpPr>
        <p:spPr>
          <a:xfrm>
            <a:off x="74520" y="4622760"/>
            <a:ext cx="71244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rgbClr val="F3F3F3"/>
                </a:solidFill>
                <a:latin typeface="Arial" panose="020B0604020202020204"/>
                <a:ea typeface="DejaVu Sans"/>
              </a:rPr>
              <a:t>14</a:t>
            </a:r>
            <a:endParaRPr lang="en-US" sz="1800" b="0" strike="noStrike" spc="-1">
              <a:latin typeface="Arial" panose="020B0604020202020204"/>
            </a:endParaRPr>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232920" y="337320"/>
            <a:ext cx="8227800" cy="85716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noAutofit/>
          </a:bodyPr>
          <a:lstStyle/>
          <a:p>
            <a:pPr>
              <a:lnSpc>
                <a:spcPct val="90000"/>
              </a:lnSpc>
            </a:pPr>
            <a:r>
              <a:rPr lang="en-US" sz="3200" b="1" strike="noStrike" spc="-1">
                <a:solidFill>
                  <a:srgbClr val="FFFFFF"/>
                </a:solidFill>
                <a:latin typeface="Rajdhani"/>
                <a:ea typeface="DejaVu Sans"/>
              </a:rPr>
              <a:t>Dataset Used</a:t>
            </a:r>
            <a:br>
              <a:rPr lang="en-US" sz="3200" b="1" strike="noStrike" spc="-1">
                <a:solidFill>
                  <a:srgbClr val="FFFFFF"/>
                </a:solidFill>
                <a:latin typeface="Rajdhani"/>
                <a:ea typeface="DejaVu Sans"/>
              </a:rPr>
            </a:br>
            <a:endParaRPr lang="en-US" sz="3200" b="0" strike="noStrike" spc="-1">
              <a:latin typeface="Arial" panose="020B0604020202020204"/>
            </a:endParaRPr>
          </a:p>
        </p:txBody>
      </p:sp>
      <p:sp>
        <p:nvSpPr>
          <p:cNvPr id="338" name="CustomShape 2"/>
          <p:cNvSpPr/>
          <p:nvPr/>
        </p:nvSpPr>
        <p:spPr>
          <a:xfrm>
            <a:off x="232920" y="833760"/>
            <a:ext cx="5161320" cy="236592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marL="153035">
              <a:lnSpc>
                <a:spcPct val="100000"/>
              </a:lnSpc>
            </a:pPr>
            <a:r>
              <a:rPr lang="en-US" sz="1400" b="0" strike="noStrike" spc="-1">
                <a:solidFill>
                  <a:srgbClr val="DCDDDE"/>
                </a:solidFill>
                <a:latin typeface="Fira Sans Condensed Light"/>
                <a:ea typeface="DejaVu Sans"/>
              </a:rPr>
              <a:t>In the whole genome the process to determine paternity is somewhat different There are specific locations (IDs) or the right terminology (locus, loci) in the whole genome every location and is in a specific chromosome For each of these locations, there exists a specific repeat that we are looking for ex: D7S280 --&gt; GATA counting the number of those repeats for each location is the goal and then comparing it with the number of repeats in the mother and father</a:t>
            </a:r>
            <a:endParaRPr lang="en-US" sz="1400" b="0" strike="noStrike" spc="-1">
              <a:latin typeface="Arial" panose="020B0604020202020204"/>
            </a:endParaRPr>
          </a:p>
        </p:txBody>
      </p:sp>
      <p:pic>
        <p:nvPicPr>
          <p:cNvPr id="339" name="Picture 5"/>
          <p:cNvPicPr/>
          <p:nvPr/>
        </p:nvPicPr>
        <p:blipFill>
          <a:blip r:embed="rId1"/>
          <a:stretch>
            <a:fillRect/>
          </a:stretch>
        </p:blipFill>
        <p:spPr>
          <a:xfrm>
            <a:off x="5605560" y="718200"/>
            <a:ext cx="3304080" cy="4086360"/>
          </a:xfrm>
          <a:prstGeom prst="rect">
            <a:avLst/>
          </a:prstGeom>
          <a:ln>
            <a:noFill/>
          </a:ln>
        </p:spPr>
      </p:pic>
      <p:sp>
        <p:nvSpPr>
          <p:cNvPr id="340" name="CustomShape 3"/>
          <p:cNvSpPr/>
          <p:nvPr/>
        </p:nvSpPr>
        <p:spPr>
          <a:xfrm>
            <a:off x="74520" y="4622760"/>
            <a:ext cx="71244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rgbClr val="F3F3F3"/>
                </a:solidFill>
                <a:latin typeface="Arial" panose="020B0604020202020204"/>
                <a:ea typeface="DejaVu Sans"/>
              </a:rPr>
              <a:t>15</a:t>
            </a:r>
            <a:endParaRPr lang="en-US" sz="1800" b="0" strike="noStrike" spc="-1">
              <a:latin typeface="Arial" panose="020B0604020202020204"/>
            </a:endParaRPr>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360" name="CustomShape 1"/>
          <p:cNvSpPr/>
          <p:nvPr/>
        </p:nvSpPr>
        <p:spPr>
          <a:xfrm>
            <a:off x="91440" y="72000"/>
            <a:ext cx="3108960" cy="4766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Autofit/>
          </a:bodyPr>
          <a:lstStyle/>
          <a:p>
            <a:pPr>
              <a:lnSpc>
                <a:spcPct val="100000"/>
              </a:lnSpc>
              <a:tabLst>
                <a:tab pos="0" algn="l"/>
              </a:tabLst>
            </a:pPr>
            <a:r>
              <a:rPr lang="en-GB" sz="2200" b="1" strike="noStrike" spc="-1">
                <a:solidFill>
                  <a:schemeClr val="bg1"/>
                </a:solidFill>
                <a:latin typeface="Rajdhani"/>
                <a:ea typeface="Rajdhani"/>
              </a:rPr>
              <a:t>TIME PLAN</a:t>
            </a:r>
            <a:endParaRPr lang="en-GB" sz="2200" b="1" strike="noStrike" spc="-1">
              <a:solidFill>
                <a:schemeClr val="bg1"/>
              </a:solidFill>
              <a:latin typeface="Rajdhani"/>
              <a:ea typeface="Rajdhani"/>
            </a:endParaRPr>
          </a:p>
        </p:txBody>
      </p:sp>
      <p:sp>
        <p:nvSpPr>
          <p:cNvPr id="361" name="CustomShape 2"/>
          <p:cNvSpPr/>
          <p:nvPr/>
        </p:nvSpPr>
        <p:spPr>
          <a:xfrm>
            <a:off x="4303520" y="274320"/>
            <a:ext cx="3240" cy="4805280"/>
          </a:xfrm>
          <a:custGeom>
            <a:avLst/>
            <a:gdLst/>
            <a:ahLst/>
            <a:cxnLst/>
            <a:rect l="l" t="t" r="r" b="b"/>
            <a:pathLst>
              <a:path w="21600" h="21600">
                <a:moveTo>
                  <a:pt x="0" y="0"/>
                </a:moveTo>
                <a:lnTo>
                  <a:pt x="21600" y="21600"/>
                </a:lnTo>
              </a:path>
            </a:pathLst>
          </a:custGeom>
          <a:noFill/>
          <a:ln w="19080">
            <a:solidFill>
              <a:schemeClr val="lt2"/>
            </a:solidFill>
            <a:round/>
            <a:headEnd type="oval" w="med" len="med"/>
            <a:tailEnd type="oval" w="med" len="med"/>
          </a:ln>
        </p:spPr>
        <p:style>
          <a:lnRef idx="0">
            <a:srgbClr val="FFFFFF"/>
          </a:lnRef>
          <a:fillRef idx="0">
            <a:srgbClr val="FFFFFF"/>
          </a:fillRef>
          <a:effectRef idx="0">
            <a:srgbClr val="FFFFFF"/>
          </a:effectRef>
          <a:fontRef idx="minor"/>
        </p:style>
      </p:sp>
      <p:sp>
        <p:nvSpPr>
          <p:cNvPr id="362" name="CustomShape 3"/>
          <p:cNvSpPr/>
          <p:nvPr/>
        </p:nvSpPr>
        <p:spPr>
          <a:xfrm>
            <a:off x="2061440" y="1361160"/>
            <a:ext cx="2061720" cy="6242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gn="r">
              <a:lnSpc>
                <a:spcPct val="100000"/>
              </a:lnSpc>
            </a:pPr>
            <a:r>
              <a:rPr lang="en-US" sz="1400" b="0" strike="noStrike" spc="-1">
                <a:solidFill>
                  <a:schemeClr val="bg1"/>
                </a:solidFill>
                <a:latin typeface="Fira Sans Condensed Light"/>
                <a:ea typeface="Fira Sans Condensed Light"/>
              </a:rPr>
              <a:t>Whole genome processing from the sources we gathered</a:t>
            </a:r>
            <a:endParaRPr lang="en-US" sz="1400" b="0" strike="noStrike" spc="-1">
              <a:solidFill>
                <a:schemeClr val="bg1"/>
              </a:solidFill>
              <a:latin typeface="Fira Sans Condensed Light"/>
              <a:ea typeface="Fira Sans Condensed Light"/>
            </a:endParaRPr>
          </a:p>
        </p:txBody>
      </p:sp>
      <p:sp>
        <p:nvSpPr>
          <p:cNvPr id="363" name="CustomShape 4"/>
          <p:cNvSpPr/>
          <p:nvPr/>
        </p:nvSpPr>
        <p:spPr>
          <a:xfrm>
            <a:off x="4545800" y="1361160"/>
            <a:ext cx="2061720" cy="6242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gn="ctr">
              <a:lnSpc>
                <a:spcPct val="100000"/>
              </a:lnSpc>
            </a:pPr>
            <a:r>
              <a:rPr lang="en-US" sz="1800" b="1" strike="noStrike" spc="-1">
                <a:solidFill>
                  <a:schemeClr val="bg1"/>
                </a:solidFill>
                <a:latin typeface="Rajdhani"/>
                <a:ea typeface="Rajdhani"/>
              </a:rPr>
              <a:t>B</a:t>
            </a:r>
            <a:r>
              <a:rPr lang="en-GB" sz="1800" b="1" strike="noStrike" spc="-1">
                <a:solidFill>
                  <a:schemeClr val="bg1"/>
                </a:solidFill>
                <a:latin typeface="Rajdhani"/>
                <a:ea typeface="Rajdhani"/>
              </a:rPr>
              <a:t>y the end of </a:t>
            </a:r>
            <a:r>
              <a:rPr lang="en-US" sz="1800" b="1" strike="noStrike" spc="-1">
                <a:solidFill>
                  <a:schemeClr val="bg1"/>
                </a:solidFill>
                <a:latin typeface="Rajdhani"/>
                <a:ea typeface="Rajdhani"/>
              </a:rPr>
              <a:t>January</a:t>
            </a:r>
            <a:endParaRPr lang="en-US" sz="1800" b="1" strike="noStrike" spc="-1">
              <a:solidFill>
                <a:schemeClr val="bg1"/>
              </a:solidFill>
              <a:latin typeface="Rajdhani"/>
              <a:ea typeface="Rajdhani"/>
            </a:endParaRPr>
          </a:p>
        </p:txBody>
      </p:sp>
      <p:sp>
        <p:nvSpPr>
          <p:cNvPr id="364" name="CustomShape 5"/>
          <p:cNvSpPr/>
          <p:nvPr/>
        </p:nvSpPr>
        <p:spPr>
          <a:xfrm>
            <a:off x="4637600" y="2066400"/>
            <a:ext cx="2061720" cy="6242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Autofit/>
          </a:bodyPr>
          <a:lstStyle/>
          <a:p>
            <a:pPr>
              <a:lnSpc>
                <a:spcPct val="100000"/>
              </a:lnSpc>
            </a:pPr>
            <a:r>
              <a:rPr lang="en-US" sz="1400" b="0" strike="noStrike" spc="-1">
                <a:solidFill>
                  <a:schemeClr val="bg1"/>
                </a:solidFill>
                <a:latin typeface="Fira Sans Condensed Light"/>
                <a:ea typeface="Fira Sans Condensed Light"/>
              </a:rPr>
              <a:t>Potentially add Whole genome in our system based on the information we gathered</a:t>
            </a:r>
            <a:endParaRPr lang="en-US" sz="1400" b="0" strike="noStrike" spc="-1">
              <a:solidFill>
                <a:schemeClr val="bg1"/>
              </a:solidFill>
              <a:latin typeface="Fira Sans Condensed Light"/>
              <a:ea typeface="Fira Sans Condensed Light"/>
            </a:endParaRPr>
          </a:p>
        </p:txBody>
      </p:sp>
      <p:sp>
        <p:nvSpPr>
          <p:cNvPr id="365" name="CustomShape 6"/>
          <p:cNvSpPr/>
          <p:nvPr/>
        </p:nvSpPr>
        <p:spPr>
          <a:xfrm>
            <a:off x="2082320" y="3349800"/>
            <a:ext cx="2061720" cy="6242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1400" b="0" strike="noStrike" spc="-1">
                <a:solidFill>
                  <a:schemeClr val="bg1"/>
                </a:solidFill>
                <a:latin typeface="Fira Sans Condensed Light"/>
                <a:ea typeface="Fira Sans Condensed Light"/>
              </a:rPr>
              <a:t>Implement at least 60 % of the GUI application and mobile application</a:t>
            </a:r>
            <a:endParaRPr lang="en-US" sz="1400" b="0" strike="noStrike" spc="-1">
              <a:solidFill>
                <a:schemeClr val="bg1"/>
              </a:solidFill>
              <a:latin typeface="Fira Sans Condensed Light"/>
              <a:ea typeface="Fira Sans Condensed Light"/>
            </a:endParaRPr>
          </a:p>
        </p:txBody>
      </p:sp>
      <p:sp>
        <p:nvSpPr>
          <p:cNvPr id="366" name="CustomShape 7"/>
          <p:cNvSpPr/>
          <p:nvPr/>
        </p:nvSpPr>
        <p:spPr>
          <a:xfrm>
            <a:off x="4617800" y="4290120"/>
            <a:ext cx="2061720" cy="6242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pPr>
            <a:r>
              <a:rPr lang="en-US" sz="1400" b="0" strike="noStrike" spc="-1">
                <a:solidFill>
                  <a:schemeClr val="bg1"/>
                </a:solidFill>
                <a:latin typeface="Fira Sans Condensed Light"/>
                <a:ea typeface="Fira Sans Condensed Light"/>
              </a:rPr>
              <a:t>Prove that if is at least a relevance or kinship degree </a:t>
            </a:r>
            <a:endParaRPr lang="en-US" sz="1400" b="0" strike="noStrike" spc="-1">
              <a:solidFill>
                <a:schemeClr val="bg1"/>
              </a:solidFill>
              <a:latin typeface="Fira Sans Condensed Light"/>
              <a:ea typeface="Fira Sans Condensed Light"/>
            </a:endParaRPr>
          </a:p>
        </p:txBody>
      </p:sp>
      <p:sp>
        <p:nvSpPr>
          <p:cNvPr id="367" name="CustomShape 8"/>
          <p:cNvSpPr/>
          <p:nvPr/>
        </p:nvSpPr>
        <p:spPr>
          <a:xfrm>
            <a:off x="2061440" y="2386080"/>
            <a:ext cx="2061720" cy="6242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gn="ctr">
              <a:lnSpc>
                <a:spcPct val="100000"/>
              </a:lnSpc>
            </a:pPr>
            <a:r>
              <a:rPr lang="en-GB" sz="1800" b="1" strike="noStrike" spc="-1">
                <a:solidFill>
                  <a:schemeClr val="bg1"/>
                </a:solidFill>
                <a:latin typeface="Rajdhani"/>
                <a:ea typeface="Rajdhani"/>
              </a:rPr>
              <a:t>By the end of </a:t>
            </a:r>
            <a:r>
              <a:rPr lang="en-US" sz="1800" b="1" strike="noStrike" spc="-1">
                <a:solidFill>
                  <a:schemeClr val="bg1"/>
                </a:solidFill>
                <a:latin typeface="Rajdhani"/>
                <a:ea typeface="Rajdhani"/>
              </a:rPr>
              <a:t>February</a:t>
            </a:r>
            <a:endParaRPr lang="en-US" sz="1800" b="1" strike="noStrike" spc="-1">
              <a:solidFill>
                <a:schemeClr val="bg1"/>
              </a:solidFill>
              <a:latin typeface="Rajdhani"/>
              <a:ea typeface="Rajdhani"/>
            </a:endParaRPr>
          </a:p>
        </p:txBody>
      </p:sp>
      <p:sp>
        <p:nvSpPr>
          <p:cNvPr id="368" name="CustomShape 9"/>
          <p:cNvSpPr/>
          <p:nvPr/>
        </p:nvSpPr>
        <p:spPr>
          <a:xfrm>
            <a:off x="4602320" y="3385800"/>
            <a:ext cx="2061720" cy="6242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gn="ctr">
              <a:lnSpc>
                <a:spcPct val="100000"/>
              </a:lnSpc>
              <a:tabLst>
                <a:tab pos="0" algn="l"/>
              </a:tabLst>
            </a:pPr>
            <a:r>
              <a:rPr lang="en-US" sz="1800" b="1" strike="noStrike" spc="-1">
                <a:solidFill>
                  <a:schemeClr val="bg1"/>
                </a:solidFill>
                <a:latin typeface="Rajdhani"/>
                <a:ea typeface="Rajdhani"/>
              </a:rPr>
              <a:t>B</a:t>
            </a:r>
            <a:r>
              <a:rPr lang="en-GB" sz="1800" b="1" strike="noStrike" spc="-1">
                <a:solidFill>
                  <a:schemeClr val="bg1"/>
                </a:solidFill>
                <a:latin typeface="Rajdhani"/>
                <a:ea typeface="Rajdhani"/>
              </a:rPr>
              <a:t>efore the end of Februrary </a:t>
            </a:r>
            <a:endParaRPr lang="en-GB" sz="1800" b="1" strike="noStrike" spc="-1">
              <a:solidFill>
                <a:schemeClr val="bg1"/>
              </a:solidFill>
              <a:latin typeface="Rajdhani"/>
              <a:ea typeface="Rajdhani"/>
            </a:endParaRPr>
          </a:p>
        </p:txBody>
      </p:sp>
      <p:sp>
        <p:nvSpPr>
          <p:cNvPr id="369" name="CustomShape 10"/>
          <p:cNvSpPr/>
          <p:nvPr/>
        </p:nvSpPr>
        <p:spPr>
          <a:xfrm>
            <a:off x="1989440" y="4254120"/>
            <a:ext cx="2061720" cy="6242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gn="ctr">
              <a:lnSpc>
                <a:spcPct val="100000"/>
              </a:lnSpc>
            </a:pPr>
            <a:r>
              <a:rPr lang="en-US" sz="1800" b="1" strike="noStrike" spc="-1">
                <a:solidFill>
                  <a:schemeClr val="bg1"/>
                </a:solidFill>
                <a:latin typeface="Rajdhani"/>
                <a:ea typeface="Rajdhani"/>
              </a:rPr>
              <a:t>Start by the end of February</a:t>
            </a:r>
            <a:endParaRPr lang="en-US" sz="1800" b="1" strike="noStrike" spc="-1">
              <a:solidFill>
                <a:schemeClr val="bg1"/>
              </a:solidFill>
              <a:latin typeface="Rajdhani"/>
              <a:ea typeface="Rajdhani"/>
            </a:endParaRPr>
          </a:p>
        </p:txBody>
      </p:sp>
      <p:sp>
        <p:nvSpPr>
          <p:cNvPr id="370" name="CustomShape 11"/>
          <p:cNvSpPr/>
          <p:nvPr/>
        </p:nvSpPr>
        <p:spPr>
          <a:xfrm>
            <a:off x="4135040" y="1725480"/>
            <a:ext cx="310320" cy="360"/>
          </a:xfrm>
          <a:custGeom>
            <a:avLst/>
            <a:gdLst/>
            <a:ahLst/>
            <a:cxnLst/>
            <a:rect l="l" t="t" r="r" b="b"/>
            <a:pathLst>
              <a:path w="21600" h="21600">
                <a:moveTo>
                  <a:pt x="0" y="0"/>
                </a:moveTo>
                <a:lnTo>
                  <a:pt x="21600" y="21600"/>
                </a:lnTo>
              </a:path>
            </a:pathLst>
          </a:custGeom>
          <a:noFill/>
          <a:ln w="19080">
            <a:solidFill>
              <a:schemeClr val="lt2"/>
            </a:solidFill>
            <a:round/>
          </a:ln>
        </p:spPr>
        <p:style>
          <a:lnRef idx="0">
            <a:srgbClr val="FFFFFF"/>
          </a:lnRef>
          <a:fillRef idx="0">
            <a:srgbClr val="FFFFFF"/>
          </a:fillRef>
          <a:effectRef idx="0">
            <a:srgbClr val="FFFFFF"/>
          </a:effectRef>
          <a:fontRef idx="minor"/>
        </p:style>
      </p:sp>
      <p:sp>
        <p:nvSpPr>
          <p:cNvPr id="371" name="CustomShape 12"/>
          <p:cNvSpPr/>
          <p:nvPr/>
        </p:nvSpPr>
        <p:spPr>
          <a:xfrm>
            <a:off x="4197680" y="2805120"/>
            <a:ext cx="206280" cy="360"/>
          </a:xfrm>
          <a:custGeom>
            <a:avLst/>
            <a:gdLst/>
            <a:ahLst/>
            <a:cxnLst/>
            <a:rect l="l" t="t" r="r" b="b"/>
            <a:pathLst>
              <a:path w="21600" h="21600">
                <a:moveTo>
                  <a:pt x="0" y="0"/>
                </a:moveTo>
                <a:lnTo>
                  <a:pt x="21600" y="21600"/>
                </a:lnTo>
              </a:path>
            </a:pathLst>
          </a:custGeom>
          <a:noFill/>
          <a:ln w="19080">
            <a:solidFill>
              <a:schemeClr val="lt2"/>
            </a:solidFill>
            <a:round/>
          </a:ln>
        </p:spPr>
        <p:style>
          <a:lnRef idx="0">
            <a:srgbClr val="FFFFFF"/>
          </a:lnRef>
          <a:fillRef idx="0">
            <a:srgbClr val="FFFFFF"/>
          </a:fillRef>
          <a:effectRef idx="0">
            <a:srgbClr val="FFFFFF"/>
          </a:effectRef>
          <a:fontRef idx="minor"/>
        </p:style>
      </p:sp>
      <p:sp>
        <p:nvSpPr>
          <p:cNvPr id="372" name="CustomShape 13"/>
          <p:cNvSpPr/>
          <p:nvPr/>
        </p:nvSpPr>
        <p:spPr>
          <a:xfrm>
            <a:off x="4145840" y="3663000"/>
            <a:ext cx="310320" cy="360"/>
          </a:xfrm>
          <a:custGeom>
            <a:avLst/>
            <a:gdLst/>
            <a:ahLst/>
            <a:cxnLst/>
            <a:rect l="l" t="t" r="r" b="b"/>
            <a:pathLst>
              <a:path w="21600" h="21600">
                <a:moveTo>
                  <a:pt x="0" y="0"/>
                </a:moveTo>
                <a:lnTo>
                  <a:pt x="21600" y="21600"/>
                </a:lnTo>
              </a:path>
            </a:pathLst>
          </a:custGeom>
          <a:noFill/>
          <a:ln w="19080">
            <a:solidFill>
              <a:schemeClr val="lt2"/>
            </a:solidFill>
            <a:round/>
          </a:ln>
        </p:spPr>
        <p:style>
          <a:lnRef idx="0">
            <a:srgbClr val="FFFFFF"/>
          </a:lnRef>
          <a:fillRef idx="0">
            <a:srgbClr val="FFFFFF"/>
          </a:fillRef>
          <a:effectRef idx="0">
            <a:srgbClr val="FFFFFF"/>
          </a:effectRef>
          <a:fontRef idx="minor"/>
        </p:style>
      </p:sp>
      <p:sp>
        <p:nvSpPr>
          <p:cNvPr id="373" name="CustomShape 14"/>
          <p:cNvSpPr/>
          <p:nvPr/>
        </p:nvSpPr>
        <p:spPr>
          <a:xfrm>
            <a:off x="4118120" y="4530240"/>
            <a:ext cx="310320" cy="360"/>
          </a:xfrm>
          <a:custGeom>
            <a:avLst/>
            <a:gdLst/>
            <a:ahLst/>
            <a:cxnLst/>
            <a:rect l="l" t="t" r="r" b="b"/>
            <a:pathLst>
              <a:path w="21600" h="21600">
                <a:moveTo>
                  <a:pt x="0" y="0"/>
                </a:moveTo>
                <a:lnTo>
                  <a:pt x="21600" y="21600"/>
                </a:lnTo>
              </a:path>
            </a:pathLst>
          </a:custGeom>
          <a:noFill/>
          <a:ln w="19080">
            <a:solidFill>
              <a:schemeClr val="lt2"/>
            </a:solidFill>
            <a:round/>
          </a:ln>
        </p:spPr>
        <p:style>
          <a:lnRef idx="0">
            <a:srgbClr val="FFFFFF"/>
          </a:lnRef>
          <a:fillRef idx="0">
            <a:srgbClr val="FFFFFF"/>
          </a:fillRef>
          <a:effectRef idx="0">
            <a:srgbClr val="FFFFFF"/>
          </a:effectRef>
          <a:fontRef idx="minor"/>
        </p:style>
      </p:sp>
      <p:sp>
        <p:nvSpPr>
          <p:cNvPr id="374" name="CustomShape 15"/>
          <p:cNvSpPr/>
          <p:nvPr/>
        </p:nvSpPr>
        <p:spPr>
          <a:xfrm>
            <a:off x="2702240" y="590760"/>
            <a:ext cx="1589760" cy="6242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gn="ctr">
              <a:lnSpc>
                <a:spcPct val="100000"/>
              </a:lnSpc>
            </a:pPr>
            <a:r>
              <a:rPr lang="en-US" sz="1600" b="1" strike="noStrike" spc="-1">
                <a:solidFill>
                  <a:schemeClr val="bg1"/>
                </a:solidFill>
                <a:latin typeface="Rajdhani"/>
                <a:ea typeface="Rajdhani"/>
              </a:rPr>
              <a:t>13/1/2022</a:t>
            </a:r>
            <a:endParaRPr lang="en-US" sz="1600" b="1" strike="noStrike" spc="-1">
              <a:solidFill>
                <a:schemeClr val="bg1"/>
              </a:solidFill>
              <a:latin typeface="Rajdhani"/>
              <a:ea typeface="Rajdhani"/>
            </a:endParaRPr>
          </a:p>
        </p:txBody>
      </p:sp>
      <p:sp>
        <p:nvSpPr>
          <p:cNvPr id="375" name="CustomShape 16"/>
          <p:cNvSpPr/>
          <p:nvPr/>
        </p:nvSpPr>
        <p:spPr>
          <a:xfrm>
            <a:off x="4527440" y="567360"/>
            <a:ext cx="1775880" cy="61740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pPr>
            <a:r>
              <a:rPr lang="en-US" sz="1400" b="0" strike="noStrike" spc="-1">
                <a:solidFill>
                  <a:schemeClr val="bg1"/>
                </a:solidFill>
                <a:latin typeface="Fira Sans Condensed Light"/>
                <a:ea typeface="Fira Sans Condensed Light"/>
              </a:rPr>
              <a:t>Enhance everything we implemented so far</a:t>
            </a:r>
            <a:endParaRPr lang="en-US" sz="1400" b="0" strike="noStrike" spc="-1">
              <a:solidFill>
                <a:schemeClr val="bg1"/>
              </a:solidFill>
              <a:latin typeface="Fira Sans Condensed Light"/>
              <a:ea typeface="Fira Sans Condensed Light"/>
            </a:endParaRPr>
          </a:p>
        </p:txBody>
      </p:sp>
      <p:sp>
        <p:nvSpPr>
          <p:cNvPr id="376" name="CustomShape 17"/>
          <p:cNvSpPr/>
          <p:nvPr/>
        </p:nvSpPr>
        <p:spPr>
          <a:xfrm>
            <a:off x="4135760" y="867960"/>
            <a:ext cx="331200" cy="360"/>
          </a:xfrm>
          <a:custGeom>
            <a:avLst/>
            <a:gdLst/>
            <a:ahLst/>
            <a:cxnLst/>
            <a:rect l="l" t="t" r="r" b="b"/>
            <a:pathLst>
              <a:path w="21600" h="21600">
                <a:moveTo>
                  <a:pt x="0" y="0"/>
                </a:moveTo>
                <a:lnTo>
                  <a:pt x="21600" y="21600"/>
                </a:lnTo>
              </a:path>
            </a:pathLst>
          </a:custGeom>
          <a:noFill/>
          <a:ln w="19080">
            <a:solidFill>
              <a:schemeClr val="lt2"/>
            </a:solidFill>
            <a:round/>
          </a:ln>
        </p:spPr>
        <p:style>
          <a:lnRef idx="0">
            <a:srgbClr val="FFFFFF"/>
          </a:lnRef>
          <a:fillRef idx="0">
            <a:srgbClr val="FFFFFF"/>
          </a:fillRef>
          <a:effectRef idx="0">
            <a:srgbClr val="FFFFFF"/>
          </a:effectRef>
          <a:fontRef idx="minor"/>
        </p:style>
      </p:sp>
      <p:sp>
        <p:nvSpPr>
          <p:cNvPr id="391" name="CustomShape 32"/>
          <p:cNvSpPr/>
          <p:nvPr/>
        </p:nvSpPr>
        <p:spPr>
          <a:xfrm>
            <a:off x="323440" y="4660225"/>
            <a:ext cx="71244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chemeClr val="bg1"/>
                </a:solidFill>
                <a:latin typeface="Arial" panose="020B0604020202020204"/>
                <a:ea typeface="DejaVu Sans"/>
              </a:rPr>
              <a:t>16</a:t>
            </a:r>
            <a:endParaRPr lang="en-US" sz="1800" b="0" strike="noStrike" spc="-1">
              <a:solidFill>
                <a:schemeClr val="bg1"/>
              </a:solidFill>
              <a:latin typeface="Arial" panose="020B0604020202020204"/>
              <a:ea typeface="DejaVu Sans"/>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70" name="CustomShape 1"/>
          <p:cNvSpPr/>
          <p:nvPr/>
        </p:nvSpPr>
        <p:spPr>
          <a:xfrm>
            <a:off x="720635" y="51290"/>
            <a:ext cx="7701840" cy="57060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Autofit/>
          </a:bodyPr>
          <a:lstStyle/>
          <a:p>
            <a:pPr algn="ctr">
              <a:lnSpc>
                <a:spcPct val="100000"/>
              </a:lnSpc>
              <a:tabLst>
                <a:tab pos="0" algn="l"/>
              </a:tabLst>
            </a:pPr>
            <a:r>
              <a:rPr lang="en-GB" sz="3000" b="1" strike="noStrike" spc="-1">
                <a:solidFill>
                  <a:srgbClr val="F3F3F3"/>
                </a:solidFill>
                <a:latin typeface="Arial" panose="020B0604020202020204" pitchFamily="34" charset="0"/>
                <a:ea typeface="Rajdhani"/>
                <a:cs typeface="Arial" panose="020B0604020202020204" pitchFamily="34" charset="0"/>
              </a:rPr>
              <a:t>Agenda</a:t>
            </a:r>
            <a:endParaRPr lang="en-GB" sz="3000" b="1" strike="noStrike" spc="-1">
              <a:solidFill>
                <a:srgbClr val="F3F3F3"/>
              </a:solidFill>
              <a:latin typeface="Arial" panose="020B0604020202020204" pitchFamily="34" charset="0"/>
              <a:ea typeface="Rajdhani"/>
              <a:cs typeface="Arial" panose="020B0604020202020204" pitchFamily="34" charset="0"/>
            </a:endParaRPr>
          </a:p>
        </p:txBody>
      </p:sp>
      <p:sp>
        <p:nvSpPr>
          <p:cNvPr id="4" name="CustomShape 2"/>
          <p:cNvSpPr/>
          <p:nvPr/>
        </p:nvSpPr>
        <p:spPr>
          <a:xfrm>
            <a:off x="720635" y="1211945"/>
            <a:ext cx="7003274" cy="2764309"/>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marL="285750" indent="-285750">
              <a:lnSpc>
                <a:spcPct val="100000"/>
              </a:lnSpc>
              <a:buFont typeface="Arial" panose="020B0604020202020204" pitchFamily="34" charset="0"/>
              <a:buChar char="•"/>
            </a:pPr>
            <a:r>
              <a:rPr lang="en-US" sz="1400" spc="-1" dirty="0" smtClean="0">
                <a:solidFill>
                  <a:schemeClr val="bg1"/>
                </a:solidFill>
                <a:latin typeface="Arial" panose="020B0604020202020204"/>
              </a:rPr>
              <a:t>Introduction</a:t>
            </a:r>
            <a:endParaRPr lang="en-US" sz="1400" spc="-1" dirty="0" smtClean="0">
              <a:solidFill>
                <a:schemeClr val="bg1"/>
              </a:solidFill>
              <a:latin typeface="Arial" panose="020B0604020202020204"/>
            </a:endParaRPr>
          </a:p>
          <a:p>
            <a:pPr marL="285750" indent="-285750">
              <a:lnSpc>
                <a:spcPct val="100000"/>
              </a:lnSpc>
              <a:buFont typeface="Arial" panose="020B0604020202020204" pitchFamily="34" charset="0"/>
              <a:buChar char="•"/>
            </a:pPr>
            <a:r>
              <a:rPr lang="en-US" sz="1400" b="0" strike="noStrike" spc="-1" dirty="0" smtClean="0">
                <a:solidFill>
                  <a:schemeClr val="bg1"/>
                </a:solidFill>
                <a:latin typeface="Arial" panose="020B0604020202020204"/>
              </a:rPr>
              <a:t>Problem Statement</a:t>
            </a:r>
            <a:endParaRPr lang="en-US" sz="1400" b="0" strike="noStrike" spc="-1" dirty="0" smtClean="0">
              <a:solidFill>
                <a:schemeClr val="bg1"/>
              </a:solidFill>
              <a:latin typeface="Arial" panose="020B0604020202020204"/>
            </a:endParaRPr>
          </a:p>
          <a:p>
            <a:pPr marL="285750" indent="-285750">
              <a:lnSpc>
                <a:spcPct val="100000"/>
              </a:lnSpc>
              <a:buFont typeface="Arial" panose="020B0604020202020204" pitchFamily="34" charset="0"/>
              <a:buChar char="•"/>
            </a:pPr>
            <a:r>
              <a:rPr lang="en-US" sz="1400" spc="-1" dirty="0" smtClean="0">
                <a:solidFill>
                  <a:schemeClr val="bg1"/>
                </a:solidFill>
                <a:latin typeface="Arial" panose="020B0604020202020204"/>
              </a:rPr>
              <a:t>Objectives</a:t>
            </a:r>
            <a:endParaRPr lang="en-US" sz="1400" spc="-1" dirty="0" smtClean="0">
              <a:solidFill>
                <a:schemeClr val="bg1"/>
              </a:solidFill>
              <a:latin typeface="Arial" panose="020B0604020202020204"/>
            </a:endParaRPr>
          </a:p>
          <a:p>
            <a:pPr marL="285750" indent="-285750">
              <a:lnSpc>
                <a:spcPct val="100000"/>
              </a:lnSpc>
              <a:buFont typeface="Arial" panose="020B0604020202020204" pitchFamily="34" charset="0"/>
              <a:buChar char="•"/>
            </a:pPr>
            <a:r>
              <a:rPr lang="en-US" sz="1400" b="0" strike="noStrike" spc="-1" dirty="0" smtClean="0">
                <a:solidFill>
                  <a:schemeClr val="bg1"/>
                </a:solidFill>
                <a:latin typeface="Arial" panose="020B0604020202020204"/>
              </a:rPr>
              <a:t>System Overview</a:t>
            </a:r>
            <a:endParaRPr lang="en-US" sz="1400" b="0" strike="noStrike" spc="-1" dirty="0" smtClean="0">
              <a:solidFill>
                <a:schemeClr val="bg1"/>
              </a:solidFill>
              <a:latin typeface="Arial" panose="020B0604020202020204"/>
            </a:endParaRPr>
          </a:p>
          <a:p>
            <a:pPr marL="285750" indent="-285750">
              <a:lnSpc>
                <a:spcPct val="100000"/>
              </a:lnSpc>
              <a:buFont typeface="Arial" panose="020B0604020202020204" pitchFamily="34" charset="0"/>
              <a:buChar char="•"/>
            </a:pPr>
            <a:r>
              <a:rPr lang="en-US" sz="1400" spc="-1" dirty="0" smtClean="0">
                <a:solidFill>
                  <a:schemeClr val="bg1"/>
                </a:solidFill>
                <a:latin typeface="Arial" panose="020B0604020202020204"/>
              </a:rPr>
              <a:t>Use Cases</a:t>
            </a:r>
            <a:endParaRPr lang="en-US" sz="1400" spc="-1" dirty="0" smtClean="0">
              <a:solidFill>
                <a:schemeClr val="bg1"/>
              </a:solidFill>
              <a:latin typeface="Arial" panose="020B0604020202020204"/>
            </a:endParaRPr>
          </a:p>
          <a:p>
            <a:pPr marL="285750" indent="-285750">
              <a:lnSpc>
                <a:spcPct val="100000"/>
              </a:lnSpc>
              <a:buFont typeface="Arial" panose="020B0604020202020204" pitchFamily="34" charset="0"/>
              <a:buChar char="•"/>
            </a:pPr>
            <a:r>
              <a:rPr lang="en-US" sz="1400" b="0" strike="noStrike" spc="-1" dirty="0" smtClean="0">
                <a:solidFill>
                  <a:schemeClr val="bg1"/>
                </a:solidFill>
                <a:latin typeface="Arial" panose="020B0604020202020204"/>
              </a:rPr>
              <a:t>Functional &amp; Non functional Requirements </a:t>
            </a:r>
            <a:endParaRPr lang="en-US" sz="1400" b="0" strike="noStrike" spc="-1" dirty="0" smtClean="0">
              <a:solidFill>
                <a:schemeClr val="bg1"/>
              </a:solidFill>
              <a:latin typeface="Arial" panose="020B0604020202020204"/>
            </a:endParaRPr>
          </a:p>
          <a:p>
            <a:pPr marL="285750" indent="-285750">
              <a:lnSpc>
                <a:spcPct val="100000"/>
              </a:lnSpc>
              <a:buFont typeface="Arial" panose="020B0604020202020204" pitchFamily="34" charset="0"/>
              <a:buChar char="•"/>
            </a:pPr>
            <a:r>
              <a:rPr lang="en-US" sz="1400" spc="-1" dirty="0" smtClean="0">
                <a:solidFill>
                  <a:schemeClr val="bg1"/>
                </a:solidFill>
                <a:latin typeface="Arial" panose="020B0604020202020204"/>
              </a:rPr>
              <a:t>Class Diagram</a:t>
            </a:r>
            <a:endParaRPr lang="en-US" sz="1400" spc="-1" dirty="0" smtClean="0">
              <a:solidFill>
                <a:schemeClr val="bg1"/>
              </a:solidFill>
              <a:latin typeface="Arial" panose="020B0604020202020204"/>
            </a:endParaRPr>
          </a:p>
          <a:p>
            <a:pPr marL="285750" indent="-285750">
              <a:lnSpc>
                <a:spcPct val="100000"/>
              </a:lnSpc>
              <a:buFont typeface="Arial" panose="020B0604020202020204" pitchFamily="34" charset="0"/>
              <a:buChar char="•"/>
            </a:pPr>
            <a:r>
              <a:rPr lang="en-US" sz="1400" spc="-1" dirty="0" smtClean="0">
                <a:solidFill>
                  <a:schemeClr val="bg1"/>
                </a:solidFill>
                <a:latin typeface="Arial" panose="020B0604020202020204"/>
              </a:rPr>
              <a:t>Data design (Database &amp; Dataset)</a:t>
            </a:r>
            <a:endParaRPr lang="en-US" sz="1400" spc="-1" dirty="0" smtClean="0">
              <a:solidFill>
                <a:schemeClr val="bg1"/>
              </a:solidFill>
              <a:latin typeface="Arial" panose="020B0604020202020204"/>
            </a:endParaRPr>
          </a:p>
          <a:p>
            <a:pPr marL="285750" indent="-285750">
              <a:lnSpc>
                <a:spcPct val="100000"/>
              </a:lnSpc>
              <a:buFont typeface="Arial" panose="020B0604020202020204" pitchFamily="34" charset="0"/>
              <a:buChar char="•"/>
            </a:pPr>
            <a:r>
              <a:rPr lang="en-US" sz="1400" spc="-1" dirty="0" smtClean="0">
                <a:solidFill>
                  <a:schemeClr val="bg1"/>
                </a:solidFill>
                <a:latin typeface="Arial" panose="020B0604020202020204"/>
              </a:rPr>
              <a:t>Live Demo`</a:t>
            </a:r>
            <a:endParaRPr lang="en-US" sz="1400" spc="-1" dirty="0" smtClean="0">
              <a:solidFill>
                <a:schemeClr val="bg1"/>
              </a:solidFill>
              <a:latin typeface="Arial" panose="020B0604020202020204"/>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CustomShape 1"/>
          <p:cNvSpPr/>
          <p:nvPr/>
        </p:nvSpPr>
        <p:spPr>
          <a:xfrm>
            <a:off x="91440" y="91440"/>
            <a:ext cx="5193000" cy="6343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Live Demo</a:t>
            </a:r>
            <a:endParaRPr lang="en-US" sz="3200" b="0" strike="noStrike" spc="-1">
              <a:latin typeface="Arial" panose="020B0604020202020204"/>
            </a:endParaRPr>
          </a:p>
        </p:txBody>
      </p:sp>
      <p:sp>
        <p:nvSpPr>
          <p:cNvPr id="393" name="CustomShape 2"/>
          <p:cNvSpPr/>
          <p:nvPr/>
        </p:nvSpPr>
        <p:spPr>
          <a:xfrm>
            <a:off x="74520" y="4622760"/>
            <a:ext cx="712440" cy="36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rgbClr val="F3F3F3"/>
                </a:solidFill>
                <a:latin typeface="Arial" panose="020B0604020202020204"/>
                <a:ea typeface="DejaVu Sans"/>
              </a:rPr>
              <a:t>19</a:t>
            </a:r>
            <a:endParaRPr lang="en-US" sz="1800" b="0" strike="noStrike" spc="-1">
              <a:latin typeface="Arial" panose="020B0604020202020204"/>
            </a:endParaRPr>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CustomShape 1"/>
          <p:cNvSpPr/>
          <p:nvPr/>
        </p:nvSpPr>
        <p:spPr>
          <a:xfrm>
            <a:off x="2502720" y="1108800"/>
            <a:ext cx="4017960" cy="14605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b">
            <a:noAutofit/>
          </a:bodyPr>
          <a:lstStyle/>
          <a:p>
            <a:pPr algn="ctr">
              <a:lnSpc>
                <a:spcPct val="100000"/>
              </a:lnSpc>
            </a:pPr>
            <a:r>
              <a:rPr lang="en-US" sz="4800" b="1" strike="noStrike" spc="-1">
                <a:solidFill>
                  <a:srgbClr val="F3F3F3"/>
                </a:solidFill>
                <a:latin typeface="Rajdhani"/>
                <a:ea typeface="Rajdhani"/>
              </a:rPr>
              <a:t>THANK You!</a:t>
            </a:r>
            <a:endParaRPr lang="en-US" sz="4800" b="0" strike="noStrike" spc="-1">
              <a:latin typeface="Arial" panose="020B0604020202020204"/>
            </a:endParaRPr>
          </a:p>
        </p:txBody>
      </p:sp>
      <p:sp>
        <p:nvSpPr>
          <p:cNvPr id="395" name="CustomShape 2"/>
          <p:cNvSpPr/>
          <p:nvPr/>
        </p:nvSpPr>
        <p:spPr>
          <a:xfrm>
            <a:off x="2562120" y="2571840"/>
            <a:ext cx="4017960" cy="12016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Autofit/>
          </a:bodyPr>
          <a:lstStyle/>
          <a:p>
            <a:pPr algn="ctr">
              <a:lnSpc>
                <a:spcPct val="100000"/>
              </a:lnSpc>
              <a:tabLst>
                <a:tab pos="0" algn="l"/>
              </a:tabLst>
            </a:pPr>
            <a:r>
              <a:rPr lang="en-GB" sz="1400" b="0" strike="noStrike" spc="-1">
                <a:solidFill>
                  <a:srgbClr val="F3F3F3"/>
                </a:solidFill>
                <a:latin typeface="Fira Sans Condensed Light"/>
                <a:ea typeface="Fira Sans Condensed Light"/>
              </a:rPr>
              <a:t>Do you have any questions? </a:t>
            </a:r>
            <a:r>
              <a:rPr lang="en-GB" sz="1400" b="0" strike="noStrike" spc="-1">
                <a:solidFill>
                  <a:srgbClr val="F3F3F3"/>
                </a:solidFill>
                <a:latin typeface="Wingdings" panose="05000000000000000000"/>
                <a:ea typeface="Fira Sans Condensed Light"/>
              </a:rPr>
              <a:t></a:t>
            </a:r>
            <a:endParaRPr lang="en-US" sz="1400" b="0" strike="noStrike" spc="-1">
              <a:latin typeface="Arial" panose="020B0604020202020204"/>
            </a:endParaRPr>
          </a:p>
          <a:p>
            <a:pPr algn="ctr">
              <a:lnSpc>
                <a:spcPct val="100000"/>
              </a:lnSpc>
              <a:tabLst>
                <a:tab pos="0" algn="l"/>
              </a:tabLst>
            </a:pPr>
            <a:endParaRPr lang="en-US" sz="1400" b="0" strike="noStrike" spc="-1">
              <a:latin typeface="Arial" panose="020B0604020202020204"/>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72" name="CustomShape 1"/>
          <p:cNvSpPr/>
          <p:nvPr/>
        </p:nvSpPr>
        <p:spPr>
          <a:xfrm>
            <a:off x="651240" y="513360"/>
            <a:ext cx="4091760" cy="6343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Introduction</a:t>
            </a:r>
            <a:r>
              <a:rPr lang="en-US" sz="3200" b="1" strike="noStrike" spc="-1">
                <a:solidFill>
                  <a:srgbClr val="F3F3F3"/>
                </a:solidFill>
                <a:latin typeface="Fira Sans Condensed Light"/>
                <a:ea typeface="Fira Sans Condensed Light"/>
              </a:rPr>
              <a:t> </a:t>
            </a:r>
            <a:endParaRPr lang="en-US" sz="3200" b="0" strike="noStrike" spc="-1">
              <a:latin typeface="Arial" panose="020B0604020202020204"/>
            </a:endParaRPr>
          </a:p>
        </p:txBody>
      </p:sp>
      <p:pic>
        <p:nvPicPr>
          <p:cNvPr id="273" name="Picture 16"/>
          <p:cNvPicPr/>
          <p:nvPr/>
        </p:nvPicPr>
        <p:blipFill>
          <a:blip r:embed="rId2"/>
          <a:stretch>
            <a:fillRect/>
          </a:stretch>
        </p:blipFill>
        <p:spPr>
          <a:xfrm>
            <a:off x="5819040" y="377280"/>
            <a:ext cx="3135960" cy="2311560"/>
          </a:xfrm>
          <a:prstGeom prst="rect">
            <a:avLst/>
          </a:prstGeom>
          <a:ln>
            <a:noFill/>
          </a:ln>
          <a:effectLst>
            <a:softEdge rad="112500"/>
          </a:effectLst>
        </p:spPr>
      </p:pic>
      <p:pic>
        <p:nvPicPr>
          <p:cNvPr id="274" name="Picture 17"/>
          <p:cNvPicPr/>
          <p:nvPr/>
        </p:nvPicPr>
        <p:blipFill>
          <a:blip r:embed="rId3"/>
          <a:stretch>
            <a:fillRect/>
          </a:stretch>
        </p:blipFill>
        <p:spPr>
          <a:xfrm>
            <a:off x="5819040" y="2766960"/>
            <a:ext cx="3135960" cy="2277360"/>
          </a:xfrm>
          <a:prstGeom prst="rect">
            <a:avLst/>
          </a:prstGeom>
          <a:ln>
            <a:noFill/>
          </a:ln>
          <a:effectLst>
            <a:softEdge rad="112500"/>
          </a:effectLst>
        </p:spPr>
      </p:pic>
      <p:sp>
        <p:nvSpPr>
          <p:cNvPr id="275" name="CustomShape 2"/>
          <p:cNvSpPr/>
          <p:nvPr/>
        </p:nvSpPr>
        <p:spPr>
          <a:xfrm>
            <a:off x="219600" y="1225800"/>
            <a:ext cx="5569920" cy="260604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a:lnSpc>
                <a:spcPct val="100000"/>
              </a:lnSpc>
            </a:pPr>
            <a:br/>
            <a:r>
              <a:rPr lang="en-US" sz="1400" b="0" strike="noStrike" spc="-1">
                <a:solidFill>
                  <a:srgbClr val="FFFFFF"/>
                </a:solidFill>
                <a:latin typeface="Fira Sans Condensed Light"/>
                <a:ea typeface="Arial" panose="020B0604020202020204"/>
              </a:rPr>
              <a:t>DNA</a:t>
            </a:r>
            <a:endParaRPr lang="en-US" sz="1400" b="0" strike="noStrike" spc="-1">
              <a:latin typeface="Arial" panose="020B0604020202020204"/>
            </a:endParaRPr>
          </a:p>
          <a:p>
            <a:pPr>
              <a:lnSpc>
                <a:spcPct val="100000"/>
              </a:lnSpc>
            </a:pPr>
            <a:r>
              <a:rPr lang="en-US" sz="1400" b="0" strike="noStrike" spc="-1">
                <a:solidFill>
                  <a:srgbClr val="F3F3F3"/>
                </a:solidFill>
                <a:latin typeface="Fira Sans Condensed Light"/>
                <a:ea typeface="Arial" panose="020B0604020202020204"/>
              </a:rPr>
              <a:t>DNA molecules allow some of our characteristics to be passed down from our generation to the next (our children)</a:t>
            </a:r>
            <a:endParaRPr lang="en-US" sz="1400" b="0" strike="noStrike" spc="-1">
              <a:latin typeface="Arial" panose="020B0604020202020204"/>
            </a:endParaRPr>
          </a:p>
          <a:p>
            <a:pPr>
              <a:lnSpc>
                <a:spcPct val="100000"/>
              </a:lnSpc>
            </a:pPr>
            <a:endParaRPr lang="en-US" sz="1400" b="0" strike="noStrike" spc="-1">
              <a:latin typeface="Arial" panose="020B0604020202020204"/>
            </a:endParaRPr>
          </a:p>
          <a:p>
            <a:pPr>
              <a:lnSpc>
                <a:spcPct val="100000"/>
              </a:lnSpc>
            </a:pPr>
            <a:r>
              <a:rPr lang="en-US" sz="1400" b="0" strike="noStrike" spc="-1">
                <a:solidFill>
                  <a:srgbClr val="FFFFFF"/>
                </a:solidFill>
                <a:latin typeface="Fira Sans Condensed Light"/>
                <a:ea typeface="Arial" panose="020B0604020202020204"/>
              </a:rPr>
              <a:t>Genes →Genes are passed from parents to offspring and contain the information needed to specify traits(qualities). Genes contains a subset of the DNA and this subset is (A, T, C, G).  </a:t>
            </a:r>
            <a:endParaRPr lang="en-US" sz="1400" b="0" strike="noStrike" spc="-1">
              <a:latin typeface="Arial" panose="020B0604020202020204"/>
            </a:endParaRPr>
          </a:p>
          <a:p>
            <a:pPr>
              <a:lnSpc>
                <a:spcPct val="100000"/>
              </a:lnSpc>
            </a:pPr>
            <a:endParaRPr lang="en-US" sz="1400" b="0" strike="noStrike" spc="-1">
              <a:latin typeface="Arial" panose="020B0604020202020204"/>
            </a:endParaRPr>
          </a:p>
          <a:p>
            <a:pPr>
              <a:lnSpc>
                <a:spcPct val="100000"/>
              </a:lnSpc>
            </a:pPr>
            <a:endParaRPr lang="en-US" sz="1400" b="0" strike="noStrike" spc="-1">
              <a:latin typeface="Arial" panose="020B0604020202020204"/>
            </a:endParaRPr>
          </a:p>
          <a:p>
            <a:pPr>
              <a:lnSpc>
                <a:spcPct val="100000"/>
              </a:lnSpc>
            </a:pPr>
            <a:endParaRPr lang="en-US" sz="1400" b="0" strike="noStrike" spc="-1">
              <a:latin typeface="Arial" panose="020B0604020202020204"/>
            </a:endParaRPr>
          </a:p>
          <a:p>
            <a:pPr>
              <a:lnSpc>
                <a:spcPct val="100000"/>
              </a:lnSpc>
            </a:pPr>
            <a:endParaRPr lang="en-US" sz="1400" b="0" strike="noStrike" spc="-1">
              <a:latin typeface="Arial" panose="020B0604020202020204"/>
            </a:endParaRPr>
          </a:p>
        </p:txBody>
      </p:sp>
      <p:sp>
        <p:nvSpPr>
          <p:cNvPr id="276" name="CustomShape 3"/>
          <p:cNvSpPr/>
          <p:nvPr/>
        </p:nvSpPr>
        <p:spPr>
          <a:xfrm>
            <a:off x="74520" y="4622760"/>
            <a:ext cx="712440" cy="36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rgbClr val="F3F3F3"/>
                </a:solidFill>
                <a:latin typeface="Arial" panose="020B0604020202020204"/>
                <a:ea typeface="DejaVu Sans"/>
              </a:rPr>
              <a:t>1</a:t>
            </a:r>
            <a:endParaRPr lang="en-US" sz="1800" b="0" strike="noStrike" spc="-1">
              <a:latin typeface="Arial" panose="020B0604020202020204"/>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637560" y="547920"/>
            <a:ext cx="4091760" cy="6343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Introduction </a:t>
            </a:r>
            <a:endParaRPr lang="en-US" sz="3200" b="0" strike="noStrike" spc="-1">
              <a:latin typeface="Arial" panose="020B0604020202020204"/>
            </a:endParaRPr>
          </a:p>
        </p:txBody>
      </p:sp>
      <p:graphicFrame>
        <p:nvGraphicFramePr>
          <p:cNvPr id="285" name="Table 2"/>
          <p:cNvGraphicFramePr/>
          <p:nvPr/>
        </p:nvGraphicFramePr>
        <p:xfrm>
          <a:off x="637560" y="4249440"/>
          <a:ext cx="7544160" cy="741600"/>
        </p:xfrm>
        <a:graphic>
          <a:graphicData uri="http://schemas.openxmlformats.org/drawingml/2006/table">
            <a:tbl>
              <a:tblPr/>
              <a:tblGrid>
                <a:gridCol w="1257120"/>
                <a:gridCol w="1257120"/>
                <a:gridCol w="1257120"/>
                <a:gridCol w="1257120"/>
                <a:gridCol w="1257120"/>
                <a:gridCol w="1258560"/>
              </a:tblGrid>
              <a:tr h="370800">
                <a:tc>
                  <a:txBody>
                    <a:bodyPr/>
                    <a:lstStyle/>
                    <a:p>
                      <a:pPr>
                        <a:lnSpc>
                          <a:spcPct val="100000"/>
                        </a:lnSpc>
                      </a:pPr>
                      <a:r>
                        <a:rPr lang="en-US" sz="1400" b="1" strike="noStrike" spc="-1">
                          <a:solidFill>
                            <a:srgbClr val="00C3B1"/>
                          </a:solidFill>
                          <a:latin typeface="Arial" panose="020B0604020202020204"/>
                          <a:ea typeface="Arial" panose="020B0604020202020204"/>
                        </a:rPr>
                        <a:t>RsNumber</a:t>
                      </a:r>
                      <a:endParaRPr lang="en-US" sz="1400" b="0" strike="noStrike" spc="-1">
                        <a:latin typeface="Arial" panose="020B0604020202020204"/>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lstStyle/>
                    <a:p>
                      <a:pPr>
                        <a:lnSpc>
                          <a:spcPct val="100000"/>
                        </a:lnSpc>
                      </a:pPr>
                      <a:r>
                        <a:rPr lang="en-US" sz="1400" b="1" strike="noStrike" spc="-1">
                          <a:solidFill>
                            <a:srgbClr val="00C3B1"/>
                          </a:solidFill>
                          <a:latin typeface="Arial" panose="020B0604020202020204"/>
                          <a:ea typeface="Arial" panose="020B0604020202020204"/>
                        </a:rPr>
                        <a:t>Father</a:t>
                      </a:r>
                      <a:endParaRPr lang="en-US" sz="1400" b="0" strike="noStrike" spc="-1">
                        <a:latin typeface="Arial" panose="020B0604020202020204"/>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lstStyle/>
                    <a:p>
                      <a:pPr>
                        <a:lnSpc>
                          <a:spcPct val="100000"/>
                        </a:lnSpc>
                      </a:pPr>
                      <a:r>
                        <a:rPr lang="en-US" sz="1400" b="1" strike="noStrike" spc="-1">
                          <a:solidFill>
                            <a:srgbClr val="00C3B1"/>
                          </a:solidFill>
                          <a:latin typeface="Arial" panose="020B0604020202020204"/>
                          <a:ea typeface="Arial" panose="020B0604020202020204"/>
                        </a:rPr>
                        <a:t>Mother</a:t>
                      </a:r>
                      <a:endParaRPr lang="en-US" sz="1400" b="0" strike="noStrike" spc="-1">
                        <a:latin typeface="Arial" panose="020B0604020202020204"/>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lstStyle/>
                    <a:p>
                      <a:pPr>
                        <a:lnSpc>
                          <a:spcPct val="100000"/>
                        </a:lnSpc>
                      </a:pPr>
                      <a:r>
                        <a:rPr lang="en-US" sz="1400" b="1" strike="noStrike" spc="-1">
                          <a:solidFill>
                            <a:srgbClr val="00C3B1"/>
                          </a:solidFill>
                          <a:latin typeface="Arial" panose="020B0604020202020204"/>
                          <a:ea typeface="Arial" panose="020B0604020202020204"/>
                        </a:rPr>
                        <a:t>Child1</a:t>
                      </a:r>
                      <a:endParaRPr lang="en-US" sz="1400" b="0" strike="noStrike" spc="-1">
                        <a:latin typeface="Arial" panose="020B0604020202020204"/>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lstStyle/>
                    <a:p>
                      <a:pPr>
                        <a:lnSpc>
                          <a:spcPct val="100000"/>
                        </a:lnSpc>
                      </a:pPr>
                      <a:r>
                        <a:rPr lang="en-US" sz="1400" b="1" strike="noStrike" spc="-1">
                          <a:solidFill>
                            <a:srgbClr val="00C3B1"/>
                          </a:solidFill>
                          <a:latin typeface="Arial" panose="020B0604020202020204"/>
                          <a:ea typeface="Arial" panose="020B0604020202020204"/>
                        </a:rPr>
                        <a:t>Child2</a:t>
                      </a:r>
                      <a:endParaRPr lang="en-US" sz="1400" b="0" strike="noStrike" spc="-1">
                        <a:latin typeface="Arial" panose="020B0604020202020204"/>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lstStyle/>
                    <a:p>
                      <a:pPr>
                        <a:lnSpc>
                          <a:spcPct val="100000"/>
                        </a:lnSpc>
                      </a:pPr>
                      <a:r>
                        <a:rPr lang="en-US" sz="1400" b="1" strike="noStrike" spc="-1">
                          <a:solidFill>
                            <a:srgbClr val="00C3B1"/>
                          </a:solidFill>
                          <a:latin typeface="Arial" panose="020B0604020202020204"/>
                          <a:ea typeface="Arial" panose="020B0604020202020204"/>
                        </a:rPr>
                        <a:t>Child3</a:t>
                      </a:r>
                      <a:endParaRPr lang="en-US" sz="1400" b="0" strike="noStrike" spc="-1">
                        <a:latin typeface="Arial" panose="020B0604020202020204"/>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r>
              <a:tr h="370800">
                <a:tc>
                  <a:txBody>
                    <a:bodyPr/>
                    <a:lstStyle/>
                    <a:p>
                      <a:pPr>
                        <a:lnSpc>
                          <a:spcPct val="100000"/>
                        </a:lnSpc>
                      </a:pPr>
                      <a:r>
                        <a:rPr lang="en-US" sz="1400" b="0" strike="noStrike" spc="-1">
                          <a:solidFill>
                            <a:srgbClr val="0C343D"/>
                          </a:solidFill>
                          <a:latin typeface="Arial" panose="020B0604020202020204"/>
                          <a:ea typeface="Arial" panose="020B0604020202020204"/>
                        </a:rPr>
                        <a:t>rs3131972</a:t>
                      </a:r>
                      <a:endParaRPr lang="en-US" sz="1400" b="0" strike="noStrike" spc="-1">
                        <a:latin typeface="Arial" panose="020B0604020202020204"/>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lstStyle/>
                    <a:p>
                      <a:pPr>
                        <a:lnSpc>
                          <a:spcPct val="100000"/>
                        </a:lnSpc>
                      </a:pPr>
                      <a:r>
                        <a:rPr lang="en-US" sz="1400" b="0" strike="noStrike" spc="-1">
                          <a:solidFill>
                            <a:srgbClr val="0C343D"/>
                          </a:solidFill>
                          <a:latin typeface="Arial" panose="020B0604020202020204"/>
                          <a:ea typeface="Arial" panose="020B0604020202020204"/>
                        </a:rPr>
                        <a:t>AG</a:t>
                      </a:r>
                      <a:endParaRPr lang="en-US" sz="1400" b="0" strike="noStrike" spc="-1">
                        <a:latin typeface="Arial" panose="020B0604020202020204"/>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lstStyle/>
                    <a:p>
                      <a:pPr>
                        <a:lnSpc>
                          <a:spcPct val="100000"/>
                        </a:lnSpc>
                      </a:pPr>
                      <a:r>
                        <a:rPr lang="en-US" sz="1400" b="0" strike="noStrike" spc="-1">
                          <a:solidFill>
                            <a:srgbClr val="0C343D"/>
                          </a:solidFill>
                          <a:latin typeface="Arial" panose="020B0604020202020204"/>
                          <a:ea typeface="Arial" panose="020B0604020202020204"/>
                        </a:rPr>
                        <a:t>GG</a:t>
                      </a:r>
                      <a:endParaRPr lang="en-US" sz="1400" b="0" strike="noStrike" spc="-1">
                        <a:latin typeface="Arial" panose="020B0604020202020204"/>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lstStyle/>
                    <a:p>
                      <a:pPr>
                        <a:lnSpc>
                          <a:spcPct val="100000"/>
                        </a:lnSpc>
                      </a:pPr>
                      <a:r>
                        <a:rPr lang="en-US" sz="1400" b="0" strike="noStrike" spc="-1">
                          <a:solidFill>
                            <a:srgbClr val="0C343D"/>
                          </a:solidFill>
                          <a:latin typeface="Arial" panose="020B0604020202020204"/>
                          <a:ea typeface="Arial" panose="020B0604020202020204"/>
                        </a:rPr>
                        <a:t>AG</a:t>
                      </a:r>
                      <a:endParaRPr lang="en-US" sz="1400" b="0" strike="noStrike" spc="-1">
                        <a:latin typeface="Arial" panose="020B0604020202020204"/>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lstStyle/>
                    <a:p>
                      <a:pPr>
                        <a:lnSpc>
                          <a:spcPct val="100000"/>
                        </a:lnSpc>
                      </a:pPr>
                      <a:r>
                        <a:rPr lang="en-US" sz="1400" b="0" strike="noStrike" spc="-1">
                          <a:solidFill>
                            <a:srgbClr val="0C343D"/>
                          </a:solidFill>
                          <a:latin typeface="Arial" panose="020B0604020202020204"/>
                          <a:ea typeface="Arial" panose="020B0604020202020204"/>
                        </a:rPr>
                        <a:t>GG</a:t>
                      </a:r>
                      <a:endParaRPr lang="en-US" sz="1400" b="0" strike="noStrike" spc="-1">
                        <a:latin typeface="Arial" panose="020B0604020202020204"/>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lstStyle/>
                    <a:p>
                      <a:pPr>
                        <a:lnSpc>
                          <a:spcPct val="100000"/>
                        </a:lnSpc>
                      </a:pPr>
                      <a:r>
                        <a:rPr lang="en-US" sz="1400" b="0" strike="noStrike" spc="-1">
                          <a:solidFill>
                            <a:srgbClr val="0C343D"/>
                          </a:solidFill>
                          <a:latin typeface="Arial" panose="020B0604020202020204"/>
                          <a:ea typeface="Arial" panose="020B0604020202020204"/>
                        </a:rPr>
                        <a:t>GG</a:t>
                      </a:r>
                      <a:endParaRPr lang="en-US" sz="1400" b="0" strike="noStrike" spc="-1">
                        <a:latin typeface="Arial" panose="020B0604020202020204"/>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r>
            </a:tbl>
          </a:graphicData>
        </a:graphic>
      </p:graphicFrame>
      <p:sp>
        <p:nvSpPr>
          <p:cNvPr id="286" name="CustomShape 3"/>
          <p:cNvSpPr/>
          <p:nvPr/>
        </p:nvSpPr>
        <p:spPr>
          <a:xfrm>
            <a:off x="6105960" y="353160"/>
            <a:ext cx="2225520" cy="2020680"/>
          </a:xfrm>
          <a:prstGeom prst="roundRect">
            <a:avLst>
              <a:gd name="adj" fmla="val 16667"/>
            </a:avLst>
          </a:prstGeom>
          <a:blipFill rotWithShape="0">
            <a:blip r:embed="rId1"/>
            <a:stretch>
              <a:fillRect/>
            </a:stretch>
          </a:blipFill>
          <a:ln>
            <a:noFill/>
          </a:ln>
          <a:effectLst>
            <a:outerShdw blurRad="76200" dist="38073" dir="7800819"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style>
          <a:lnRef idx="0">
            <a:srgbClr val="FFFFFF"/>
          </a:lnRef>
          <a:fillRef idx="0">
            <a:srgbClr val="FFFFFF"/>
          </a:fillRef>
          <a:effectRef idx="0">
            <a:srgbClr val="FFFFFF"/>
          </a:effectRef>
          <a:fontRef idx="minor"/>
        </p:style>
      </p:sp>
      <p:sp>
        <p:nvSpPr>
          <p:cNvPr id="287" name="CustomShape 4"/>
          <p:cNvSpPr/>
          <p:nvPr/>
        </p:nvSpPr>
        <p:spPr>
          <a:xfrm>
            <a:off x="637560" y="1183320"/>
            <a:ext cx="4700520" cy="271332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marL="457200" indent="-302895">
              <a:lnSpc>
                <a:spcPct val="100000"/>
              </a:lnSpc>
              <a:tabLst>
                <a:tab pos="0" algn="l"/>
              </a:tabLst>
            </a:pPr>
            <a:r>
              <a:rPr lang="en-US" sz="1400" b="0" strike="noStrike" spc="-1">
                <a:solidFill>
                  <a:srgbClr val="F3F3F3"/>
                </a:solidFill>
                <a:latin typeface="Fira Sans Condensed Light"/>
                <a:ea typeface="Fira Sans Condensed Light"/>
              </a:rPr>
              <a:t>What is an RSnumebr?</a:t>
            </a:r>
            <a:endParaRPr lang="en-US" sz="1400" b="0" strike="noStrike" spc="-1">
              <a:latin typeface="Arial" panose="020B0604020202020204"/>
            </a:endParaRPr>
          </a:p>
          <a:p>
            <a:pPr marL="457200" indent="-302895">
              <a:lnSpc>
                <a:spcPct val="100000"/>
              </a:lnSpc>
              <a:tabLst>
                <a:tab pos="0" algn="l"/>
              </a:tabLst>
            </a:pPr>
            <a:endParaRPr lang="en-US" sz="1400" b="0" strike="noStrike" spc="-1">
              <a:latin typeface="Arial" panose="020B0604020202020204"/>
            </a:endParaRPr>
          </a:p>
          <a:p>
            <a:pPr marL="457200" indent="-302895">
              <a:lnSpc>
                <a:spcPct val="100000"/>
              </a:lnSpc>
              <a:tabLst>
                <a:tab pos="0" algn="l"/>
              </a:tabLst>
            </a:pPr>
            <a:r>
              <a:rPr lang="en-US" sz="1400" b="0" strike="noStrike" spc="-1">
                <a:solidFill>
                  <a:srgbClr val="F3F3F3"/>
                </a:solidFill>
                <a:latin typeface="Fira Sans Condensed Light"/>
                <a:ea typeface="Fira Sans Condensed Light"/>
              </a:rPr>
              <a:t>It is a reference number to the gene we have that consists of two alleles (one from the father and the other from the mother).</a:t>
            </a:r>
            <a:endParaRPr lang="en-US" sz="1400" b="0" strike="noStrike" spc="-1">
              <a:latin typeface="Arial" panose="020B0604020202020204"/>
            </a:endParaRPr>
          </a:p>
          <a:p>
            <a:pPr marL="457200" indent="-302895">
              <a:lnSpc>
                <a:spcPct val="100000"/>
              </a:lnSpc>
              <a:tabLst>
                <a:tab pos="0" algn="l"/>
              </a:tabLst>
            </a:pPr>
            <a:endParaRPr lang="en-US" sz="1400" b="0" strike="noStrike" spc="-1">
              <a:latin typeface="Arial" panose="020B0604020202020204"/>
            </a:endParaRPr>
          </a:p>
          <a:p>
            <a:pPr marL="457200" indent="-302895">
              <a:lnSpc>
                <a:spcPct val="100000"/>
              </a:lnSpc>
              <a:tabLst>
                <a:tab pos="0" algn="l"/>
              </a:tabLst>
            </a:pPr>
            <a:r>
              <a:rPr lang="en-US" sz="1400" b="0" strike="noStrike" spc="-1">
                <a:solidFill>
                  <a:srgbClr val="DCDDDE"/>
                </a:solidFill>
                <a:latin typeface="Fira Sans Condensed Light"/>
                <a:ea typeface="DejaVu Sans"/>
              </a:rPr>
              <a:t>What is an Alleles ?</a:t>
            </a:r>
            <a:br>
              <a:rPr lang="en-US" sz="1400" b="0" strike="noStrike" spc="-1">
                <a:solidFill>
                  <a:srgbClr val="DCDDDE"/>
                </a:solidFill>
                <a:latin typeface="Fira Sans Condensed Light"/>
                <a:ea typeface="DejaVu Sans"/>
              </a:rPr>
            </a:br>
            <a:br>
              <a:rPr lang="en-US" sz="1400" b="0" strike="noStrike" spc="-1">
                <a:solidFill>
                  <a:srgbClr val="DCDDDE"/>
                </a:solidFill>
                <a:latin typeface="Fira Sans Condensed Light"/>
                <a:ea typeface="DejaVu Sans"/>
              </a:rPr>
            </a:br>
            <a:r>
              <a:rPr lang="en-US" sz="1400" b="0" strike="noStrike" spc="-1">
                <a:solidFill>
                  <a:srgbClr val="DCDDDE"/>
                </a:solidFill>
                <a:latin typeface="Fira Sans Condensed Light"/>
                <a:ea typeface="DejaVu Sans"/>
              </a:rPr>
              <a:t> It is a two characters represents the gene sequence repeats of characters one from father and another one from mother</a:t>
            </a:r>
            <a:br>
              <a:rPr lang="en-US" sz="1400" b="0" strike="noStrike" spc="-1">
                <a:solidFill>
                  <a:srgbClr val="DCDDDE"/>
                </a:solidFill>
                <a:latin typeface="Fira Sans Condensed Light"/>
                <a:ea typeface="DejaVu Sans"/>
              </a:rPr>
            </a:br>
            <a:br>
              <a:rPr lang="en-US" sz="1400" b="0" strike="noStrike" spc="-1">
                <a:solidFill>
                  <a:srgbClr val="DCDDDE"/>
                </a:solidFill>
                <a:latin typeface="Fira Sans Condensed Light"/>
                <a:ea typeface="DejaVu Sans"/>
              </a:rPr>
            </a:br>
            <a:endParaRPr lang="en-US" sz="1400" b="0" strike="noStrike" spc="-1">
              <a:latin typeface="Arial" panose="020B0604020202020204"/>
            </a:endParaRPr>
          </a:p>
          <a:p>
            <a:pPr marL="457200" indent="-302895">
              <a:lnSpc>
                <a:spcPct val="100000"/>
              </a:lnSpc>
              <a:tabLst>
                <a:tab pos="0" algn="l"/>
              </a:tabLst>
            </a:pPr>
            <a:endParaRPr lang="en-US" sz="1400" b="0" strike="noStrike" spc="-1">
              <a:latin typeface="Arial" panose="020B0604020202020204"/>
            </a:endParaRPr>
          </a:p>
        </p:txBody>
      </p:sp>
      <p:sp>
        <p:nvSpPr>
          <p:cNvPr id="288" name="CustomShape 5"/>
          <p:cNvSpPr/>
          <p:nvPr/>
        </p:nvSpPr>
        <p:spPr>
          <a:xfrm>
            <a:off x="431280" y="3898800"/>
            <a:ext cx="745200" cy="36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marL="457200" indent="-302895">
              <a:lnSpc>
                <a:spcPct val="100000"/>
              </a:lnSpc>
              <a:tabLst>
                <a:tab pos="0" algn="l"/>
              </a:tabLst>
            </a:pPr>
            <a:r>
              <a:rPr lang="en-US" sz="1800" b="0" strike="noStrike" spc="-1">
                <a:solidFill>
                  <a:srgbClr val="F3F3F3"/>
                </a:solidFill>
                <a:latin typeface="Fira Sans Condensed Light"/>
                <a:ea typeface="Fira Sans Condensed Light"/>
              </a:rPr>
              <a:t>EX: </a:t>
            </a:r>
            <a:endParaRPr lang="en-US" sz="1800" b="0" strike="noStrike" spc="-1">
              <a:latin typeface="Arial" panose="020B0604020202020204"/>
            </a:endParaRPr>
          </a:p>
        </p:txBody>
      </p:sp>
      <p:sp>
        <p:nvSpPr>
          <p:cNvPr id="289" name="CustomShape 6"/>
          <p:cNvSpPr/>
          <p:nvPr/>
        </p:nvSpPr>
        <p:spPr>
          <a:xfrm>
            <a:off x="74520" y="4622760"/>
            <a:ext cx="71244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chemeClr val="bg1"/>
                </a:solidFill>
                <a:latin typeface="Arial" panose="020B0604020202020204"/>
              </a:rPr>
              <a:t>2</a:t>
            </a:r>
            <a:endParaRPr lang="en-US" sz="1800" b="0" strike="noStrike" spc="-1">
              <a:solidFill>
                <a:schemeClr val="bg1"/>
              </a:solidFill>
              <a:latin typeface="Arial" panose="020B0604020202020204"/>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CustomShape 1"/>
          <p:cNvSpPr/>
          <p:nvPr/>
        </p:nvSpPr>
        <p:spPr>
          <a:xfrm>
            <a:off x="665280" y="395640"/>
            <a:ext cx="4091760" cy="6343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Introduction</a:t>
            </a:r>
            <a:r>
              <a:rPr lang="en-US" sz="3200" b="1" strike="noStrike" spc="-1">
                <a:solidFill>
                  <a:srgbClr val="F3F3F3"/>
                </a:solidFill>
                <a:latin typeface="Fira Sans Condensed Light"/>
                <a:ea typeface="Fira Sans Condensed Light"/>
              </a:rPr>
              <a:t> </a:t>
            </a:r>
            <a:endParaRPr lang="en-US" sz="3200" b="0" strike="noStrike" spc="-1">
              <a:latin typeface="Arial" panose="020B0604020202020204"/>
            </a:endParaRPr>
          </a:p>
        </p:txBody>
      </p:sp>
      <p:sp>
        <p:nvSpPr>
          <p:cNvPr id="291" name="CustomShape 2"/>
          <p:cNvSpPr/>
          <p:nvPr/>
        </p:nvSpPr>
        <p:spPr>
          <a:xfrm>
            <a:off x="197280" y="1294920"/>
            <a:ext cx="4191120" cy="227052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a:lnSpc>
                <a:spcPct val="100000"/>
              </a:lnSpc>
              <a:tabLst>
                <a:tab pos="0" algn="l"/>
              </a:tabLst>
            </a:pPr>
            <a:r>
              <a:rPr lang="en-US" sz="1400" b="0" strike="noStrike" spc="-1">
                <a:solidFill>
                  <a:srgbClr val="F3F3F3"/>
                </a:solidFill>
                <a:latin typeface="Fira Sans Condensed Light"/>
                <a:ea typeface="Fira Sans Condensed Light"/>
              </a:rPr>
              <a:t>Whole genome </a:t>
            </a:r>
            <a:endParaRPr lang="en-US" sz="1400" b="0" strike="noStrike" spc="-1">
              <a:latin typeface="Arial" panose="020B0604020202020204"/>
            </a:endParaRPr>
          </a:p>
          <a:p>
            <a:pPr>
              <a:lnSpc>
                <a:spcPct val="100000"/>
              </a:lnSpc>
              <a:tabLst>
                <a:tab pos="0" algn="l"/>
              </a:tabLst>
            </a:pPr>
            <a:r>
              <a:rPr lang="en-US" sz="1400" b="0" strike="noStrike" spc="-1">
                <a:solidFill>
                  <a:srgbClr val="F3F3F3"/>
                </a:solidFill>
                <a:latin typeface="Fira Sans Condensed Light"/>
                <a:ea typeface="Fira Sans Condensed Light"/>
              </a:rPr>
              <a:t>It is the whole DNA sequence that a human have in their system.</a:t>
            </a:r>
            <a:endParaRPr lang="en-US" sz="1400" b="0" strike="noStrike" spc="-1">
              <a:latin typeface="Arial" panose="020B0604020202020204"/>
            </a:endParaRPr>
          </a:p>
          <a:p>
            <a:pPr>
              <a:lnSpc>
                <a:spcPct val="100000"/>
              </a:lnSpc>
              <a:tabLst>
                <a:tab pos="0" algn="l"/>
              </a:tabLst>
            </a:pPr>
            <a:r>
              <a:rPr lang="en-US" sz="1400" b="0" strike="noStrike" spc="-1">
                <a:solidFill>
                  <a:srgbClr val="F3F3F3"/>
                </a:solidFill>
                <a:latin typeface="Fira Sans Condensed Light"/>
                <a:ea typeface="DejaVu Sans"/>
              </a:rPr>
              <a:t>Each number in the Table represents the repeats of nucleotide.</a:t>
            </a:r>
            <a:br>
              <a:rPr lang="en-US" sz="1400" b="0" strike="noStrike" spc="-1">
                <a:solidFill>
                  <a:srgbClr val="F3F3F3"/>
                </a:solidFill>
                <a:latin typeface="Fira Sans Condensed Light"/>
                <a:ea typeface="DejaVu Sans"/>
              </a:rPr>
            </a:br>
            <a:endParaRPr lang="en-US" sz="1400" b="0" strike="noStrike" spc="-1">
              <a:latin typeface="Arial" panose="020B0604020202020204"/>
            </a:endParaRPr>
          </a:p>
          <a:p>
            <a:pPr>
              <a:lnSpc>
                <a:spcPct val="100000"/>
              </a:lnSpc>
              <a:tabLst>
                <a:tab pos="0" algn="l"/>
              </a:tabLst>
            </a:pPr>
            <a:r>
              <a:rPr lang="en-US" sz="1400" b="0" strike="noStrike" spc="-1">
                <a:solidFill>
                  <a:srgbClr val="F3F3F3"/>
                </a:solidFill>
                <a:latin typeface="Fira Sans Condensed Light"/>
                <a:ea typeface="DejaVu Sans"/>
              </a:rPr>
              <a:t>Ex:</a:t>
            </a:r>
            <a:endParaRPr lang="en-US" sz="1400" b="0" strike="noStrike" spc="-1">
              <a:latin typeface="Arial" panose="020B0604020202020204"/>
            </a:endParaRPr>
          </a:p>
          <a:p>
            <a:pPr>
              <a:lnSpc>
                <a:spcPct val="100000"/>
              </a:lnSpc>
              <a:tabLst>
                <a:tab pos="0" algn="l"/>
              </a:tabLst>
            </a:pPr>
            <a:r>
              <a:rPr lang="en-US" sz="1400" b="0" strike="noStrike" spc="-1">
                <a:solidFill>
                  <a:srgbClr val="F3F3F3"/>
                </a:solidFill>
                <a:latin typeface="Fira Sans Condensed Light"/>
                <a:ea typeface="DejaVu Sans"/>
              </a:rPr>
              <a:t>ATCGATCGATCGATCGATCGATCGATCGATCGATCGATCG</a:t>
            </a:r>
            <a:br>
              <a:rPr lang="en-US" sz="1400" b="0" strike="noStrike" spc="-1">
                <a:solidFill>
                  <a:srgbClr val="F3F3F3"/>
                </a:solidFill>
                <a:latin typeface="Fira Sans Condensed Light"/>
                <a:ea typeface="DejaVu Sans"/>
              </a:rPr>
            </a:br>
            <a:endParaRPr lang="en-US" sz="1400" b="0" strike="noStrike" spc="-1">
              <a:latin typeface="Arial" panose="020B0604020202020204"/>
            </a:endParaRPr>
          </a:p>
          <a:p>
            <a:pPr>
              <a:lnSpc>
                <a:spcPct val="100000"/>
              </a:lnSpc>
              <a:tabLst>
                <a:tab pos="0" algn="l"/>
              </a:tabLst>
            </a:pPr>
            <a:br/>
            <a:endParaRPr lang="en-US" sz="1400" b="0" strike="noStrike" spc="-1">
              <a:latin typeface="Arial" panose="020B0604020202020204"/>
            </a:endParaRPr>
          </a:p>
          <a:p>
            <a:pPr>
              <a:lnSpc>
                <a:spcPct val="100000"/>
              </a:lnSpc>
              <a:tabLst>
                <a:tab pos="0" algn="l"/>
              </a:tabLst>
            </a:pPr>
            <a:br/>
            <a:endParaRPr lang="en-US" sz="1400" b="0" strike="noStrike" spc="-1">
              <a:latin typeface="Arial" panose="020B0604020202020204"/>
            </a:endParaRPr>
          </a:p>
          <a:p>
            <a:pPr>
              <a:lnSpc>
                <a:spcPct val="100000"/>
              </a:lnSpc>
              <a:tabLst>
                <a:tab pos="0" algn="l"/>
              </a:tabLst>
            </a:pPr>
            <a:br/>
            <a:endParaRPr lang="en-US" sz="1400" b="0" strike="noStrike" spc="-1">
              <a:latin typeface="Arial" panose="020B0604020202020204"/>
            </a:endParaRPr>
          </a:p>
          <a:p>
            <a:pPr>
              <a:lnSpc>
                <a:spcPct val="100000"/>
              </a:lnSpc>
              <a:tabLst>
                <a:tab pos="0" algn="l"/>
              </a:tabLst>
            </a:pPr>
            <a:br/>
            <a:endParaRPr lang="en-US" sz="1400" b="0" strike="noStrike" spc="-1">
              <a:latin typeface="Arial" panose="020B0604020202020204"/>
            </a:endParaRPr>
          </a:p>
          <a:p>
            <a:pPr>
              <a:lnSpc>
                <a:spcPct val="100000"/>
              </a:lnSpc>
              <a:tabLst>
                <a:tab pos="0" algn="l"/>
              </a:tabLst>
            </a:pPr>
            <a:br/>
            <a:endParaRPr lang="en-US" sz="1400" b="0" strike="noStrike" spc="-1">
              <a:latin typeface="Arial" panose="020B0604020202020204"/>
            </a:endParaRPr>
          </a:p>
          <a:p>
            <a:pPr>
              <a:lnSpc>
                <a:spcPct val="100000"/>
              </a:lnSpc>
              <a:tabLst>
                <a:tab pos="0" algn="l"/>
              </a:tabLst>
            </a:pPr>
            <a:br/>
            <a:endParaRPr lang="en-US" sz="1400" b="0" strike="noStrike" spc="-1">
              <a:latin typeface="Arial" panose="020B0604020202020204"/>
            </a:endParaRPr>
          </a:p>
          <a:p>
            <a:pPr>
              <a:lnSpc>
                <a:spcPct val="100000"/>
              </a:lnSpc>
              <a:tabLst>
                <a:tab pos="0" algn="l"/>
              </a:tabLst>
            </a:pPr>
            <a:br/>
            <a:endParaRPr lang="en-US" sz="1400" b="0" strike="noStrike" spc="-1">
              <a:latin typeface="Arial" panose="020B0604020202020204"/>
            </a:endParaRPr>
          </a:p>
          <a:p>
            <a:pPr>
              <a:lnSpc>
                <a:spcPct val="100000"/>
              </a:lnSpc>
              <a:tabLst>
                <a:tab pos="0" algn="l"/>
              </a:tabLst>
            </a:pPr>
            <a:br/>
            <a:endParaRPr lang="en-US" sz="1400" b="0" strike="noStrike" spc="-1">
              <a:latin typeface="Arial" panose="020B0604020202020204"/>
            </a:endParaRPr>
          </a:p>
          <a:p>
            <a:pPr>
              <a:lnSpc>
                <a:spcPct val="100000"/>
              </a:lnSpc>
              <a:tabLst>
                <a:tab pos="0" algn="l"/>
              </a:tabLst>
            </a:pPr>
            <a:br/>
            <a:endParaRPr lang="en-US" sz="1400" b="0" strike="noStrike" spc="-1">
              <a:latin typeface="Arial" panose="020B0604020202020204"/>
            </a:endParaRPr>
          </a:p>
          <a:p>
            <a:pPr>
              <a:lnSpc>
                <a:spcPct val="100000"/>
              </a:lnSpc>
              <a:tabLst>
                <a:tab pos="0" algn="l"/>
              </a:tabLst>
            </a:pPr>
            <a:endParaRPr lang="en-US" sz="1400" b="0" strike="noStrike" spc="-1">
              <a:latin typeface="Arial" panose="020B0604020202020204"/>
            </a:endParaRPr>
          </a:p>
          <a:p>
            <a:pPr>
              <a:lnSpc>
                <a:spcPct val="100000"/>
              </a:lnSpc>
              <a:tabLst>
                <a:tab pos="0" algn="l"/>
              </a:tabLst>
            </a:pPr>
            <a:endParaRPr lang="en-US" sz="1400" b="0" strike="noStrike" spc="-1">
              <a:latin typeface="Arial" panose="020B0604020202020204"/>
            </a:endParaRPr>
          </a:p>
        </p:txBody>
      </p:sp>
      <p:pic>
        <p:nvPicPr>
          <p:cNvPr id="292" name="Picture 2"/>
          <p:cNvPicPr/>
          <p:nvPr/>
        </p:nvPicPr>
        <p:blipFill>
          <a:blip r:embed="rId1"/>
          <a:stretch>
            <a:fillRect/>
          </a:stretch>
        </p:blipFill>
        <p:spPr>
          <a:xfrm>
            <a:off x="4502160" y="613440"/>
            <a:ext cx="4579560" cy="4132800"/>
          </a:xfrm>
          <a:prstGeom prst="rect">
            <a:avLst/>
          </a:prstGeom>
          <a:ln>
            <a:noFill/>
          </a:ln>
          <a:effectLst>
            <a:softEdge rad="112500"/>
          </a:effectLst>
        </p:spPr>
      </p:pic>
      <p:sp>
        <p:nvSpPr>
          <p:cNvPr id="293" name="CustomShape 3"/>
          <p:cNvSpPr/>
          <p:nvPr/>
        </p:nvSpPr>
        <p:spPr>
          <a:xfrm>
            <a:off x="74520" y="4622760"/>
            <a:ext cx="71244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chemeClr val="bg1"/>
                </a:solidFill>
                <a:latin typeface="Arial" panose="020B0604020202020204"/>
              </a:rPr>
              <a:t>3</a:t>
            </a:r>
            <a:endParaRPr lang="en-US" sz="1800" b="0" strike="noStrike" spc="-1">
              <a:solidFill>
                <a:schemeClr val="bg1"/>
              </a:solidFill>
              <a:latin typeface="Arial" panose="020B0604020202020204"/>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94" name="CustomShape 1"/>
          <p:cNvSpPr/>
          <p:nvPr/>
        </p:nvSpPr>
        <p:spPr>
          <a:xfrm>
            <a:off x="637560" y="403920"/>
            <a:ext cx="4091760" cy="6343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Problem Statement</a:t>
            </a:r>
            <a:endParaRPr lang="en-US" sz="3200" b="0" strike="noStrike" spc="-1">
              <a:latin typeface="Arial" panose="020B0604020202020204"/>
            </a:endParaRPr>
          </a:p>
        </p:txBody>
      </p:sp>
      <p:pic>
        <p:nvPicPr>
          <p:cNvPr id="295" name="Picture 3"/>
          <p:cNvPicPr/>
          <p:nvPr/>
        </p:nvPicPr>
        <p:blipFill>
          <a:blip r:embed="rId2">
            <a:lum bright="70000" contrast="-70000"/>
          </a:blip>
          <a:stretch>
            <a:fillRect/>
          </a:stretch>
        </p:blipFill>
        <p:spPr>
          <a:xfrm>
            <a:off x="5902200" y="271800"/>
            <a:ext cx="2437920" cy="2437920"/>
          </a:xfrm>
          <a:prstGeom prst="rect">
            <a:avLst/>
          </a:prstGeom>
          <a:ln>
            <a:noFill/>
          </a:ln>
        </p:spPr>
      </p:pic>
      <p:sp>
        <p:nvSpPr>
          <p:cNvPr id="296" name="CustomShape 2"/>
          <p:cNvSpPr/>
          <p:nvPr/>
        </p:nvSpPr>
        <p:spPr>
          <a:xfrm>
            <a:off x="637560" y="1269000"/>
            <a:ext cx="4563000" cy="320472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marL="457200" indent="-302895">
              <a:lnSpc>
                <a:spcPct val="100000"/>
              </a:lnSpc>
              <a:buClr>
                <a:srgbClr val="F3F3F3"/>
              </a:buClr>
              <a:buFont typeface="Arial" panose="020B0604020202020204"/>
              <a:buChar char="•"/>
            </a:pPr>
            <a:r>
              <a:rPr lang="en-US" sz="1400" b="0" strike="noStrike" spc="-1">
                <a:solidFill>
                  <a:srgbClr val="F3F3F3"/>
                </a:solidFill>
                <a:latin typeface="Fira Sans Condensed Light"/>
                <a:ea typeface="Fira Sans Condensed Light"/>
              </a:rPr>
              <a:t>Some parents suffer from the process of paternity testing when they are being sued for child custody.</a:t>
            </a:r>
            <a:br>
              <a:rPr lang="en-US" sz="1400" b="0" strike="noStrike" spc="-1">
                <a:solidFill>
                  <a:srgbClr val="F3F3F3"/>
                </a:solidFill>
                <a:latin typeface="Fira Sans Condensed Light"/>
                <a:ea typeface="Fira Sans Condensed Light"/>
              </a:rPr>
            </a:br>
            <a:r>
              <a:rPr lang="en-US" sz="1400" b="0" strike="noStrike" spc="-1">
                <a:solidFill>
                  <a:srgbClr val="F3F3F3"/>
                </a:solidFill>
                <a:latin typeface="Arial" panose="020B0604020202020204"/>
                <a:ea typeface="DejaVu Sans"/>
              </a:rPr>
              <a:t> </a:t>
            </a:r>
            <a:endParaRPr lang="en-US" sz="1400" b="0" strike="noStrike" spc="-1">
              <a:latin typeface="Arial" panose="020B0604020202020204"/>
            </a:endParaRPr>
          </a:p>
          <a:p>
            <a:pPr marL="457200" indent="-302895">
              <a:lnSpc>
                <a:spcPct val="100000"/>
              </a:lnSpc>
              <a:buClr>
                <a:srgbClr val="F3F3F3"/>
              </a:buClr>
              <a:buFont typeface="Arial" panose="020B0604020202020204"/>
              <a:buChar char="•"/>
            </a:pPr>
            <a:r>
              <a:rPr lang="en-US" sz="1400" b="0" strike="noStrike" spc="-1">
                <a:solidFill>
                  <a:srgbClr val="F3F3F3"/>
                </a:solidFill>
                <a:latin typeface="Fira Sans Condensed Light"/>
                <a:ea typeface="Fira Sans Condensed Light"/>
              </a:rPr>
              <a:t>A lot of time when a crime happens, some DNA would be left at the crime scene and would take some time to be processed and eventually lead us to the one who committed that crime.</a:t>
            </a:r>
            <a:br>
              <a:rPr lang="en-US" sz="1400" b="0" strike="noStrike" spc="-1">
                <a:solidFill>
                  <a:srgbClr val="F3F3F3"/>
                </a:solidFill>
                <a:latin typeface="Fira Sans Condensed Light"/>
                <a:ea typeface="Fira Sans Condensed Light"/>
              </a:rPr>
            </a:br>
            <a:r>
              <a:rPr lang="en-US" sz="1400" b="0" strike="noStrike" spc="-1">
                <a:solidFill>
                  <a:srgbClr val="F3F3F3"/>
                </a:solidFill>
                <a:latin typeface="Arial" panose="020B0604020202020204"/>
                <a:ea typeface="DejaVu Sans"/>
              </a:rPr>
              <a:t> </a:t>
            </a:r>
            <a:endParaRPr lang="en-US" sz="1400" b="0" strike="noStrike" spc="-1">
              <a:latin typeface="Arial" panose="020B0604020202020204"/>
            </a:endParaRPr>
          </a:p>
          <a:p>
            <a:pPr marL="457200" indent="-302895">
              <a:lnSpc>
                <a:spcPct val="100000"/>
              </a:lnSpc>
              <a:buClr>
                <a:srgbClr val="F3F3F3"/>
              </a:buClr>
              <a:buFont typeface="Arial" panose="020B0604020202020204"/>
              <a:buChar char="•"/>
            </a:pPr>
            <a:r>
              <a:rPr lang="en-US" sz="1400" b="0" strike="noStrike" spc="-1">
                <a:solidFill>
                  <a:srgbClr val="F3F3F3"/>
                </a:solidFill>
                <a:latin typeface="Fira Sans Condensed Light"/>
                <a:ea typeface="Fira Sans Condensed Light"/>
              </a:rPr>
              <a:t>Why can’t we have a system that could potentially prove this in less time and be accessible to everyone.</a:t>
            </a:r>
            <a:endParaRPr lang="en-US" sz="1400" b="0" strike="noStrike" spc="-1">
              <a:latin typeface="Arial" panose="020B0604020202020204"/>
            </a:endParaRPr>
          </a:p>
          <a:p>
            <a:pPr>
              <a:lnSpc>
                <a:spcPct val="100000"/>
              </a:lnSpc>
              <a:tabLst>
                <a:tab pos="0" algn="l"/>
              </a:tabLst>
            </a:pPr>
            <a:endParaRPr lang="en-US" sz="1400" b="0" strike="noStrike" spc="-1">
              <a:latin typeface="Arial" panose="020B0604020202020204"/>
            </a:endParaRPr>
          </a:p>
        </p:txBody>
      </p:sp>
      <p:sp>
        <p:nvSpPr>
          <p:cNvPr id="297" name="CustomShape 3"/>
          <p:cNvSpPr/>
          <p:nvPr/>
        </p:nvSpPr>
        <p:spPr>
          <a:xfrm>
            <a:off x="74520" y="4622760"/>
            <a:ext cx="71244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chemeClr val="bg1"/>
                </a:solidFill>
                <a:latin typeface="Arial" panose="020B0604020202020204"/>
              </a:rPr>
              <a:t>4</a:t>
            </a:r>
            <a:endParaRPr lang="en-US" sz="1800" b="0" strike="noStrike" spc="-1">
              <a:solidFill>
                <a:schemeClr val="bg1"/>
              </a:solidFill>
              <a:latin typeface="Arial" panose="020B0604020202020204"/>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637560" y="331920"/>
            <a:ext cx="4091760" cy="6343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Our Objectives</a:t>
            </a:r>
            <a:endParaRPr lang="en-US" sz="3200" b="0" strike="noStrike" spc="-1">
              <a:latin typeface="Arial" panose="020B0604020202020204"/>
            </a:endParaRPr>
          </a:p>
        </p:txBody>
      </p:sp>
      <p:sp>
        <p:nvSpPr>
          <p:cNvPr id="300" name="CustomShape 3"/>
          <p:cNvSpPr/>
          <p:nvPr/>
        </p:nvSpPr>
        <p:spPr>
          <a:xfrm>
            <a:off x="74520" y="4622760"/>
            <a:ext cx="71244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chemeClr val="bg1"/>
                </a:solidFill>
                <a:latin typeface="Arial" panose="020B0604020202020204"/>
              </a:rPr>
              <a:t>5</a:t>
            </a:r>
            <a:endParaRPr lang="en-US" sz="1800" b="0" strike="noStrike" spc="-1">
              <a:solidFill>
                <a:schemeClr val="bg1"/>
              </a:solidFill>
              <a:latin typeface="Arial" panose="020B0604020202020204"/>
            </a:endParaRPr>
          </a:p>
        </p:txBody>
      </p:sp>
      <p:sp>
        <p:nvSpPr>
          <p:cNvPr id="5" name="CustomShape 2"/>
          <p:cNvSpPr/>
          <p:nvPr/>
        </p:nvSpPr>
        <p:spPr>
          <a:xfrm>
            <a:off x="786960" y="1289073"/>
            <a:ext cx="7003274" cy="2764309"/>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marL="285750" indent="-285750">
              <a:lnSpc>
                <a:spcPct val="100000"/>
              </a:lnSpc>
              <a:buFont typeface="Arial" panose="020B0604020202020204" pitchFamily="34" charset="0"/>
              <a:buChar char="•"/>
            </a:pPr>
            <a:r>
              <a:rPr lang="en-US" sz="1400" spc="-1" dirty="0" smtClean="0">
                <a:solidFill>
                  <a:schemeClr val="bg1"/>
                </a:solidFill>
                <a:latin typeface="Arial" panose="020B0604020202020204"/>
              </a:rPr>
              <a:t>Enhance the short tandem repeat method in the whole genome</a:t>
            </a:r>
            <a:endParaRPr lang="en-US" sz="1400" spc="-1" dirty="0" smtClean="0">
              <a:solidFill>
                <a:schemeClr val="bg1"/>
              </a:solidFill>
              <a:latin typeface="Arial" panose="020B0604020202020204"/>
            </a:endParaRPr>
          </a:p>
          <a:p>
            <a:pPr>
              <a:lnSpc>
                <a:spcPct val="100000"/>
              </a:lnSpc>
            </a:pPr>
            <a:endParaRPr lang="en-US" sz="1400" spc="-1" dirty="0" smtClean="0">
              <a:solidFill>
                <a:schemeClr val="bg1"/>
              </a:solidFill>
              <a:latin typeface="Arial" panose="020B0604020202020204"/>
            </a:endParaRPr>
          </a:p>
          <a:p>
            <a:pPr marL="285750" indent="-285750">
              <a:lnSpc>
                <a:spcPct val="100000"/>
              </a:lnSpc>
              <a:buFont typeface="Arial" panose="020B0604020202020204" pitchFamily="34" charset="0"/>
              <a:buChar char="•"/>
            </a:pPr>
            <a:r>
              <a:rPr lang="en-US" sz="1400" spc="-1" dirty="0" smtClean="0">
                <a:solidFill>
                  <a:schemeClr val="bg1"/>
                </a:solidFill>
                <a:latin typeface="Arial" panose="020B0604020202020204"/>
              </a:rPr>
              <a:t>Implement relevance and kinship through </a:t>
            </a:r>
            <a:r>
              <a:rPr lang="en-US" sz="1400" spc="-1" dirty="0" err="1" smtClean="0">
                <a:solidFill>
                  <a:schemeClr val="bg1"/>
                </a:solidFill>
                <a:latin typeface="Arial" panose="020B0604020202020204"/>
              </a:rPr>
              <a:t>rs</a:t>
            </a:r>
            <a:r>
              <a:rPr lang="en-US" sz="1400" spc="-1" dirty="0" smtClean="0">
                <a:solidFill>
                  <a:schemeClr val="bg1"/>
                </a:solidFill>
                <a:latin typeface="Arial" panose="020B0604020202020204"/>
              </a:rPr>
              <a:t> numbers</a:t>
            </a:r>
            <a:endParaRPr lang="en-US" sz="1400" spc="-1" dirty="0" smtClean="0">
              <a:solidFill>
                <a:schemeClr val="bg1"/>
              </a:solidFill>
              <a:latin typeface="Arial" panose="020B0604020202020204"/>
            </a:endParaRPr>
          </a:p>
          <a:p>
            <a:pPr>
              <a:lnSpc>
                <a:spcPct val="100000"/>
              </a:lnSpc>
            </a:pPr>
            <a:endParaRPr lang="en-US" sz="1400" spc="-1" dirty="0" smtClean="0">
              <a:solidFill>
                <a:schemeClr val="bg1"/>
              </a:solidFill>
              <a:latin typeface="Arial" panose="020B0604020202020204"/>
            </a:endParaRPr>
          </a:p>
          <a:p>
            <a:pPr marL="285750" indent="-285750">
              <a:lnSpc>
                <a:spcPct val="100000"/>
              </a:lnSpc>
              <a:buFont typeface="Arial" panose="020B0604020202020204" pitchFamily="34" charset="0"/>
              <a:buChar char="•"/>
            </a:pPr>
            <a:r>
              <a:rPr lang="en-US" sz="1400" spc="-1" dirty="0" smtClean="0">
                <a:solidFill>
                  <a:schemeClr val="bg1"/>
                </a:solidFill>
                <a:latin typeface="Arial" panose="020B0604020202020204"/>
              </a:rPr>
              <a:t>Enhance and implement the mobile application and web application</a:t>
            </a:r>
            <a:endParaRPr lang="en-US" sz="1400" spc="-1" dirty="0" smtClean="0">
              <a:solidFill>
                <a:schemeClr val="bg1"/>
              </a:solidFill>
              <a:latin typeface="Arial" panose="020B0604020202020204"/>
            </a:endParaRPr>
          </a:p>
          <a:p>
            <a:pPr>
              <a:lnSpc>
                <a:spcPct val="100000"/>
              </a:lnSpc>
            </a:pPr>
            <a:endParaRPr lang="en-US" sz="1400" spc="-1" dirty="0" smtClean="0">
              <a:solidFill>
                <a:schemeClr val="bg1"/>
              </a:solidFill>
              <a:latin typeface="Arial" panose="020B0604020202020204"/>
            </a:endParaRPr>
          </a:p>
          <a:p>
            <a:pPr marL="285750" indent="-285750">
              <a:lnSpc>
                <a:spcPct val="100000"/>
              </a:lnSpc>
              <a:buFont typeface="Arial" panose="020B0604020202020204" pitchFamily="34" charset="0"/>
              <a:buChar char="•"/>
            </a:pPr>
            <a:r>
              <a:rPr lang="en-US" sz="1400" spc="-1" dirty="0" smtClean="0">
                <a:solidFill>
                  <a:schemeClr val="bg1"/>
                </a:solidFill>
                <a:latin typeface="Arial" panose="020B0604020202020204"/>
              </a:rPr>
              <a:t>Implement relevance and kinship through whole genome</a:t>
            </a:r>
            <a:endParaRPr lang="en-US" sz="1400" spc="-1" dirty="0" smtClean="0">
              <a:solidFill>
                <a:schemeClr val="bg1"/>
              </a:solidFill>
              <a:latin typeface="Arial" panose="020B0604020202020204"/>
            </a:endParaRPr>
          </a:p>
          <a:p>
            <a:pPr>
              <a:lnSpc>
                <a:spcPct val="100000"/>
              </a:lnSpc>
            </a:pPr>
            <a:endParaRPr lang="en-US" sz="1400" spc="-1" dirty="0" smtClean="0">
              <a:solidFill>
                <a:schemeClr val="bg1"/>
              </a:solidFill>
              <a:latin typeface="Arial" panose="020B0604020202020204"/>
            </a:endParaRPr>
          </a:p>
          <a:p>
            <a:pPr marL="285750" indent="-285750">
              <a:lnSpc>
                <a:spcPct val="100000"/>
              </a:lnSpc>
              <a:buFont typeface="Arial" panose="020B0604020202020204" pitchFamily="34" charset="0"/>
              <a:buChar char="•"/>
            </a:pPr>
            <a:r>
              <a:rPr lang="en-US" sz="1400" spc="-1" dirty="0" smtClean="0">
                <a:solidFill>
                  <a:schemeClr val="bg1"/>
                </a:solidFill>
                <a:latin typeface="Arial" panose="020B0604020202020204"/>
              </a:rPr>
              <a:t>Enhance report of whole genome results</a:t>
            </a:r>
            <a:endParaRPr lang="en-US" sz="1400" spc="-1" dirty="0" smtClean="0">
              <a:solidFill>
                <a:schemeClr val="bg1"/>
              </a:solidFill>
              <a:latin typeface="Arial" panose="020B0604020202020204"/>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CustomShape 1"/>
          <p:cNvSpPr/>
          <p:nvPr/>
        </p:nvSpPr>
        <p:spPr>
          <a:xfrm>
            <a:off x="430740" y="185215"/>
            <a:ext cx="4858560" cy="6343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3200" b="1" strike="noStrike" spc="-1" dirty="0">
                <a:solidFill>
                  <a:srgbClr val="F3F3F3"/>
                </a:solidFill>
                <a:latin typeface="Rajdhani"/>
                <a:ea typeface="Fira Sans Condensed Light"/>
              </a:rPr>
              <a:t>System overview</a:t>
            </a:r>
            <a:endParaRPr lang="en-US" sz="3200" b="0" strike="noStrike" spc="-1" dirty="0">
              <a:latin typeface="Arial" panose="020B0604020202020204"/>
            </a:endParaRPr>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8874" y="819535"/>
            <a:ext cx="8250382" cy="4240869"/>
          </a:xfrm>
          <a:prstGeom prst="rect">
            <a:avLst/>
          </a:prstGeom>
        </p:spPr>
      </p:pic>
      <p:sp>
        <p:nvSpPr>
          <p:cNvPr id="3" name="Text Box 2"/>
          <p:cNvSpPr txBox="1"/>
          <p:nvPr/>
        </p:nvSpPr>
        <p:spPr>
          <a:xfrm>
            <a:off x="205105" y="4761865"/>
            <a:ext cx="309880" cy="368300"/>
          </a:xfrm>
          <a:prstGeom prst="rect">
            <a:avLst/>
          </a:prstGeom>
          <a:noFill/>
        </p:spPr>
        <p:txBody>
          <a:bodyPr wrap="none" rtlCol="0">
            <a:spAutoFit/>
          </a:bodyPr>
          <a:p>
            <a:r>
              <a:rPr lang="en-US">
                <a:solidFill>
                  <a:schemeClr val="bg1"/>
                </a:solidFill>
              </a:rPr>
              <a:t>6</a:t>
            </a:r>
            <a:endParaRPr lang="en-US">
              <a:solidFill>
                <a:schemeClr val="bg1"/>
              </a:solidFill>
            </a:endParaRP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CustomShape 1"/>
          <p:cNvSpPr/>
          <p:nvPr/>
        </p:nvSpPr>
        <p:spPr>
          <a:xfrm>
            <a:off x="339480" y="467640"/>
            <a:ext cx="4091760" cy="6343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2000" b="1" strike="noStrike" spc="-1">
                <a:solidFill>
                  <a:srgbClr val="F3F3F3"/>
                </a:solidFill>
                <a:latin typeface="Rajdhani"/>
                <a:ea typeface="Fira Sans Condensed Light"/>
              </a:rPr>
              <a:t>Use Case Diagram:</a:t>
            </a:r>
            <a:endParaRPr lang="en-US" sz="2000" b="0" strike="noStrike" spc="-1">
              <a:latin typeface="Arial" panose="020B0604020202020204"/>
            </a:endParaRPr>
          </a:p>
        </p:txBody>
      </p:sp>
      <p:pic>
        <p:nvPicPr>
          <p:cNvPr id="319" name="Picture 1"/>
          <p:cNvPicPr/>
          <p:nvPr/>
        </p:nvPicPr>
        <p:blipFill>
          <a:blip r:embed="rId1"/>
          <a:stretch>
            <a:fillRect/>
          </a:stretch>
        </p:blipFill>
        <p:spPr>
          <a:xfrm>
            <a:off x="4689720" y="526320"/>
            <a:ext cx="4258800" cy="4418280"/>
          </a:xfrm>
          <a:prstGeom prst="rect">
            <a:avLst/>
          </a:prstGeom>
          <a:ln>
            <a:noFill/>
          </a:ln>
        </p:spPr>
      </p:pic>
      <p:sp>
        <p:nvSpPr>
          <p:cNvPr id="320" name="CustomShape 2"/>
          <p:cNvSpPr/>
          <p:nvPr/>
        </p:nvSpPr>
        <p:spPr>
          <a:xfrm>
            <a:off x="339480" y="1103040"/>
            <a:ext cx="4048560" cy="396396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marL="457200" indent="-302895">
              <a:lnSpc>
                <a:spcPct val="100000"/>
              </a:lnSpc>
              <a:buClr>
                <a:srgbClr val="F3F3F3"/>
              </a:buClr>
              <a:buFont typeface="Arial" panose="020B0604020202020204"/>
              <a:buChar char="•"/>
            </a:pPr>
            <a:r>
              <a:rPr lang="en-US" sz="1600" b="0" strike="noStrike" spc="-1">
                <a:solidFill>
                  <a:srgbClr val="F3F3F3"/>
                </a:solidFill>
                <a:latin typeface="Fira Sans Condensed Light"/>
                <a:ea typeface="Fira Sans Condensed Light"/>
              </a:rPr>
              <a:t>The system can accept files from the user containing their genotypes.</a:t>
            </a:r>
            <a:endParaRPr lang="en-US" sz="1600" b="0" strike="noStrike" spc="-1">
              <a:latin typeface="Arial" panose="020B0604020202020204"/>
            </a:endParaRPr>
          </a:p>
          <a:p>
            <a:pPr marL="457200" indent="-302895">
              <a:lnSpc>
                <a:spcPct val="100000"/>
              </a:lnSpc>
              <a:buClr>
                <a:srgbClr val="F3F3F3"/>
              </a:buClr>
              <a:buFont typeface="Arial" panose="020B0604020202020204"/>
              <a:buChar char="•"/>
            </a:pPr>
            <a:r>
              <a:rPr lang="en-US" sz="1600" b="0" strike="noStrike" spc="-1">
                <a:solidFill>
                  <a:srgbClr val="F3F3F3"/>
                </a:solidFill>
                <a:latin typeface="Fira Sans Condensed Light"/>
                <a:ea typeface="Fira Sans Condensed Light"/>
              </a:rPr>
              <a:t>The system can save the user’s data (genotypes) (results)</a:t>
            </a:r>
            <a:endParaRPr lang="en-US" sz="1600" b="0" strike="noStrike" spc="-1">
              <a:latin typeface="Arial" panose="020B0604020202020204"/>
            </a:endParaRPr>
          </a:p>
          <a:p>
            <a:pPr marL="457200" indent="-302895">
              <a:lnSpc>
                <a:spcPct val="100000"/>
              </a:lnSpc>
              <a:buClr>
                <a:srgbClr val="F3F3F3"/>
              </a:buClr>
              <a:buFont typeface="Arial" panose="020B0604020202020204"/>
              <a:buChar char="•"/>
            </a:pPr>
            <a:r>
              <a:rPr lang="en-US" sz="1600" b="0" strike="noStrike" spc="-1">
                <a:solidFill>
                  <a:srgbClr val="F3F3F3"/>
                </a:solidFill>
                <a:latin typeface="Fira Sans Condensed Light"/>
                <a:ea typeface="Fira Sans Condensed Light"/>
              </a:rPr>
              <a:t>The user can input their genotypes and get a report showing which genotypes contribute to the paternity test.</a:t>
            </a:r>
            <a:endParaRPr lang="en-US" sz="1600" b="0" strike="noStrike" spc="-1">
              <a:latin typeface="Arial" panose="020B0604020202020204"/>
            </a:endParaRPr>
          </a:p>
          <a:p>
            <a:pPr marL="457200" indent="-302895">
              <a:lnSpc>
                <a:spcPct val="100000"/>
              </a:lnSpc>
              <a:buClr>
                <a:srgbClr val="F3F3F3"/>
              </a:buClr>
              <a:buFont typeface="Arial" panose="020B0604020202020204"/>
              <a:buChar char="•"/>
            </a:pPr>
            <a:r>
              <a:rPr lang="en-US" sz="1600" b="0" strike="noStrike" spc="-1">
                <a:solidFill>
                  <a:srgbClr val="F3F3F3"/>
                </a:solidFill>
                <a:latin typeface="Fira Sans Condensed Light"/>
                <a:ea typeface="Fira Sans Condensed Light"/>
              </a:rPr>
              <a:t>The user can see which alleles are different if it was proven wrong. </a:t>
            </a:r>
            <a:endParaRPr lang="en-US" sz="1600" b="0" strike="noStrike" spc="-1">
              <a:latin typeface="Arial" panose="020B0604020202020204"/>
            </a:endParaRPr>
          </a:p>
          <a:p>
            <a:pPr marL="457200" indent="-302895">
              <a:lnSpc>
                <a:spcPct val="100000"/>
              </a:lnSpc>
              <a:buClr>
                <a:srgbClr val="F3F3F3"/>
              </a:buClr>
              <a:buFont typeface="Arial" panose="020B0604020202020204"/>
              <a:buChar char="•"/>
            </a:pPr>
            <a:r>
              <a:rPr lang="en-US" sz="1600" b="0" strike="noStrike" spc="-1">
                <a:solidFill>
                  <a:srgbClr val="F3F3F3"/>
                </a:solidFill>
                <a:latin typeface="Fira Sans Condensed Light"/>
                <a:ea typeface="DejaVu Sans"/>
              </a:rPr>
              <a:t>Rewrite this part</a:t>
            </a:r>
            <a:endParaRPr lang="en-US" sz="1600" b="0" strike="noStrike" spc="-1">
              <a:latin typeface="Arial" panose="020B0604020202020204"/>
            </a:endParaRPr>
          </a:p>
        </p:txBody>
      </p:sp>
      <p:sp>
        <p:nvSpPr>
          <p:cNvPr id="321" name="CustomShape 3"/>
          <p:cNvSpPr/>
          <p:nvPr/>
        </p:nvSpPr>
        <p:spPr>
          <a:xfrm>
            <a:off x="74520" y="4622760"/>
            <a:ext cx="71244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chemeClr val="bg1"/>
                </a:solidFill>
                <a:latin typeface="Arial" panose="020B0604020202020204"/>
              </a:rPr>
              <a:t>8</a:t>
            </a:r>
            <a:endParaRPr lang="en-US" sz="1800" b="0" strike="noStrike" spc="-1">
              <a:solidFill>
                <a:schemeClr val="bg1"/>
              </a:solidFill>
              <a:latin typeface="Arial" panose="020B0604020202020204"/>
            </a:endParaRPr>
          </a:p>
        </p:txBody>
      </p:sp>
    </p:spTree>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3700</Words>
  <Application>WPS Presentation</Application>
  <PresentationFormat>On-screen Show (16:9)</PresentationFormat>
  <Paragraphs>215</Paragraphs>
  <Slides>21</Slides>
  <Notes>0</Notes>
  <HiddenSlides>0</HiddenSlides>
  <MMClips>0</MMClips>
  <ScaleCrop>false</ScaleCrop>
  <HeadingPairs>
    <vt:vector size="6" baseType="variant">
      <vt:variant>
        <vt:lpstr>已用的字体</vt:lpstr>
      </vt:variant>
      <vt:variant>
        <vt:i4>16</vt:i4>
      </vt:variant>
      <vt:variant>
        <vt:lpstr>主题</vt:lpstr>
      </vt:variant>
      <vt:variant>
        <vt:i4>6</vt:i4>
      </vt:variant>
      <vt:variant>
        <vt:lpstr>幻灯片标题</vt:lpstr>
      </vt:variant>
      <vt:variant>
        <vt:i4>21</vt:i4>
      </vt:variant>
    </vt:vector>
  </HeadingPairs>
  <TitlesOfParts>
    <vt:vector size="43" baseType="lpstr">
      <vt:lpstr>Arial</vt:lpstr>
      <vt:lpstr>SimSun</vt:lpstr>
      <vt:lpstr>Wingdings</vt:lpstr>
      <vt:lpstr>Arial</vt:lpstr>
      <vt:lpstr>Symbol</vt:lpstr>
      <vt:lpstr>Anton</vt:lpstr>
      <vt:lpstr>Segoe Print</vt:lpstr>
      <vt:lpstr>Advent Pro Light</vt:lpstr>
      <vt:lpstr>Rajdhani</vt:lpstr>
      <vt:lpstr>Fira Sans Condensed Light</vt:lpstr>
      <vt:lpstr>DejaVu Sans</vt:lpstr>
      <vt:lpstr>Fira Sans Condensed Light</vt:lpstr>
      <vt:lpstr>Microsoft YaHei</vt:lpstr>
      <vt:lpstr>Arial Unicode MS</vt:lpstr>
      <vt:lpstr>Calibri</vt:lpstr>
      <vt:lpstr>Wingdings</vt:lpstr>
      <vt:lpstr>Office Theme</vt:lpstr>
      <vt:lpstr>Office Theme</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Functional requirements</vt:lpstr>
      <vt:lpstr>Functional requirements</vt:lpstr>
      <vt:lpstr>Functional requirements</vt:lpstr>
      <vt:lpstr>Functional requirements</vt:lpstr>
      <vt:lpstr>Functional requirements </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Paternity testing using genetics</dc:title>
  <dc:creator/>
  <cp:lastModifiedBy>GAME CLIPS</cp:lastModifiedBy>
  <cp:revision>48</cp:revision>
  <dcterms:created xsi:type="dcterms:W3CDTF">2022-04-30T20:37:00Z</dcterms:created>
  <dcterms:modified xsi:type="dcterms:W3CDTF">2022-05-04T22:38:15Z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22</vt:i4>
  </property>
  <property fmtid="{D5CDD505-2E9C-101B-9397-08002B2CF9AE}" pid="12" name="ICV">
    <vt:lpwstr>D3E78630E3444ED8A9E15AE96D341D77</vt:lpwstr>
  </property>
  <property fmtid="{D5CDD505-2E9C-101B-9397-08002B2CF9AE}" pid="13" name="KSOProductBuildVer">
    <vt:lpwstr>1033-11.2.0.11074</vt:lpwstr>
  </property>
</Properties>
</file>